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77" r:id="rId6"/>
    <p:sldId id="279" r:id="rId7"/>
    <p:sldId id="280"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85346-6907-4DE1-B855-DEF306EADA42}" v="9" dt="2024-08-19T03:31:42.81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44" autoAdjust="0"/>
    <p:restoredTop sz="93204" autoAdjust="0"/>
  </p:normalViewPr>
  <p:slideViewPr>
    <p:cSldViewPr snapToGrid="0">
      <p:cViewPr varScale="1">
        <p:scale>
          <a:sx n="65" d="100"/>
          <a:sy n="65" d="100"/>
        </p:scale>
        <p:origin x="96" y="45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erald Tresch" userId="80b55cc45e467d39" providerId="LiveId" clId="{ED585346-6907-4DE1-B855-DEF306EADA42}"/>
    <pc:docChg chg="undo custSel addSld modSld">
      <pc:chgData name="Emerald Tresch" userId="80b55cc45e467d39" providerId="LiveId" clId="{ED585346-6907-4DE1-B855-DEF306EADA42}" dt="2024-08-19T03:33:08.366" v="73" actId="1076"/>
      <pc:docMkLst>
        <pc:docMk/>
      </pc:docMkLst>
      <pc:sldChg chg="addSp delSp modSp mod">
        <pc:chgData name="Emerald Tresch" userId="80b55cc45e467d39" providerId="LiveId" clId="{ED585346-6907-4DE1-B855-DEF306EADA42}" dt="2024-08-19T03:33:08.366" v="73" actId="1076"/>
        <pc:sldMkLst>
          <pc:docMk/>
          <pc:sldMk cId="1642425379" sldId="256"/>
        </pc:sldMkLst>
        <pc:spChg chg="del mod">
          <ac:chgData name="Emerald Tresch" userId="80b55cc45e467d39" providerId="LiveId" clId="{ED585346-6907-4DE1-B855-DEF306EADA42}" dt="2024-08-19T03:26:20.444" v="3" actId="478"/>
          <ac:spMkLst>
            <pc:docMk/>
            <pc:sldMk cId="1642425379" sldId="256"/>
            <ac:spMk id="3" creationId="{B5EB2867-0F71-E612-0F29-A8ACB921922F}"/>
          </ac:spMkLst>
        </pc:spChg>
        <pc:spChg chg="add mod">
          <ac:chgData name="Emerald Tresch" userId="80b55cc45e467d39" providerId="LiveId" clId="{ED585346-6907-4DE1-B855-DEF306EADA42}" dt="2024-08-19T03:33:08.366" v="73" actId="1076"/>
          <ac:spMkLst>
            <pc:docMk/>
            <pc:sldMk cId="1642425379" sldId="256"/>
            <ac:spMk id="5" creationId="{56ED0375-7996-2204-CB96-E2BFE1F5E795}"/>
          </ac:spMkLst>
        </pc:spChg>
      </pc:sldChg>
      <pc:sldChg chg="addSp delSp modSp mod">
        <pc:chgData name="Emerald Tresch" userId="80b55cc45e467d39" providerId="LiveId" clId="{ED585346-6907-4DE1-B855-DEF306EADA42}" dt="2024-08-19T03:28:15.804" v="28" actId="478"/>
        <pc:sldMkLst>
          <pc:docMk/>
          <pc:sldMk cId="2600576582" sldId="280"/>
        </pc:sldMkLst>
        <pc:picChg chg="add del mod">
          <ac:chgData name="Emerald Tresch" userId="80b55cc45e467d39" providerId="LiveId" clId="{ED585346-6907-4DE1-B855-DEF306EADA42}" dt="2024-08-19T03:28:15.804" v="28" actId="478"/>
          <ac:picMkLst>
            <pc:docMk/>
            <pc:sldMk cId="2600576582" sldId="280"/>
            <ac:picMk id="15" creationId="{C6050220-C649-D15A-AFC5-9DC5C899E95A}"/>
          </ac:picMkLst>
        </pc:picChg>
      </pc:sldChg>
      <pc:sldChg chg="delSp modSp new mod">
        <pc:chgData name="Emerald Tresch" userId="80b55cc45e467d39" providerId="LiveId" clId="{ED585346-6907-4DE1-B855-DEF306EADA42}" dt="2024-08-19T03:32:04.311" v="68" actId="20577"/>
        <pc:sldMkLst>
          <pc:docMk/>
          <pc:sldMk cId="1472391" sldId="283"/>
        </pc:sldMkLst>
        <pc:spChg chg="mod">
          <ac:chgData name="Emerald Tresch" userId="80b55cc45e467d39" providerId="LiveId" clId="{ED585346-6907-4DE1-B855-DEF306EADA42}" dt="2024-08-19T03:31:59.114" v="66" actId="14100"/>
          <ac:spMkLst>
            <pc:docMk/>
            <pc:sldMk cId="1472391" sldId="283"/>
            <ac:spMk id="2" creationId="{E51DCEB2-4F3E-7B09-44D4-D03B29A3C50C}"/>
          </ac:spMkLst>
        </pc:spChg>
        <pc:spChg chg="del mod">
          <ac:chgData name="Emerald Tresch" userId="80b55cc45e467d39" providerId="LiveId" clId="{ED585346-6907-4DE1-B855-DEF306EADA42}" dt="2024-08-19T03:30:44.503" v="40" actId="478"/>
          <ac:spMkLst>
            <pc:docMk/>
            <pc:sldMk cId="1472391" sldId="283"/>
            <ac:spMk id="3" creationId="{5C89B842-F38F-40E2-798B-E2E69D06CDD2}"/>
          </ac:spMkLst>
        </pc:spChg>
        <pc:spChg chg="mod">
          <ac:chgData name="Emerald Tresch" userId="80b55cc45e467d39" providerId="LiveId" clId="{ED585346-6907-4DE1-B855-DEF306EADA42}" dt="2024-08-19T03:32:04.311" v="68" actId="20577"/>
          <ac:spMkLst>
            <pc:docMk/>
            <pc:sldMk cId="1472391" sldId="283"/>
            <ac:spMk id="4" creationId="{7AE7A300-0D85-A280-4BDB-85C0175919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8/18/2024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scrumguides.org/scrum-guide.html#scrum-events" TargetMode="External"/><Relationship Id="rId2" Type="http://schemas.openxmlformats.org/officeDocument/2006/relationships/hyperlink" Target="https://www.geeksforgeeks.org/software-engineering-classical-waterfall-model/" TargetMode="External"/><Relationship Id="rId1" Type="http://schemas.openxmlformats.org/officeDocument/2006/relationships/slideLayout" Target="../slideLayouts/slideLayout8.xml"/><Relationship Id="rId5" Type="http://schemas.openxmlformats.org/officeDocument/2006/relationships/hyperlink" Target="https://www.atlassian.com/agile/scrum" TargetMode="External"/><Relationship Id="rId4" Type="http://schemas.openxmlformats.org/officeDocument/2006/relationships/hyperlink" Target="https://www.scru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433864" y="677918"/>
            <a:ext cx="8137200" cy="3590596"/>
          </a:xfrm>
        </p:spPr>
        <p:txBody>
          <a:bodyPr>
            <a:normAutofit/>
          </a:bodyPr>
          <a:lstStyle/>
          <a:p>
            <a:r>
              <a:rPr lang="en-US" dirty="0"/>
              <a:t>Sprint Review and Retrospective</a:t>
            </a:r>
          </a:p>
        </p:txBody>
      </p:sp>
      <p:sp>
        <p:nvSpPr>
          <p:cNvPr id="5" name="TextBox 4">
            <a:extLst>
              <a:ext uri="{FF2B5EF4-FFF2-40B4-BE49-F238E27FC236}">
                <a16:creationId xmlns:a16="http://schemas.microsoft.com/office/drawing/2014/main" id="{56ED0375-7996-2204-CB96-E2BFE1F5E795}"/>
              </a:ext>
            </a:extLst>
          </p:cNvPr>
          <p:cNvSpPr txBox="1"/>
          <p:nvPr/>
        </p:nvSpPr>
        <p:spPr>
          <a:xfrm>
            <a:off x="3936059" y="3119449"/>
            <a:ext cx="6094268" cy="2298130"/>
          </a:xfrm>
          <a:prstGeom prst="rect">
            <a:avLst/>
          </a:prstGeom>
          <a:noFill/>
        </p:spPr>
        <p:txBody>
          <a:bodyPr wrap="square">
            <a:spAutoFit/>
          </a:bodyPr>
          <a:lstStyle/>
          <a:p>
            <a:pPr marL="0" marR="0">
              <a:lnSpc>
                <a:spcPct val="200000"/>
              </a:lnSpc>
              <a:spcBef>
                <a:spcPts val="0"/>
              </a:spcBef>
              <a:spcAft>
                <a:spcPts val="800"/>
              </a:spcAft>
            </a:pPr>
            <a:r>
              <a:rPr lang="en-US" sz="1200" dirty="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Emerald Tresch</a:t>
            </a:r>
            <a:endParaRPr lang="en-US" sz="1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200000"/>
              </a:lnSpc>
              <a:spcBef>
                <a:spcPts val="0"/>
              </a:spcBef>
              <a:spcAft>
                <a:spcPts val="800"/>
              </a:spcAft>
            </a:pPr>
            <a:r>
              <a:rPr lang="en-US" sz="1200" dirty="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	Southern New Hampshire University </a:t>
            </a:r>
            <a:endParaRPr lang="en-US" sz="1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200000"/>
              </a:lnSpc>
              <a:spcBef>
                <a:spcPts val="0"/>
              </a:spcBef>
              <a:spcAft>
                <a:spcPts val="800"/>
              </a:spcAft>
            </a:pPr>
            <a:r>
              <a:rPr lang="en-US" sz="1200" dirty="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		CS-250 Software Development Lifecycle </a:t>
            </a:r>
            <a:endParaRPr lang="en-US" sz="1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200000"/>
              </a:lnSpc>
              <a:spcBef>
                <a:spcPts val="0"/>
              </a:spcBef>
              <a:spcAft>
                <a:spcPts val="800"/>
              </a:spcAft>
            </a:pPr>
            <a:r>
              <a:rPr lang="en-US" sz="1200" dirty="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			Professor Erin Jasmine </a:t>
            </a:r>
            <a:endParaRPr lang="en-US" sz="1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200000"/>
              </a:lnSpc>
              <a:spcBef>
                <a:spcPts val="0"/>
              </a:spcBef>
              <a:spcAft>
                <a:spcPts val="800"/>
              </a:spcAft>
            </a:pPr>
            <a:r>
              <a:rPr lang="en-US" sz="1200" dirty="0">
                <a:solidFill>
                  <a:schemeClr val="tx2"/>
                </a:solidFill>
                <a:effectLst/>
                <a:latin typeface="Times New Roman" panose="02020603050405020304" pitchFamily="18" charset="0"/>
                <a:ea typeface="Aptos" panose="020B0004020202020204" pitchFamily="34" charset="0"/>
                <a:cs typeface="Times New Roman" panose="02020603050405020304" pitchFamily="18" charset="0"/>
              </a:rPr>
              <a:t>				August 18, 2024</a:t>
            </a:r>
            <a:endParaRPr lang="en-US" sz="1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ormAutofit/>
          </a:bodyPr>
          <a:lstStyle/>
          <a:p>
            <a:r>
              <a:rPr lang="en-US" dirty="0"/>
              <a:t>Agile Roles</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19" name="Text Placeholder 2">
            <a:extLst>
              <a:ext uri="{FF2B5EF4-FFF2-40B4-BE49-F238E27FC236}">
                <a16:creationId xmlns:a16="http://schemas.microsoft.com/office/drawing/2014/main" id="{285C39DE-6FC0-E987-CEE6-92B85231A1DF}"/>
              </a:ext>
            </a:extLst>
          </p:cNvPr>
          <p:cNvSpPr txBox="1">
            <a:spLocks/>
          </p:cNvSpPr>
          <p:nvPr/>
        </p:nvSpPr>
        <p:spPr>
          <a:xfrm>
            <a:off x="446515" y="1732549"/>
            <a:ext cx="2317707" cy="80094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150" normalizeH="0" baseline="0" noProof="0" dirty="0">
                <a:ln>
                  <a:noFill/>
                </a:ln>
                <a:solidFill>
                  <a:sysClr val="windowText" lastClr="000000"/>
                </a:solidFill>
                <a:effectLst/>
                <a:uLnTx/>
                <a:uFillTx/>
                <a:latin typeface="Tenorite"/>
                <a:ea typeface="+mj-ea"/>
                <a:cs typeface="+mj-cs"/>
              </a:rPr>
              <a:t>SCRUM MASTER</a:t>
            </a:r>
          </a:p>
        </p:txBody>
      </p:sp>
      <p:sp>
        <p:nvSpPr>
          <p:cNvPr id="20" name="Text Placeholder 10">
            <a:extLst>
              <a:ext uri="{FF2B5EF4-FFF2-40B4-BE49-F238E27FC236}">
                <a16:creationId xmlns:a16="http://schemas.microsoft.com/office/drawing/2014/main" id="{53C5FFBB-DB17-10DA-B07D-50BA5338F5B9}"/>
              </a:ext>
            </a:extLst>
          </p:cNvPr>
          <p:cNvSpPr txBox="1">
            <a:spLocks/>
          </p:cNvSpPr>
          <p:nvPr/>
        </p:nvSpPr>
        <p:spPr>
          <a:xfrm>
            <a:off x="271116" y="2528319"/>
            <a:ext cx="2668503" cy="161232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The coach</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Optimizes the team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Servant Leader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Schedules the Scrum ceremonies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Removes blockages for the team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endParaRPr>
          </a:p>
        </p:txBody>
      </p:sp>
      <p:sp>
        <p:nvSpPr>
          <p:cNvPr id="22" name="Text Placeholder 7">
            <a:extLst>
              <a:ext uri="{FF2B5EF4-FFF2-40B4-BE49-F238E27FC236}">
                <a16:creationId xmlns:a16="http://schemas.microsoft.com/office/drawing/2014/main" id="{DEAC90C7-88D7-A279-09FB-8E986B218845}"/>
              </a:ext>
            </a:extLst>
          </p:cNvPr>
          <p:cNvSpPr txBox="1">
            <a:spLocks/>
          </p:cNvSpPr>
          <p:nvPr/>
        </p:nvSpPr>
        <p:spPr>
          <a:xfrm>
            <a:off x="3141064" y="1961488"/>
            <a:ext cx="233081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150" normalizeH="0" baseline="0" noProof="0" dirty="0">
                <a:ln>
                  <a:noFill/>
                </a:ln>
                <a:solidFill>
                  <a:sysClr val="windowText" lastClr="000000"/>
                </a:solidFill>
                <a:effectLst/>
                <a:uLnTx/>
                <a:uFillTx/>
                <a:latin typeface="Tenorite"/>
                <a:ea typeface="+mj-ea"/>
                <a:cs typeface="+mj-cs"/>
              </a:rPr>
              <a:t>PRODUCT OWNER</a:t>
            </a:r>
          </a:p>
        </p:txBody>
      </p:sp>
      <p:sp>
        <p:nvSpPr>
          <p:cNvPr id="23" name="Text Placeholder 11">
            <a:extLst>
              <a:ext uri="{FF2B5EF4-FFF2-40B4-BE49-F238E27FC236}">
                <a16:creationId xmlns:a16="http://schemas.microsoft.com/office/drawing/2014/main" id="{206C1DD8-FBB7-E80A-FB18-8C951478AAB1}"/>
              </a:ext>
            </a:extLst>
          </p:cNvPr>
          <p:cNvSpPr txBox="1">
            <a:spLocks/>
          </p:cNvSpPr>
          <p:nvPr/>
        </p:nvSpPr>
        <p:spPr>
          <a:xfrm>
            <a:off x="3051192" y="2622838"/>
            <a:ext cx="2510559" cy="161232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Represents the customer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Prioritizes the work</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Manages the backlog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Determines when the product is ready for release</a:t>
            </a:r>
          </a:p>
        </p:txBody>
      </p:sp>
      <p:sp>
        <p:nvSpPr>
          <p:cNvPr id="25" name="Text Placeholder 8">
            <a:extLst>
              <a:ext uri="{FF2B5EF4-FFF2-40B4-BE49-F238E27FC236}">
                <a16:creationId xmlns:a16="http://schemas.microsoft.com/office/drawing/2014/main" id="{6A0C8A7B-1B61-262B-3B5A-0A85B60E16C2}"/>
              </a:ext>
            </a:extLst>
          </p:cNvPr>
          <p:cNvSpPr txBox="1">
            <a:spLocks/>
          </p:cNvSpPr>
          <p:nvPr/>
        </p:nvSpPr>
        <p:spPr>
          <a:xfrm>
            <a:off x="5955100" y="1832728"/>
            <a:ext cx="231770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150" normalizeH="0" baseline="0" noProof="0" dirty="0">
                <a:ln>
                  <a:noFill/>
                </a:ln>
                <a:solidFill>
                  <a:sysClr val="windowText" lastClr="000000"/>
                </a:solidFill>
                <a:effectLst/>
                <a:uLnTx/>
                <a:uFillTx/>
                <a:latin typeface="Tenorite"/>
                <a:ea typeface="+mj-ea"/>
                <a:cs typeface="+mj-cs"/>
              </a:rPr>
              <a:t>TESTER</a:t>
            </a:r>
          </a:p>
        </p:txBody>
      </p:sp>
      <p:sp>
        <p:nvSpPr>
          <p:cNvPr id="26" name="Text Placeholder 12">
            <a:extLst>
              <a:ext uri="{FF2B5EF4-FFF2-40B4-BE49-F238E27FC236}">
                <a16:creationId xmlns:a16="http://schemas.microsoft.com/office/drawing/2014/main" id="{C4D60D2F-222B-3A3D-16A0-6ED1D1C7C9A3}"/>
              </a:ext>
            </a:extLst>
          </p:cNvPr>
          <p:cNvSpPr txBox="1">
            <a:spLocks/>
          </p:cNvSpPr>
          <p:nvPr/>
        </p:nvSpPr>
        <p:spPr>
          <a:xfrm>
            <a:off x="5659964" y="2528319"/>
            <a:ext cx="2907981" cy="161232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A member of the development team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Creates automated test code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Performs exploratory testing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rPr>
              <a:t>Works with team to resolve defects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endParaRPr>
          </a:p>
        </p:txBody>
      </p:sp>
      <p:sp>
        <p:nvSpPr>
          <p:cNvPr id="28" name="Text Placeholder 9">
            <a:extLst>
              <a:ext uri="{FF2B5EF4-FFF2-40B4-BE49-F238E27FC236}">
                <a16:creationId xmlns:a16="http://schemas.microsoft.com/office/drawing/2014/main" id="{1E0671D2-758B-8A42-1244-EA43D6E9492C}"/>
              </a:ext>
            </a:extLst>
          </p:cNvPr>
          <p:cNvSpPr txBox="1">
            <a:spLocks/>
          </p:cNvSpPr>
          <p:nvPr/>
        </p:nvSpPr>
        <p:spPr>
          <a:xfrm>
            <a:off x="9107669" y="1789958"/>
            <a:ext cx="231770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150" normalizeH="0" baseline="0" noProof="0">
                <a:ln>
                  <a:noFill/>
                </a:ln>
                <a:solidFill>
                  <a:sysClr val="windowText" lastClr="000000"/>
                </a:solidFill>
                <a:effectLst/>
                <a:uLnTx/>
                <a:uFillTx/>
                <a:latin typeface="Tenorite"/>
                <a:ea typeface="+mj-ea"/>
                <a:cs typeface="+mj-cs"/>
              </a:rPr>
              <a:t>DEVELOPER</a:t>
            </a:r>
            <a:endParaRPr kumimoji="0" lang="en-US" sz="2400" b="0" i="0" u="none" strike="noStrike" kern="1200" cap="none" spc="150" normalizeH="0" baseline="0" noProof="0" dirty="0">
              <a:ln>
                <a:noFill/>
              </a:ln>
              <a:solidFill>
                <a:sysClr val="windowText" lastClr="000000"/>
              </a:solidFill>
              <a:effectLst/>
              <a:uLnTx/>
              <a:uFillTx/>
              <a:latin typeface="Tenorite"/>
              <a:ea typeface="+mj-ea"/>
              <a:cs typeface="+mj-cs"/>
            </a:endParaRPr>
          </a:p>
        </p:txBody>
      </p:sp>
      <p:sp>
        <p:nvSpPr>
          <p:cNvPr id="29" name="Text Placeholder 13">
            <a:extLst>
              <a:ext uri="{FF2B5EF4-FFF2-40B4-BE49-F238E27FC236}">
                <a16:creationId xmlns:a16="http://schemas.microsoft.com/office/drawing/2014/main" id="{AA1311A2-D978-8E57-0121-40F0DD79F11C}"/>
              </a:ext>
            </a:extLst>
          </p:cNvPr>
          <p:cNvSpPr txBox="1">
            <a:spLocks/>
          </p:cNvSpPr>
          <p:nvPr/>
        </p:nvSpPr>
        <p:spPr>
          <a:xfrm>
            <a:off x="8636493" y="2533491"/>
            <a:ext cx="3260058" cy="1755836"/>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a:ln>
                  <a:noFill/>
                </a:ln>
                <a:solidFill>
                  <a:sysClr val="windowText" lastClr="000000"/>
                </a:solidFill>
                <a:effectLst/>
                <a:uLnTx/>
                <a:uFillTx/>
                <a:latin typeface="Tenorite"/>
                <a:ea typeface="+mj-ea"/>
                <a:cs typeface="+mj-cs"/>
              </a:rPr>
              <a:t>A member of the development team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a:ln>
                  <a:noFill/>
                </a:ln>
                <a:solidFill>
                  <a:sysClr val="windowText" lastClr="000000"/>
                </a:solidFill>
                <a:effectLst/>
                <a:uLnTx/>
                <a:uFillTx/>
                <a:latin typeface="Tenorite"/>
                <a:ea typeface="+mj-ea"/>
                <a:cs typeface="+mj-cs"/>
              </a:rPr>
              <a:t>Develops sustainable software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a:ln>
                  <a:noFill/>
                </a:ln>
                <a:solidFill>
                  <a:sysClr val="windowText" lastClr="000000"/>
                </a:solidFill>
                <a:effectLst/>
                <a:uLnTx/>
                <a:uFillTx/>
                <a:latin typeface="Tenorite"/>
                <a:ea typeface="+mj-ea"/>
                <a:cs typeface="+mj-cs"/>
              </a:rPr>
              <a:t>Deliver features with quality</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150" normalizeH="0" baseline="0" noProof="0">
                <a:ln>
                  <a:noFill/>
                </a:ln>
                <a:solidFill>
                  <a:sysClr val="windowText" lastClr="000000"/>
                </a:solidFill>
                <a:effectLst/>
                <a:uLnTx/>
                <a:uFillTx/>
                <a:latin typeface="Tenorite"/>
                <a:ea typeface="+mj-ea"/>
                <a:cs typeface="+mj-cs"/>
              </a:rPr>
              <a:t>Interacts with users to define requirements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150" normalizeH="0" baseline="0" noProof="0" dirty="0">
              <a:ln>
                <a:noFill/>
              </a:ln>
              <a:solidFill>
                <a:sysClr val="windowText" lastClr="000000"/>
              </a:solidFill>
              <a:effectLst/>
              <a:uLnTx/>
              <a:uFillTx/>
              <a:latin typeface="Tenorite"/>
              <a:ea typeface="+mj-ea"/>
              <a:cs typeface="+mj-cs"/>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B573FB-036F-786E-ED85-25EF6E38FD8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Title 2">
            <a:extLst>
              <a:ext uri="{FF2B5EF4-FFF2-40B4-BE49-F238E27FC236}">
                <a16:creationId xmlns:a16="http://schemas.microsoft.com/office/drawing/2014/main" id="{8C2822E4-AE49-E7B8-C0A5-CB854B6369D2}"/>
              </a:ext>
            </a:extLst>
          </p:cNvPr>
          <p:cNvSpPr>
            <a:spLocks noGrp="1"/>
          </p:cNvSpPr>
          <p:nvPr>
            <p:ph type="title"/>
          </p:nvPr>
        </p:nvSpPr>
        <p:spPr>
          <a:xfrm>
            <a:off x="838200" y="365125"/>
            <a:ext cx="10515600" cy="1325563"/>
          </a:xfrm>
        </p:spPr>
        <p:txBody>
          <a:bodyPr/>
          <a:lstStyle/>
          <a:p>
            <a:r>
              <a:rPr lang="en-US" dirty="0"/>
              <a:t>Agile Phases</a:t>
            </a:r>
          </a:p>
        </p:txBody>
      </p:sp>
      <p:sp>
        <p:nvSpPr>
          <p:cNvPr id="7" name="Freeform: Shape 6">
            <a:extLst>
              <a:ext uri="{FF2B5EF4-FFF2-40B4-BE49-F238E27FC236}">
                <a16:creationId xmlns:a16="http://schemas.microsoft.com/office/drawing/2014/main" id="{3CD3F1D8-1779-717B-75A9-94EB61F65122}"/>
              </a:ext>
            </a:extLst>
          </p:cNvPr>
          <p:cNvSpPr/>
          <p:nvPr/>
        </p:nvSpPr>
        <p:spPr>
          <a:xfrm>
            <a:off x="318560" y="1549400"/>
            <a:ext cx="2011384" cy="944169"/>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PRODUCT BACKLOG CREATION</a:t>
            </a:r>
          </a:p>
        </p:txBody>
      </p:sp>
      <p:sp>
        <p:nvSpPr>
          <p:cNvPr id="8" name="Freeform: Shape 7">
            <a:extLst>
              <a:ext uri="{FF2B5EF4-FFF2-40B4-BE49-F238E27FC236}">
                <a16:creationId xmlns:a16="http://schemas.microsoft.com/office/drawing/2014/main" id="{ED068038-7E14-539E-E2F0-113BC7BA60AA}"/>
              </a:ext>
            </a:extLst>
          </p:cNvPr>
          <p:cNvSpPr/>
          <p:nvPr/>
        </p:nvSpPr>
        <p:spPr>
          <a:xfrm>
            <a:off x="318560" y="2524047"/>
            <a:ext cx="2011384" cy="3152853"/>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lvl="0" algn="l" defTabSz="622300">
              <a:lnSpc>
                <a:spcPct val="100000"/>
              </a:lnSpc>
              <a:spcBef>
                <a:spcPct val="0"/>
              </a:spcBef>
              <a:spcAft>
                <a:spcPct val="35000"/>
              </a:spcAft>
            </a:pPr>
            <a:r>
              <a:rPr lang="en-US" sz="1400" kern="1200" spc="50" baseline="0" dirty="0">
                <a:latin typeface="+mn-lt"/>
              </a:rPr>
              <a:t>A list of items for the Scrum team</a:t>
            </a:r>
          </a:p>
          <a:p>
            <a:pPr marL="0" lvl="0" indent="0" algn="l" defTabSz="622300">
              <a:lnSpc>
                <a:spcPct val="100000"/>
              </a:lnSpc>
              <a:spcBef>
                <a:spcPct val="0"/>
              </a:spcBef>
              <a:spcAft>
                <a:spcPct val="35000"/>
              </a:spcAft>
              <a:buNone/>
            </a:pPr>
            <a:r>
              <a:rPr lang="en-US" sz="1400" kern="1200" spc="50" baseline="0" dirty="0">
                <a:latin typeface="+mn-lt"/>
              </a:rPr>
              <a:t>Prioritize the action items</a:t>
            </a:r>
          </a:p>
          <a:p>
            <a:pPr marL="0" lvl="0" indent="0" algn="l" defTabSz="622300">
              <a:lnSpc>
                <a:spcPct val="100000"/>
              </a:lnSpc>
              <a:spcBef>
                <a:spcPct val="0"/>
              </a:spcBef>
              <a:spcAft>
                <a:spcPct val="35000"/>
              </a:spcAft>
              <a:buNone/>
            </a:pPr>
            <a:r>
              <a:rPr lang="en-US" sz="1400" kern="1200" spc="50" baseline="0" dirty="0">
                <a:latin typeface="+mn-lt"/>
              </a:rPr>
              <a:t>A living document meant to be updated</a:t>
            </a:r>
          </a:p>
          <a:p>
            <a:pPr marL="0" lvl="0" indent="0" algn="l" defTabSz="622300">
              <a:lnSpc>
                <a:spcPct val="100000"/>
              </a:lnSpc>
              <a:spcBef>
                <a:spcPct val="0"/>
              </a:spcBef>
              <a:spcAft>
                <a:spcPct val="35000"/>
              </a:spcAft>
              <a:buNone/>
            </a:pPr>
            <a:r>
              <a:rPr lang="en-US" sz="1400" spc="50" dirty="0"/>
              <a:t>Allows interdependent items to be quickly identified</a:t>
            </a:r>
            <a:endParaRPr lang="en-US" sz="1400" kern="1200" spc="50" baseline="0" dirty="0">
              <a:latin typeface="+mn-lt"/>
            </a:endParaRPr>
          </a:p>
        </p:txBody>
      </p:sp>
      <p:sp>
        <p:nvSpPr>
          <p:cNvPr id="9" name="Freeform: Shape 8">
            <a:extLst>
              <a:ext uri="{FF2B5EF4-FFF2-40B4-BE49-F238E27FC236}">
                <a16:creationId xmlns:a16="http://schemas.microsoft.com/office/drawing/2014/main" id="{DEF47098-E5CB-16D2-5402-074F1BC8EDCF}"/>
              </a:ext>
            </a:extLst>
          </p:cNvPr>
          <p:cNvSpPr/>
          <p:nvPr/>
        </p:nvSpPr>
        <p:spPr>
          <a:xfrm>
            <a:off x="2437733" y="1549400"/>
            <a:ext cx="2011384" cy="944169"/>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SPRINT PLANNING</a:t>
            </a:r>
          </a:p>
        </p:txBody>
      </p:sp>
      <p:sp>
        <p:nvSpPr>
          <p:cNvPr id="10" name="Freeform: Shape 9">
            <a:extLst>
              <a:ext uri="{FF2B5EF4-FFF2-40B4-BE49-F238E27FC236}">
                <a16:creationId xmlns:a16="http://schemas.microsoft.com/office/drawing/2014/main" id="{AD0040A3-0BB6-8F1C-9A3C-38D488D5F1DD}"/>
              </a:ext>
            </a:extLst>
          </p:cNvPr>
          <p:cNvSpPr/>
          <p:nvPr/>
        </p:nvSpPr>
        <p:spPr>
          <a:xfrm>
            <a:off x="2437733" y="2493568"/>
            <a:ext cx="2011384" cy="3183332"/>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Determine the sprint time box</a:t>
            </a:r>
          </a:p>
          <a:p>
            <a:pPr marL="0" lvl="0" indent="0" algn="l" defTabSz="622300">
              <a:lnSpc>
                <a:spcPct val="100000"/>
              </a:lnSpc>
              <a:spcBef>
                <a:spcPct val="0"/>
              </a:spcBef>
              <a:spcAft>
                <a:spcPct val="35000"/>
              </a:spcAft>
              <a:buNone/>
            </a:pPr>
            <a:r>
              <a:rPr lang="en-US" sz="1400" spc="50" dirty="0"/>
              <a:t>Decide what can be done in the sprint</a:t>
            </a:r>
          </a:p>
          <a:p>
            <a:pPr marL="0" lvl="0" indent="0" algn="l" defTabSz="622300">
              <a:lnSpc>
                <a:spcPct val="100000"/>
              </a:lnSpc>
              <a:spcBef>
                <a:spcPct val="0"/>
              </a:spcBef>
              <a:spcAft>
                <a:spcPct val="35000"/>
              </a:spcAft>
              <a:buNone/>
            </a:pPr>
            <a:r>
              <a:rPr lang="en-US" sz="1400" kern="1200" spc="50" baseline="0" dirty="0">
                <a:latin typeface="+mn-lt"/>
              </a:rPr>
              <a:t>Plans how the sprint will work</a:t>
            </a:r>
          </a:p>
          <a:p>
            <a:pPr marL="0" lvl="0" indent="0" algn="l" defTabSz="622300">
              <a:lnSpc>
                <a:spcPct val="100000"/>
              </a:lnSpc>
              <a:spcBef>
                <a:spcPct val="0"/>
              </a:spcBef>
              <a:spcAft>
                <a:spcPct val="35000"/>
              </a:spcAft>
              <a:buNone/>
            </a:pPr>
            <a:r>
              <a:rPr lang="en-US" sz="1400" spc="50" dirty="0"/>
              <a:t>Define the development team</a:t>
            </a:r>
          </a:p>
          <a:p>
            <a:pPr marL="0" lvl="0" indent="0" algn="l" defTabSz="622300">
              <a:lnSpc>
                <a:spcPct val="100000"/>
              </a:lnSpc>
              <a:spcBef>
                <a:spcPct val="0"/>
              </a:spcBef>
              <a:spcAft>
                <a:spcPct val="35000"/>
              </a:spcAft>
              <a:buNone/>
            </a:pPr>
            <a:r>
              <a:rPr lang="en-US" sz="1400" kern="1200" spc="50" baseline="0" dirty="0">
                <a:latin typeface="+mn-lt"/>
              </a:rPr>
              <a:t>Define the goal of the sprint</a:t>
            </a:r>
          </a:p>
          <a:p>
            <a:pPr marL="0" lvl="0" indent="0" algn="l" defTabSz="622300">
              <a:lnSpc>
                <a:spcPct val="100000"/>
              </a:lnSpc>
              <a:spcBef>
                <a:spcPct val="0"/>
              </a:spcBef>
              <a:spcAft>
                <a:spcPct val="35000"/>
              </a:spcAft>
              <a:buNone/>
            </a:pPr>
            <a:endParaRPr lang="en-US" sz="1400" kern="1200" spc="50" baseline="0" dirty="0">
              <a:latin typeface="+mn-lt"/>
            </a:endParaRPr>
          </a:p>
        </p:txBody>
      </p:sp>
      <p:sp>
        <p:nvSpPr>
          <p:cNvPr id="11" name="Freeform: Shape 10">
            <a:extLst>
              <a:ext uri="{FF2B5EF4-FFF2-40B4-BE49-F238E27FC236}">
                <a16:creationId xmlns:a16="http://schemas.microsoft.com/office/drawing/2014/main" id="{3F720135-E8A3-6CB0-9EA8-29CFC56835D5}"/>
              </a:ext>
            </a:extLst>
          </p:cNvPr>
          <p:cNvSpPr/>
          <p:nvPr/>
        </p:nvSpPr>
        <p:spPr>
          <a:xfrm>
            <a:off x="4556907" y="1549400"/>
            <a:ext cx="2011384" cy="944169"/>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SPRINT</a:t>
            </a:r>
          </a:p>
        </p:txBody>
      </p:sp>
      <p:sp>
        <p:nvSpPr>
          <p:cNvPr id="12" name="Freeform: Shape 11">
            <a:extLst>
              <a:ext uri="{FF2B5EF4-FFF2-40B4-BE49-F238E27FC236}">
                <a16:creationId xmlns:a16="http://schemas.microsoft.com/office/drawing/2014/main" id="{05452D02-ED31-5F8D-B5C5-4C1D0AF42CAA}"/>
              </a:ext>
            </a:extLst>
          </p:cNvPr>
          <p:cNvSpPr/>
          <p:nvPr/>
        </p:nvSpPr>
        <p:spPr>
          <a:xfrm>
            <a:off x="4556907" y="2493568"/>
            <a:ext cx="2011384" cy="3183332"/>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Team meets everyday in a daily standup</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Continually groom the product backlog</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Create and test the deliverables</a:t>
            </a:r>
          </a:p>
          <a:p>
            <a:pPr marL="0" lvl="0" indent="0" algn="l" defTabSz="66675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p:txBody>
      </p:sp>
      <p:sp>
        <p:nvSpPr>
          <p:cNvPr id="13" name="Freeform: Shape 12">
            <a:extLst>
              <a:ext uri="{FF2B5EF4-FFF2-40B4-BE49-F238E27FC236}">
                <a16:creationId xmlns:a16="http://schemas.microsoft.com/office/drawing/2014/main" id="{D6A35A1E-3545-11D2-AB70-5D4B2350047D}"/>
              </a:ext>
            </a:extLst>
          </p:cNvPr>
          <p:cNvSpPr/>
          <p:nvPr/>
        </p:nvSpPr>
        <p:spPr>
          <a:xfrm>
            <a:off x="6676081" y="1549400"/>
            <a:ext cx="2011384" cy="944169"/>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SPRINT REVIEW</a:t>
            </a:r>
          </a:p>
        </p:txBody>
      </p:sp>
      <p:sp>
        <p:nvSpPr>
          <p:cNvPr id="14" name="Freeform: Shape 13">
            <a:extLst>
              <a:ext uri="{FF2B5EF4-FFF2-40B4-BE49-F238E27FC236}">
                <a16:creationId xmlns:a16="http://schemas.microsoft.com/office/drawing/2014/main" id="{FDFAA739-C126-D671-4A02-04F06170A2E9}"/>
              </a:ext>
            </a:extLst>
          </p:cNvPr>
          <p:cNvSpPr/>
          <p:nvPr/>
        </p:nvSpPr>
        <p:spPr>
          <a:xfrm>
            <a:off x="6676081" y="2493568"/>
            <a:ext cx="2011384" cy="3183332"/>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Demonstrate the software that has been created with the team</a:t>
            </a:r>
          </a:p>
          <a:p>
            <a:pPr marL="0" lvl="0" indent="0" algn="l" defTabSz="666750" rtl="0">
              <a:lnSpc>
                <a:spcPct val="100000"/>
              </a:lnSpc>
              <a:spcBef>
                <a:spcPct val="0"/>
              </a:spcBef>
              <a:spcAft>
                <a:spcPct val="35000"/>
              </a:spcAft>
              <a:buNone/>
            </a:pPr>
            <a:r>
              <a:rPr lang="en-US" sz="1400" spc="50" dirty="0">
                <a:solidFill>
                  <a:prstClr val="black">
                    <a:hueOff val="0"/>
                    <a:satOff val="0"/>
                    <a:lumOff val="0"/>
                    <a:alphaOff val="0"/>
                  </a:prstClr>
                </a:solidFill>
                <a:latin typeface="Tenorite"/>
              </a:rPr>
              <a:t>Answer questions from the team</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Offer feedback to the team</a:t>
            </a:r>
          </a:p>
          <a:p>
            <a:pPr marL="0" lvl="0" indent="0" algn="l" defTabSz="666750" rtl="0">
              <a:lnSpc>
                <a:spcPct val="100000"/>
              </a:lnSpc>
              <a:spcBef>
                <a:spcPct val="0"/>
              </a:spcBef>
              <a:spcAft>
                <a:spcPct val="35000"/>
              </a:spcAft>
              <a:buNone/>
            </a:pPr>
            <a:r>
              <a:rPr lang="en-US" sz="1400" spc="50" dirty="0">
                <a:solidFill>
                  <a:prstClr val="black">
                    <a:hueOff val="0"/>
                    <a:satOff val="0"/>
                    <a:lumOff val="0"/>
                    <a:alphaOff val="0"/>
                  </a:prstClr>
                </a:solidFill>
                <a:latin typeface="Tenorite"/>
              </a:rPr>
              <a:t>A time to celebrate the sprint accomplishments</a:t>
            </a:r>
            <a:endParaRPr lang="en-US" sz="1400" kern="1200" spc="50" baseline="0" dirty="0">
              <a:solidFill>
                <a:prstClr val="black">
                  <a:hueOff val="0"/>
                  <a:satOff val="0"/>
                  <a:lumOff val="0"/>
                  <a:alphaOff val="0"/>
                </a:prstClr>
              </a:solidFill>
              <a:latin typeface="Tenorite"/>
              <a:ea typeface="+mn-ea"/>
              <a:cs typeface="+mn-cs"/>
            </a:endParaRP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p:txBody>
      </p:sp>
      <p:sp>
        <p:nvSpPr>
          <p:cNvPr id="15" name="Freeform: Shape 14">
            <a:extLst>
              <a:ext uri="{FF2B5EF4-FFF2-40B4-BE49-F238E27FC236}">
                <a16:creationId xmlns:a16="http://schemas.microsoft.com/office/drawing/2014/main" id="{50E27FA7-CE3F-7314-2431-365D38BA6721}"/>
              </a:ext>
            </a:extLst>
          </p:cNvPr>
          <p:cNvSpPr/>
          <p:nvPr/>
        </p:nvSpPr>
        <p:spPr>
          <a:xfrm>
            <a:off x="8795255" y="1549400"/>
            <a:ext cx="2011384" cy="944169"/>
          </a:xfrm>
          <a:custGeom>
            <a:avLst/>
            <a:gdLst>
              <a:gd name="connsiteX0" fmla="*/ 0 w 2011384"/>
              <a:gd name="connsiteY0" fmla="*/ 0 h 603415"/>
              <a:gd name="connsiteX1" fmla="*/ 2011384 w 2011384"/>
              <a:gd name="connsiteY1" fmla="*/ 0 h 603415"/>
              <a:gd name="connsiteX2" fmla="*/ 2011384 w 2011384"/>
              <a:gd name="connsiteY2" fmla="*/ 603415 h 603415"/>
              <a:gd name="connsiteX3" fmla="*/ 0 w 2011384"/>
              <a:gd name="connsiteY3" fmla="*/ 603415 h 603415"/>
              <a:gd name="connsiteX4" fmla="*/ 0 w 2011384"/>
              <a:gd name="connsiteY4" fmla="*/ 0 h 60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603415">
                <a:moveTo>
                  <a:pt x="0" y="0"/>
                </a:moveTo>
                <a:lnTo>
                  <a:pt x="2011384" y="0"/>
                </a:lnTo>
                <a:lnTo>
                  <a:pt x="2011384" y="603415"/>
                </a:lnTo>
                <a:lnTo>
                  <a:pt x="0" y="60341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RETROSPECTIVE</a:t>
            </a:r>
          </a:p>
        </p:txBody>
      </p:sp>
      <p:sp>
        <p:nvSpPr>
          <p:cNvPr id="16" name="Freeform: Shape 15">
            <a:extLst>
              <a:ext uri="{FF2B5EF4-FFF2-40B4-BE49-F238E27FC236}">
                <a16:creationId xmlns:a16="http://schemas.microsoft.com/office/drawing/2014/main" id="{4F36E4D9-B215-DAFC-58C8-58310692F625}"/>
              </a:ext>
            </a:extLst>
          </p:cNvPr>
          <p:cNvSpPr/>
          <p:nvPr/>
        </p:nvSpPr>
        <p:spPr>
          <a:xfrm>
            <a:off x="8795255" y="2493568"/>
            <a:ext cx="2011384" cy="3183332"/>
          </a:xfrm>
          <a:custGeom>
            <a:avLst/>
            <a:gdLst>
              <a:gd name="connsiteX0" fmla="*/ 0 w 2011384"/>
              <a:gd name="connsiteY0" fmla="*/ 0 h 1643532"/>
              <a:gd name="connsiteX1" fmla="*/ 2011384 w 2011384"/>
              <a:gd name="connsiteY1" fmla="*/ 0 h 1643532"/>
              <a:gd name="connsiteX2" fmla="*/ 2011384 w 2011384"/>
              <a:gd name="connsiteY2" fmla="*/ 1643532 h 1643532"/>
              <a:gd name="connsiteX3" fmla="*/ 0 w 2011384"/>
              <a:gd name="connsiteY3" fmla="*/ 1643532 h 1643532"/>
              <a:gd name="connsiteX4" fmla="*/ 0 w 2011384"/>
              <a:gd name="connsiteY4" fmla="*/ 0 h 164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384" h="1643532">
                <a:moveTo>
                  <a:pt x="0" y="0"/>
                </a:moveTo>
                <a:lnTo>
                  <a:pt x="2011384" y="0"/>
                </a:lnTo>
                <a:lnTo>
                  <a:pt x="2011384" y="1643532"/>
                </a:lnTo>
                <a:lnTo>
                  <a:pt x="0" y="1643532"/>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A time to reflect and improve</a:t>
            </a:r>
          </a:p>
          <a:p>
            <a:pPr marL="0" lvl="0" indent="0" algn="l" defTabSz="666750" rtl="0">
              <a:lnSpc>
                <a:spcPct val="100000"/>
              </a:lnSpc>
              <a:spcBef>
                <a:spcPct val="0"/>
              </a:spcBef>
              <a:spcAft>
                <a:spcPct val="35000"/>
              </a:spcAft>
              <a:buNone/>
            </a:pPr>
            <a:r>
              <a:rPr lang="en-US" sz="1400" spc="50" dirty="0">
                <a:solidFill>
                  <a:prstClr val="black">
                    <a:hueOff val="0"/>
                    <a:satOff val="0"/>
                    <a:lumOff val="0"/>
                    <a:alphaOff val="0"/>
                  </a:prstClr>
                </a:solidFill>
                <a:latin typeface="Tenorite"/>
              </a:rPr>
              <a:t>Communicate what went well and what needs improvement</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Work together to create a plan to improve the team</a:t>
            </a: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p:txBody>
      </p:sp>
    </p:spTree>
    <p:extLst>
      <p:ext uri="{BB962C8B-B14F-4D97-AF65-F5344CB8AC3E}">
        <p14:creationId xmlns:p14="http://schemas.microsoft.com/office/powerpoint/2010/main" val="24739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F66BB7-B47F-B6EA-19C2-220451CC2889}"/>
              </a:ext>
            </a:extLst>
          </p:cNvPr>
          <p:cNvSpPr txBox="1">
            <a:spLocks/>
          </p:cNvSpPr>
          <p:nvPr/>
        </p:nvSpPr>
        <p:spPr>
          <a:xfrm>
            <a:off x="255288" y="302921"/>
            <a:ext cx="5066326" cy="854340"/>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800" b="1" kern="1200" cap="all" baseline="0">
                <a:solidFill>
                  <a:schemeClr val="tx2"/>
                </a:solidFill>
                <a:latin typeface="+mj-lt"/>
                <a:ea typeface="+mj-ea"/>
                <a:cs typeface="+mj-cs"/>
              </a:defRPr>
            </a:lvl1pPr>
          </a:lstStyle>
          <a:p>
            <a:r>
              <a:rPr lang="en-US" dirty="0"/>
              <a:t>Waterfall Model</a:t>
            </a:r>
          </a:p>
        </p:txBody>
      </p:sp>
      <p:sp>
        <p:nvSpPr>
          <p:cNvPr id="6" name="Text Placeholder 2">
            <a:extLst>
              <a:ext uri="{FF2B5EF4-FFF2-40B4-BE49-F238E27FC236}">
                <a16:creationId xmlns:a16="http://schemas.microsoft.com/office/drawing/2014/main" id="{E86FADE4-CB29-6BB1-B68E-3AAD722B8555}"/>
              </a:ext>
            </a:extLst>
          </p:cNvPr>
          <p:cNvSpPr txBox="1">
            <a:spLocks/>
          </p:cNvSpPr>
          <p:nvPr/>
        </p:nvSpPr>
        <p:spPr>
          <a:xfrm>
            <a:off x="255288" y="1213435"/>
            <a:ext cx="2141764" cy="514350"/>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vert="horz" wrap="square" lIns="91440" tIns="45720" rIns="91440" bIns="45720" rtlCol="0">
            <a:noAutofit/>
          </a:bodyPr>
          <a:lstStyle>
            <a:lvl1pPr marL="0" indent="0" algn="ctr" defTabSz="914400" rtl="0" eaLnBrk="1" latinLnBrk="0" hangingPunct="1">
              <a:lnSpc>
                <a:spcPct val="100000"/>
              </a:lnSpc>
              <a:spcBef>
                <a:spcPts val="0"/>
              </a:spcBef>
              <a:spcAft>
                <a:spcPts val="1200"/>
              </a:spcAft>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Feasibility Study</a:t>
            </a:r>
          </a:p>
        </p:txBody>
      </p:sp>
      <p:sp>
        <p:nvSpPr>
          <p:cNvPr id="7" name="Text Placeholder 3">
            <a:extLst>
              <a:ext uri="{FF2B5EF4-FFF2-40B4-BE49-F238E27FC236}">
                <a16:creationId xmlns:a16="http://schemas.microsoft.com/office/drawing/2014/main" id="{5B3FBE97-BA2B-FB00-56C3-7E41194D78FA}"/>
              </a:ext>
            </a:extLst>
          </p:cNvPr>
          <p:cNvSpPr txBox="1">
            <a:spLocks/>
          </p:cNvSpPr>
          <p:nvPr/>
        </p:nvSpPr>
        <p:spPr>
          <a:xfrm>
            <a:off x="1041206" y="2527192"/>
            <a:ext cx="3099320" cy="514349"/>
          </a:xfrm>
          <a:prstGeom prst="rect">
            <a:avLst/>
          </a:prstGeom>
        </p:spPr>
        <p:txBody>
          <a:bodyPr>
            <a:normAutofit fontScale="775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Requirements Analysis</a:t>
            </a:r>
          </a:p>
        </p:txBody>
      </p:sp>
      <p:sp>
        <p:nvSpPr>
          <p:cNvPr id="8" name="Text Placeholder 4">
            <a:extLst>
              <a:ext uri="{FF2B5EF4-FFF2-40B4-BE49-F238E27FC236}">
                <a16:creationId xmlns:a16="http://schemas.microsoft.com/office/drawing/2014/main" id="{4208A59B-F791-06F2-7C46-700ADAC78327}"/>
              </a:ext>
            </a:extLst>
          </p:cNvPr>
          <p:cNvSpPr txBox="1">
            <a:spLocks/>
          </p:cNvSpPr>
          <p:nvPr/>
        </p:nvSpPr>
        <p:spPr>
          <a:xfrm>
            <a:off x="1950027" y="3752954"/>
            <a:ext cx="3609110" cy="507706"/>
          </a:xfrm>
          <a:prstGeom prst="rect">
            <a:avLst/>
          </a:prstGeom>
        </p:spPr>
        <p:txBody>
          <a:bodyPr>
            <a:normAutofit fontScale="775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Design, Coding &amp; Testing</a:t>
            </a:r>
          </a:p>
        </p:txBody>
      </p:sp>
      <p:sp>
        <p:nvSpPr>
          <p:cNvPr id="9" name="Text Placeholder 5">
            <a:extLst>
              <a:ext uri="{FF2B5EF4-FFF2-40B4-BE49-F238E27FC236}">
                <a16:creationId xmlns:a16="http://schemas.microsoft.com/office/drawing/2014/main" id="{6B99F238-09D8-6CDC-8906-D6B9F01A2DA3}"/>
              </a:ext>
            </a:extLst>
          </p:cNvPr>
          <p:cNvSpPr txBox="1">
            <a:spLocks/>
          </p:cNvSpPr>
          <p:nvPr/>
        </p:nvSpPr>
        <p:spPr>
          <a:xfrm>
            <a:off x="3596303" y="5120302"/>
            <a:ext cx="2175941" cy="446211"/>
          </a:xfrm>
          <a:prstGeom prst="rect">
            <a:avLst/>
          </a:prstGeom>
        </p:spPr>
        <p:txBody>
          <a:bodyPr>
            <a:normAutofit fontScale="925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Maintenance</a:t>
            </a:r>
          </a:p>
        </p:txBody>
      </p:sp>
      <p:sp>
        <p:nvSpPr>
          <p:cNvPr id="10" name="Text Placeholder 11">
            <a:extLst>
              <a:ext uri="{FF2B5EF4-FFF2-40B4-BE49-F238E27FC236}">
                <a16:creationId xmlns:a16="http://schemas.microsoft.com/office/drawing/2014/main" id="{B3A482D4-68CD-856B-C757-4A0DC9E8DC39}"/>
              </a:ext>
            </a:extLst>
          </p:cNvPr>
          <p:cNvSpPr txBox="1">
            <a:spLocks/>
          </p:cNvSpPr>
          <p:nvPr/>
        </p:nvSpPr>
        <p:spPr>
          <a:xfrm>
            <a:off x="1343879" y="1665541"/>
            <a:ext cx="6952262" cy="1010842"/>
          </a:xfrm>
          <a:prstGeom prst="rect">
            <a:avLst/>
          </a:prstGeom>
        </p:spPr>
        <p:txBody>
          <a:bodyPr>
            <a:normAutofit fontScale="550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Determine whether the project is feasible. Discover its strengths and weaknesses. Understand the project and lay out the strategies to complete it. Document all the customer’s required specifications.</a:t>
            </a:r>
          </a:p>
          <a:p>
            <a:pPr marL="0" indent="0">
              <a:buNone/>
            </a:pPr>
            <a:endParaRPr lang="en-US" dirty="0">
              <a:solidFill>
                <a:schemeClr val="tx2"/>
              </a:solidFill>
            </a:endParaRPr>
          </a:p>
        </p:txBody>
      </p:sp>
      <p:sp>
        <p:nvSpPr>
          <p:cNvPr id="11" name="Text Placeholder 12">
            <a:extLst>
              <a:ext uri="{FF2B5EF4-FFF2-40B4-BE49-F238E27FC236}">
                <a16:creationId xmlns:a16="http://schemas.microsoft.com/office/drawing/2014/main" id="{5A8696F7-67BB-E095-5AFE-DBF031622568}"/>
              </a:ext>
            </a:extLst>
          </p:cNvPr>
          <p:cNvSpPr txBox="1">
            <a:spLocks/>
          </p:cNvSpPr>
          <p:nvPr/>
        </p:nvSpPr>
        <p:spPr>
          <a:xfrm>
            <a:off x="2371688" y="2923954"/>
            <a:ext cx="6198439" cy="753619"/>
          </a:xfrm>
          <a:prstGeom prst="rect">
            <a:avLst/>
          </a:prstGeom>
        </p:spPr>
        <p:txBody>
          <a:bodyPr>
            <a:normAutofit fontScale="550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Understand the customer's requirements. Lay out the blueprint for how the project will unfold. Ensure the alignment of the customer’s expectations with the feasibility study. </a:t>
            </a:r>
          </a:p>
        </p:txBody>
      </p:sp>
      <p:sp>
        <p:nvSpPr>
          <p:cNvPr id="12" name="Text Placeholder 13">
            <a:extLst>
              <a:ext uri="{FF2B5EF4-FFF2-40B4-BE49-F238E27FC236}">
                <a16:creationId xmlns:a16="http://schemas.microsoft.com/office/drawing/2014/main" id="{FBC7C11B-E551-8DAB-7C68-7BEDF5C249D2}"/>
              </a:ext>
            </a:extLst>
          </p:cNvPr>
          <p:cNvSpPr txBox="1">
            <a:spLocks/>
          </p:cNvSpPr>
          <p:nvPr/>
        </p:nvSpPr>
        <p:spPr>
          <a:xfrm>
            <a:off x="3132533" y="4104002"/>
            <a:ext cx="5776861" cy="1010842"/>
          </a:xfrm>
          <a:prstGeom prst="rect">
            <a:avLst/>
          </a:prstGeom>
        </p:spPr>
        <p:txBody>
          <a:bodyPr>
            <a:normAutofit fontScale="550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Take the specified requirements and turn them into something ready for programming. The design has source code added, and then unit testing to ensure it is working properly. This must be done in a sequential order.</a:t>
            </a:r>
          </a:p>
          <a:p>
            <a:endParaRPr lang="en-US" dirty="0">
              <a:solidFill>
                <a:schemeClr val="tx2"/>
              </a:solidFill>
            </a:endParaRPr>
          </a:p>
        </p:txBody>
      </p:sp>
      <p:sp>
        <p:nvSpPr>
          <p:cNvPr id="13" name="Text Placeholder 14">
            <a:extLst>
              <a:ext uri="{FF2B5EF4-FFF2-40B4-BE49-F238E27FC236}">
                <a16:creationId xmlns:a16="http://schemas.microsoft.com/office/drawing/2014/main" id="{51D90101-90F0-DFDE-81DF-8828F44B93D9}"/>
              </a:ext>
            </a:extLst>
          </p:cNvPr>
          <p:cNvSpPr txBox="1">
            <a:spLocks/>
          </p:cNvSpPr>
          <p:nvPr/>
        </p:nvSpPr>
        <p:spPr>
          <a:xfrm>
            <a:off x="4684273" y="5720568"/>
            <a:ext cx="4904509" cy="733994"/>
          </a:xfrm>
          <a:prstGeom prst="rect">
            <a:avLst/>
          </a:prstGeom>
        </p:spPr>
        <p:txBody>
          <a:bodyPr>
            <a:normAutofit fontScale="550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rPr>
              <a:t>Correct errors not found in the testing phase. Enhance the functionality to meet the customer’s needs.  </a:t>
            </a:r>
          </a:p>
        </p:txBody>
      </p:sp>
    </p:spTree>
    <p:extLst>
      <p:ext uri="{BB962C8B-B14F-4D97-AF65-F5344CB8AC3E}">
        <p14:creationId xmlns:p14="http://schemas.microsoft.com/office/powerpoint/2010/main" val="260057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E7EA91D-B227-505F-B40A-09816176F5B3}"/>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6" name="Title 1">
            <a:extLst>
              <a:ext uri="{FF2B5EF4-FFF2-40B4-BE49-F238E27FC236}">
                <a16:creationId xmlns:a16="http://schemas.microsoft.com/office/drawing/2014/main" id="{DD05106A-BE48-C272-CCDE-9D959D8EA756}"/>
              </a:ext>
            </a:extLst>
          </p:cNvPr>
          <p:cNvSpPr txBox="1">
            <a:spLocks/>
          </p:cNvSpPr>
          <p:nvPr/>
        </p:nvSpPr>
        <p:spPr>
          <a:xfrm>
            <a:off x="1459061" y="265114"/>
            <a:ext cx="5398939" cy="1239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all" spc="150" normalizeH="0" baseline="0" noProof="0" dirty="0">
                <a:ln>
                  <a:noFill/>
                </a:ln>
                <a:solidFill>
                  <a:schemeClr val="tx2"/>
                </a:solidFill>
                <a:effectLst/>
                <a:uLnTx/>
                <a:uFillTx/>
                <a:latin typeface="Tenorite"/>
                <a:ea typeface="+mj-ea"/>
                <a:cs typeface="+mj-cs"/>
              </a:rPr>
              <a:t>Waterfall or Agile</a:t>
            </a:r>
          </a:p>
        </p:txBody>
      </p:sp>
      <p:sp>
        <p:nvSpPr>
          <p:cNvPr id="7" name="Text Placeholder 2">
            <a:extLst>
              <a:ext uri="{FF2B5EF4-FFF2-40B4-BE49-F238E27FC236}">
                <a16:creationId xmlns:a16="http://schemas.microsoft.com/office/drawing/2014/main" id="{F4317E66-8BBD-BC41-F2E3-AF4E1F30F6A2}"/>
              </a:ext>
            </a:extLst>
          </p:cNvPr>
          <p:cNvSpPr txBox="1">
            <a:spLocks/>
          </p:cNvSpPr>
          <p:nvPr/>
        </p:nvSpPr>
        <p:spPr>
          <a:xfrm>
            <a:off x="1634836" y="1267839"/>
            <a:ext cx="3924300"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150" normalizeH="0" baseline="0" noProof="0" dirty="0">
                <a:ln>
                  <a:noFill/>
                </a:ln>
                <a:solidFill>
                  <a:schemeClr val="tx2"/>
                </a:solidFill>
                <a:effectLst/>
                <a:uLnTx/>
                <a:uFillTx/>
                <a:latin typeface="Tenorite"/>
                <a:ea typeface="+mj-ea"/>
                <a:cs typeface="+mj-cs"/>
              </a:rPr>
              <a:t>WATERFALL</a:t>
            </a:r>
            <a:endParaRPr kumimoji="0" lang="en-US" sz="2000" b="0" i="0" u="none" strike="noStrike" kern="1200" cap="none" spc="150" normalizeH="0" baseline="0" noProof="0" dirty="0">
              <a:ln>
                <a:noFill/>
              </a:ln>
              <a:solidFill>
                <a:schemeClr val="tx2"/>
              </a:solidFill>
              <a:effectLst/>
              <a:uLnTx/>
              <a:uFillTx/>
              <a:latin typeface="Tenorite"/>
              <a:ea typeface="+mj-ea"/>
              <a:cs typeface="+mj-cs"/>
            </a:endParaRPr>
          </a:p>
        </p:txBody>
      </p:sp>
      <p:sp>
        <p:nvSpPr>
          <p:cNvPr id="8" name="Content Placeholder 3">
            <a:extLst>
              <a:ext uri="{FF2B5EF4-FFF2-40B4-BE49-F238E27FC236}">
                <a16:creationId xmlns:a16="http://schemas.microsoft.com/office/drawing/2014/main" id="{25594A2D-B2FC-5034-24C2-0B8B9604E8F3}"/>
              </a:ext>
            </a:extLst>
          </p:cNvPr>
          <p:cNvSpPr txBox="1">
            <a:spLocks/>
          </p:cNvSpPr>
          <p:nvPr/>
        </p:nvSpPr>
        <p:spPr>
          <a:xfrm>
            <a:off x="1634836" y="2150667"/>
            <a:ext cx="3924300" cy="316944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dirty="0">
                <a:ln>
                  <a:noFill/>
                </a:ln>
                <a:solidFill>
                  <a:schemeClr val="tx2"/>
                </a:solidFill>
                <a:effectLst/>
                <a:uLnTx/>
                <a:uFillTx/>
                <a:latin typeface="Tenorite"/>
                <a:ea typeface="+mn-ea"/>
                <a:cs typeface="+mn-cs"/>
              </a:rPr>
              <a:t>Simple and easy to use and understand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dirty="0">
                <a:ln>
                  <a:noFill/>
                </a:ln>
                <a:solidFill>
                  <a:schemeClr val="tx2"/>
                </a:solidFill>
                <a:effectLst/>
                <a:uLnTx/>
                <a:uFillTx/>
                <a:latin typeface="Tenorite"/>
                <a:ea typeface="+mn-ea"/>
                <a:cs typeface="+mn-cs"/>
              </a:rPr>
              <a:t>The project scope is clearly defined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dirty="0">
                <a:ln>
                  <a:noFill/>
                </a:ln>
                <a:solidFill>
                  <a:schemeClr val="tx2"/>
                </a:solidFill>
                <a:effectLst/>
                <a:uLnTx/>
                <a:uFillTx/>
                <a:latin typeface="Tenorite"/>
                <a:ea typeface="+mn-ea"/>
                <a:cs typeface="+mn-cs"/>
              </a:rPr>
              <a:t>Works well for small projects where requirements are laid out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dirty="0">
                <a:ln>
                  <a:noFill/>
                </a:ln>
                <a:solidFill>
                  <a:schemeClr val="tx2"/>
                </a:solidFill>
                <a:effectLst/>
                <a:uLnTx/>
                <a:uFillTx/>
                <a:latin typeface="Tenorite"/>
                <a:ea typeface="+mn-ea"/>
                <a:cs typeface="+mn-cs"/>
              </a:rPr>
              <a:t>Accommodates team turnover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dirty="0">
                <a:ln>
                  <a:noFill/>
                </a:ln>
                <a:solidFill>
                  <a:schemeClr val="tx2"/>
                </a:solidFill>
                <a:effectLst/>
                <a:uLnTx/>
                <a:uFillTx/>
                <a:latin typeface="Tenorite"/>
                <a:ea typeface="+mn-ea"/>
                <a:cs typeface="+mn-cs"/>
              </a:rPr>
              <a:t>No place for error corrections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dirty="0">
                <a:ln>
                  <a:noFill/>
                </a:ln>
                <a:solidFill>
                  <a:schemeClr val="tx2"/>
                </a:solidFill>
                <a:effectLst/>
                <a:uLnTx/>
                <a:uFillTx/>
                <a:latin typeface="Tenorite"/>
                <a:ea typeface="+mn-ea"/>
                <a:cs typeface="+mn-cs"/>
              </a:rPr>
              <a:t>Cannot accommodate change requests till the project is finished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b="0" i="0" u="none" strike="noStrike" kern="1200" cap="none" spc="50" normalizeH="0" baseline="0" noProof="0" dirty="0">
                <a:ln>
                  <a:noFill/>
                </a:ln>
                <a:solidFill>
                  <a:schemeClr val="tx2"/>
                </a:solidFill>
                <a:effectLst/>
                <a:uLnTx/>
                <a:uFillTx/>
                <a:latin typeface="Tenorite"/>
                <a:ea typeface="+mn-ea"/>
                <a:cs typeface="+mn-cs"/>
              </a:rPr>
              <a:t>One phase at a time, with no overlap</a:t>
            </a:r>
          </a:p>
        </p:txBody>
      </p:sp>
      <p:sp>
        <p:nvSpPr>
          <p:cNvPr id="9" name="Text Placeholder 4">
            <a:extLst>
              <a:ext uri="{FF2B5EF4-FFF2-40B4-BE49-F238E27FC236}">
                <a16:creationId xmlns:a16="http://schemas.microsoft.com/office/drawing/2014/main" id="{0B99A85B-2F36-A56F-7D02-36D5D4F7359E}"/>
              </a:ext>
            </a:extLst>
          </p:cNvPr>
          <p:cNvSpPr txBox="1">
            <a:spLocks/>
          </p:cNvSpPr>
          <p:nvPr/>
        </p:nvSpPr>
        <p:spPr>
          <a:xfrm>
            <a:off x="6433426" y="1262136"/>
            <a:ext cx="3943627" cy="82391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150" normalizeH="0" baseline="0" noProof="0" dirty="0">
                <a:ln>
                  <a:noFill/>
                </a:ln>
                <a:solidFill>
                  <a:schemeClr val="tx2"/>
                </a:solidFill>
                <a:effectLst/>
                <a:uLnTx/>
                <a:uFillTx/>
                <a:latin typeface="Tenorite"/>
                <a:ea typeface="+mj-ea"/>
                <a:cs typeface="+mj-cs"/>
              </a:rPr>
              <a:t>AGILE</a:t>
            </a:r>
            <a:endParaRPr kumimoji="0" lang="en-US" sz="2000" b="0" i="0" u="none" strike="noStrike" kern="1200" cap="none" spc="150" normalizeH="0" baseline="0" noProof="0" dirty="0">
              <a:ln>
                <a:noFill/>
              </a:ln>
              <a:solidFill>
                <a:schemeClr val="tx2"/>
              </a:solidFill>
              <a:effectLst/>
              <a:uLnTx/>
              <a:uFillTx/>
              <a:latin typeface="Tenorite"/>
              <a:ea typeface="+mj-ea"/>
              <a:cs typeface="+mj-cs"/>
            </a:endParaRPr>
          </a:p>
        </p:txBody>
      </p:sp>
      <p:sp>
        <p:nvSpPr>
          <p:cNvPr id="10" name="Content Placeholder 5">
            <a:extLst>
              <a:ext uri="{FF2B5EF4-FFF2-40B4-BE49-F238E27FC236}">
                <a16:creationId xmlns:a16="http://schemas.microsoft.com/office/drawing/2014/main" id="{D63F84EB-6844-80AE-6CF2-D93E3ACC7CC1}"/>
              </a:ext>
            </a:extLst>
          </p:cNvPr>
          <p:cNvSpPr txBox="1">
            <a:spLocks/>
          </p:cNvSpPr>
          <p:nvPr/>
        </p:nvSpPr>
        <p:spPr>
          <a:xfrm>
            <a:off x="6433425" y="2086048"/>
            <a:ext cx="3943627" cy="316944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i="0" u="none" strike="noStrike" kern="1200" cap="none" spc="50" normalizeH="0" baseline="0" noProof="0" dirty="0">
                <a:ln>
                  <a:noFill/>
                </a:ln>
                <a:solidFill>
                  <a:schemeClr val="tx2"/>
                </a:solidFill>
                <a:effectLst/>
                <a:uLnTx/>
                <a:uFillTx/>
                <a:latin typeface="Tenorite"/>
                <a:ea typeface="+mn-ea"/>
                <a:cs typeface="+mn-cs"/>
              </a:rPr>
              <a:t>Encourages flexibility by allowing back-and-forth movement through the project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i="0" u="none" strike="noStrike" kern="1200" cap="none" spc="50" normalizeH="0" baseline="0" noProof="0" dirty="0">
                <a:ln>
                  <a:noFill/>
                </a:ln>
                <a:solidFill>
                  <a:schemeClr val="tx2"/>
                </a:solidFill>
                <a:effectLst/>
                <a:uLnTx/>
                <a:uFillTx/>
                <a:latin typeface="Tenorite"/>
                <a:ea typeface="+mn-ea"/>
                <a:cs typeface="+mn-cs"/>
              </a:rPr>
              <a:t>Deliver small working pieces of software frequently to the customer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i="0" u="none" strike="noStrike" kern="1200" cap="none" spc="50" normalizeH="0" baseline="0" noProof="0" dirty="0">
                <a:ln>
                  <a:noFill/>
                </a:ln>
                <a:solidFill>
                  <a:schemeClr val="tx2"/>
                </a:solidFill>
                <a:effectLst/>
                <a:uLnTx/>
                <a:uFillTx/>
                <a:latin typeface="Tenorite"/>
                <a:ea typeface="+mn-ea"/>
                <a:cs typeface="+mn-cs"/>
              </a:rPr>
              <a:t>Development and testing work together to eliminate bottlenecks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i="0" u="none" strike="noStrike" kern="1200" cap="none" spc="50" normalizeH="0" baseline="0" noProof="0" dirty="0">
                <a:ln>
                  <a:noFill/>
                </a:ln>
                <a:solidFill>
                  <a:schemeClr val="tx2"/>
                </a:solidFill>
                <a:effectLst/>
                <a:uLnTx/>
                <a:uFillTx/>
                <a:latin typeface="Tenorite"/>
                <a:ea typeface="+mn-ea"/>
                <a:cs typeface="+mn-cs"/>
              </a:rPr>
              <a:t>Requires a consistent team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i="0" u="none" strike="noStrike" kern="1200" cap="none" spc="50" normalizeH="0" baseline="0" noProof="0" dirty="0">
                <a:ln>
                  <a:noFill/>
                </a:ln>
                <a:solidFill>
                  <a:schemeClr val="tx2"/>
                </a:solidFill>
                <a:effectLst/>
                <a:uLnTx/>
                <a:uFillTx/>
                <a:latin typeface="Tenorite"/>
                <a:ea typeface="+mn-ea"/>
                <a:cs typeface="+mn-cs"/>
              </a:rPr>
              <a:t>Values speed over comprehensive documentation</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400" i="0" u="none" strike="noStrike" kern="1200" cap="none" spc="50" normalizeH="0" baseline="0" noProof="0" dirty="0">
                <a:ln>
                  <a:noFill/>
                </a:ln>
                <a:solidFill>
                  <a:schemeClr val="tx2"/>
                </a:solidFill>
                <a:effectLst/>
                <a:uLnTx/>
                <a:uFillTx/>
                <a:latin typeface="Tenorite"/>
                <a:ea typeface="+mn-ea"/>
                <a:cs typeface="+mn-cs"/>
              </a:rPr>
              <a:t>Can be challenging to scale up to large organizations</a:t>
            </a:r>
          </a:p>
        </p:txBody>
      </p:sp>
    </p:spTree>
    <p:extLst>
      <p:ext uri="{BB962C8B-B14F-4D97-AF65-F5344CB8AC3E}">
        <p14:creationId xmlns:p14="http://schemas.microsoft.com/office/powerpoint/2010/main" val="101930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CEB2-4F3E-7B09-44D4-D03B29A3C50C}"/>
              </a:ext>
            </a:extLst>
          </p:cNvPr>
          <p:cNvSpPr>
            <a:spLocks noGrp="1"/>
          </p:cNvSpPr>
          <p:nvPr>
            <p:ph type="title"/>
          </p:nvPr>
        </p:nvSpPr>
        <p:spPr>
          <a:xfrm>
            <a:off x="3520440" y="896112"/>
            <a:ext cx="7889768" cy="814702"/>
          </a:xfrm>
        </p:spPr>
        <p:txBody>
          <a:bodyPr/>
          <a:lstStyle/>
          <a:p>
            <a:r>
              <a:rPr lang="en-US" dirty="0"/>
              <a:t>Resources</a:t>
            </a:r>
          </a:p>
        </p:txBody>
      </p:sp>
      <p:sp>
        <p:nvSpPr>
          <p:cNvPr id="4" name="Content Placeholder 3">
            <a:extLst>
              <a:ext uri="{FF2B5EF4-FFF2-40B4-BE49-F238E27FC236}">
                <a16:creationId xmlns:a16="http://schemas.microsoft.com/office/drawing/2014/main" id="{7AE7A300-0D85-A280-4BDB-85C01759197A}"/>
              </a:ext>
            </a:extLst>
          </p:cNvPr>
          <p:cNvSpPr>
            <a:spLocks noGrp="1"/>
          </p:cNvSpPr>
          <p:nvPr>
            <p:ph sz="half" idx="1"/>
          </p:nvPr>
        </p:nvSpPr>
        <p:spPr>
          <a:xfrm>
            <a:off x="3345812" y="2419283"/>
            <a:ext cx="8467645" cy="4302192"/>
          </a:xfrm>
        </p:spPr>
        <p:txBody>
          <a:bodyPr>
            <a:normAutofit/>
          </a:bodyPr>
          <a:lstStyle/>
          <a:p>
            <a:pPr indent="-457200"/>
            <a:r>
              <a:rPr lang="en-US" dirty="0">
                <a:effectLst/>
              </a:rPr>
              <a:t>Pal, S. K. (2019, September 9). </a:t>
            </a:r>
            <a:r>
              <a:rPr lang="en-US" i="1" dirty="0">
                <a:effectLst/>
              </a:rPr>
              <a:t>Software engineering: Classical waterfall model</a:t>
            </a:r>
            <a:r>
              <a:rPr lang="en-US" dirty="0">
                <a:effectLst/>
              </a:rPr>
              <a:t>. </a:t>
            </a:r>
            <a:r>
              <a:rPr lang="en-US" dirty="0" err="1">
                <a:effectLst/>
              </a:rPr>
              <a:t>GeeksforGeeks</a:t>
            </a:r>
            <a:r>
              <a:rPr lang="en-US" dirty="0">
                <a:effectLst/>
              </a:rPr>
              <a:t>. </a:t>
            </a:r>
            <a:r>
              <a:rPr lang="en-US" dirty="0">
                <a:effectLst/>
                <a:hlinkClick r:id="rId2"/>
              </a:rPr>
              <a:t>https://www.geeksforgeeks.org/software-engineering-classical-waterfall-model/</a:t>
            </a:r>
            <a:r>
              <a:rPr lang="en-US" dirty="0">
                <a:effectLst/>
              </a:rPr>
              <a:t>  </a:t>
            </a:r>
          </a:p>
          <a:p>
            <a:pPr indent="-457200"/>
            <a:r>
              <a:rPr lang="en-US" dirty="0" err="1">
                <a:effectLst/>
              </a:rPr>
              <a:t>Schwaber</a:t>
            </a:r>
            <a:r>
              <a:rPr lang="en-US" dirty="0">
                <a:effectLst/>
              </a:rPr>
              <a:t>, K., &amp; Sutherland, J. (2020). </a:t>
            </a:r>
            <a:r>
              <a:rPr lang="en-US" i="1" dirty="0">
                <a:effectLst/>
              </a:rPr>
              <a:t>The 2020 Scrum Guide</a:t>
            </a:r>
            <a:r>
              <a:rPr lang="en-US" dirty="0">
                <a:effectLst/>
              </a:rPr>
              <a:t>. Scrum Guide | Scrum Guides. </a:t>
            </a:r>
            <a:r>
              <a:rPr lang="en-US" dirty="0">
                <a:effectLst/>
                <a:hlinkClick r:id="rId3"/>
              </a:rPr>
              <a:t>https://scrumguides.org/scrum-guide.html#scrum-events</a:t>
            </a:r>
            <a:r>
              <a:rPr lang="en-US" dirty="0">
                <a:effectLst/>
              </a:rPr>
              <a:t> </a:t>
            </a:r>
          </a:p>
          <a:p>
            <a:pPr indent="-457200"/>
            <a:r>
              <a:rPr lang="en-US" i="1" dirty="0">
                <a:effectLst/>
              </a:rPr>
              <a:t>Scrum Forum</a:t>
            </a:r>
            <a:r>
              <a:rPr lang="en-US" dirty="0">
                <a:effectLst/>
              </a:rPr>
              <a:t>. Scrum.org. (n.d.). </a:t>
            </a:r>
            <a:r>
              <a:rPr lang="en-US" dirty="0">
                <a:effectLst/>
                <a:hlinkClick r:id="rId4"/>
              </a:rPr>
              <a:t>https://www.scrum.org/</a:t>
            </a:r>
            <a:r>
              <a:rPr lang="en-US" dirty="0">
                <a:effectLst/>
              </a:rPr>
              <a:t> </a:t>
            </a:r>
          </a:p>
          <a:p>
            <a:pPr indent="-457200"/>
            <a:r>
              <a:rPr lang="en-US" dirty="0">
                <a:effectLst/>
              </a:rPr>
              <a:t>West, D. (n.d.). </a:t>
            </a:r>
            <a:r>
              <a:rPr lang="en-US" i="1" dirty="0">
                <a:effectLst/>
              </a:rPr>
              <a:t>Scrum - what it is, how it works, and why it's awesome</a:t>
            </a:r>
            <a:r>
              <a:rPr lang="en-US" dirty="0">
                <a:effectLst/>
              </a:rPr>
              <a:t>. Atlassian. </a:t>
            </a:r>
            <a:r>
              <a:rPr lang="en-US" dirty="0">
                <a:effectLst/>
                <a:hlinkClick r:id="rId5"/>
              </a:rPr>
              <a:t>https://www.atlassian.com/agile/scrum</a:t>
            </a:r>
            <a:r>
              <a:rPr lang="en-US" dirty="0">
                <a:effectLst/>
              </a:rPr>
              <a:t> </a:t>
            </a:r>
          </a:p>
          <a:p>
            <a:endParaRPr lang="en-US" dirty="0"/>
          </a:p>
        </p:txBody>
      </p:sp>
      <p:sp>
        <p:nvSpPr>
          <p:cNvPr id="5" name="Slide Number Placeholder 4">
            <a:extLst>
              <a:ext uri="{FF2B5EF4-FFF2-40B4-BE49-F238E27FC236}">
                <a16:creationId xmlns:a16="http://schemas.microsoft.com/office/drawing/2014/main" id="{C7DB860D-E980-C691-3C76-3673A12BD574}"/>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472391"/>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{9FCC4F41-0C29-46EC-8C26-2303CFBA695A}tf33968143_win32</Template>
  <TotalTime>22</TotalTime>
  <Words>602</Words>
  <Application>Microsoft Office PowerPoint</Application>
  <PresentationFormat>Widescreen</PresentationFormat>
  <Paragraphs>89</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Avenir Next LT Pro</vt:lpstr>
      <vt:lpstr>Calibri</vt:lpstr>
      <vt:lpstr>Tenorite</vt:lpstr>
      <vt:lpstr>Times New Roman</vt:lpstr>
      <vt:lpstr>Custom</vt:lpstr>
      <vt:lpstr>Sprint Review and Retrospective</vt:lpstr>
      <vt:lpstr>Agile Roles</vt:lpstr>
      <vt:lpstr>Agile Phases</vt:lpstr>
      <vt:lpstr>PowerPoint Presentation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Emerald Tresch</dc:creator>
  <cp:lastModifiedBy>Emerald Tresch</cp:lastModifiedBy>
  <cp:revision>1</cp:revision>
  <dcterms:created xsi:type="dcterms:W3CDTF">2024-08-19T03:11:10Z</dcterms:created>
  <dcterms:modified xsi:type="dcterms:W3CDTF">2024-08-19T03:33:17Z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