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97" r:id="rId4"/>
    <p:sldId id="259" r:id="rId5"/>
    <p:sldId id="261" r:id="rId6"/>
    <p:sldId id="295" r:id="rId7"/>
    <p:sldId id="296" r:id="rId8"/>
    <p:sldId id="267" r:id="rId9"/>
    <p:sldId id="263" r:id="rId10"/>
    <p:sldId id="298" r:id="rId11"/>
    <p:sldId id="264" r:id="rId12"/>
    <p:sldId id="299" r:id="rId13"/>
    <p:sldId id="265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ira Sans" panose="020B0503050000020004" pitchFamily="34" charset="0"/>
      <p:regular r:id="rId20"/>
      <p:bold r:id="rId21"/>
      <p:italic r:id="rId22"/>
      <p:boldItalic r:id="rId23"/>
    </p:embeddedFont>
    <p:embeddedFont>
      <p:font typeface="Fira Sans Light" panose="020B0403050000020004" pitchFamily="34" charset="0"/>
      <p:regular r:id="rId24"/>
      <p:bold r:id="rId25"/>
      <p:italic r:id="rId26"/>
      <p:boldItalic r:id="rId27"/>
    </p:embeddedFont>
    <p:embeddedFont>
      <p:font typeface="Fira Sans SemiBold" panose="020B0603050000020004" pitchFamily="34" charset="0"/>
      <p:regular r:id="rId28"/>
      <p:bold r:id="rId29"/>
      <p:italic r:id="rId30"/>
      <p:boldItalic r:id="rId31"/>
    </p:embeddedFont>
    <p:embeddedFont>
      <p:font typeface="Varela Round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00860D-6354-4378-A09D-8DFCC888E2C9}">
  <a:tblStyle styleId="{9800860D-6354-4378-A09D-8DFCC888E2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3F8801-1707-46FC-A2A7-8ED0A2465B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41219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879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12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521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72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815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84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017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37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391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464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10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45725" y="0"/>
            <a:ext cx="4406366" cy="5143500"/>
          </a:xfrm>
          <a:custGeom>
            <a:avLst/>
            <a:gdLst/>
            <a:ahLst/>
            <a:cxnLst/>
            <a:rect l="l" t="t" r="r" b="b"/>
            <a:pathLst>
              <a:path w="6228079" h="6858000" extrusionOk="0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907910" y="0"/>
            <a:ext cx="4243868" cy="5143500"/>
          </a:xfrm>
          <a:custGeom>
            <a:avLst/>
            <a:gdLst/>
            <a:ahLst/>
            <a:cxnLst/>
            <a:rect l="l" t="t" r="r" b="b"/>
            <a:pathLst>
              <a:path w="5998400" h="6858000" extrusionOk="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51122" y="0"/>
            <a:ext cx="2697686" cy="3605879"/>
          </a:xfrm>
          <a:custGeom>
            <a:avLst/>
            <a:gdLst/>
            <a:ahLst/>
            <a:cxnLst/>
            <a:rect l="l" t="t" r="r" b="b"/>
            <a:pathLst>
              <a:path w="3812984" h="4807839" extrusionOk="0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79100" y="1991825"/>
            <a:ext cx="5577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745725" y="0"/>
            <a:ext cx="4406366" cy="5143500"/>
          </a:xfrm>
          <a:custGeom>
            <a:avLst/>
            <a:gdLst/>
            <a:ahLst/>
            <a:cxnLst/>
            <a:rect l="l" t="t" r="r" b="b"/>
            <a:pathLst>
              <a:path w="6228079" h="6858000" extrusionOk="0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4907910" y="0"/>
            <a:ext cx="4243868" cy="5143500"/>
          </a:xfrm>
          <a:custGeom>
            <a:avLst/>
            <a:gdLst/>
            <a:ahLst/>
            <a:cxnLst/>
            <a:rect l="l" t="t" r="r" b="b"/>
            <a:pathLst>
              <a:path w="5998400" h="6858000" extrusionOk="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6451122" y="0"/>
            <a:ext cx="2697686" cy="3605879"/>
          </a:xfrm>
          <a:custGeom>
            <a:avLst/>
            <a:gdLst/>
            <a:ahLst/>
            <a:cxnLst/>
            <a:rect l="l" t="t" r="r" b="b"/>
            <a:pathLst>
              <a:path w="3812984" h="4807839" extrusionOk="0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779100" y="1984688"/>
            <a:ext cx="504060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79100" y="2713913"/>
            <a:ext cx="5040600" cy="44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488203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2168700" cy="296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3175738" y="1492425"/>
            <a:ext cx="2168700" cy="296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5572375" y="1492425"/>
            <a:ext cx="2168700" cy="296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n-api.cryptocompare.com/document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in-api.cryptocompare.com/" TargetMode="External"/><Relationship Id="rId4" Type="http://schemas.openxmlformats.org/officeDocument/2006/relationships/hyperlink" Target="https://www.youtube.com/watch?v=e3Vg02fCf_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ctrTitle"/>
          </p:nvPr>
        </p:nvSpPr>
        <p:spPr>
          <a:xfrm>
            <a:off x="204136" y="2158079"/>
            <a:ext cx="6175883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Top Bitcoins Price</a:t>
            </a:r>
            <a:br>
              <a:rPr lang="en" sz="5400" dirty="0"/>
            </a:br>
            <a:r>
              <a:rPr lang="en" sz="5400" dirty="0"/>
              <a:t>Data Analysis</a:t>
            </a:r>
            <a:endParaRPr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7474529" y="4407115"/>
            <a:ext cx="166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Created by:</a:t>
            </a:r>
          </a:p>
          <a:p>
            <a:r>
              <a:rPr lang="en-US" sz="1800" dirty="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Erna Mercier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00" y="53218"/>
            <a:ext cx="6962100" cy="396300"/>
          </a:xfrm>
        </p:spPr>
        <p:txBody>
          <a:bodyPr/>
          <a:lstStyle/>
          <a:p>
            <a:r>
              <a:rPr lang="en-US" sz="2800" dirty="0"/>
              <a:t>Correlation between Bitcoin pricing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245" y="449518"/>
            <a:ext cx="7374300" cy="2037373"/>
          </a:xfrm>
        </p:spPr>
        <p:txBody>
          <a:bodyPr/>
          <a:lstStyle/>
          <a:p>
            <a:r>
              <a:rPr lang="en-US" dirty="0"/>
              <a:t>Correlation: We can identify the movement of pricing on bitcoin when other bitcoin price changes</a:t>
            </a:r>
          </a:p>
          <a:p>
            <a:r>
              <a:rPr lang="en-US" dirty="0"/>
              <a:t>Correlation varies between -1 to 1 and these values and considered to be a good relationship value.</a:t>
            </a:r>
          </a:p>
          <a:p>
            <a:r>
              <a:rPr lang="en-US" dirty="0"/>
              <a:t>Negative values represent a negative relationship. If one price increase, others will decrease.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3091"/>
            <a:ext cx="9144000" cy="258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1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257835" y="665334"/>
            <a:ext cx="4684774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Scatter plot</a:t>
            </a:r>
            <a:endParaRPr sz="2400" dirty="0"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233589" y="1191491"/>
            <a:ext cx="4733265" cy="3558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sz="1800" dirty="0"/>
              <a:t>Scatterplot also shows the relationship between variables.</a:t>
            </a:r>
          </a:p>
          <a:p>
            <a:pPr marL="285750" indent="-285750"/>
            <a:r>
              <a:rPr lang="en-US" sz="1800" dirty="0"/>
              <a:t>Closer points represent a high degree relation with values closer to -1 or 1.</a:t>
            </a:r>
          </a:p>
          <a:p>
            <a:pPr marL="285750" indent="-285750"/>
            <a:r>
              <a:rPr lang="en-US" sz="1800" dirty="0"/>
              <a:t>Movement of points demonstrates the type. Diagonally scattered points are positively related while non-diagonal are negatively related.</a:t>
            </a:r>
          </a:p>
          <a:p>
            <a:pPr marL="285750" indent="-285750"/>
            <a:r>
              <a:rPr lang="en-US" sz="1800" dirty="0"/>
              <a:t>Points with no direction represent no relationships and their correlation value will be 0.</a:t>
            </a:r>
            <a:endParaRPr sz="1800" dirty="0"/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364" y="1"/>
            <a:ext cx="4225636" cy="5143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399582"/>
            <a:ext cx="6962100" cy="396300"/>
          </a:xfrm>
        </p:spPr>
        <p:txBody>
          <a:bodyPr/>
          <a:lstStyle/>
          <a:p>
            <a:r>
              <a:rPr lang="en-US" dirty="0"/>
              <a:t>Challenges and Further expectations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90" y="981053"/>
            <a:ext cx="6962100" cy="3768798"/>
          </a:xfrm>
        </p:spPr>
        <p:txBody>
          <a:bodyPr/>
          <a:lstStyle/>
          <a:p>
            <a:r>
              <a:rPr lang="en-US" dirty="0"/>
              <a:t>The loop fetched the current price values without change. Repeated values were not required. In one operation to make for loop, wait for seconds and applied a 5 second break.</a:t>
            </a:r>
          </a:p>
          <a:p>
            <a:r>
              <a:rPr lang="en-US" dirty="0"/>
              <a:t>The main challenge is the required time and computation power because the collected data is based on current time. The more time required to collect more data.</a:t>
            </a:r>
          </a:p>
          <a:p>
            <a:r>
              <a:rPr lang="en-US" dirty="0"/>
              <a:t>Due to this limitation, only 100 price values for each price were observed.</a:t>
            </a:r>
          </a:p>
          <a:p>
            <a:r>
              <a:rPr lang="en-US" dirty="0"/>
              <a:t>We can use this analysis for real time analyzation of bitcoin prices to assist investors to make investment decisions.</a:t>
            </a:r>
          </a:p>
          <a:p>
            <a:r>
              <a:rPr lang="en-US" dirty="0"/>
              <a:t>Since the analysis is current time data, therefore one can see the current fluctuations in the pricing and trade the bitcoins accordingly.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827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l="13247" r="13239"/>
          <a:stretch/>
        </p:blipFill>
        <p:spPr>
          <a:xfrm>
            <a:off x="3468826" y="0"/>
            <a:ext cx="5675184" cy="5143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cubicBezTo>
                  <a:pt x="3358" y="3729"/>
                  <a:pt x="5435" y="8863"/>
                  <a:pt x="5435" y="14535"/>
                </a:cubicBezTo>
                <a:cubicBezTo>
                  <a:pt x="5437" y="16944"/>
                  <a:pt x="5056" y="19336"/>
                  <a:pt x="4309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779100" y="1633818"/>
            <a:ext cx="3352500" cy="8176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</a:t>
            </a:r>
            <a:endParaRPr sz="4800" dirty="0"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737987" y="898346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Content.</a:t>
            </a:r>
            <a:endParaRPr sz="3600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>
            <a:off x="516314" y="1550954"/>
            <a:ext cx="7616304" cy="3007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81000">
              <a:buSzPts val="2400"/>
            </a:pPr>
            <a:r>
              <a:rPr lang="en-US" dirty="0">
                <a:sym typeface="Varela Round"/>
              </a:rPr>
              <a:t>Idea of the project.</a:t>
            </a:r>
          </a:p>
          <a:p>
            <a:pPr indent="-381000">
              <a:buSzPts val="2400"/>
            </a:pPr>
            <a:r>
              <a:rPr lang="en-US" dirty="0">
                <a:sym typeface="Varela Round"/>
              </a:rPr>
              <a:t>Tutorials to use API and collect data.</a:t>
            </a:r>
          </a:p>
          <a:p>
            <a:pPr indent="-381000">
              <a:buSzPts val="2400"/>
            </a:pPr>
            <a:r>
              <a:rPr lang="en-US" dirty="0">
                <a:sym typeface="Varela Round"/>
              </a:rPr>
              <a:t>Code to get the first result and start of the project.</a:t>
            </a:r>
          </a:p>
          <a:p>
            <a:pPr indent="-381000">
              <a:buSzPts val="2400"/>
            </a:pPr>
            <a:r>
              <a:rPr lang="en-US" dirty="0">
                <a:sym typeface="Varela Round"/>
              </a:rPr>
              <a:t>Iteration of the same steps to get data for multiple observations.</a:t>
            </a:r>
          </a:p>
          <a:p>
            <a:pPr indent="-381000">
              <a:buSzPts val="2400"/>
            </a:pPr>
            <a:r>
              <a:rPr lang="en-US" dirty="0">
                <a:sym typeface="Varela Round"/>
              </a:rPr>
              <a:t>Data Exploration charts.</a:t>
            </a:r>
          </a:p>
          <a:p>
            <a:pPr indent="-381000">
              <a:buSzPts val="2400"/>
            </a:pPr>
            <a:r>
              <a:rPr lang="en-US" dirty="0">
                <a:sym typeface="Varela Round"/>
              </a:rPr>
              <a:t>Use of coding communities to explore the relevant data</a:t>
            </a:r>
          </a:p>
          <a:p>
            <a:pPr indent="-381000">
              <a:buSzPts val="2400"/>
            </a:pPr>
            <a:r>
              <a:rPr lang="en-US" dirty="0">
                <a:sym typeface="Varela Round"/>
              </a:rPr>
              <a:t>Challenges and further expectations. </a:t>
            </a:r>
          </a:p>
          <a:p>
            <a:pPr marL="342900" indent="-342900">
              <a:buClr>
                <a:schemeClr val="dk1"/>
              </a:buClr>
              <a:buSzPts val="1100"/>
            </a:pPr>
            <a:endParaRPr lang="en-US" dirty="0">
              <a:sym typeface="Varela Round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342900" indent="-342900"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>
            <a:spLocks noGrp="1"/>
          </p:cNvSpPr>
          <p:nvPr>
            <p:ph type="title"/>
          </p:nvPr>
        </p:nvSpPr>
        <p:spPr>
          <a:xfrm>
            <a:off x="570064" y="449486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419" name="Google Shape;419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20" name="Google Shape;420;p39"/>
          <p:cNvSpPr/>
          <p:nvPr/>
        </p:nvSpPr>
        <p:spPr>
          <a:xfrm>
            <a:off x="0" y="2453092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9"/>
          <p:cNvSpPr/>
          <p:nvPr/>
        </p:nvSpPr>
        <p:spPr>
          <a:xfrm>
            <a:off x="0" y="2466992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2" name="Google Shape;422;p39"/>
          <p:cNvGrpSpPr/>
          <p:nvPr/>
        </p:nvGrpSpPr>
        <p:grpSpPr>
          <a:xfrm>
            <a:off x="1786318" y="1810905"/>
            <a:ext cx="473400" cy="473400"/>
            <a:chOff x="1786339" y="1703401"/>
            <a:chExt cx="473400" cy="473400"/>
          </a:xfrm>
        </p:grpSpPr>
        <p:sp>
          <p:nvSpPr>
            <p:cNvPr id="423" name="Google Shape;423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sz="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25" name="Google Shape;425;p39"/>
          <p:cNvGrpSpPr/>
          <p:nvPr/>
        </p:nvGrpSpPr>
        <p:grpSpPr>
          <a:xfrm>
            <a:off x="3814414" y="1750407"/>
            <a:ext cx="473400" cy="473400"/>
            <a:chOff x="3814414" y="1703401"/>
            <a:chExt cx="473400" cy="473400"/>
          </a:xfrm>
        </p:grpSpPr>
        <p:sp>
          <p:nvSpPr>
            <p:cNvPr id="426" name="Google Shape;426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sz="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28" name="Google Shape;428;p39"/>
          <p:cNvGrpSpPr/>
          <p:nvPr/>
        </p:nvGrpSpPr>
        <p:grpSpPr>
          <a:xfrm>
            <a:off x="5865019" y="1804353"/>
            <a:ext cx="473400" cy="473400"/>
            <a:chOff x="5842489" y="1703401"/>
            <a:chExt cx="473400" cy="473400"/>
          </a:xfrm>
        </p:grpSpPr>
        <p:sp>
          <p:nvSpPr>
            <p:cNvPr id="429" name="Google Shape;429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5</a:t>
              </a:r>
              <a:endParaRPr sz="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31" name="Google Shape;431;p39"/>
          <p:cNvGrpSpPr/>
          <p:nvPr/>
        </p:nvGrpSpPr>
        <p:grpSpPr>
          <a:xfrm>
            <a:off x="6922201" y="3676037"/>
            <a:ext cx="473400" cy="473400"/>
            <a:chOff x="6880814" y="3576300"/>
            <a:chExt cx="473400" cy="473400"/>
          </a:xfrm>
        </p:grpSpPr>
        <p:sp>
          <p:nvSpPr>
            <p:cNvPr id="432" name="Google Shape;432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33" name="Google Shape;433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6</a:t>
              </a:r>
              <a:endParaRPr sz="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34" name="Google Shape;434;p39"/>
          <p:cNvGrpSpPr/>
          <p:nvPr/>
        </p:nvGrpSpPr>
        <p:grpSpPr>
          <a:xfrm>
            <a:off x="4852739" y="3713771"/>
            <a:ext cx="473400" cy="473400"/>
            <a:chOff x="4852739" y="3576300"/>
            <a:chExt cx="473400" cy="473400"/>
          </a:xfrm>
        </p:grpSpPr>
        <p:sp>
          <p:nvSpPr>
            <p:cNvPr id="435" name="Google Shape;435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sz="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37" name="Google Shape;437;p39"/>
          <p:cNvGrpSpPr/>
          <p:nvPr/>
        </p:nvGrpSpPr>
        <p:grpSpPr>
          <a:xfrm>
            <a:off x="2824664" y="3694152"/>
            <a:ext cx="473400" cy="473400"/>
            <a:chOff x="2824664" y="3576300"/>
            <a:chExt cx="473400" cy="473400"/>
          </a:xfrm>
        </p:grpSpPr>
        <p:sp>
          <p:nvSpPr>
            <p:cNvPr id="438" name="Google Shape;438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sz="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440" name="Google Shape;440;p39"/>
          <p:cNvSpPr txBox="1"/>
          <p:nvPr/>
        </p:nvSpPr>
        <p:spPr>
          <a:xfrm>
            <a:off x="1379839" y="131705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Idea</a:t>
            </a:r>
            <a:endParaRPr sz="20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1" name="Google Shape;441;p39"/>
          <p:cNvSpPr txBox="1"/>
          <p:nvPr/>
        </p:nvSpPr>
        <p:spPr>
          <a:xfrm>
            <a:off x="3407914" y="129855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Python and it’s libraries</a:t>
            </a:r>
            <a:endParaRPr sz="18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2" name="Google Shape;442;p39"/>
          <p:cNvSpPr txBox="1"/>
          <p:nvPr/>
        </p:nvSpPr>
        <p:spPr>
          <a:xfrm>
            <a:off x="5435989" y="1308401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Dataset of current values</a:t>
            </a:r>
            <a:endParaRPr sz="18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3" name="Google Shape;443;p39"/>
          <p:cNvSpPr txBox="1"/>
          <p:nvPr/>
        </p:nvSpPr>
        <p:spPr>
          <a:xfrm>
            <a:off x="2415172" y="416253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 of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API</a:t>
            </a:r>
            <a:endParaRPr sz="18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" name="Google Shape;444;p39"/>
          <p:cNvSpPr txBox="1"/>
          <p:nvPr/>
        </p:nvSpPr>
        <p:spPr>
          <a:xfrm>
            <a:off x="4446239" y="4187171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Top Bitcoin values</a:t>
            </a:r>
            <a:endParaRPr sz="1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5" name="Google Shape;445;p39"/>
          <p:cNvSpPr txBox="1"/>
          <p:nvPr/>
        </p:nvSpPr>
        <p:spPr>
          <a:xfrm>
            <a:off x="6477306" y="411097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 Exploration</a:t>
            </a:r>
            <a:endParaRPr sz="18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87308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709827" y="848615"/>
            <a:ext cx="504060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1"/>
          </p:nvPr>
        </p:nvSpPr>
        <p:spPr>
          <a:xfrm>
            <a:off x="709827" y="1589545"/>
            <a:ext cx="5040600" cy="44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This project circle around the prices of top bitcoins in the market, I will import the prices through API and visualize it in Python.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Dataset exploration will help us to understand the pricing patterns.</a:t>
            </a:r>
            <a:endParaRPr dirty="0"/>
          </a:p>
        </p:txBody>
      </p:sp>
      <p:sp>
        <p:nvSpPr>
          <p:cNvPr id="110" name="Google Shape;110;p15"/>
          <p:cNvSpPr/>
          <p:nvPr/>
        </p:nvSpPr>
        <p:spPr>
          <a:xfrm>
            <a:off x="7062378" y="2810300"/>
            <a:ext cx="1204570" cy="23262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700" scaled="0"/>
                </a:gradFill>
                <a:latin typeface="Fira Sans;600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779099" y="808291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Tutorials and help for data import: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618027" y="1582479"/>
            <a:ext cx="7376045" cy="16717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600" b="1" dirty="0"/>
              <a:t>Thanks to my classmate Eric </a:t>
            </a:r>
            <a:r>
              <a:rPr lang="en-US" sz="1600" b="1" dirty="0" err="1"/>
              <a:t>Guarre</a:t>
            </a:r>
            <a:r>
              <a:rPr lang="en-US" sz="1600" b="1" dirty="0"/>
              <a:t> who found the appropriate API and team members: </a:t>
            </a:r>
            <a:r>
              <a:rPr lang="en-US" sz="1600" b="1" dirty="0" err="1"/>
              <a:t>Yesake</a:t>
            </a:r>
            <a:r>
              <a:rPr lang="en-US" sz="1600" b="1" dirty="0"/>
              <a:t> </a:t>
            </a:r>
            <a:r>
              <a:rPr lang="en-US" sz="1600" b="1" dirty="0" err="1"/>
              <a:t>Abaye</a:t>
            </a:r>
            <a:r>
              <a:rPr lang="en-US" sz="1600" b="1" dirty="0"/>
              <a:t>, </a:t>
            </a:r>
            <a:r>
              <a:rPr lang="en-US" sz="1600" b="1" dirty="0" err="1"/>
              <a:t>Mumbi</a:t>
            </a:r>
            <a:r>
              <a:rPr lang="en-US" sz="1600" b="1" dirty="0"/>
              <a:t> </a:t>
            </a:r>
            <a:r>
              <a:rPr lang="en-US" sz="1600" b="1" dirty="0" err="1"/>
              <a:t>Kairu</a:t>
            </a:r>
            <a:r>
              <a:rPr lang="en-US" sz="1600" b="1" dirty="0"/>
              <a:t>, and Usen-Usen.</a:t>
            </a:r>
          </a:p>
          <a:p>
            <a:pPr lvl="0" algn="just"/>
            <a:r>
              <a:rPr lang="en-US" sz="1600" dirty="0"/>
              <a:t>The </a:t>
            </a:r>
            <a:r>
              <a:rPr lang="en-US" sz="1600" dirty="0">
                <a:hlinkClick r:id="rId3"/>
              </a:rPr>
              <a:t>documentation</a:t>
            </a:r>
            <a:r>
              <a:rPr lang="en-US" sz="1600" dirty="0"/>
              <a:t> available at www.Crypocompare.com</a:t>
            </a:r>
            <a:endParaRPr sz="1600"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600" dirty="0">
                <a:hlinkClick r:id="rId4"/>
              </a:rPr>
              <a:t>YouTube video</a:t>
            </a:r>
            <a:r>
              <a:rPr lang="en-US" sz="1600" dirty="0"/>
              <a:t> tutorial to get data in python.</a:t>
            </a:r>
          </a:p>
          <a:p>
            <a:pPr algn="just"/>
            <a:r>
              <a:rPr lang="en-US" sz="1600" dirty="0"/>
              <a:t>Use of website </a:t>
            </a:r>
            <a:r>
              <a:rPr lang="en-US" sz="1600" dirty="0">
                <a:hlinkClick r:id="rId5"/>
              </a:rPr>
              <a:t>API</a:t>
            </a:r>
            <a:r>
              <a:rPr lang="en-US" sz="1600" dirty="0"/>
              <a:t> to get the data.</a:t>
            </a:r>
          </a:p>
          <a:p>
            <a:pPr marL="7620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7620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7620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779099" y="33031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requirements.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779099" y="959024"/>
            <a:ext cx="7284245" cy="39894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US" sz="2000" dirty="0"/>
              <a:t>The analysis was done with </a:t>
            </a:r>
            <a:r>
              <a:rPr lang="en-US" sz="2000" dirty="0" err="1"/>
              <a:t>Jupyter</a:t>
            </a:r>
            <a:r>
              <a:rPr lang="en-US" sz="2000" dirty="0"/>
              <a:t> Notebook(Anaconda).</a:t>
            </a:r>
          </a:p>
          <a:p>
            <a:pPr algn="just"/>
            <a:r>
              <a:rPr lang="en-US" sz="2000" dirty="0"/>
              <a:t>All the libraries were installed through Anaconda.</a:t>
            </a:r>
          </a:p>
          <a:p>
            <a:pPr algn="just"/>
            <a:r>
              <a:rPr lang="en-US" sz="2000" dirty="0"/>
              <a:t>Used libraries(Main):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3495"/>
              </p:ext>
            </p:extLst>
          </p:nvPr>
        </p:nvGraphicFramePr>
        <p:xfrm>
          <a:off x="1086789" y="2474259"/>
          <a:ext cx="5549538" cy="23803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87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1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sng" strike="noStrike" dirty="0">
                          <a:effectLst/>
                        </a:rPr>
                        <a:t>Library</a:t>
                      </a:r>
                      <a:endParaRPr lang="en-US" sz="11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sng" strike="noStrike" dirty="0">
                          <a:effectLst/>
                        </a:rPr>
                        <a:t>Purpose</a:t>
                      </a:r>
                      <a:endParaRPr lang="en-US" sz="11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Pandas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Data Manipulation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Seaborn/matplotlib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Visualization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requests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Data</a:t>
                      </a:r>
                      <a:r>
                        <a:rPr lang="en-US" sz="1100" u="none" strike="noStrike" baseline="0" dirty="0">
                          <a:effectLst/>
                        </a:rPr>
                        <a:t> from internet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Numerical values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 deal with symbols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328828" y="267964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Code of first step and </a:t>
            </a:r>
            <a:endParaRPr sz="2800"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611099" y="762219"/>
            <a:ext cx="7284245" cy="28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 dirty="0"/>
              <a:t>Setup the API and access the required data.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 dirty="0"/>
              <a:t>The below code chunk was used to import the libraries and connect with bitcoin prices API.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 dirty="0"/>
              <a:t>A for loop generated the current prices.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7620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48;p19"/>
          <p:cNvSpPr txBox="1">
            <a:spLocks/>
          </p:cNvSpPr>
          <p:nvPr/>
        </p:nvSpPr>
        <p:spPr>
          <a:xfrm>
            <a:off x="715008" y="3034145"/>
            <a:ext cx="3252900" cy="2044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 Light"/>
              <a:buChar char="●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Fira Sans Light"/>
              <a:buChar char="○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Fira Sans Light"/>
              <a:buChar char="■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dirty="0"/>
              <a:t>  </a:t>
            </a:r>
          </a:p>
        </p:txBody>
      </p:sp>
      <p:sp>
        <p:nvSpPr>
          <p:cNvPr id="6" name="Google Shape;148;p19"/>
          <p:cNvSpPr txBox="1">
            <a:spLocks/>
          </p:cNvSpPr>
          <p:nvPr/>
        </p:nvSpPr>
        <p:spPr>
          <a:xfrm>
            <a:off x="4038028" y="3034145"/>
            <a:ext cx="3252900" cy="2044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 Light"/>
              <a:buChar char="●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Fira Sans Light"/>
              <a:buChar char="○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Fira Sans Light"/>
              <a:buChar char="■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0" y="2445327"/>
            <a:ext cx="7123173" cy="1756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9" y="4201863"/>
            <a:ext cx="7123174" cy="9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592207" y="150199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ym typeface="Varela Round"/>
              </a:rPr>
              <a:t>Iteration of same steps for data</a:t>
            </a:r>
            <a:endParaRPr dirty="0"/>
          </a:p>
        </p:txBody>
      </p:sp>
      <p:sp>
        <p:nvSpPr>
          <p:cNvPr id="182" name="Google Shape;182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4" name="Google Shape;148;p19"/>
          <p:cNvSpPr txBox="1">
            <a:spLocks/>
          </p:cNvSpPr>
          <p:nvPr/>
        </p:nvSpPr>
        <p:spPr>
          <a:xfrm>
            <a:off x="4537118" y="816664"/>
            <a:ext cx="3079391" cy="20650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5" name="Google Shape;148;p19"/>
          <p:cNvSpPr txBox="1">
            <a:spLocks/>
          </p:cNvSpPr>
          <p:nvPr/>
        </p:nvSpPr>
        <p:spPr>
          <a:xfrm>
            <a:off x="654408" y="2883192"/>
            <a:ext cx="3079391" cy="20650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11" name="Google Shape;122;p17"/>
          <p:cNvSpPr txBox="1">
            <a:spLocks/>
          </p:cNvSpPr>
          <p:nvPr/>
        </p:nvSpPr>
        <p:spPr>
          <a:xfrm>
            <a:off x="760050" y="605323"/>
            <a:ext cx="7284245" cy="43879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Now, to get the dataset of all these bitcoins I iterated the same loop 100 times to get the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The data came in a number series format then it was converted in matrix form.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The matrix further converted in data format and column names were assigned for all the bitcoins.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After all these steps, we get the final data, see below:</a:t>
            </a:r>
          </a:p>
          <a:p>
            <a:pPr algn="just"/>
            <a:endParaRPr lang="en-US" sz="1200" dirty="0"/>
          </a:p>
          <a:p>
            <a:pPr marL="76200">
              <a:buSzPts val="2400"/>
            </a:pP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92207" y="3027218"/>
            <a:ext cx="4457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45" y="3027218"/>
            <a:ext cx="4305300" cy="19210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24" y="3026568"/>
            <a:ext cx="1844040" cy="19217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180109" y="765061"/>
            <a:ext cx="7561091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-US" dirty="0"/>
              <a:t>With the data exploration we can identify some of the important results</a:t>
            </a:r>
          </a:p>
          <a:p>
            <a:pPr marL="342900" indent="-342900"/>
            <a:r>
              <a:rPr lang="en-US" dirty="0"/>
              <a:t>This histogram tells us about the distribution of prices and min and max of prices for the current time.</a:t>
            </a:r>
          </a:p>
          <a:p>
            <a:pPr marL="342900" indent="-342900"/>
            <a:r>
              <a:rPr lang="en-US" dirty="0"/>
              <a:t>We observed that tether pricing did not change at all.</a:t>
            </a:r>
          </a:p>
          <a:p>
            <a:pPr marL="342900" indent="-342900"/>
            <a:r>
              <a:rPr lang="en-US" dirty="0"/>
              <a:t>One can consider this for trading decisions.</a:t>
            </a:r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391294" y="186283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</a:t>
            </a:r>
            <a:endParaRPr dirty="0"/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44090"/>
            <a:ext cx="7353394" cy="21994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onso template">
  <a:themeElements>
    <a:clrScheme name="Custom 347">
      <a:dk1>
        <a:srgbClr val="410433"/>
      </a:dk1>
      <a:lt1>
        <a:srgbClr val="FFFFFF"/>
      </a:lt1>
      <a:dk2>
        <a:srgbClr val="9C9194"/>
      </a:dk2>
      <a:lt2>
        <a:srgbClr val="EBE7E4"/>
      </a:lt2>
      <a:accent1>
        <a:srgbClr val="77063F"/>
      </a:accent1>
      <a:accent2>
        <a:srgbClr val="AC0C5C"/>
      </a:accent2>
      <a:accent3>
        <a:srgbClr val="C7284F"/>
      </a:accent3>
      <a:accent4>
        <a:srgbClr val="FF7154"/>
      </a:accent4>
      <a:accent5>
        <a:srgbClr val="FF963C"/>
      </a:accent5>
      <a:accent6>
        <a:srgbClr val="FAC12B"/>
      </a:accent6>
      <a:hlink>
        <a:srgbClr val="77063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661</Words>
  <Application>Microsoft Office PowerPoint</Application>
  <PresentationFormat>On-screen Show (16:9)</PresentationFormat>
  <Paragraphs>98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Fira Sans;600</vt:lpstr>
      <vt:lpstr>Arial</vt:lpstr>
      <vt:lpstr>Fira Sans Light</vt:lpstr>
      <vt:lpstr>Fira Sans SemiBold</vt:lpstr>
      <vt:lpstr>Calibri</vt:lpstr>
      <vt:lpstr>Varela Round</vt:lpstr>
      <vt:lpstr>Fira Sans</vt:lpstr>
      <vt:lpstr>Alonso template</vt:lpstr>
      <vt:lpstr>Top Bitcoins Price Data Analysis</vt:lpstr>
      <vt:lpstr>Content.</vt:lpstr>
      <vt:lpstr>Roadmap</vt:lpstr>
      <vt:lpstr>Idea</vt:lpstr>
      <vt:lpstr>Tutorials and help for data import:</vt:lpstr>
      <vt:lpstr>Technical requirements.</vt:lpstr>
      <vt:lpstr>Code of first step and </vt:lpstr>
      <vt:lpstr>Iteration of same steps for data</vt:lpstr>
      <vt:lpstr>Data Exploration</vt:lpstr>
      <vt:lpstr>Correlation between Bitcoin pricing</vt:lpstr>
      <vt:lpstr>Scatter plot</vt:lpstr>
      <vt:lpstr>Challenges and Further expectations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Concrete strength estimation</dc:title>
  <dc:creator>Erna Mercier</dc:creator>
  <cp:lastModifiedBy>ERNA M</cp:lastModifiedBy>
  <cp:revision>43</cp:revision>
  <dcterms:modified xsi:type="dcterms:W3CDTF">2021-12-09T18:27:18Z</dcterms:modified>
</cp:coreProperties>
</file>