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D6-675F-9971-40D1-28023D9C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FBBA7-5F25-F8F4-5AB8-F7131D279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CB25-B4EC-AB75-D3F0-FE2D7838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4FE4-ADB6-4748-3C88-7D0D75B5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DF4E-59E6-87ED-486E-2010FE27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60CF-CC0B-B9C9-320F-73E888F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5116-8E88-87B8-35F3-1D2BB1A16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ED1-B0FB-FEDA-7D69-5CEB26E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448D-AB19-54D7-7FF4-809D0AEB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4D7E-5F4F-C87D-DC48-2561B27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2CC35-EC20-BAB2-0365-76F930BDF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50895-B430-11F3-3D27-54A351A3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908D-3F5A-2A77-DBEE-7DC62C7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DCE2-7189-4DFB-504B-5A50A020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16FB-209C-E552-F640-DA929EFF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D682-38CD-E194-1FF7-12432219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B1DF-9531-7804-23EE-FCBB5D74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F403-C0C3-B704-DCB1-0820F1E3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265C-F2F5-996B-230A-2C717EDF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A98D-5396-A93E-4E9A-19BF2367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9E34-AE55-ADDB-65E5-1392CEE4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A4EF-AEB1-58F0-672C-703D82BC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5587-2013-9F52-A591-0970A3C1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30BC-81C4-E3BC-38E0-62E7A73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C759-5CF2-1C31-2AA8-A09DF4CA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D7A-6A2B-2316-FB6E-D1D48F7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D982-1D81-C56E-F0B2-4D0861889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DAB5-BC34-F7D8-6B14-50A52296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06F7-3006-9995-48F1-F8A22421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988F1-374B-7468-1102-93224397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FCA6-4120-93D7-B156-924047D5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3E0-C56E-BEED-A386-30F7718B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A0C7-3588-E29F-FD87-82A38771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95BF-7A32-3856-959D-8F150DE6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AF575-9B03-41B3-D97F-CC49BA662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4970D-5EB6-82BF-920D-9D0044D87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7A113-6829-9B6F-27DA-0488845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37935-9303-6351-3CDB-AB43857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59AC1-943D-8DF9-73B0-A73FB27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46DB-9572-7F3A-AC5F-A9608A1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458A-C7BC-2A22-52B8-A624808F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A5219-7D87-911F-50EB-09A630A6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42FD6-F7F6-57DD-08D6-9F31294D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BCE43-DA99-AA7C-B610-1598C3C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28E9-A676-CA44-DF64-8A613C47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2C71-589F-E507-E2E2-65EEF751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7085-CBD9-3C5A-5089-DF06A7B4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D625-BC11-45ED-3FE9-E76ACB0D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1CE4D-E683-D207-5BA0-B962CB7A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4FF2-490B-B6A5-851E-48CA77E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0AC39-129B-043D-04B5-FD15D8DD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AF2F-76F6-8051-028A-83AFF483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333C-0D1D-4390-74BB-7F623F93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1776F-8601-447F-EEC7-CA89A96DA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95CD-A68B-26FD-8740-FDE07762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CE4AA-F2B7-157F-D3C4-8D75B6F9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E5E66-B70A-5B33-4C70-A1792711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E84E-7EC8-0C63-56E4-E7A4A01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3B315-7036-1727-1B2E-62090A8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FAAC-2668-CDFD-9A51-29C55E26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0EC3-3BD5-C0C1-75AB-340AD392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B1F7-99FD-4EFA-BC9A-D8117554F13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2CEC-56A5-6459-BAD5-7562CEBA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7F91-55A5-4D8C-FD5C-7E8EFB7D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6DB4-A2C3-44FA-ACF8-93ABA99D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8CF6C1-676E-1123-EB70-DF0FA22C999F}"/>
              </a:ext>
            </a:extLst>
          </p:cNvPr>
          <p:cNvGrpSpPr/>
          <p:nvPr/>
        </p:nvGrpSpPr>
        <p:grpSpPr>
          <a:xfrm>
            <a:off x="75501" y="136321"/>
            <a:ext cx="12192000" cy="6585358"/>
            <a:chOff x="75501" y="136321"/>
            <a:chExt cx="12192000" cy="6585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FCF0C2-CCA4-6164-1BD9-9C2F9FFBD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75"/>
            <a:stretch/>
          </p:blipFill>
          <p:spPr>
            <a:xfrm>
              <a:off x="75501" y="136321"/>
              <a:ext cx="12192000" cy="65853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497DE-C3F6-0A7B-4716-7C79E8F6D3F2}"/>
                </a:ext>
              </a:extLst>
            </p:cNvPr>
            <p:cNvSpPr/>
            <p:nvPr/>
          </p:nvSpPr>
          <p:spPr>
            <a:xfrm>
              <a:off x="9118832" y="1300293"/>
              <a:ext cx="1375796" cy="335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7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6D0D31-DA6C-44DB-7D43-E864CA376029}"/>
              </a:ext>
            </a:extLst>
          </p:cNvPr>
          <p:cNvGrpSpPr/>
          <p:nvPr/>
        </p:nvGrpSpPr>
        <p:grpSpPr>
          <a:xfrm>
            <a:off x="0" y="0"/>
            <a:ext cx="12192000" cy="6585358"/>
            <a:chOff x="0" y="0"/>
            <a:chExt cx="12192000" cy="65853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3BA674-9026-034B-76E8-BF75A8B0A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75"/>
            <a:stretch/>
          </p:blipFill>
          <p:spPr>
            <a:xfrm>
              <a:off x="0" y="0"/>
              <a:ext cx="12192000" cy="65853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1DA1A3-E09A-A720-CD72-10A43C29EDC7}"/>
                </a:ext>
              </a:extLst>
            </p:cNvPr>
            <p:cNvSpPr/>
            <p:nvPr/>
          </p:nvSpPr>
          <p:spPr>
            <a:xfrm>
              <a:off x="9034942" y="1174458"/>
              <a:ext cx="1375796" cy="335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6CCA01-6A38-3CE3-0BFF-AF2EC633DC1B}"/>
              </a:ext>
            </a:extLst>
          </p:cNvPr>
          <p:cNvGrpSpPr/>
          <p:nvPr/>
        </p:nvGrpSpPr>
        <p:grpSpPr>
          <a:xfrm>
            <a:off x="0" y="0"/>
            <a:ext cx="12192000" cy="6576969"/>
            <a:chOff x="0" y="0"/>
            <a:chExt cx="12192000" cy="65769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2382F3-D8B3-F3D6-1349-6C801A142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0" y="0"/>
              <a:ext cx="12192000" cy="65769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B215D2-D6DE-AB63-2DD6-05D5B234CC73}"/>
                </a:ext>
              </a:extLst>
            </p:cNvPr>
            <p:cNvSpPr/>
            <p:nvPr/>
          </p:nvSpPr>
          <p:spPr>
            <a:xfrm>
              <a:off x="9034942" y="1174458"/>
              <a:ext cx="1375796" cy="335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46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160F0-B73E-C656-A045-55788422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0" y="0"/>
            <a:ext cx="12192000" cy="6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3587C-814A-58FC-20E1-14A3802CA8E1}"/>
              </a:ext>
            </a:extLst>
          </p:cNvPr>
          <p:cNvSpPr txBox="1"/>
          <p:nvPr/>
        </p:nvSpPr>
        <p:spPr>
          <a:xfrm>
            <a:off x="377952" y="609600"/>
            <a:ext cx="104363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let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Source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Csv.Document</a:t>
            </a:r>
            <a:r>
              <a:rPr lang="en-US" sz="1050" dirty="0">
                <a:effectLst/>
                <a:latin typeface="Calibri" panose="020F0502020204030204" pitchFamily="34" charset="0"/>
              </a:rPr>
              <a:t>(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File.Contents</a:t>
            </a:r>
            <a:r>
              <a:rPr lang="en-US" sz="1050" dirty="0">
                <a:effectLst/>
                <a:latin typeface="Calibri" panose="020F0502020204030204" pitchFamily="34" charset="0"/>
              </a:rPr>
              <a:t>("C:\Users\SuperManu\Desktop\Compliance_Sample\S_Dataset.csv"),[Delimiter=",", Columns=21, Encoding=65001,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QuoteStyle</a:t>
            </a:r>
            <a:r>
              <a:rPr lang="en-US" sz="1050" dirty="0">
                <a:effectLst/>
                <a:latin typeface="Calibri" panose="020F0502020204030204" pitchFamily="34" charset="0"/>
              </a:rPr>
              <a:t>=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QuoteStyle.None</a:t>
            </a:r>
            <a:r>
              <a:rPr lang="en-US" sz="1050" dirty="0">
                <a:effectLst/>
                <a:latin typeface="Calibri" panose="020F0502020204030204" pitchFamily="34" charset="0"/>
              </a:rPr>
              <a:t>]),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#"===START: Determine Data Start Row===" = 1,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#"Added Index"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Table.AddIndexColumn</a:t>
            </a:r>
            <a:r>
              <a:rPr lang="en-US" sz="1050" dirty="0">
                <a:effectLst/>
                <a:latin typeface="Calibri" panose="020F0502020204030204" pitchFamily="34" charset="0"/>
              </a:rPr>
              <a:t>(Source, "Index", 1, 1),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#"Filtered by Selection"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Table.SelectRows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(#"Added Index", each ([Column1] = "Selection:")),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#"Data Start Row" = #"Filtered by Selection"{0}[Index],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#"===END: Determine Data Start Row===" = 1,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#"Transforming - Start"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Table.Skip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(#"Added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Index",#"Data</a:t>
            </a:r>
            <a:r>
              <a:rPr lang="en-US" sz="1050" dirty="0">
                <a:effectLst/>
                <a:latin typeface="Calibri" panose="020F0502020204030204" pitchFamily="34" charset="0"/>
              </a:rPr>
              <a:t> Start Row" - 1),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#"Renamed Columns"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Table.RenameColumns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(#"Transforming - Start",{{"Column4", "Ship Code"}, {"Column1", "Employee"}, {"Column2", "Full Name"}}),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#"Removed Columns"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Table.RemoveColumns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(#"Renamed Columns",{"Column3", "Column5"}),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#"Renamed Columns1"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Table.RenameColumns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(#"Removed Columns",{{"Column6", "Hire Date"}, {"Column7", "Stat"}, {"Column8", "Sign On"}, {"Column9", "Job Code"}, {"Column10", "Job Description"}}),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#"Removed Columns1"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Table.RemoveColumns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(#"Renamed Columns1",{"Column11", "Column12", "Column15", "Column16"}),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#"Renamed Columns2"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Table.RenameColumns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(#"Removed Columns1",{{"Column13", "TLC Code"}, {"Column14", "TLC Description"}, {"Column17", "Department"}, {"Column18", "Cost Center"}, {"Column19", "Status"}, {"Column20", "Date"}, {"Column21", "Cat"}}),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#"Replaced Value"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Table.ReplaceValue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(#"Renamed Columns2","",null,Replacer.ReplaceValue,{"Ship Code"}),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#"Filled Down"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Table.FillDown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(#"Replaced Value",{"Ship Code"}),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#"Filtered Rows"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Table.SelectRows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(#"Filled Down", each [Employee] &lt;&gt; null and [Employee] &lt;&gt; ""),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#"Removed Top Rows1"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Table.Skip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(#"Filtered Rows",3),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#"Filtered Rows1"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Table.SelectRows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(#"Removed Top Rows1", each [Employee] &lt;&gt; "***************"),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#"Changed Type"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Table.TransformColumnTypes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(#"Filtered Rows1",{{"Employee", Int64.Type}, {"Hire Date", type date}, {"Sign On", type date}, {"Date", type date}}),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#"Duplicated Column"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Table.DuplicateColumn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(#"Changed Type", "Full Name", "Full Name - Copy"),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#"Split Column by Delimiter"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Table.SplitColumn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(#"Duplicated Column", "Full Name - Copy",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Splitter.SplitTextByEachDelimiter</a:t>
            </a:r>
            <a:r>
              <a:rPr lang="en-US" sz="1050" dirty="0">
                <a:effectLst/>
                <a:latin typeface="Calibri" panose="020F0502020204030204" pitchFamily="34" charset="0"/>
              </a:rPr>
              <a:t>({","},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QuoteStyle.Csv</a:t>
            </a:r>
            <a:r>
              <a:rPr lang="en-US" sz="1050" dirty="0">
                <a:effectLst/>
                <a:latin typeface="Calibri" panose="020F0502020204030204" pitchFamily="34" charset="0"/>
              </a:rPr>
              <a:t>, false), {"Full Name - Copy.1", "Full Name - Copy.2"}),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#"Duplicated Column1"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Table.DuplicateColumn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(#"Split Column by Delimiter", "Full Name - Copy.1", "Full Name - Copy.1 - Copy"),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#"Extracted First Characters"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Table.TransformColumns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(#"Duplicated Column1", {{"Full Name - Copy.1 - Copy", each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Text.Start</a:t>
            </a:r>
            <a:r>
              <a:rPr lang="en-US" sz="1050" dirty="0">
                <a:effectLst/>
                <a:latin typeface="Calibri" panose="020F0502020204030204" pitchFamily="34" charset="0"/>
              </a:rPr>
              <a:t>(_, 1), type text}}),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#"Renamed Columns3"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Table.RenameColumns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(#"Extracted First Characters",{{"Full Name - Copy.1 - Copy", "Last Name Initial"}, {"Full Name - Copy.2", "First Name"}, {"Full Name - Copy.1", "Last Name"}}),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#"Removed Columns2"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Table.RemoveColumns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(#"Renamed Columns3",{"Cat"}),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#"Added Custom" =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Table.AddColumn</a:t>
            </a:r>
            <a:r>
              <a:rPr lang="en-US" sz="1050" dirty="0">
                <a:effectLst/>
                <a:latin typeface="Calibri" panose="020F0502020204030204" pitchFamily="34" charset="0"/>
              </a:rPr>
              <a:t>(#"Removed Columns2", "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TLC_POS_Key</a:t>
            </a:r>
            <a:r>
              <a:rPr lang="en-US" sz="1050" dirty="0">
                <a:effectLst/>
                <a:latin typeface="Calibri" panose="020F0502020204030204" pitchFamily="34" charset="0"/>
              </a:rPr>
              <a:t>", each [TLC Code] &amp; "|" &amp; [Job Code])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    #"Added Custom"</a:t>
            </a:r>
          </a:p>
        </p:txBody>
      </p:sp>
    </p:spTree>
    <p:extLst>
      <p:ext uri="{BB962C8B-B14F-4D97-AF65-F5344CB8AC3E}">
        <p14:creationId xmlns:p14="http://schemas.microsoft.com/office/powerpoint/2010/main" val="363815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Mercado</dc:creator>
  <cp:lastModifiedBy>Emmanuel Mercado</cp:lastModifiedBy>
  <cp:revision>4</cp:revision>
  <dcterms:created xsi:type="dcterms:W3CDTF">2022-07-29T11:04:10Z</dcterms:created>
  <dcterms:modified xsi:type="dcterms:W3CDTF">2022-07-29T11:07:17Z</dcterms:modified>
</cp:coreProperties>
</file>