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2" r:id="rId9"/>
    <p:sldId id="263" r:id="rId10"/>
    <p:sldId id="264" r:id="rId11"/>
    <p:sldId id="267" r:id="rId12"/>
    <p:sldId id="268"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36" autoAdjust="0"/>
  </p:normalViewPr>
  <p:slideViewPr>
    <p:cSldViewPr>
      <p:cViewPr varScale="1">
        <p:scale>
          <a:sx n="88" d="100"/>
          <a:sy n="88" d="100"/>
        </p:scale>
        <p:origin x="-1464"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09FF46-3DA8-4198-A36C-D82D54BBB567}"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27C84-4546-4F51-86E3-54418B4B54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09FF46-3DA8-4198-A36C-D82D54BBB567}"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27C84-4546-4F51-86E3-54418B4B54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709FF46-3DA8-4198-A36C-D82D54BBB567}"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27C84-4546-4F51-86E3-54418B4B547F}"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09FF46-3DA8-4198-A36C-D82D54BBB567}"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27C84-4546-4F51-86E3-54418B4B547F}"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09FF46-3DA8-4198-A36C-D82D54BBB567}"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27C84-4546-4F51-86E3-54418B4B547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709FF46-3DA8-4198-A36C-D82D54BBB567}"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27C84-4546-4F51-86E3-54418B4B547F}"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09FF46-3DA8-4198-A36C-D82D54BBB567}" type="datetimeFigureOut">
              <a:rPr lang="en-US" smtClean="0"/>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27C84-4546-4F51-86E3-54418B4B547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09FF46-3DA8-4198-A36C-D82D54BBB567}" type="datetimeFigureOut">
              <a:rPr lang="en-US" smtClean="0"/>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27C84-4546-4F51-86E3-54418B4B547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709FF46-3DA8-4198-A36C-D82D54BBB567}" type="datetimeFigureOut">
              <a:rPr lang="en-US" smtClean="0"/>
              <a:t>6/21/2021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27C84-4546-4F51-86E3-54418B4B54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709FF46-3DA8-4198-A36C-D82D54BBB567}"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27C84-4546-4F51-86E3-54418B4B547F}"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09FF46-3DA8-4198-A36C-D82D54BBB567}"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27C84-4546-4F51-86E3-54418B4B547F}"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709FF46-3DA8-4198-A36C-D82D54BBB567}" type="datetimeFigureOut">
              <a:rPr lang="en-US" smtClean="0"/>
              <a:t>6/21/2021</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2127C84-4546-4F51-86E3-54418B4B547F}"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openmusictheory.com/cantusFirmus.html" TargetMode="External"/><Relationship Id="rId2" Type="http://schemas.openxmlformats.org/officeDocument/2006/relationships/hyperlink" Target="https://counterpointservice.cfapps.io/" TargetMode="External"/><Relationship Id="rId1" Type="http://schemas.openxmlformats.org/officeDocument/2006/relationships/slideLayout" Target="../slideLayouts/slideLayout2.xml"/><Relationship Id="rId4" Type="http://schemas.openxmlformats.org/officeDocument/2006/relationships/hyperlink" Target="http://openmusictheory.com/firstSpeci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Gradus_ad_Parnassu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ntrary_motion" TargetMode="External"/><Relationship Id="rId2" Type="http://schemas.openxmlformats.org/officeDocument/2006/relationships/hyperlink" Target="https://en.wikipedia.org/wiki/Consonance_and_dissona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Visual Workspace for Polyphonic Texture-Writing</a:t>
            </a:r>
          </a:p>
        </p:txBody>
      </p:sp>
      <p:sp>
        <p:nvSpPr>
          <p:cNvPr id="3" name="Subtitle 2"/>
          <p:cNvSpPr>
            <a:spLocks noGrp="1"/>
          </p:cNvSpPr>
          <p:nvPr>
            <p:ph type="subTitle" idx="1"/>
          </p:nvPr>
        </p:nvSpPr>
        <p:spPr/>
        <p:txBody>
          <a:bodyPr/>
          <a:lstStyle/>
          <a:p>
            <a:r>
              <a:rPr lang="en-US" dirty="0" smtClean="0"/>
              <a:t>Owen Cannon</a:t>
            </a:r>
          </a:p>
          <a:p>
            <a:r>
              <a:rPr lang="en-US" dirty="0" smtClean="0"/>
              <a:t>New York University, owen.cannon@nyu.edu</a:t>
            </a:r>
            <a:endParaRPr lang="en-US" dirty="0"/>
          </a:p>
        </p:txBody>
      </p:sp>
    </p:spTree>
    <p:extLst>
      <p:ext uri="{BB962C8B-B14F-4D97-AF65-F5344CB8AC3E}">
        <p14:creationId xmlns:p14="http://schemas.microsoft.com/office/powerpoint/2010/main" val="2294081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Patch Window</a:t>
            </a:r>
            <a:endParaRPr lang="en-US" dirty="0"/>
          </a:p>
        </p:txBody>
      </p:sp>
      <p:sp>
        <p:nvSpPr>
          <p:cNvPr id="3" name="Text Placeholder 2"/>
          <p:cNvSpPr>
            <a:spLocks noGrp="1"/>
          </p:cNvSpPr>
          <p:nvPr>
            <p:ph type="body" sz="half" idx="2"/>
          </p:nvPr>
        </p:nvSpPr>
        <p:spPr/>
        <p:txBody>
          <a:bodyPr/>
          <a:lstStyle/>
          <a:p>
            <a:r>
              <a:rPr lang="en-US" dirty="0" smtClean="0"/>
              <a:t>This patch window applies specific rules to variables representing sequences of notes using MIDI numbers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7517" y="1711063"/>
            <a:ext cx="3585883" cy="1490532"/>
          </a:xfrm>
          <a:prstGeom prst="rect">
            <a:avLst/>
          </a:prstGeom>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3864971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Rules are ‘all-or-nothing’</a:t>
            </a:r>
          </a:p>
          <a:p>
            <a:r>
              <a:rPr lang="en-US" dirty="0" smtClean="0"/>
              <a:t>Does not take into account precepts of species counterpoint such as melodic arch &amp; contrast between voices</a:t>
            </a:r>
          </a:p>
          <a:p>
            <a:endParaRPr lang="en-US" dirty="0"/>
          </a:p>
        </p:txBody>
      </p:sp>
      <p:sp>
        <p:nvSpPr>
          <p:cNvPr id="3" name="Title 2"/>
          <p:cNvSpPr>
            <a:spLocks noGrp="1"/>
          </p:cNvSpPr>
          <p:nvPr>
            <p:ph type="title"/>
          </p:nvPr>
        </p:nvSpPr>
        <p:spPr/>
        <p:txBody>
          <a:bodyPr>
            <a:normAutofit fontScale="90000"/>
          </a:bodyPr>
          <a:lstStyle/>
          <a:p>
            <a:r>
              <a:rPr lang="en-US" dirty="0" smtClean="0"/>
              <a:t>Limitations of the Logic Programming Approach</a:t>
            </a:r>
            <a:endParaRPr lang="en-US" dirty="0"/>
          </a:p>
        </p:txBody>
      </p:sp>
    </p:spTree>
    <p:extLst>
      <p:ext uri="{BB962C8B-B14F-4D97-AF65-F5344CB8AC3E}">
        <p14:creationId xmlns:p14="http://schemas.microsoft.com/office/powerpoint/2010/main" val="708368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smtClean="0"/>
              <a:t>Points System</a:t>
            </a:r>
            <a:endParaRPr lang="en-US"/>
          </a:p>
        </p:txBody>
      </p:sp>
    </p:spTree>
    <p:extLst>
      <p:ext uri="{BB962C8B-B14F-4D97-AF65-F5344CB8AC3E}">
        <p14:creationId xmlns:p14="http://schemas.microsoft.com/office/powerpoint/2010/main" val="1152319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a:t>
            </a:r>
            <a:r>
              <a:rPr lang="en-US" sz="2000" dirty="0" err="1" smtClean="0"/>
              <a:t>CounterpointService</a:t>
            </a:r>
            <a:r>
              <a:rPr lang="en-US" sz="2000" dirty="0" smtClean="0"/>
              <a:t>’ – </a:t>
            </a:r>
            <a:r>
              <a:rPr lang="en-US" sz="2000" u="sng" dirty="0" smtClean="0">
                <a:hlinkClick r:id="rId2"/>
              </a:rPr>
              <a:t>https</a:t>
            </a:r>
            <a:r>
              <a:rPr lang="en-US" sz="2000" u="sng" dirty="0">
                <a:hlinkClick r:id="rId2"/>
              </a:rPr>
              <a:t>://counterpointservice.cfapps.io</a:t>
            </a:r>
            <a:r>
              <a:rPr lang="en-US" sz="2000" u="sng" dirty="0" smtClean="0">
                <a:hlinkClick r:id="rId2"/>
              </a:rPr>
              <a:t>/</a:t>
            </a:r>
            <a:endParaRPr lang="en-US" sz="2000" u="sng" dirty="0" smtClean="0"/>
          </a:p>
          <a:p>
            <a:r>
              <a:rPr lang="en-US" sz="2000" u="sng" dirty="0" smtClean="0">
                <a:hlinkClick r:id="rId3"/>
              </a:rPr>
              <a:t>Introductory material on </a:t>
            </a:r>
            <a:r>
              <a:rPr lang="en-US" sz="2000" u="sng" dirty="0" err="1" smtClean="0">
                <a:hlinkClick r:id="rId3"/>
              </a:rPr>
              <a:t>openmusictheory</a:t>
            </a:r>
            <a:r>
              <a:rPr lang="en-US" sz="2000" u="sng" dirty="0" smtClean="0">
                <a:hlinkClick r:id="rId3"/>
              </a:rPr>
              <a:t>: http</a:t>
            </a:r>
            <a:r>
              <a:rPr lang="en-US" sz="2000" u="sng" dirty="0">
                <a:hlinkClick r:id="rId3"/>
              </a:rPr>
              <a:t>://</a:t>
            </a:r>
            <a:r>
              <a:rPr lang="en-US" sz="2000" u="sng" dirty="0" smtClean="0">
                <a:hlinkClick r:id="rId3"/>
              </a:rPr>
              <a:t>openmusictheory.com/cantusFirmus.html</a:t>
            </a:r>
            <a:r>
              <a:rPr lang="en-US" sz="2000" u="sng" dirty="0" smtClean="0"/>
              <a:t> </a:t>
            </a:r>
            <a:r>
              <a:rPr lang="en-US" sz="2000" u="sng" dirty="0">
                <a:hlinkClick r:id="rId4"/>
              </a:rPr>
              <a:t>http://openmusictheory.com/firstSpecies.html</a:t>
            </a:r>
            <a:endParaRPr lang="en-US" sz="2000" dirty="0"/>
          </a:p>
        </p:txBody>
      </p:sp>
      <p:sp>
        <p:nvSpPr>
          <p:cNvPr id="3" name="Title 2"/>
          <p:cNvSpPr>
            <a:spLocks noGrp="1"/>
          </p:cNvSpPr>
          <p:nvPr>
            <p:ph type="title"/>
          </p:nvPr>
        </p:nvSpPr>
        <p:spPr/>
        <p:txBody>
          <a:bodyPr>
            <a:normAutofit fontScale="90000"/>
          </a:bodyPr>
          <a:lstStyle/>
          <a:p>
            <a:r>
              <a:rPr lang="en-US" dirty="0" smtClean="0"/>
              <a:t>Other Resources on Logic Programming and Musical Polyphony</a:t>
            </a:r>
            <a:endParaRPr lang="en-US" dirty="0"/>
          </a:p>
        </p:txBody>
      </p:sp>
    </p:spTree>
    <p:extLst>
      <p:ext uri="{BB962C8B-B14F-4D97-AF65-F5344CB8AC3E}">
        <p14:creationId xmlns:p14="http://schemas.microsoft.com/office/powerpoint/2010/main" val="200423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Introduce musical precepts of the western classical tradition</a:t>
            </a:r>
          </a:p>
          <a:p>
            <a:r>
              <a:rPr lang="en-US" dirty="0" smtClean="0"/>
              <a:t>Expose students, educators, and individual users to logic programming and visual programming in connection to </a:t>
            </a:r>
            <a:r>
              <a:rPr lang="en-US" dirty="0" smtClean="0"/>
              <a:t>polyphonic music of the western classical tradition</a:t>
            </a:r>
            <a:endParaRPr lang="en-US" dirty="0" smtClean="0"/>
          </a:p>
          <a:p>
            <a:r>
              <a:rPr lang="en-US" dirty="0" smtClean="0"/>
              <a:t>Enable creative applications of </a:t>
            </a:r>
            <a:r>
              <a:rPr lang="en-US" dirty="0" smtClean="0"/>
              <a:t>multi-voice </a:t>
            </a:r>
            <a:r>
              <a:rPr lang="en-US" dirty="0" smtClean="0"/>
              <a:t>textural </a:t>
            </a:r>
            <a:r>
              <a:rPr lang="en-US" dirty="0" smtClean="0"/>
              <a:t>motion</a:t>
            </a:r>
            <a:endParaRPr lang="en-US" dirty="0" smtClean="0"/>
          </a:p>
          <a:p>
            <a:r>
              <a:rPr lang="en-US" dirty="0" smtClean="0"/>
              <a:t>Invite new approaches to multi-voice textures in new music</a:t>
            </a:r>
            <a:endParaRPr lang="en-US" dirty="0"/>
          </a:p>
        </p:txBody>
      </p:sp>
      <p:sp>
        <p:nvSpPr>
          <p:cNvPr id="3" name="Title 2"/>
          <p:cNvSpPr>
            <a:spLocks noGrp="1"/>
          </p:cNvSpPr>
          <p:nvPr>
            <p:ph type="title"/>
          </p:nvPr>
        </p:nvSpPr>
        <p:spPr/>
        <p:txBody>
          <a:bodyPr>
            <a:normAutofit/>
          </a:bodyPr>
          <a:lstStyle/>
          <a:p>
            <a:r>
              <a:rPr lang="en-US" dirty="0" smtClean="0"/>
              <a:t>Objectives</a:t>
            </a:r>
            <a:endParaRPr lang="en-US" dirty="0"/>
          </a:p>
        </p:txBody>
      </p:sp>
    </p:spTree>
    <p:extLst>
      <p:ext uri="{BB962C8B-B14F-4D97-AF65-F5344CB8AC3E}">
        <p14:creationId xmlns:p14="http://schemas.microsoft.com/office/powerpoint/2010/main" val="3165636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971800"/>
            <a:ext cx="7408333" cy="2819400"/>
          </a:xfrm>
          <a:ln>
            <a:noFill/>
          </a:ln>
          <a:effectLst/>
          <a:scene3d>
            <a:camera prst="orthographicFront">
              <a:rot lat="0" lon="0" rev="0"/>
            </a:camera>
            <a:lightRig rig="chilly" dir="t">
              <a:rot lat="0" lon="0" rev="18480000"/>
            </a:lightRig>
          </a:scene3d>
          <a:sp3d prstMaterial="clear">
            <a:bevelT h="63500"/>
          </a:sp3d>
        </p:spPr>
        <p:txBody>
          <a:bodyPr>
            <a:normAutofit/>
          </a:bodyPr>
          <a:lstStyle/>
          <a:p>
            <a:pPr marL="0" indent="0">
              <a:buNone/>
            </a:pPr>
            <a:r>
              <a:rPr lang="en-US" sz="1900" i="1" dirty="0" smtClean="0"/>
              <a:t>The </a:t>
            </a:r>
            <a:r>
              <a:rPr lang="en-US" sz="1900" i="1" dirty="0"/>
              <a:t>Latin phrase </a:t>
            </a:r>
            <a:r>
              <a:rPr lang="en-US" sz="1900" i="1" dirty="0" err="1"/>
              <a:t>gradus</a:t>
            </a:r>
            <a:r>
              <a:rPr lang="en-US" sz="1900" i="1" dirty="0"/>
              <a:t> ad </a:t>
            </a:r>
            <a:r>
              <a:rPr lang="en-US" sz="1900" i="1" dirty="0" err="1"/>
              <a:t>Parnassum</a:t>
            </a:r>
            <a:r>
              <a:rPr lang="en-US" sz="1900" i="1" dirty="0"/>
              <a:t> means "steps to Parnassus". It is sometimes shortened to </a:t>
            </a:r>
            <a:r>
              <a:rPr lang="en-US" sz="1900" i="1" dirty="0" err="1"/>
              <a:t>gradus</a:t>
            </a:r>
            <a:r>
              <a:rPr lang="en-US" sz="1900" i="1" dirty="0"/>
              <a:t>. The name Parnassus was used to denote the loftiest part of a mountain range in central Greece, a few miles north of Delphi, of which the two summits, in Classical times, were called </a:t>
            </a:r>
            <a:r>
              <a:rPr lang="en-US" sz="1900" i="1" dirty="0" err="1"/>
              <a:t>Tithorea</a:t>
            </a:r>
            <a:r>
              <a:rPr lang="en-US" sz="1900" i="1" dirty="0"/>
              <a:t> and </a:t>
            </a:r>
            <a:r>
              <a:rPr lang="en-US" sz="1900" i="1" dirty="0" err="1"/>
              <a:t>Lycoreia</a:t>
            </a:r>
            <a:r>
              <a:rPr lang="en-US" sz="1900" i="1" dirty="0"/>
              <a:t>. In Greek mythology, one of the peaks was sacred to Apollo and the nine Muses, the inspiring deities of the arts, and the other to Dionysus.[1]The phrase has often been used to refer to various books of instruction, or guides, in which gradual progress in literature, language instruction, music, or the arts in general, is sought.</a:t>
            </a:r>
          </a:p>
          <a:p>
            <a:pPr marL="0" indent="0">
              <a:buNone/>
            </a:pPr>
            <a:endParaRPr lang="en-US" dirty="0"/>
          </a:p>
        </p:txBody>
      </p:sp>
      <p:sp>
        <p:nvSpPr>
          <p:cNvPr id="3" name="Title 2"/>
          <p:cNvSpPr>
            <a:spLocks noGrp="1"/>
          </p:cNvSpPr>
          <p:nvPr>
            <p:ph type="title"/>
          </p:nvPr>
        </p:nvSpPr>
        <p:spPr/>
        <p:txBody>
          <a:bodyPr/>
          <a:lstStyle/>
          <a:p>
            <a:r>
              <a:rPr lang="en-US" dirty="0" smtClean="0"/>
              <a:t>‘</a:t>
            </a:r>
            <a:r>
              <a:rPr lang="en-US" dirty="0" err="1" smtClean="0"/>
              <a:t>gradus</a:t>
            </a:r>
            <a:r>
              <a:rPr lang="en-US" dirty="0" smtClean="0"/>
              <a:t> ad </a:t>
            </a:r>
            <a:r>
              <a:rPr lang="en-US" dirty="0" err="1" smtClean="0"/>
              <a:t>parnassum</a:t>
            </a:r>
            <a:r>
              <a:rPr lang="en-US" dirty="0" smtClean="0"/>
              <a:t>’</a:t>
            </a:r>
            <a:endParaRPr lang="en-US" dirty="0"/>
          </a:p>
        </p:txBody>
      </p:sp>
      <p:sp>
        <p:nvSpPr>
          <p:cNvPr id="4" name="TextBox 3"/>
          <p:cNvSpPr txBox="1"/>
          <p:nvPr/>
        </p:nvSpPr>
        <p:spPr>
          <a:xfrm>
            <a:off x="685800" y="2209800"/>
            <a:ext cx="7391400" cy="369332"/>
          </a:xfrm>
          <a:prstGeom prst="rect">
            <a:avLst/>
          </a:prstGeom>
          <a:noFill/>
        </p:spPr>
        <p:txBody>
          <a:bodyPr wrap="square" rtlCol="0">
            <a:spAutoFit/>
          </a:bodyPr>
          <a:lstStyle/>
          <a:p>
            <a:r>
              <a:rPr lang="en-US" dirty="0" smtClean="0"/>
              <a:t>From the </a:t>
            </a:r>
            <a:r>
              <a:rPr lang="en-US" i="1" u="sng" dirty="0" smtClean="0">
                <a:hlinkClick r:id="rId2"/>
              </a:rPr>
              <a:t>List of Works entitled ‘Gradus ad </a:t>
            </a:r>
            <a:r>
              <a:rPr lang="en-US" i="1" u="sng" dirty="0" err="1" smtClean="0">
                <a:hlinkClick r:id="rId2"/>
              </a:rPr>
              <a:t>Parnassum</a:t>
            </a:r>
            <a:r>
              <a:rPr lang="en-US" i="1" u="sng" dirty="0" smtClean="0">
                <a:hlinkClick r:id="rId2"/>
              </a:rPr>
              <a:t>’</a:t>
            </a:r>
            <a:r>
              <a:rPr lang="en-US" dirty="0" smtClean="0"/>
              <a:t> on Wikipedia:</a:t>
            </a:r>
          </a:p>
        </p:txBody>
      </p:sp>
    </p:spTree>
    <p:extLst>
      <p:ext uri="{BB962C8B-B14F-4D97-AF65-F5344CB8AC3E}">
        <p14:creationId xmlns:p14="http://schemas.microsoft.com/office/powerpoint/2010/main" val="2887364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lvl="0" indent="-457200">
              <a:buFont typeface="+mj-lt"/>
              <a:buAutoNum type="arabicPeriod"/>
            </a:pPr>
            <a:r>
              <a:rPr lang="en-US" dirty="0" smtClean="0"/>
              <a:t>The </a:t>
            </a:r>
            <a:r>
              <a:rPr lang="en-US" dirty="0"/>
              <a:t>counterpoint must begin and end on a perfect </a:t>
            </a:r>
            <a:r>
              <a:rPr lang="en-US" u="sng" dirty="0">
                <a:hlinkClick r:id="rId2" tooltip="Consonance and dissonance"/>
              </a:rPr>
              <a:t>consonance</a:t>
            </a:r>
            <a:r>
              <a:rPr lang="en-US" dirty="0"/>
              <a:t>.</a:t>
            </a:r>
          </a:p>
          <a:p>
            <a:pPr marL="457200" lvl="0" indent="-457200">
              <a:buFont typeface="+mj-lt"/>
              <a:buAutoNum type="arabicPeriod"/>
            </a:pPr>
            <a:r>
              <a:rPr lang="en-US" u="sng" dirty="0">
                <a:hlinkClick r:id="rId3" tooltip="Contrary motion"/>
              </a:rPr>
              <a:t>Contrary motion</a:t>
            </a:r>
            <a:r>
              <a:rPr lang="en-US" dirty="0"/>
              <a:t> should predominate.</a:t>
            </a:r>
          </a:p>
          <a:p>
            <a:pPr marL="457200" lvl="0" indent="-457200">
              <a:buFont typeface="+mj-lt"/>
              <a:buAutoNum type="arabicPeriod"/>
            </a:pPr>
            <a:r>
              <a:rPr lang="en-US" dirty="0"/>
              <a:t>Perfect consonances must be approached by oblique or contrary motion.</a:t>
            </a:r>
          </a:p>
          <a:p>
            <a:pPr marL="457200" lvl="0" indent="-457200">
              <a:buFont typeface="+mj-lt"/>
              <a:buAutoNum type="arabicPeriod"/>
            </a:pPr>
            <a:r>
              <a:rPr lang="en-US" dirty="0"/>
              <a:t>Imperfect consonances may be approached by any type of motion.</a:t>
            </a:r>
          </a:p>
          <a:p>
            <a:pPr marL="457200" lvl="0" indent="-457200">
              <a:buFont typeface="+mj-lt"/>
              <a:buAutoNum type="arabicPeriod"/>
            </a:pPr>
            <a:r>
              <a:rPr lang="en-US" dirty="0"/>
              <a:t>The interval of a tenth should not be exceeded between two adjacent parts unless by necessity. </a:t>
            </a:r>
          </a:p>
        </p:txBody>
      </p:sp>
      <p:sp>
        <p:nvSpPr>
          <p:cNvPr id="3" name="Title 2"/>
          <p:cNvSpPr>
            <a:spLocks noGrp="1"/>
          </p:cNvSpPr>
          <p:nvPr>
            <p:ph type="title"/>
          </p:nvPr>
        </p:nvSpPr>
        <p:spPr/>
        <p:txBody>
          <a:bodyPr>
            <a:normAutofit fontScale="90000"/>
          </a:bodyPr>
          <a:lstStyle/>
          <a:p>
            <a:r>
              <a:rPr lang="en-US" dirty="0"/>
              <a:t>Summary of Main Rules for </a:t>
            </a:r>
            <a:r>
              <a:rPr lang="en-US" dirty="0" smtClean="0"/>
              <a:t>1</a:t>
            </a:r>
            <a:r>
              <a:rPr lang="en-US" baseline="30000" dirty="0" smtClean="0"/>
              <a:t>st</a:t>
            </a:r>
            <a:r>
              <a:rPr lang="en-US" dirty="0" smtClean="0"/>
              <a:t>-Species Counterpoint</a:t>
            </a:r>
            <a:endParaRPr lang="en-US" dirty="0"/>
          </a:p>
        </p:txBody>
      </p:sp>
    </p:spTree>
    <p:extLst>
      <p:ext uri="{BB962C8B-B14F-4D97-AF65-F5344CB8AC3E}">
        <p14:creationId xmlns:p14="http://schemas.microsoft.com/office/powerpoint/2010/main" val="4014420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Generated variables, representing a range of possible values, </a:t>
            </a:r>
            <a:r>
              <a:rPr lang="en-US" dirty="0"/>
              <a:t>combined with the list corresponding to the main theme, comprise a nested list structure that is referred to as a </a:t>
            </a:r>
            <a:r>
              <a:rPr lang="en-US" i="1" dirty="0"/>
              <a:t>sequence</a:t>
            </a:r>
            <a:r>
              <a:rPr lang="en-US" dirty="0"/>
              <a:t> </a:t>
            </a:r>
            <a:r>
              <a:rPr lang="en-US" dirty="0" smtClean="0"/>
              <a:t>throughout in </a:t>
            </a:r>
            <a:r>
              <a:rPr lang="en-US" dirty="0"/>
              <a:t>the music-conversion environment. Each list at the top level of a </a:t>
            </a:r>
            <a:r>
              <a:rPr lang="en-US" i="1" dirty="0"/>
              <a:t>sequence</a:t>
            </a:r>
            <a:r>
              <a:rPr lang="en-US" dirty="0"/>
              <a:t> corresponds to a voice in a </a:t>
            </a:r>
            <a:r>
              <a:rPr lang="en-US" dirty="0" smtClean="0"/>
              <a:t>polyphonic texture.</a:t>
            </a:r>
            <a:endParaRPr lang="en-US" dirty="0"/>
          </a:p>
        </p:txBody>
      </p:sp>
      <p:sp>
        <p:nvSpPr>
          <p:cNvPr id="3" name="Title 2"/>
          <p:cNvSpPr>
            <a:spLocks noGrp="1"/>
          </p:cNvSpPr>
          <p:nvPr>
            <p:ph type="title"/>
          </p:nvPr>
        </p:nvSpPr>
        <p:spPr/>
        <p:txBody>
          <a:bodyPr>
            <a:normAutofit fontScale="90000"/>
          </a:bodyPr>
          <a:lstStyle/>
          <a:p>
            <a:r>
              <a:rPr lang="en-US" dirty="0" smtClean="0"/>
              <a:t>Nested List Structure for Representing Note-to-Note Motion</a:t>
            </a:r>
            <a:endParaRPr lang="en-US" dirty="0"/>
          </a:p>
        </p:txBody>
      </p:sp>
    </p:spTree>
    <p:extLst>
      <p:ext uri="{BB962C8B-B14F-4D97-AF65-F5344CB8AC3E}">
        <p14:creationId xmlns:p14="http://schemas.microsoft.com/office/powerpoint/2010/main" val="2709380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2819400"/>
            <a:ext cx="6753705" cy="14393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p:cNvSpPr>
            <a:spLocks noGrp="1"/>
          </p:cNvSpPr>
          <p:nvPr>
            <p:ph type="title"/>
          </p:nvPr>
        </p:nvSpPr>
        <p:spPr/>
        <p:txBody>
          <a:bodyPr>
            <a:normAutofit fontScale="90000"/>
          </a:bodyPr>
          <a:lstStyle/>
          <a:p>
            <a:r>
              <a:rPr lang="en-US" dirty="0"/>
              <a:t>Data Structures for Note-to-Note </a:t>
            </a:r>
            <a:r>
              <a:rPr lang="en-US" dirty="0" smtClean="0"/>
              <a:t>Motion</a:t>
            </a:r>
            <a:endParaRPr lang="en-US" dirty="0"/>
          </a:p>
        </p:txBody>
      </p:sp>
      <p:sp>
        <p:nvSpPr>
          <p:cNvPr id="5" name="TextBox 4"/>
          <p:cNvSpPr txBox="1"/>
          <p:nvPr/>
        </p:nvSpPr>
        <p:spPr>
          <a:xfrm>
            <a:off x="914400" y="4572000"/>
            <a:ext cx="6858000" cy="923330"/>
          </a:xfrm>
          <a:prstGeom prst="rect">
            <a:avLst/>
          </a:prstGeom>
          <a:noFill/>
        </p:spPr>
        <p:txBody>
          <a:bodyPr wrap="square" rtlCol="0">
            <a:spAutoFit/>
          </a:bodyPr>
          <a:lstStyle/>
          <a:p>
            <a:r>
              <a:rPr lang="en-US" dirty="0" smtClean="0"/>
              <a:t>Notated representation of the list structure for MIDI notes</a:t>
            </a:r>
          </a:p>
          <a:p>
            <a:r>
              <a:rPr lang="en-US" dirty="0" smtClean="0">
                <a:latin typeface="Courier New" panose="02070309020205020404" pitchFamily="49" charset="0"/>
                <a:cs typeface="Courier New" panose="02070309020205020404" pitchFamily="49" charset="0"/>
              </a:rPr>
              <a:t> ((74 72 74 … )</a:t>
            </a:r>
          </a:p>
          <a:p>
            <a:r>
              <a:rPr lang="en-US" dirty="0" smtClean="0">
                <a:latin typeface="Courier New" panose="02070309020205020404" pitchFamily="49" charset="0"/>
                <a:cs typeface="Courier New" panose="02070309020205020404" pitchFamily="49" charset="0"/>
              </a:rPr>
              <a:t>  (62 69 67 … ))</a:t>
            </a:r>
          </a:p>
        </p:txBody>
      </p:sp>
    </p:spTree>
    <p:extLst>
      <p:ext uri="{BB962C8B-B14F-4D97-AF65-F5344CB8AC3E}">
        <p14:creationId xmlns:p14="http://schemas.microsoft.com/office/powerpoint/2010/main" val="231326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2969658"/>
            <a:ext cx="6753705" cy="1138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p:cNvSpPr>
            <a:spLocks noGrp="1"/>
          </p:cNvSpPr>
          <p:nvPr>
            <p:ph type="title"/>
          </p:nvPr>
        </p:nvSpPr>
        <p:spPr/>
        <p:txBody>
          <a:bodyPr>
            <a:normAutofit fontScale="90000"/>
          </a:bodyPr>
          <a:lstStyle/>
          <a:p>
            <a:r>
              <a:rPr lang="en-US" dirty="0" smtClean="0"/>
              <a:t>Data Structures for Note-to-Note </a:t>
            </a:r>
            <a:r>
              <a:rPr lang="en-US" dirty="0" smtClean="0"/>
              <a:t>Motion</a:t>
            </a:r>
            <a:endParaRPr lang="en-US" dirty="0"/>
          </a:p>
        </p:txBody>
      </p:sp>
      <p:sp>
        <p:nvSpPr>
          <p:cNvPr id="5" name="TextBox 4"/>
          <p:cNvSpPr txBox="1"/>
          <p:nvPr/>
        </p:nvSpPr>
        <p:spPr>
          <a:xfrm>
            <a:off x="914400" y="4572000"/>
            <a:ext cx="6858000" cy="923330"/>
          </a:xfrm>
          <a:prstGeom prst="rect">
            <a:avLst/>
          </a:prstGeom>
          <a:noFill/>
        </p:spPr>
        <p:txBody>
          <a:bodyPr wrap="square" rtlCol="0">
            <a:spAutoFit/>
          </a:bodyPr>
          <a:lstStyle/>
          <a:p>
            <a:r>
              <a:rPr lang="en-US" dirty="0" smtClean="0"/>
              <a:t>Notated representation of the list structure for MIDI notes</a:t>
            </a:r>
          </a:p>
          <a:p>
            <a:r>
              <a:rPr lang="en-US" dirty="0" smtClean="0">
                <a:latin typeface="Courier New" panose="02070309020205020404" pitchFamily="49" charset="0"/>
                <a:cs typeface="Courier New" panose="02070309020205020404" pitchFamily="49" charset="0"/>
              </a:rPr>
              <a:t> ((74 (75 72) 74 … )</a:t>
            </a:r>
          </a:p>
          <a:p>
            <a:r>
              <a:rPr lang="en-US" dirty="0" smtClean="0">
                <a:latin typeface="Courier New" panose="02070309020205020404" pitchFamily="49" charset="0"/>
                <a:cs typeface="Courier New" panose="02070309020205020404" pitchFamily="49" charset="0"/>
              </a:rPr>
              <a:t>  (62 69      67 … ))</a:t>
            </a:r>
          </a:p>
        </p:txBody>
      </p:sp>
    </p:spTree>
    <p:extLst>
      <p:ext uri="{BB962C8B-B14F-4D97-AF65-F5344CB8AC3E}">
        <p14:creationId xmlns:p14="http://schemas.microsoft.com/office/powerpoint/2010/main" val="150327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2506133"/>
          </a:xfrm>
        </p:spPr>
        <p:txBody>
          <a:bodyPr>
            <a:normAutofit lnSpcReduction="10000"/>
          </a:bodyPr>
          <a:lstStyle/>
          <a:p>
            <a:pPr marL="0" indent="0">
              <a:buNone/>
            </a:pPr>
            <a:r>
              <a:rPr lang="en-US" sz="1900" dirty="0"/>
              <a:t>The </a:t>
            </a:r>
            <a:r>
              <a:rPr lang="en-US" sz="1900" i="1" dirty="0"/>
              <a:t>mat-trans</a:t>
            </a:r>
            <a:r>
              <a:rPr lang="en-US" sz="1900" dirty="0"/>
              <a:t> or matrix-transpose function  reorients </a:t>
            </a:r>
            <a:r>
              <a:rPr lang="en-US" sz="1900" dirty="0" smtClean="0"/>
              <a:t>nested </a:t>
            </a:r>
            <a:r>
              <a:rPr lang="en-US" sz="1900" dirty="0"/>
              <a:t>list structures </a:t>
            </a:r>
            <a:r>
              <a:rPr lang="en-US" sz="1900" dirty="0" smtClean="0"/>
              <a:t>to </a:t>
            </a:r>
            <a:r>
              <a:rPr lang="en-US" sz="1900" dirty="0"/>
              <a:t>give a list of all of the simultaneities in a </a:t>
            </a:r>
            <a:r>
              <a:rPr lang="en-US" sz="1900" dirty="0" err="1"/>
              <a:t>multivoice</a:t>
            </a:r>
            <a:r>
              <a:rPr lang="en-US" sz="1900" dirty="0"/>
              <a:t>-texture. For example, the second-species </a:t>
            </a:r>
            <a:r>
              <a:rPr lang="en-US" sz="1900" dirty="0" smtClean="0"/>
              <a:t>sequence </a:t>
            </a:r>
            <a:endParaRPr lang="en-US" sz="1900" dirty="0"/>
          </a:p>
          <a:p>
            <a:pPr marL="0" indent="0">
              <a:buNone/>
            </a:pPr>
            <a:r>
              <a:rPr lang="en-US" sz="1900" dirty="0">
                <a:latin typeface="Courier New" panose="02070309020205020404" pitchFamily="49" charset="0"/>
                <a:cs typeface="Courier New" panose="02070309020205020404" pitchFamily="49" charset="0"/>
              </a:rPr>
              <a:t>((74 (75 72) 74 … )</a:t>
            </a:r>
          </a:p>
          <a:p>
            <a:pPr marL="0" indent="0">
              <a:buNone/>
            </a:pPr>
            <a:r>
              <a:rPr lang="en-US" sz="1900" dirty="0">
                <a:latin typeface="Courier New" panose="02070309020205020404" pitchFamily="49" charset="0"/>
                <a:cs typeface="Courier New" panose="02070309020205020404" pitchFamily="49" charset="0"/>
              </a:rPr>
              <a:t> (62 </a:t>
            </a:r>
            <a:r>
              <a:rPr lang="en-US" sz="1900" dirty="0" smtClean="0">
                <a:latin typeface="Courier New" panose="02070309020205020404" pitchFamily="49" charset="0"/>
                <a:cs typeface="Courier New" panose="02070309020205020404" pitchFamily="49" charset="0"/>
              </a:rPr>
              <a:t> 69     67 </a:t>
            </a:r>
            <a:r>
              <a:rPr lang="en-US" sz="1900" dirty="0">
                <a:latin typeface="Courier New" panose="02070309020205020404" pitchFamily="49" charset="0"/>
                <a:cs typeface="Courier New" panose="02070309020205020404" pitchFamily="49" charset="0"/>
              </a:rPr>
              <a:t>… </a:t>
            </a:r>
            <a:r>
              <a:rPr lang="en-US" sz="1900" dirty="0" smtClean="0">
                <a:latin typeface="Courier New" panose="02070309020205020404" pitchFamily="49" charset="0"/>
                <a:cs typeface="Courier New" panose="02070309020205020404" pitchFamily="49" charset="0"/>
              </a:rPr>
              <a:t>)) </a:t>
            </a:r>
            <a:r>
              <a:rPr lang="en-US" sz="1900" dirty="0" smtClean="0"/>
              <a:t>appears </a:t>
            </a:r>
            <a:r>
              <a:rPr lang="en-US" sz="1900" dirty="0"/>
              <a:t>as follows after </a:t>
            </a:r>
            <a:r>
              <a:rPr lang="en-US" sz="1900" dirty="0" smtClean="0"/>
              <a:t>transposition:</a:t>
            </a:r>
            <a:endParaRPr lang="en-US" sz="1900" dirty="0"/>
          </a:p>
          <a:p>
            <a:pPr marL="0" indent="0">
              <a:buNone/>
            </a:pPr>
            <a:r>
              <a:rPr lang="en-US" dirty="0"/>
              <a:t> </a:t>
            </a:r>
          </a:p>
          <a:p>
            <a:pPr marL="0"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a:t>Data Structures for Note-to-Note Motion in 2</a:t>
            </a:r>
            <a:r>
              <a:rPr lang="en-US" baseline="30000" dirty="0"/>
              <a:t>nd</a:t>
            </a:r>
            <a:r>
              <a:rPr lang="en-US" dirty="0"/>
              <a:t> species</a:t>
            </a:r>
          </a:p>
        </p:txBody>
      </p:sp>
      <p:graphicFrame>
        <p:nvGraphicFramePr>
          <p:cNvPr id="4" name="Table 3"/>
          <p:cNvGraphicFramePr>
            <a:graphicFrameLocks noGrp="1"/>
          </p:cNvGraphicFramePr>
          <p:nvPr>
            <p:extLst>
              <p:ext uri="{D42A27DB-BD31-4B8C-83A1-F6EECF244321}">
                <p14:modId xmlns:p14="http://schemas.microsoft.com/office/powerpoint/2010/main" val="2254411956"/>
              </p:ext>
            </p:extLst>
          </p:nvPr>
        </p:nvGraphicFramePr>
        <p:xfrm>
          <a:off x="5181600" y="4419600"/>
          <a:ext cx="3048000" cy="2001520"/>
        </p:xfrm>
        <a:graphic>
          <a:graphicData uri="http://schemas.openxmlformats.org/drawingml/2006/table">
            <a:tbl>
              <a:tblPr firstRow="1" bandRow="1">
                <a:tableStyleId>{5C22544A-7EE6-4342-B048-85BDC9FD1C3A}</a:tableStyleId>
              </a:tblPr>
              <a:tblGrid>
                <a:gridCol w="914400"/>
                <a:gridCol w="1143000"/>
                <a:gridCol w="990600"/>
              </a:tblGrid>
              <a:tr h="370840">
                <a:tc>
                  <a:txBody>
                    <a:bodyPr/>
                    <a:lstStyle/>
                    <a:p>
                      <a:pPr marL="0" indent="0">
                        <a:buNone/>
                      </a:pPr>
                      <a:endParaRPr lang="en-US" dirty="0"/>
                    </a:p>
                  </a:txBody>
                  <a:tcPr/>
                </a:tc>
                <a:tc>
                  <a:txBody>
                    <a:bodyPr/>
                    <a:lstStyle/>
                    <a:p>
                      <a:r>
                        <a:rPr lang="en-US" sz="1400" dirty="0" smtClean="0"/>
                        <a:t>Interval (Chromatic)</a:t>
                      </a:r>
                      <a:endParaRPr lang="en-US" sz="1400" dirty="0"/>
                    </a:p>
                  </a:txBody>
                  <a:tcPr/>
                </a:tc>
                <a:tc>
                  <a:txBody>
                    <a:bodyPr/>
                    <a:lstStyle/>
                    <a:p>
                      <a:r>
                        <a:rPr lang="en-US" sz="1400" dirty="0" smtClean="0"/>
                        <a:t>Interval</a:t>
                      </a:r>
                      <a:r>
                        <a:rPr lang="en-US" sz="1400" baseline="0" dirty="0" smtClean="0"/>
                        <a:t> (Diatonic)</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(62 74)</a:t>
                      </a:r>
                    </a:p>
                  </a:txBody>
                  <a:tcPr/>
                </a:tc>
                <a:tc>
                  <a:txBody>
                    <a:bodyPr/>
                    <a:lstStyle/>
                    <a:p>
                      <a:r>
                        <a:rPr lang="en-US" dirty="0" smtClean="0"/>
                        <a:t>8</a:t>
                      </a:r>
                      <a:endParaRPr lang="en-US" dirty="0"/>
                    </a:p>
                  </a:txBody>
                  <a:tcPr/>
                </a:tc>
                <a:tc>
                  <a:txBody>
                    <a:bodyPr/>
                    <a:lstStyle/>
                    <a:p>
                      <a:r>
                        <a:rPr lang="en-US" dirty="0" smtClean="0"/>
                        <a:t>12</a:t>
                      </a:r>
                      <a:endParaRPr lang="en-US" dirty="0"/>
                    </a:p>
                  </a:txBody>
                  <a:tcPr/>
                </a:tc>
              </a:tr>
              <a:tr h="370840">
                <a:tc>
                  <a:txBody>
                    <a:bodyPr/>
                    <a:lstStyle/>
                    <a:p>
                      <a:r>
                        <a:rPr lang="en-US" dirty="0" smtClean="0"/>
                        <a:t>(69 75)</a:t>
                      </a:r>
                      <a:endParaRPr lang="en-US" dirty="0"/>
                    </a:p>
                  </a:txBody>
                  <a:tcPr/>
                </a:tc>
                <a:tc>
                  <a:txBody>
                    <a:bodyPr/>
                    <a:lstStyle/>
                    <a:p>
                      <a:r>
                        <a:rPr lang="en-US" dirty="0" smtClean="0"/>
                        <a:t>6</a:t>
                      </a:r>
                      <a:endParaRPr lang="en-US" dirty="0"/>
                    </a:p>
                  </a:txBody>
                  <a:tcPr/>
                </a:tc>
                <a:tc>
                  <a:txBody>
                    <a:bodyPr/>
                    <a:lstStyle/>
                    <a:p>
                      <a:r>
                        <a:rPr lang="en-US" dirty="0" smtClean="0"/>
                        <a:t>8</a:t>
                      </a:r>
                      <a:endParaRPr lang="en-US" dirty="0"/>
                    </a:p>
                  </a:txBody>
                  <a:tcPr/>
                </a:tc>
              </a:tr>
              <a:tr h="370840">
                <a:tc>
                  <a:txBody>
                    <a:bodyPr/>
                    <a:lstStyle/>
                    <a:p>
                      <a:r>
                        <a:rPr lang="en-US" dirty="0" smtClean="0"/>
                        <a:t>(69</a:t>
                      </a:r>
                      <a:r>
                        <a:rPr lang="en-US" baseline="0" dirty="0" smtClean="0"/>
                        <a:t> 72)</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(67 74)</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r>
            </a:tbl>
          </a:graphicData>
        </a:graphic>
      </p:graphicFrame>
      <p:sp>
        <p:nvSpPr>
          <p:cNvPr id="5" name="TextBox 4"/>
          <p:cNvSpPr txBox="1"/>
          <p:nvPr/>
        </p:nvSpPr>
        <p:spPr>
          <a:xfrm>
            <a:off x="914400" y="4572001"/>
            <a:ext cx="2971800" cy="1477328"/>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(mat-trans</a:t>
            </a:r>
          </a:p>
          <a:p>
            <a:r>
              <a:rPr lang="en-US" dirty="0" smtClean="0">
                <a:latin typeface="Courier New" panose="02070309020205020404" pitchFamily="49" charset="0"/>
                <a:cs typeface="Courier New" panose="02070309020205020404" pitchFamily="49" charset="0"/>
              </a:rPr>
              <a:t> (flatten-</a:t>
            </a:r>
            <a:r>
              <a:rPr lang="en-US" dirty="0" err="1" smtClean="0">
                <a:latin typeface="Courier New" panose="02070309020205020404" pitchFamily="49" charset="0"/>
                <a:cs typeface="Courier New" panose="02070309020205020404" pitchFamily="49" charset="0"/>
              </a:rPr>
              <a:t>seqc</a:t>
            </a:r>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‘((74 (75 72) 74 … )</a:t>
            </a:r>
          </a:p>
          <a:p>
            <a:r>
              <a:rPr lang="en-US" dirty="0" smtClean="0">
                <a:latin typeface="Courier New" panose="02070309020205020404" pitchFamily="49" charset="0"/>
                <a:cs typeface="Courier New" panose="02070309020205020404" pitchFamily="49" charset="0"/>
              </a:rPr>
              <a:t>  (62  69     67 … )) </a:t>
            </a:r>
          </a:p>
        </p:txBody>
      </p:sp>
      <p:sp>
        <p:nvSpPr>
          <p:cNvPr id="6" name="Right Arrow 5"/>
          <p:cNvSpPr/>
          <p:nvPr/>
        </p:nvSpPr>
        <p:spPr>
          <a:xfrm>
            <a:off x="4114800" y="5105400"/>
            <a:ext cx="762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5192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Program Window</a:t>
            </a:r>
            <a:endParaRPr lang="en-US" dirty="0"/>
          </a:p>
        </p:txBody>
      </p:sp>
      <p:sp>
        <p:nvSpPr>
          <p:cNvPr id="3" name="Text Placeholder 2"/>
          <p:cNvSpPr>
            <a:spLocks noGrp="1"/>
          </p:cNvSpPr>
          <p:nvPr>
            <p:ph type="body" sz="half" idx="2"/>
          </p:nvPr>
        </p:nvSpPr>
        <p:spPr/>
        <p:txBody>
          <a:bodyPr/>
          <a:lstStyle/>
          <a:p>
            <a:r>
              <a:rPr lang="en-US" dirty="0" smtClean="0"/>
              <a:t>This patch window contains folders and items related to example projects.</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15" t="4738" r="7613" b="20120"/>
          <a:stretch/>
        </p:blipFill>
        <p:spPr>
          <a:xfrm>
            <a:off x="757517" y="1425388"/>
            <a:ext cx="3585883" cy="2061883"/>
          </a:xfrm>
          <a:prstGeom prst="rect">
            <a:avLst/>
          </a:prstGeom>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13393006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58</TotalTime>
  <Words>468</Words>
  <Application>Microsoft Office PowerPoint</Application>
  <PresentationFormat>On-screen Show (4:3)</PresentationFormat>
  <Paragraphs>62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Waveform</vt:lpstr>
      <vt:lpstr>A Visual Workspace for Polyphonic Texture-Writing</vt:lpstr>
      <vt:lpstr>Objectives</vt:lpstr>
      <vt:lpstr>‘gradus ad parnassum’</vt:lpstr>
      <vt:lpstr>Summary of Main Rules for 1st-Species Counterpoint</vt:lpstr>
      <vt:lpstr>Nested List Structure for Representing Note-to-Note Motion</vt:lpstr>
      <vt:lpstr>Data Structures for Note-to-Note Motion</vt:lpstr>
      <vt:lpstr>Data Structures for Note-to-Note Motion</vt:lpstr>
      <vt:lpstr>Data Structures for Note-to-Note Motion in 2nd species</vt:lpstr>
      <vt:lpstr>Main Program Window</vt:lpstr>
      <vt:lpstr>Patch Window</vt:lpstr>
      <vt:lpstr>Limitations of the Logic Programming Approach</vt:lpstr>
      <vt:lpstr>Points System</vt:lpstr>
      <vt:lpstr>Other Resources on Logic Programming and Musical Polyphony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Visual Workspace for Polyphonic Texture-Writing</dc:title>
  <dc:creator>Owen Cannon</dc:creator>
  <cp:lastModifiedBy>dec</cp:lastModifiedBy>
  <cp:revision>10</cp:revision>
  <dcterms:created xsi:type="dcterms:W3CDTF">2018-12-21T04:00:13Z</dcterms:created>
  <dcterms:modified xsi:type="dcterms:W3CDTF">2021-06-21T13:24:25Z</dcterms:modified>
</cp:coreProperties>
</file>