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1"/>
  </p:notesMasterIdLst>
  <p:sldIdLst>
    <p:sldId id="268" r:id="rId5"/>
    <p:sldId id="419" r:id="rId6"/>
    <p:sldId id="269" r:id="rId7"/>
    <p:sldId id="365" r:id="rId8"/>
    <p:sldId id="364" r:id="rId9"/>
    <p:sldId id="366" r:id="rId10"/>
    <p:sldId id="367" r:id="rId11"/>
    <p:sldId id="368" r:id="rId12"/>
    <p:sldId id="369" r:id="rId13"/>
    <p:sldId id="370" r:id="rId14"/>
    <p:sldId id="371" r:id="rId15"/>
    <p:sldId id="373" r:id="rId16"/>
    <p:sldId id="374" r:id="rId17"/>
    <p:sldId id="375" r:id="rId18"/>
    <p:sldId id="372" r:id="rId19"/>
    <p:sldId id="376" r:id="rId20"/>
    <p:sldId id="377" r:id="rId21"/>
    <p:sldId id="378" r:id="rId22"/>
    <p:sldId id="379" r:id="rId23"/>
    <p:sldId id="380" r:id="rId24"/>
    <p:sldId id="386" r:id="rId25"/>
    <p:sldId id="383" r:id="rId26"/>
    <p:sldId id="384" r:id="rId27"/>
    <p:sldId id="385" r:id="rId28"/>
    <p:sldId id="381" r:id="rId29"/>
    <p:sldId id="387" r:id="rId30"/>
    <p:sldId id="388" r:id="rId31"/>
    <p:sldId id="389" r:id="rId32"/>
    <p:sldId id="391" r:id="rId33"/>
    <p:sldId id="392" r:id="rId34"/>
    <p:sldId id="390" r:id="rId35"/>
    <p:sldId id="393" r:id="rId36"/>
    <p:sldId id="401" r:id="rId37"/>
    <p:sldId id="402" r:id="rId38"/>
    <p:sldId id="394" r:id="rId39"/>
    <p:sldId id="396" r:id="rId40"/>
    <p:sldId id="397" r:id="rId41"/>
    <p:sldId id="398" r:id="rId42"/>
    <p:sldId id="395" r:id="rId43"/>
    <p:sldId id="412" r:id="rId44"/>
    <p:sldId id="403" r:id="rId45"/>
    <p:sldId id="404" r:id="rId46"/>
    <p:sldId id="405" r:id="rId47"/>
    <p:sldId id="413" r:id="rId48"/>
    <p:sldId id="414" r:id="rId49"/>
    <p:sldId id="415" r:id="rId5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entury Gothic" panose="020B050202020202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7" roundtripDataSignature="AMtx7mhwFzdV1RQWT0+yRhKLCIJdYxHt+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62E7E0-86CF-25CE-D581-FBB49CCC4EC5}" name="Juliana Mascarenhas" initials="JM" userId="S::julianam@lncc.br::93ab221c-d2d7-45b4-b6da-a51ecef320d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  <a:srgbClr val="78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4.fntdata"/><Relationship Id="rId387" Type="http://customschemas.google.com/relationships/presentationmetadata" Target="metadata"/><Relationship Id="rId7" Type="http://schemas.openxmlformats.org/officeDocument/2006/relationships/slide" Target="slides/slide3.xml"/><Relationship Id="rId390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5.fntdata"/><Relationship Id="rId38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9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6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1.fntdata"/><Relationship Id="rId38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392" Type="http://schemas.microsoft.com/office/2018/10/relationships/authors" Target="author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373E1-0EF3-4471-BC5F-CE9A58991D11}" type="doc">
      <dgm:prSet loTypeId="urn:microsoft.com/office/officeart/2017/3/layout/DropPinTimeline" loCatId="time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8E0D3FB-A590-4BEE-9C72-A279BB755631}">
      <dgm:prSet phldrT="[Texto]"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Abordagem de BDs</a:t>
          </a:r>
          <a:endParaRPr lang="pt-BR"/>
        </a:p>
      </dgm:t>
    </dgm:pt>
    <dgm:pt modelId="{5BC995BD-D126-4C2E-B646-3FD19C39C92A}" type="parTrans" cxnId="{92EC4E7D-2B43-4FFD-B3A4-816438E6CA53}">
      <dgm:prSet/>
      <dgm:spPr/>
      <dgm:t>
        <a:bodyPr/>
        <a:lstStyle/>
        <a:p>
          <a:endParaRPr lang="pt-BR"/>
        </a:p>
      </dgm:t>
    </dgm:pt>
    <dgm:pt modelId="{B7FB6D33-8981-4F94-BE42-F21BF3D95C21}" type="sibTrans" cxnId="{92EC4E7D-2B43-4FFD-B3A4-816438E6CA53}">
      <dgm:prSet/>
      <dgm:spPr/>
      <dgm:t>
        <a:bodyPr/>
        <a:lstStyle/>
        <a:p>
          <a:endParaRPr lang="pt-BR"/>
        </a:p>
      </dgm:t>
    </dgm:pt>
    <dgm:pt modelId="{1D30E061-EBCB-468B-8F86-B98D4A48953F}">
      <dgm:prSet phldrT="[Texto]" phldr="0"/>
      <dgm:spPr/>
      <dgm:t>
        <a:bodyPr/>
        <a:lstStyle/>
        <a:p>
          <a:pPr>
            <a:defRPr b="1"/>
          </a:pPr>
          <a:r>
            <a:rPr lang="pt-BR">
              <a:latin typeface="Arial"/>
            </a:rPr>
            <a:t> Auto-descrição</a:t>
          </a:r>
          <a:endParaRPr lang="pt-BR"/>
        </a:p>
      </dgm:t>
    </dgm:pt>
    <dgm:pt modelId="{3EFFD04D-D8A1-46E2-B8F7-0394D52BA2C4}" type="parTrans" cxnId="{5D7C5673-6490-4715-ADDF-C49887FAFAAF}">
      <dgm:prSet/>
      <dgm:spPr/>
      <dgm:t>
        <a:bodyPr/>
        <a:lstStyle/>
        <a:p>
          <a:endParaRPr lang="pt-BR"/>
        </a:p>
      </dgm:t>
    </dgm:pt>
    <dgm:pt modelId="{47AB47A8-E999-43F4-920E-CF0076059F98}" type="sibTrans" cxnId="{5D7C5673-6490-4715-ADDF-C49887FAFAAF}">
      <dgm:prSet/>
      <dgm:spPr/>
      <dgm:t>
        <a:bodyPr/>
        <a:lstStyle/>
        <a:p>
          <a:endParaRPr lang="pt-BR"/>
        </a:p>
      </dgm:t>
    </dgm:pt>
    <dgm:pt modelId="{51D83D10-4DC8-452D-BDE1-BEC0FB766418}">
      <dgm:prSet phldr="0"/>
      <dgm:spPr/>
      <dgm:t>
        <a:bodyPr/>
        <a:lstStyle/>
        <a:p>
          <a:r>
            <a:rPr lang="pt-BR" b="0">
              <a:latin typeface="Arial"/>
            </a:rPr>
            <a:t>Por que utilizar?</a:t>
          </a:r>
        </a:p>
      </dgm:t>
    </dgm:pt>
    <dgm:pt modelId="{95EFF8B8-645C-47AD-BBCD-B3B836B740DB}" type="parTrans" cxnId="{A1A3F2F6-CF42-484E-B72E-3D819E5F76FF}">
      <dgm:prSet/>
      <dgm:spPr/>
    </dgm:pt>
    <dgm:pt modelId="{4DE08928-D608-449C-AEDE-254D2A816CBD}" type="sibTrans" cxnId="{A1A3F2F6-CF42-484E-B72E-3D819E5F76FF}">
      <dgm:prSet/>
      <dgm:spPr/>
    </dgm:pt>
    <dgm:pt modelId="{44F151B6-07B4-4652-AFD9-5285FB036F80}">
      <dgm:prSet phldr="0"/>
      <dgm:spPr/>
      <dgm:t>
        <a:bodyPr/>
        <a:lstStyle/>
        <a:p>
          <a:r>
            <a:rPr lang="pt-BR">
              <a:latin typeface="Arial"/>
            </a:rPr>
            <a:t> 2° das principais característica de SGBD</a:t>
          </a:r>
          <a:endParaRPr lang="pt-BR"/>
        </a:p>
      </dgm:t>
    </dgm:pt>
    <dgm:pt modelId="{DA56649A-7BA9-467A-BFA3-8105637347C0}" type="parTrans" cxnId="{3BD2C285-0531-4BFA-A700-F65957405D95}">
      <dgm:prSet/>
      <dgm:spPr/>
    </dgm:pt>
    <dgm:pt modelId="{34024EE1-BDB7-4761-B072-5CA03DD2A6FA}" type="sibTrans" cxnId="{3BD2C285-0531-4BFA-A700-F65957405D95}">
      <dgm:prSet/>
      <dgm:spPr/>
    </dgm:pt>
    <dgm:pt modelId="{469D0458-9A47-4AC4-A0F9-A42E3EF0F70E}">
      <dgm:prSet phldr="0"/>
      <dgm:spPr/>
      <dgm:t>
        <a:bodyPr/>
        <a:lstStyle/>
        <a:p>
          <a:r>
            <a:rPr lang="pt-BR">
              <a:latin typeface="Arial"/>
            </a:rPr>
            <a:t> 1° das principais característica de SGBD</a:t>
          </a:r>
          <a:endParaRPr lang="pt-BR"/>
        </a:p>
      </dgm:t>
    </dgm:pt>
    <dgm:pt modelId="{281F2B6A-ADC7-4F45-A953-8420FFE4EB22}" type="parTrans" cxnId="{90C1834B-86D2-43F3-B70A-A48D40547967}">
      <dgm:prSet/>
      <dgm:spPr/>
    </dgm:pt>
    <dgm:pt modelId="{4E3057AC-1C45-48E0-9705-07D078124272}" type="sibTrans" cxnId="{90C1834B-86D2-43F3-B70A-A48D40547967}">
      <dgm:prSet/>
      <dgm:spPr/>
    </dgm:pt>
    <dgm:pt modelId="{09E35BEF-7E8A-4656-957F-84EC171EF75A}">
      <dgm:prSet phldr="0"/>
      <dgm:spPr/>
      <dgm:t>
        <a:bodyPr/>
        <a:lstStyle/>
        <a:p>
          <a:pPr>
            <a:defRPr b="1"/>
          </a:pPr>
          <a:r>
            <a:rPr lang="pt-BR" b="1"/>
            <a:t> </a:t>
          </a:r>
          <a:r>
            <a:rPr lang="pt-BR" b="1">
              <a:latin typeface="Arial"/>
            </a:rPr>
            <a:t>Isolamento de dados e programa</a:t>
          </a:r>
          <a:endParaRPr lang="pt-BR" b="1"/>
        </a:p>
      </dgm:t>
    </dgm:pt>
    <dgm:pt modelId="{3F34BA58-B658-43D9-B3F9-38D443CF4A0A}" type="parTrans" cxnId="{318CA67B-34A7-4FAB-96B7-0823728ABF1C}">
      <dgm:prSet/>
      <dgm:spPr/>
    </dgm:pt>
    <dgm:pt modelId="{98DAA265-921E-4D12-9B5F-A6C7DB51E6C3}" type="sibTrans" cxnId="{318CA67B-34A7-4FAB-96B7-0823728ABF1C}">
      <dgm:prSet/>
      <dgm:spPr/>
    </dgm:pt>
    <dgm:pt modelId="{294F7F98-9AAB-4760-B3E2-0044146CEFFD}">
      <dgm:prSet phldr="0"/>
      <dgm:spPr/>
      <dgm:t>
        <a:bodyPr/>
        <a:lstStyle/>
        <a:p>
          <a:pPr>
            <a:defRPr b="1"/>
          </a:pPr>
          <a:r>
            <a:rPr lang="pt-BR" b="0">
              <a:latin typeface="Arial"/>
            </a:rPr>
            <a:t> </a:t>
          </a:r>
          <a:r>
            <a:rPr lang="pt-BR" b="1">
              <a:latin typeface="Arial"/>
            </a:rPr>
            <a:t>Múltiplas Visões</a:t>
          </a:r>
        </a:p>
      </dgm:t>
    </dgm:pt>
    <dgm:pt modelId="{0802D926-073B-4937-A3C3-EB9B1EEFD161}" type="parTrans" cxnId="{AA7F2F0B-9ED8-4CFA-BBF4-4FFBC2C2DBA0}">
      <dgm:prSet/>
      <dgm:spPr/>
    </dgm:pt>
    <dgm:pt modelId="{A55E0475-22D9-403F-B845-33F1C51C711F}" type="sibTrans" cxnId="{AA7F2F0B-9ED8-4CFA-BBF4-4FFBC2C2DBA0}">
      <dgm:prSet/>
      <dgm:spPr/>
    </dgm:pt>
    <dgm:pt modelId="{9EED3309-604F-4D17-B403-32F824309A8D}">
      <dgm:prSet phldr="0"/>
      <dgm:spPr/>
      <dgm:t>
        <a:bodyPr/>
        <a:lstStyle/>
        <a:p>
          <a:pPr>
            <a:defRPr b="1"/>
          </a:pPr>
          <a:r>
            <a:rPr lang="pt-BR" b="0">
              <a:latin typeface="Arial"/>
            </a:rPr>
            <a:t> </a:t>
          </a:r>
          <a:r>
            <a:rPr lang="pt-BR" b="1">
              <a:latin typeface="Arial"/>
            </a:rPr>
            <a:t>Compartilhamento e Processamento de transações</a:t>
          </a:r>
        </a:p>
      </dgm:t>
    </dgm:pt>
    <dgm:pt modelId="{286DD71B-3E70-4571-9965-96EECD401FEF}" type="parTrans" cxnId="{FAB74410-FDB9-45C4-BA0D-7157900C3A92}">
      <dgm:prSet/>
      <dgm:spPr/>
    </dgm:pt>
    <dgm:pt modelId="{6C8FAC84-FEDA-46BB-99DE-6BDB26CB1BD2}" type="sibTrans" cxnId="{FAB74410-FDB9-45C4-BA0D-7157900C3A92}">
      <dgm:prSet/>
      <dgm:spPr/>
    </dgm:pt>
    <dgm:pt modelId="{761800CF-16F4-4741-9AA8-D56631E9BE31}">
      <dgm:prSet phldr="0"/>
      <dgm:spPr/>
      <dgm:t>
        <a:bodyPr/>
        <a:lstStyle/>
        <a:p>
          <a:r>
            <a:rPr lang="pt-BR" b="0"/>
            <a:t> </a:t>
          </a:r>
          <a:r>
            <a:rPr lang="pt-BR" b="0">
              <a:latin typeface="Arial"/>
            </a:rPr>
            <a:t>3</a:t>
          </a:r>
          <a:r>
            <a:rPr lang="pt-BR" b="0"/>
            <a:t>° das principais característica de SGBD</a:t>
          </a:r>
          <a:endParaRPr lang="pt-BR" b="0">
            <a:latin typeface="Arial"/>
          </a:endParaRPr>
        </a:p>
      </dgm:t>
    </dgm:pt>
    <dgm:pt modelId="{76E427BC-3095-445A-8451-EDC5B3E07361}" type="parTrans" cxnId="{D161EFB8-81E5-4701-A0A3-DB5AE46BF99E}">
      <dgm:prSet/>
      <dgm:spPr/>
    </dgm:pt>
    <dgm:pt modelId="{6788848B-B147-496F-AE42-32B44BABB687}" type="sibTrans" cxnId="{D161EFB8-81E5-4701-A0A3-DB5AE46BF99E}">
      <dgm:prSet/>
      <dgm:spPr/>
    </dgm:pt>
    <dgm:pt modelId="{421B7AD2-BF97-49F4-BA99-B31AC4E63022}">
      <dgm:prSet phldr="0"/>
      <dgm:spPr/>
      <dgm:t>
        <a:bodyPr/>
        <a:lstStyle/>
        <a:p>
          <a:r>
            <a:rPr lang="pt-BR" b="0"/>
            <a:t> </a:t>
          </a:r>
          <a:r>
            <a:rPr lang="pt-BR" b="0">
              <a:latin typeface="Arial"/>
            </a:rPr>
            <a:t>4</a:t>
          </a:r>
          <a:r>
            <a:rPr lang="pt-BR" b="0"/>
            <a:t>° das principais característica de SGBD</a:t>
          </a:r>
          <a:endParaRPr lang="pt-BR" b="0">
            <a:latin typeface="Arial"/>
          </a:endParaRPr>
        </a:p>
      </dgm:t>
    </dgm:pt>
    <dgm:pt modelId="{938E54A6-0713-4EDC-A5ED-527D33A1DB71}" type="parTrans" cxnId="{9558F47C-3329-4046-977A-301FA73A23E6}">
      <dgm:prSet/>
      <dgm:spPr/>
    </dgm:pt>
    <dgm:pt modelId="{4C959B20-DF96-46BE-9A4C-D63F6156357B}" type="sibTrans" cxnId="{9558F47C-3329-4046-977A-301FA73A23E6}">
      <dgm:prSet/>
      <dgm:spPr/>
    </dgm:pt>
    <dgm:pt modelId="{AA28CA9B-BAF9-47E7-8A13-702C8082A656}" type="pres">
      <dgm:prSet presAssocID="{B2A373E1-0EF3-4471-BC5F-CE9A58991D11}" presName="root" presStyleCnt="0">
        <dgm:presLayoutVars>
          <dgm:chMax/>
          <dgm:chPref/>
          <dgm:animLvl val="lvl"/>
        </dgm:presLayoutVars>
      </dgm:prSet>
      <dgm:spPr/>
    </dgm:pt>
    <dgm:pt modelId="{FF14B7D0-5540-400A-A05F-2B217081068A}" type="pres">
      <dgm:prSet presAssocID="{B2A373E1-0EF3-4471-BC5F-CE9A58991D11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53483CF-162A-4103-B3D8-65A409537D8D}" type="pres">
      <dgm:prSet presAssocID="{B2A373E1-0EF3-4471-BC5F-CE9A58991D11}" presName="nodes" presStyleCnt="0">
        <dgm:presLayoutVars>
          <dgm:chMax/>
          <dgm:chPref/>
          <dgm:animLvl val="lvl"/>
        </dgm:presLayoutVars>
      </dgm:prSet>
      <dgm:spPr/>
    </dgm:pt>
    <dgm:pt modelId="{1ACB80F6-DD5B-4F65-BAC5-F21E191D59DD}" type="pres">
      <dgm:prSet presAssocID="{E8E0D3FB-A590-4BEE-9C72-A279BB755631}" presName="composite" presStyleCnt="0"/>
      <dgm:spPr/>
    </dgm:pt>
    <dgm:pt modelId="{6C5E8AD2-4715-4F69-B961-08DC1E648A83}" type="pres">
      <dgm:prSet presAssocID="{E8E0D3FB-A590-4BEE-9C72-A279BB755631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E61D385F-BC3B-49A9-9BC6-D1C072FB5CE6}" type="pres">
      <dgm:prSet presAssocID="{E8E0D3FB-A590-4BEE-9C72-A279BB755631}" presName="DropPinPlaceHolder" presStyleCnt="0"/>
      <dgm:spPr/>
    </dgm:pt>
    <dgm:pt modelId="{F86405DB-4967-4383-9B43-5ECD2B09CD14}" type="pres">
      <dgm:prSet presAssocID="{E8E0D3FB-A590-4BEE-9C72-A279BB755631}" presName="DropPin" presStyleLbl="alignNode1" presStyleIdx="0" presStyleCnt="5"/>
      <dgm:spPr/>
    </dgm:pt>
    <dgm:pt modelId="{567DA80B-9FC6-4809-AA33-25B042981483}" type="pres">
      <dgm:prSet presAssocID="{E8E0D3FB-A590-4BEE-9C72-A279BB755631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AECEC94C-9EF6-44CE-8762-74C584483CF9}" type="pres">
      <dgm:prSet presAssocID="{E8E0D3FB-A590-4BEE-9C72-A279BB755631}" presName="L2TextContainer" presStyleLbl="revTx" presStyleIdx="0" presStyleCnt="10">
        <dgm:presLayoutVars>
          <dgm:bulletEnabled val="1"/>
        </dgm:presLayoutVars>
      </dgm:prSet>
      <dgm:spPr/>
    </dgm:pt>
    <dgm:pt modelId="{B0DEC470-2DB3-456F-9F3F-AB30B25707D9}" type="pres">
      <dgm:prSet presAssocID="{E8E0D3FB-A590-4BEE-9C72-A279BB755631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8824DFC4-6CF2-4894-853D-0EBE33363F47}" type="pres">
      <dgm:prSet presAssocID="{E8E0D3FB-A590-4BEE-9C72-A279BB755631}" presName="ConnectLine" presStyleLbl="sibTrans1D1" presStyleIdx="0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5804FD6-B8F1-4167-AFE1-CDDDF0A434C0}" type="pres">
      <dgm:prSet presAssocID="{E8E0D3FB-A590-4BEE-9C72-A279BB755631}" presName="EmptyPlaceHolder" presStyleCnt="0"/>
      <dgm:spPr/>
    </dgm:pt>
    <dgm:pt modelId="{DB8577AD-B852-4AD1-8AC1-C584390509DB}" type="pres">
      <dgm:prSet presAssocID="{B7FB6D33-8981-4F94-BE42-F21BF3D95C21}" presName="spaceBetweenRectangles" presStyleCnt="0"/>
      <dgm:spPr/>
    </dgm:pt>
    <dgm:pt modelId="{4466F7B4-9520-4BD2-9A6E-83B21C284C02}" type="pres">
      <dgm:prSet presAssocID="{1D30E061-EBCB-468B-8F86-B98D4A48953F}" presName="composite" presStyleCnt="0"/>
      <dgm:spPr/>
    </dgm:pt>
    <dgm:pt modelId="{B21844E8-EE8F-439D-ADB1-925D9B210F9F}" type="pres">
      <dgm:prSet presAssocID="{1D30E061-EBCB-468B-8F86-B98D4A48953F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1FC2E982-A9BE-4A6C-BB42-1B29E0B66579}" type="pres">
      <dgm:prSet presAssocID="{1D30E061-EBCB-468B-8F86-B98D4A48953F}" presName="DropPinPlaceHolder" presStyleCnt="0"/>
      <dgm:spPr/>
    </dgm:pt>
    <dgm:pt modelId="{A9D5A1AF-7F43-4078-B67F-6695E530B311}" type="pres">
      <dgm:prSet presAssocID="{1D30E061-EBCB-468B-8F86-B98D4A48953F}" presName="DropPin" presStyleLbl="alignNode1" presStyleIdx="1" presStyleCnt="5"/>
      <dgm:spPr/>
    </dgm:pt>
    <dgm:pt modelId="{DF5729A0-39D8-4C2B-9424-98908D4A78E4}" type="pres">
      <dgm:prSet presAssocID="{1D30E061-EBCB-468B-8F86-B98D4A48953F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6C482373-C3F3-4CF2-8AB5-1D5DB2B4C7FE}" type="pres">
      <dgm:prSet presAssocID="{1D30E061-EBCB-468B-8F86-B98D4A48953F}" presName="L2TextContainer" presStyleLbl="revTx" presStyleIdx="2" presStyleCnt="10">
        <dgm:presLayoutVars>
          <dgm:bulletEnabled val="1"/>
        </dgm:presLayoutVars>
      </dgm:prSet>
      <dgm:spPr/>
    </dgm:pt>
    <dgm:pt modelId="{5B644103-B22E-49FA-B89F-6192BC778ACC}" type="pres">
      <dgm:prSet presAssocID="{1D30E061-EBCB-468B-8F86-B98D4A48953F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45A5BF8C-C4D4-41F0-8790-82364092735E}" type="pres">
      <dgm:prSet presAssocID="{1D30E061-EBCB-468B-8F86-B98D4A48953F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5A7DEF85-E7D5-454B-954D-8D9B8B83E3D4}" type="pres">
      <dgm:prSet presAssocID="{1D30E061-EBCB-468B-8F86-B98D4A48953F}" presName="EmptyPlaceHolder" presStyleCnt="0"/>
      <dgm:spPr/>
    </dgm:pt>
    <dgm:pt modelId="{296E44C9-575B-4791-8DB7-7B7D85F986C1}" type="pres">
      <dgm:prSet presAssocID="{47AB47A8-E999-43F4-920E-CF0076059F98}" presName="spaceBetweenRectangles" presStyleCnt="0"/>
      <dgm:spPr/>
    </dgm:pt>
    <dgm:pt modelId="{9F27B50F-9C77-4D35-8BD6-CA045648453A}" type="pres">
      <dgm:prSet presAssocID="{09E35BEF-7E8A-4656-957F-84EC171EF75A}" presName="composite" presStyleCnt="0"/>
      <dgm:spPr/>
    </dgm:pt>
    <dgm:pt modelId="{90169893-5611-4FFC-AADF-BCEA4BBF50EF}" type="pres">
      <dgm:prSet presAssocID="{09E35BEF-7E8A-4656-957F-84EC171EF75A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64ECE11F-3E9E-4A73-A56C-AEA83212FEC6}" type="pres">
      <dgm:prSet presAssocID="{09E35BEF-7E8A-4656-957F-84EC171EF75A}" presName="DropPinPlaceHolder" presStyleCnt="0"/>
      <dgm:spPr/>
    </dgm:pt>
    <dgm:pt modelId="{ADE7C1B8-595B-463E-BC16-2AC10CD455A4}" type="pres">
      <dgm:prSet presAssocID="{09E35BEF-7E8A-4656-957F-84EC171EF75A}" presName="DropPin" presStyleLbl="alignNode1" presStyleIdx="2" presStyleCnt="5"/>
      <dgm:spPr/>
    </dgm:pt>
    <dgm:pt modelId="{46C17FCB-742A-4A39-9A8D-490166DB8C5E}" type="pres">
      <dgm:prSet presAssocID="{09E35BEF-7E8A-4656-957F-84EC171EF75A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889244A0-219B-4771-A8D4-128537BD1C4F}" type="pres">
      <dgm:prSet presAssocID="{09E35BEF-7E8A-4656-957F-84EC171EF75A}" presName="L2TextContainer" presStyleLbl="revTx" presStyleIdx="4" presStyleCnt="10">
        <dgm:presLayoutVars>
          <dgm:bulletEnabled val="1"/>
        </dgm:presLayoutVars>
      </dgm:prSet>
      <dgm:spPr/>
    </dgm:pt>
    <dgm:pt modelId="{2C52BDE3-A1AC-4427-B0FB-53F51AC5076D}" type="pres">
      <dgm:prSet presAssocID="{09E35BEF-7E8A-4656-957F-84EC171EF75A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365E0DE6-312B-4008-B6F4-FAAAF323275A}" type="pres">
      <dgm:prSet presAssocID="{09E35BEF-7E8A-4656-957F-84EC171EF75A}" presName="ConnectLine" presStyleLbl="sibTrans1D1" presStyleIdx="2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DA969FC-FA15-4E28-A55D-072963AF693E}" type="pres">
      <dgm:prSet presAssocID="{09E35BEF-7E8A-4656-957F-84EC171EF75A}" presName="EmptyPlaceHolder" presStyleCnt="0"/>
      <dgm:spPr/>
    </dgm:pt>
    <dgm:pt modelId="{7C681C10-DF48-40EA-B045-887614CEA6E6}" type="pres">
      <dgm:prSet presAssocID="{98DAA265-921E-4D12-9B5F-A6C7DB51E6C3}" presName="spaceBetweenRectangles" presStyleCnt="0"/>
      <dgm:spPr/>
    </dgm:pt>
    <dgm:pt modelId="{8228C745-EA44-4813-909E-AFC32019CE5A}" type="pres">
      <dgm:prSet presAssocID="{294F7F98-9AAB-4760-B3E2-0044146CEFFD}" presName="composite" presStyleCnt="0"/>
      <dgm:spPr/>
    </dgm:pt>
    <dgm:pt modelId="{45974287-4732-4FBD-B1EA-501FE53BEA7A}" type="pres">
      <dgm:prSet presAssocID="{294F7F98-9AAB-4760-B3E2-0044146CEFFD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0CB1910B-3590-4618-BDDC-DB18C8A808BE}" type="pres">
      <dgm:prSet presAssocID="{294F7F98-9AAB-4760-B3E2-0044146CEFFD}" presName="DropPinPlaceHolder" presStyleCnt="0"/>
      <dgm:spPr/>
    </dgm:pt>
    <dgm:pt modelId="{1947167E-24FC-4121-A105-6EFC5366D7CA}" type="pres">
      <dgm:prSet presAssocID="{294F7F98-9AAB-4760-B3E2-0044146CEFFD}" presName="DropPin" presStyleLbl="alignNode1" presStyleIdx="3" presStyleCnt="5"/>
      <dgm:spPr/>
    </dgm:pt>
    <dgm:pt modelId="{29BA9666-085C-447B-9B98-4DC3CCBB636F}" type="pres">
      <dgm:prSet presAssocID="{294F7F98-9AAB-4760-B3E2-0044146CEFFD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FD1B2673-26E4-444E-AF6B-CF496EF0C4DA}" type="pres">
      <dgm:prSet presAssocID="{294F7F98-9AAB-4760-B3E2-0044146CEFFD}" presName="L2TextContainer" presStyleLbl="revTx" presStyleIdx="6" presStyleCnt="10">
        <dgm:presLayoutVars>
          <dgm:bulletEnabled val="1"/>
        </dgm:presLayoutVars>
      </dgm:prSet>
      <dgm:spPr/>
    </dgm:pt>
    <dgm:pt modelId="{A59A7ECF-4A4B-4C74-BA4E-43091CFEC2FF}" type="pres">
      <dgm:prSet presAssocID="{294F7F98-9AAB-4760-B3E2-0044146CEFFD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D002B587-9719-4FA3-A594-1E617DD5848E}" type="pres">
      <dgm:prSet presAssocID="{294F7F98-9AAB-4760-B3E2-0044146CEFFD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0ADBC45-D872-4E99-95D1-3A48D3DA5365}" type="pres">
      <dgm:prSet presAssocID="{294F7F98-9AAB-4760-B3E2-0044146CEFFD}" presName="EmptyPlaceHolder" presStyleCnt="0"/>
      <dgm:spPr/>
    </dgm:pt>
    <dgm:pt modelId="{4B0F7C76-5977-4AEE-8C9A-40B3A111B232}" type="pres">
      <dgm:prSet presAssocID="{A55E0475-22D9-403F-B845-33F1C51C711F}" presName="spaceBetweenRectangles" presStyleCnt="0"/>
      <dgm:spPr/>
    </dgm:pt>
    <dgm:pt modelId="{EA4D958A-5EED-4006-94FE-F2A6680E2FAC}" type="pres">
      <dgm:prSet presAssocID="{9EED3309-604F-4D17-B403-32F824309A8D}" presName="composite" presStyleCnt="0"/>
      <dgm:spPr/>
    </dgm:pt>
    <dgm:pt modelId="{3C56C078-905D-45F6-9583-EEC5288AA639}" type="pres">
      <dgm:prSet presAssocID="{9EED3309-604F-4D17-B403-32F824309A8D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9C299F14-04F1-48EC-A0EA-5A5438E64AEF}" type="pres">
      <dgm:prSet presAssocID="{9EED3309-604F-4D17-B403-32F824309A8D}" presName="DropPinPlaceHolder" presStyleCnt="0"/>
      <dgm:spPr/>
    </dgm:pt>
    <dgm:pt modelId="{E403C97A-B12B-439C-8016-57C23820D093}" type="pres">
      <dgm:prSet presAssocID="{9EED3309-604F-4D17-B403-32F824309A8D}" presName="DropPin" presStyleLbl="alignNode1" presStyleIdx="4" presStyleCnt="5"/>
      <dgm:spPr/>
    </dgm:pt>
    <dgm:pt modelId="{9B224B40-EAB3-4C95-8BDA-63F09DD6483F}" type="pres">
      <dgm:prSet presAssocID="{9EED3309-604F-4D17-B403-32F824309A8D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8078819D-80FD-4179-A821-A6ED67403BFD}" type="pres">
      <dgm:prSet presAssocID="{9EED3309-604F-4D17-B403-32F824309A8D}" presName="L2TextContainer" presStyleLbl="revTx" presStyleIdx="8" presStyleCnt="10">
        <dgm:presLayoutVars>
          <dgm:bulletEnabled val="1"/>
        </dgm:presLayoutVars>
      </dgm:prSet>
      <dgm:spPr/>
    </dgm:pt>
    <dgm:pt modelId="{4C4F7B2F-1A2D-46FC-A239-CA9A76CA40D0}" type="pres">
      <dgm:prSet presAssocID="{9EED3309-604F-4D17-B403-32F824309A8D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F952D3EA-B4A8-440E-B2AF-B2B443D6F1D1}" type="pres">
      <dgm:prSet presAssocID="{9EED3309-604F-4D17-B403-32F824309A8D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CEAD33B-F148-41F5-8241-7D09D0CF27E1}" type="pres">
      <dgm:prSet presAssocID="{9EED3309-604F-4D17-B403-32F824309A8D}" presName="EmptyPlaceHolder" presStyleCnt="0"/>
      <dgm:spPr/>
    </dgm:pt>
  </dgm:ptLst>
  <dgm:cxnLst>
    <dgm:cxn modelId="{31C27900-F9ED-4C11-886D-6AE20BEAE906}" type="presOf" srcId="{761800CF-16F4-4741-9AA8-D56631E9BE31}" destId="{FD1B2673-26E4-444E-AF6B-CF496EF0C4DA}" srcOrd="0" destOrd="0" presId="urn:microsoft.com/office/officeart/2017/3/layout/DropPinTimeline"/>
    <dgm:cxn modelId="{AA7F2F0B-9ED8-4CFA-BBF4-4FFBC2C2DBA0}" srcId="{B2A373E1-0EF3-4471-BC5F-CE9A58991D11}" destId="{294F7F98-9AAB-4760-B3E2-0044146CEFFD}" srcOrd="3" destOrd="0" parTransId="{0802D926-073B-4937-A3C3-EB9B1EEFD161}" sibTransId="{A55E0475-22D9-403F-B845-33F1C51C711F}"/>
    <dgm:cxn modelId="{FAB74410-FDB9-45C4-BA0D-7157900C3A92}" srcId="{B2A373E1-0EF3-4471-BC5F-CE9A58991D11}" destId="{9EED3309-604F-4D17-B403-32F824309A8D}" srcOrd="4" destOrd="0" parTransId="{286DD71B-3E70-4571-9965-96EECD401FEF}" sibTransId="{6C8FAC84-FEDA-46BB-99DE-6BDB26CB1BD2}"/>
    <dgm:cxn modelId="{AA358B38-A313-42B5-8416-CC98F257408E}" type="presOf" srcId="{294F7F98-9AAB-4760-B3E2-0044146CEFFD}" destId="{A59A7ECF-4A4B-4C74-BA4E-43091CFEC2FF}" srcOrd="0" destOrd="0" presId="urn:microsoft.com/office/officeart/2017/3/layout/DropPinTimeline"/>
    <dgm:cxn modelId="{736FF266-1114-4401-99D5-F4ACD68BCA80}" type="presOf" srcId="{1D30E061-EBCB-468B-8F86-B98D4A48953F}" destId="{5B644103-B22E-49FA-B89F-6192BC778ACC}" srcOrd="0" destOrd="0" presId="urn:microsoft.com/office/officeart/2017/3/layout/DropPinTimeline"/>
    <dgm:cxn modelId="{90C1834B-86D2-43F3-B70A-A48D40547967}" srcId="{1D30E061-EBCB-468B-8F86-B98D4A48953F}" destId="{469D0458-9A47-4AC4-A0F9-A42E3EF0F70E}" srcOrd="0" destOrd="0" parTransId="{281F2B6A-ADC7-4F45-A953-8420FFE4EB22}" sibTransId="{4E3057AC-1C45-48E0-9705-07D078124272}"/>
    <dgm:cxn modelId="{5D7C5673-6490-4715-ADDF-C49887FAFAAF}" srcId="{B2A373E1-0EF3-4471-BC5F-CE9A58991D11}" destId="{1D30E061-EBCB-468B-8F86-B98D4A48953F}" srcOrd="1" destOrd="0" parTransId="{3EFFD04D-D8A1-46E2-B8F7-0394D52BA2C4}" sibTransId="{47AB47A8-E999-43F4-920E-CF0076059F98}"/>
    <dgm:cxn modelId="{DAE71075-8D6A-4229-BAA1-8392DF3266E6}" type="presOf" srcId="{44F151B6-07B4-4652-AFD9-5285FB036F80}" destId="{889244A0-219B-4771-A8D4-128537BD1C4F}" srcOrd="0" destOrd="0" presId="urn:microsoft.com/office/officeart/2017/3/layout/DropPinTimeline"/>
    <dgm:cxn modelId="{318CA67B-34A7-4FAB-96B7-0823728ABF1C}" srcId="{B2A373E1-0EF3-4471-BC5F-CE9A58991D11}" destId="{09E35BEF-7E8A-4656-957F-84EC171EF75A}" srcOrd="2" destOrd="0" parTransId="{3F34BA58-B658-43D9-B3F9-38D443CF4A0A}" sibTransId="{98DAA265-921E-4D12-9B5F-A6C7DB51E6C3}"/>
    <dgm:cxn modelId="{04010B7C-34F1-47C3-A693-68526C7CE146}" type="presOf" srcId="{09E35BEF-7E8A-4656-957F-84EC171EF75A}" destId="{2C52BDE3-A1AC-4427-B0FB-53F51AC5076D}" srcOrd="0" destOrd="0" presId="urn:microsoft.com/office/officeart/2017/3/layout/DropPinTimeline"/>
    <dgm:cxn modelId="{9558F47C-3329-4046-977A-301FA73A23E6}" srcId="{9EED3309-604F-4D17-B403-32F824309A8D}" destId="{421B7AD2-BF97-49F4-BA99-B31AC4E63022}" srcOrd="0" destOrd="0" parTransId="{938E54A6-0713-4EDC-A5ED-527D33A1DB71}" sibTransId="{4C959B20-DF96-46BE-9A4C-D63F6156357B}"/>
    <dgm:cxn modelId="{92EC4E7D-2B43-4FFD-B3A4-816438E6CA53}" srcId="{B2A373E1-0EF3-4471-BC5F-CE9A58991D11}" destId="{E8E0D3FB-A590-4BEE-9C72-A279BB755631}" srcOrd="0" destOrd="0" parTransId="{5BC995BD-D126-4C2E-B646-3FD19C39C92A}" sibTransId="{B7FB6D33-8981-4F94-BE42-F21BF3D95C21}"/>
    <dgm:cxn modelId="{3BD2C285-0531-4BFA-A700-F65957405D95}" srcId="{09E35BEF-7E8A-4656-957F-84EC171EF75A}" destId="{44F151B6-07B4-4652-AFD9-5285FB036F80}" srcOrd="0" destOrd="0" parTransId="{DA56649A-7BA9-467A-BFA3-8105637347C0}" sibTransId="{34024EE1-BDB7-4761-B072-5CA03DD2A6FA}"/>
    <dgm:cxn modelId="{27CC5692-A7D5-47E9-ADD2-2E9370809000}" type="presOf" srcId="{9EED3309-604F-4D17-B403-32F824309A8D}" destId="{4C4F7B2F-1A2D-46FC-A239-CA9A76CA40D0}" srcOrd="0" destOrd="0" presId="urn:microsoft.com/office/officeart/2017/3/layout/DropPinTimeline"/>
    <dgm:cxn modelId="{C34864A7-47FE-48AC-8AF4-EF850D4CAB96}" type="presOf" srcId="{421B7AD2-BF97-49F4-BA99-B31AC4E63022}" destId="{8078819D-80FD-4179-A821-A6ED67403BFD}" srcOrd="0" destOrd="0" presId="urn:microsoft.com/office/officeart/2017/3/layout/DropPinTimeline"/>
    <dgm:cxn modelId="{3FB326AC-BAFA-4A81-B63B-D90606FA0E3D}" type="presOf" srcId="{B2A373E1-0EF3-4471-BC5F-CE9A58991D11}" destId="{AA28CA9B-BAF9-47E7-8A13-702C8082A656}" srcOrd="0" destOrd="0" presId="urn:microsoft.com/office/officeart/2017/3/layout/DropPinTimeline"/>
    <dgm:cxn modelId="{08A1B7AC-45C3-46E8-8F4F-C889863263B3}" type="presOf" srcId="{E8E0D3FB-A590-4BEE-9C72-A279BB755631}" destId="{B0DEC470-2DB3-456F-9F3F-AB30B25707D9}" srcOrd="0" destOrd="0" presId="urn:microsoft.com/office/officeart/2017/3/layout/DropPinTimeline"/>
    <dgm:cxn modelId="{D161EFB8-81E5-4701-A0A3-DB5AE46BF99E}" srcId="{294F7F98-9AAB-4760-B3E2-0044146CEFFD}" destId="{761800CF-16F4-4741-9AA8-D56631E9BE31}" srcOrd="0" destOrd="0" parTransId="{76E427BC-3095-445A-8451-EDC5B3E07361}" sibTransId="{6788848B-B147-496F-AE42-32B44BABB687}"/>
    <dgm:cxn modelId="{D7DC54C6-B9E8-4F05-AB03-DE464DCCFC4A}" type="presOf" srcId="{469D0458-9A47-4AC4-A0F9-A42E3EF0F70E}" destId="{6C482373-C3F3-4CF2-8AB5-1D5DB2B4C7FE}" srcOrd="0" destOrd="0" presId="urn:microsoft.com/office/officeart/2017/3/layout/DropPinTimeline"/>
    <dgm:cxn modelId="{401F4CDF-7E66-449C-BBBE-BC940135596E}" type="presOf" srcId="{51D83D10-4DC8-452D-BDE1-BEC0FB766418}" destId="{AECEC94C-9EF6-44CE-8762-74C584483CF9}" srcOrd="0" destOrd="0" presId="urn:microsoft.com/office/officeart/2017/3/layout/DropPinTimeline"/>
    <dgm:cxn modelId="{A1A3F2F6-CF42-484E-B72E-3D819E5F76FF}" srcId="{E8E0D3FB-A590-4BEE-9C72-A279BB755631}" destId="{51D83D10-4DC8-452D-BDE1-BEC0FB766418}" srcOrd="0" destOrd="0" parTransId="{95EFF8B8-645C-47AD-BBCD-B3B836B740DB}" sibTransId="{4DE08928-D608-449C-AEDE-254D2A816CBD}"/>
    <dgm:cxn modelId="{8CDEF36F-EA75-481E-8FF5-8698FECBB267}" type="presParOf" srcId="{AA28CA9B-BAF9-47E7-8A13-702C8082A656}" destId="{FF14B7D0-5540-400A-A05F-2B217081068A}" srcOrd="0" destOrd="0" presId="urn:microsoft.com/office/officeart/2017/3/layout/DropPinTimeline"/>
    <dgm:cxn modelId="{52F94343-EC6E-4AC2-BE11-D085CF143F5D}" type="presParOf" srcId="{AA28CA9B-BAF9-47E7-8A13-702C8082A656}" destId="{D53483CF-162A-4103-B3D8-65A409537D8D}" srcOrd="1" destOrd="0" presId="urn:microsoft.com/office/officeart/2017/3/layout/DropPinTimeline"/>
    <dgm:cxn modelId="{74846195-CAEC-4B89-BCD9-E09BB51E0FA8}" type="presParOf" srcId="{D53483CF-162A-4103-B3D8-65A409537D8D}" destId="{1ACB80F6-DD5B-4F65-BAC5-F21E191D59DD}" srcOrd="0" destOrd="0" presId="urn:microsoft.com/office/officeart/2017/3/layout/DropPinTimeline"/>
    <dgm:cxn modelId="{43E52F5A-128C-470D-BC85-5370CB03ED33}" type="presParOf" srcId="{1ACB80F6-DD5B-4F65-BAC5-F21E191D59DD}" destId="{6C5E8AD2-4715-4F69-B961-08DC1E648A83}" srcOrd="0" destOrd="0" presId="urn:microsoft.com/office/officeart/2017/3/layout/DropPinTimeline"/>
    <dgm:cxn modelId="{73D9C38C-FE2D-4712-A103-394727235428}" type="presParOf" srcId="{1ACB80F6-DD5B-4F65-BAC5-F21E191D59DD}" destId="{E61D385F-BC3B-49A9-9BC6-D1C072FB5CE6}" srcOrd="1" destOrd="0" presId="urn:microsoft.com/office/officeart/2017/3/layout/DropPinTimeline"/>
    <dgm:cxn modelId="{8B7E2EA2-13CF-4A6E-A220-03F963F92AA6}" type="presParOf" srcId="{E61D385F-BC3B-49A9-9BC6-D1C072FB5CE6}" destId="{F86405DB-4967-4383-9B43-5ECD2B09CD14}" srcOrd="0" destOrd="0" presId="urn:microsoft.com/office/officeart/2017/3/layout/DropPinTimeline"/>
    <dgm:cxn modelId="{16EB7E9A-5777-437F-B690-A7F061E536D8}" type="presParOf" srcId="{E61D385F-BC3B-49A9-9BC6-D1C072FB5CE6}" destId="{567DA80B-9FC6-4809-AA33-25B042981483}" srcOrd="1" destOrd="0" presId="urn:microsoft.com/office/officeart/2017/3/layout/DropPinTimeline"/>
    <dgm:cxn modelId="{441A68FA-3AA7-4B60-9B25-D2E06BCB51F0}" type="presParOf" srcId="{1ACB80F6-DD5B-4F65-BAC5-F21E191D59DD}" destId="{AECEC94C-9EF6-44CE-8762-74C584483CF9}" srcOrd="2" destOrd="0" presId="urn:microsoft.com/office/officeart/2017/3/layout/DropPinTimeline"/>
    <dgm:cxn modelId="{4989E244-B7CF-4BF0-81E3-B785CD76D63C}" type="presParOf" srcId="{1ACB80F6-DD5B-4F65-BAC5-F21E191D59DD}" destId="{B0DEC470-2DB3-456F-9F3F-AB30B25707D9}" srcOrd="3" destOrd="0" presId="urn:microsoft.com/office/officeart/2017/3/layout/DropPinTimeline"/>
    <dgm:cxn modelId="{A8764CC3-F133-4AC6-B64A-5109F8C94505}" type="presParOf" srcId="{1ACB80F6-DD5B-4F65-BAC5-F21E191D59DD}" destId="{8824DFC4-6CF2-4894-853D-0EBE33363F47}" srcOrd="4" destOrd="0" presId="urn:microsoft.com/office/officeart/2017/3/layout/DropPinTimeline"/>
    <dgm:cxn modelId="{14939529-6089-4441-A461-CA007C0ED18A}" type="presParOf" srcId="{1ACB80F6-DD5B-4F65-BAC5-F21E191D59DD}" destId="{95804FD6-B8F1-4167-AFE1-CDDDF0A434C0}" srcOrd="5" destOrd="0" presId="urn:microsoft.com/office/officeart/2017/3/layout/DropPinTimeline"/>
    <dgm:cxn modelId="{7415A9EA-7BDC-4560-A31E-FCFD17C53478}" type="presParOf" srcId="{D53483CF-162A-4103-B3D8-65A409537D8D}" destId="{DB8577AD-B852-4AD1-8AC1-C584390509DB}" srcOrd="1" destOrd="0" presId="urn:microsoft.com/office/officeart/2017/3/layout/DropPinTimeline"/>
    <dgm:cxn modelId="{D25ACDBD-91E3-448C-8F1A-1D14D4C83BCA}" type="presParOf" srcId="{D53483CF-162A-4103-B3D8-65A409537D8D}" destId="{4466F7B4-9520-4BD2-9A6E-83B21C284C02}" srcOrd="2" destOrd="0" presId="urn:microsoft.com/office/officeart/2017/3/layout/DropPinTimeline"/>
    <dgm:cxn modelId="{3211DA75-1E03-4AD8-9A31-7E793F82D376}" type="presParOf" srcId="{4466F7B4-9520-4BD2-9A6E-83B21C284C02}" destId="{B21844E8-EE8F-439D-ADB1-925D9B210F9F}" srcOrd="0" destOrd="0" presId="urn:microsoft.com/office/officeart/2017/3/layout/DropPinTimeline"/>
    <dgm:cxn modelId="{7D9811F1-BB4D-419D-9D2F-7DA8A189BC40}" type="presParOf" srcId="{4466F7B4-9520-4BD2-9A6E-83B21C284C02}" destId="{1FC2E982-A9BE-4A6C-BB42-1B29E0B66579}" srcOrd="1" destOrd="0" presId="urn:microsoft.com/office/officeart/2017/3/layout/DropPinTimeline"/>
    <dgm:cxn modelId="{B7D9C3D8-149D-4955-BAC1-C8FF4E1D6524}" type="presParOf" srcId="{1FC2E982-A9BE-4A6C-BB42-1B29E0B66579}" destId="{A9D5A1AF-7F43-4078-B67F-6695E530B311}" srcOrd="0" destOrd="0" presId="urn:microsoft.com/office/officeart/2017/3/layout/DropPinTimeline"/>
    <dgm:cxn modelId="{CF731EAC-46AD-4CE6-B5D8-4B630A541DF4}" type="presParOf" srcId="{1FC2E982-A9BE-4A6C-BB42-1B29E0B66579}" destId="{DF5729A0-39D8-4C2B-9424-98908D4A78E4}" srcOrd="1" destOrd="0" presId="urn:microsoft.com/office/officeart/2017/3/layout/DropPinTimeline"/>
    <dgm:cxn modelId="{B5A90190-36F4-4A55-8361-B2B44745A272}" type="presParOf" srcId="{4466F7B4-9520-4BD2-9A6E-83B21C284C02}" destId="{6C482373-C3F3-4CF2-8AB5-1D5DB2B4C7FE}" srcOrd="2" destOrd="0" presId="urn:microsoft.com/office/officeart/2017/3/layout/DropPinTimeline"/>
    <dgm:cxn modelId="{D550F5E9-A23B-4360-94AB-D904D0E80D2F}" type="presParOf" srcId="{4466F7B4-9520-4BD2-9A6E-83B21C284C02}" destId="{5B644103-B22E-49FA-B89F-6192BC778ACC}" srcOrd="3" destOrd="0" presId="urn:microsoft.com/office/officeart/2017/3/layout/DropPinTimeline"/>
    <dgm:cxn modelId="{1BBD9E6C-ADF3-40B1-8559-3DA32D807BC9}" type="presParOf" srcId="{4466F7B4-9520-4BD2-9A6E-83B21C284C02}" destId="{45A5BF8C-C4D4-41F0-8790-82364092735E}" srcOrd="4" destOrd="0" presId="urn:microsoft.com/office/officeart/2017/3/layout/DropPinTimeline"/>
    <dgm:cxn modelId="{C22F7055-70AE-4A79-9805-A2F13667EC6E}" type="presParOf" srcId="{4466F7B4-9520-4BD2-9A6E-83B21C284C02}" destId="{5A7DEF85-E7D5-454B-954D-8D9B8B83E3D4}" srcOrd="5" destOrd="0" presId="urn:microsoft.com/office/officeart/2017/3/layout/DropPinTimeline"/>
    <dgm:cxn modelId="{A53A7957-FB3F-41F3-B74E-7E68A7152F5E}" type="presParOf" srcId="{D53483CF-162A-4103-B3D8-65A409537D8D}" destId="{296E44C9-575B-4791-8DB7-7B7D85F986C1}" srcOrd="3" destOrd="0" presId="urn:microsoft.com/office/officeart/2017/3/layout/DropPinTimeline"/>
    <dgm:cxn modelId="{48C16AC4-34E3-4B1C-841D-52D4C85784D8}" type="presParOf" srcId="{D53483CF-162A-4103-B3D8-65A409537D8D}" destId="{9F27B50F-9C77-4D35-8BD6-CA045648453A}" srcOrd="4" destOrd="0" presId="urn:microsoft.com/office/officeart/2017/3/layout/DropPinTimeline"/>
    <dgm:cxn modelId="{08B799C9-721D-494A-9DE6-F2732EDD19CB}" type="presParOf" srcId="{9F27B50F-9C77-4D35-8BD6-CA045648453A}" destId="{90169893-5611-4FFC-AADF-BCEA4BBF50EF}" srcOrd="0" destOrd="0" presId="urn:microsoft.com/office/officeart/2017/3/layout/DropPinTimeline"/>
    <dgm:cxn modelId="{94189090-CC7B-4BA9-B74F-8A183EFAB5F3}" type="presParOf" srcId="{9F27B50F-9C77-4D35-8BD6-CA045648453A}" destId="{64ECE11F-3E9E-4A73-A56C-AEA83212FEC6}" srcOrd="1" destOrd="0" presId="urn:microsoft.com/office/officeart/2017/3/layout/DropPinTimeline"/>
    <dgm:cxn modelId="{89D96E98-E5C5-4AA6-97A4-E4FCF3C55BD1}" type="presParOf" srcId="{64ECE11F-3E9E-4A73-A56C-AEA83212FEC6}" destId="{ADE7C1B8-595B-463E-BC16-2AC10CD455A4}" srcOrd="0" destOrd="0" presId="urn:microsoft.com/office/officeart/2017/3/layout/DropPinTimeline"/>
    <dgm:cxn modelId="{54BB7FCE-CE1B-4067-865D-A7E7D12B1D22}" type="presParOf" srcId="{64ECE11F-3E9E-4A73-A56C-AEA83212FEC6}" destId="{46C17FCB-742A-4A39-9A8D-490166DB8C5E}" srcOrd="1" destOrd="0" presId="urn:microsoft.com/office/officeart/2017/3/layout/DropPinTimeline"/>
    <dgm:cxn modelId="{64F97BB6-F793-44EE-BC07-64DFB5629587}" type="presParOf" srcId="{9F27B50F-9C77-4D35-8BD6-CA045648453A}" destId="{889244A0-219B-4771-A8D4-128537BD1C4F}" srcOrd="2" destOrd="0" presId="urn:microsoft.com/office/officeart/2017/3/layout/DropPinTimeline"/>
    <dgm:cxn modelId="{B2812ED6-5E64-4001-B790-F2EE4A835DF7}" type="presParOf" srcId="{9F27B50F-9C77-4D35-8BD6-CA045648453A}" destId="{2C52BDE3-A1AC-4427-B0FB-53F51AC5076D}" srcOrd="3" destOrd="0" presId="urn:microsoft.com/office/officeart/2017/3/layout/DropPinTimeline"/>
    <dgm:cxn modelId="{20E54307-02FA-4716-ADFB-44C98151F772}" type="presParOf" srcId="{9F27B50F-9C77-4D35-8BD6-CA045648453A}" destId="{365E0DE6-312B-4008-B6F4-FAAAF323275A}" srcOrd="4" destOrd="0" presId="urn:microsoft.com/office/officeart/2017/3/layout/DropPinTimeline"/>
    <dgm:cxn modelId="{3431331D-BA6F-43D6-8585-084F1EEE674D}" type="presParOf" srcId="{9F27B50F-9C77-4D35-8BD6-CA045648453A}" destId="{DDA969FC-FA15-4E28-A55D-072963AF693E}" srcOrd="5" destOrd="0" presId="urn:microsoft.com/office/officeart/2017/3/layout/DropPinTimeline"/>
    <dgm:cxn modelId="{66ECBFA4-EBA7-4C0C-93DD-A76B5C508BAF}" type="presParOf" srcId="{D53483CF-162A-4103-B3D8-65A409537D8D}" destId="{7C681C10-DF48-40EA-B045-887614CEA6E6}" srcOrd="5" destOrd="0" presId="urn:microsoft.com/office/officeart/2017/3/layout/DropPinTimeline"/>
    <dgm:cxn modelId="{C1E34C8C-E5D8-49C8-8814-B9D4900164AB}" type="presParOf" srcId="{D53483CF-162A-4103-B3D8-65A409537D8D}" destId="{8228C745-EA44-4813-909E-AFC32019CE5A}" srcOrd="6" destOrd="0" presId="urn:microsoft.com/office/officeart/2017/3/layout/DropPinTimeline"/>
    <dgm:cxn modelId="{4DECEB78-95A2-421E-A42D-EC2DD214DCE4}" type="presParOf" srcId="{8228C745-EA44-4813-909E-AFC32019CE5A}" destId="{45974287-4732-4FBD-B1EA-501FE53BEA7A}" srcOrd="0" destOrd="0" presId="urn:microsoft.com/office/officeart/2017/3/layout/DropPinTimeline"/>
    <dgm:cxn modelId="{6653EBE0-48AD-451E-9D23-33AB4087ECEE}" type="presParOf" srcId="{8228C745-EA44-4813-909E-AFC32019CE5A}" destId="{0CB1910B-3590-4618-BDDC-DB18C8A808BE}" srcOrd="1" destOrd="0" presId="urn:microsoft.com/office/officeart/2017/3/layout/DropPinTimeline"/>
    <dgm:cxn modelId="{BA8C1F2A-FAAC-484D-9CC7-51A69E2F8174}" type="presParOf" srcId="{0CB1910B-3590-4618-BDDC-DB18C8A808BE}" destId="{1947167E-24FC-4121-A105-6EFC5366D7CA}" srcOrd="0" destOrd="0" presId="urn:microsoft.com/office/officeart/2017/3/layout/DropPinTimeline"/>
    <dgm:cxn modelId="{119DB62F-A330-466C-80E7-2BBDF97DA66C}" type="presParOf" srcId="{0CB1910B-3590-4618-BDDC-DB18C8A808BE}" destId="{29BA9666-085C-447B-9B98-4DC3CCBB636F}" srcOrd="1" destOrd="0" presId="urn:microsoft.com/office/officeart/2017/3/layout/DropPinTimeline"/>
    <dgm:cxn modelId="{3D65E46F-E9B5-49DD-94DB-4E572B752B31}" type="presParOf" srcId="{8228C745-EA44-4813-909E-AFC32019CE5A}" destId="{FD1B2673-26E4-444E-AF6B-CF496EF0C4DA}" srcOrd="2" destOrd="0" presId="urn:microsoft.com/office/officeart/2017/3/layout/DropPinTimeline"/>
    <dgm:cxn modelId="{B5F851FE-2CFA-416F-82DC-8FEEBB4DFCAE}" type="presParOf" srcId="{8228C745-EA44-4813-909E-AFC32019CE5A}" destId="{A59A7ECF-4A4B-4C74-BA4E-43091CFEC2FF}" srcOrd="3" destOrd="0" presId="urn:microsoft.com/office/officeart/2017/3/layout/DropPinTimeline"/>
    <dgm:cxn modelId="{1C7A7AFD-6AA3-4929-8269-6FEA3EAED172}" type="presParOf" srcId="{8228C745-EA44-4813-909E-AFC32019CE5A}" destId="{D002B587-9719-4FA3-A594-1E617DD5848E}" srcOrd="4" destOrd="0" presId="urn:microsoft.com/office/officeart/2017/3/layout/DropPinTimeline"/>
    <dgm:cxn modelId="{B3E38076-3E2F-4666-8D2E-6A9A0E0227E4}" type="presParOf" srcId="{8228C745-EA44-4813-909E-AFC32019CE5A}" destId="{60ADBC45-D872-4E99-95D1-3A48D3DA5365}" srcOrd="5" destOrd="0" presId="urn:microsoft.com/office/officeart/2017/3/layout/DropPinTimeline"/>
    <dgm:cxn modelId="{D29F0D34-54D5-4539-A952-868C098276E4}" type="presParOf" srcId="{D53483CF-162A-4103-B3D8-65A409537D8D}" destId="{4B0F7C76-5977-4AEE-8C9A-40B3A111B232}" srcOrd="7" destOrd="0" presId="urn:microsoft.com/office/officeart/2017/3/layout/DropPinTimeline"/>
    <dgm:cxn modelId="{EBB2789E-3E16-4BE9-BB85-7A9BCEA5293A}" type="presParOf" srcId="{D53483CF-162A-4103-B3D8-65A409537D8D}" destId="{EA4D958A-5EED-4006-94FE-F2A6680E2FAC}" srcOrd="8" destOrd="0" presId="urn:microsoft.com/office/officeart/2017/3/layout/DropPinTimeline"/>
    <dgm:cxn modelId="{AB289BA1-D49B-43D5-A6A5-263572AF4AB0}" type="presParOf" srcId="{EA4D958A-5EED-4006-94FE-F2A6680E2FAC}" destId="{3C56C078-905D-45F6-9583-EEC5288AA639}" srcOrd="0" destOrd="0" presId="urn:microsoft.com/office/officeart/2017/3/layout/DropPinTimeline"/>
    <dgm:cxn modelId="{CB909A54-179B-4CD9-9774-7A574F7FF2C6}" type="presParOf" srcId="{EA4D958A-5EED-4006-94FE-F2A6680E2FAC}" destId="{9C299F14-04F1-48EC-A0EA-5A5438E64AEF}" srcOrd="1" destOrd="0" presId="urn:microsoft.com/office/officeart/2017/3/layout/DropPinTimeline"/>
    <dgm:cxn modelId="{ABC51312-5421-4D32-958B-48E4A4C3AFF7}" type="presParOf" srcId="{9C299F14-04F1-48EC-A0EA-5A5438E64AEF}" destId="{E403C97A-B12B-439C-8016-57C23820D093}" srcOrd="0" destOrd="0" presId="urn:microsoft.com/office/officeart/2017/3/layout/DropPinTimeline"/>
    <dgm:cxn modelId="{73B89DE7-128B-4948-A35C-F893D36E6582}" type="presParOf" srcId="{9C299F14-04F1-48EC-A0EA-5A5438E64AEF}" destId="{9B224B40-EAB3-4C95-8BDA-63F09DD6483F}" srcOrd="1" destOrd="0" presId="urn:microsoft.com/office/officeart/2017/3/layout/DropPinTimeline"/>
    <dgm:cxn modelId="{A1689DC4-C79C-4176-BCB0-B8434B087E06}" type="presParOf" srcId="{EA4D958A-5EED-4006-94FE-F2A6680E2FAC}" destId="{8078819D-80FD-4179-A821-A6ED67403BFD}" srcOrd="2" destOrd="0" presId="urn:microsoft.com/office/officeart/2017/3/layout/DropPinTimeline"/>
    <dgm:cxn modelId="{6C3660EA-FD3F-4B15-9C2C-B7C21C569162}" type="presParOf" srcId="{EA4D958A-5EED-4006-94FE-F2A6680E2FAC}" destId="{4C4F7B2F-1A2D-46FC-A239-CA9A76CA40D0}" srcOrd="3" destOrd="0" presId="urn:microsoft.com/office/officeart/2017/3/layout/DropPinTimeline"/>
    <dgm:cxn modelId="{D307B4E3-E715-43CA-B1C2-C863034A71E6}" type="presParOf" srcId="{EA4D958A-5EED-4006-94FE-F2A6680E2FAC}" destId="{F952D3EA-B4A8-440E-B2AF-B2B443D6F1D1}" srcOrd="4" destOrd="0" presId="urn:microsoft.com/office/officeart/2017/3/layout/DropPinTimeline"/>
    <dgm:cxn modelId="{97848F0C-BA5B-4713-8487-5098CD8154C3}" type="presParOf" srcId="{EA4D958A-5EED-4006-94FE-F2A6680E2FAC}" destId="{0CEAD33B-F148-41F5-8241-7D09D0CF27E1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B7D0-5540-400A-A05F-2B217081068A}">
      <dsp:nvSpPr>
        <dsp:cNvPr id="0" name=""/>
        <dsp:cNvSpPr/>
      </dsp:nvSpPr>
      <dsp:spPr>
        <a:xfrm>
          <a:off x="0" y="1543049"/>
          <a:ext cx="900641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405DB-4967-4383-9B43-5ECD2B09CD14}">
      <dsp:nvSpPr>
        <dsp:cNvPr id="0" name=""/>
        <dsp:cNvSpPr/>
      </dsp:nvSpPr>
      <dsp:spPr>
        <a:xfrm rot="8100000">
          <a:off x="49126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7DA80B-9FC6-4809-AA33-25B042981483}">
      <dsp:nvSpPr>
        <dsp:cNvPr id="0" name=""/>
        <dsp:cNvSpPr/>
      </dsp:nvSpPr>
      <dsp:spPr>
        <a:xfrm>
          <a:off x="74338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EC94C-9EF6-44CE-8762-74C584483CF9}">
      <dsp:nvSpPr>
        <dsp:cNvPr id="0" name=""/>
        <dsp:cNvSpPr/>
      </dsp:nvSpPr>
      <dsp:spPr>
        <a:xfrm>
          <a:off x="323077" y="629564"/>
          <a:ext cx="2495936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>
              <a:latin typeface="Arial"/>
            </a:rPr>
            <a:t>Por que utilizar?</a:t>
          </a:r>
        </a:p>
      </dsp:txBody>
      <dsp:txXfrm>
        <a:off x="323077" y="629564"/>
        <a:ext cx="2495936" cy="913485"/>
      </dsp:txXfrm>
    </dsp:sp>
    <dsp:sp modelId="{B0DEC470-2DB3-456F-9F3F-AB30B25707D9}">
      <dsp:nvSpPr>
        <dsp:cNvPr id="0" name=""/>
        <dsp:cNvSpPr/>
      </dsp:nvSpPr>
      <dsp:spPr>
        <a:xfrm>
          <a:off x="323077" y="308609"/>
          <a:ext cx="2495936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300" kern="1200">
              <a:latin typeface="Arial"/>
            </a:rPr>
            <a:t>Abordagem de BDs</a:t>
          </a:r>
          <a:endParaRPr lang="pt-BR" sz="1300" kern="1200"/>
        </a:p>
      </dsp:txBody>
      <dsp:txXfrm>
        <a:off x="323077" y="308609"/>
        <a:ext cx="2495936" cy="320954"/>
      </dsp:txXfrm>
    </dsp:sp>
    <dsp:sp modelId="{8824DFC4-6CF2-4894-853D-0EBE33363F47}">
      <dsp:nvSpPr>
        <dsp:cNvPr id="0" name=""/>
        <dsp:cNvSpPr/>
      </dsp:nvSpPr>
      <dsp:spPr>
        <a:xfrm>
          <a:off x="162600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E8AD2-4715-4F69-B961-08DC1E648A83}">
      <dsp:nvSpPr>
        <dsp:cNvPr id="0" name=""/>
        <dsp:cNvSpPr/>
      </dsp:nvSpPr>
      <dsp:spPr>
        <a:xfrm>
          <a:off x="133714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D5A1AF-7F43-4078-B67F-6695E530B311}">
      <dsp:nvSpPr>
        <dsp:cNvPr id="0" name=""/>
        <dsp:cNvSpPr/>
      </dsp:nvSpPr>
      <dsp:spPr>
        <a:xfrm rot="18900000">
          <a:off x="1547880" y="2503538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5729A0-39D8-4C2B-9424-98908D4A78E4}">
      <dsp:nvSpPr>
        <dsp:cNvPr id="0" name=""/>
        <dsp:cNvSpPr/>
      </dsp:nvSpPr>
      <dsp:spPr>
        <a:xfrm>
          <a:off x="1573092" y="2528750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2373-C3F3-4CF2-8AB5-1D5DB2B4C7FE}">
      <dsp:nvSpPr>
        <dsp:cNvPr id="0" name=""/>
        <dsp:cNvSpPr/>
      </dsp:nvSpPr>
      <dsp:spPr>
        <a:xfrm>
          <a:off x="1821831" y="1543049"/>
          <a:ext cx="2495936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>
              <a:latin typeface="Arial"/>
            </a:rPr>
            <a:t> 1° das principais característica de SGBD</a:t>
          </a:r>
          <a:endParaRPr lang="pt-BR" sz="1000" kern="1200"/>
        </a:p>
      </dsp:txBody>
      <dsp:txXfrm>
        <a:off x="1821831" y="1543049"/>
        <a:ext cx="2495936" cy="913485"/>
      </dsp:txXfrm>
    </dsp:sp>
    <dsp:sp modelId="{5B644103-B22E-49FA-B89F-6192BC778ACC}">
      <dsp:nvSpPr>
        <dsp:cNvPr id="0" name=""/>
        <dsp:cNvSpPr/>
      </dsp:nvSpPr>
      <dsp:spPr>
        <a:xfrm>
          <a:off x="1821831" y="2456535"/>
          <a:ext cx="2495936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300" kern="1200">
              <a:latin typeface="Arial"/>
            </a:rPr>
            <a:t> Auto-descrição</a:t>
          </a:r>
          <a:endParaRPr lang="pt-BR" sz="1300" kern="1200"/>
        </a:p>
      </dsp:txBody>
      <dsp:txXfrm>
        <a:off x="1821831" y="2456535"/>
        <a:ext cx="2495936" cy="320954"/>
      </dsp:txXfrm>
    </dsp:sp>
    <dsp:sp modelId="{45A5BF8C-C4D4-41F0-8790-82364092735E}">
      <dsp:nvSpPr>
        <dsp:cNvPr id="0" name=""/>
        <dsp:cNvSpPr/>
      </dsp:nvSpPr>
      <dsp:spPr>
        <a:xfrm>
          <a:off x="1661354" y="1543049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844E8-EE8F-439D-ADB1-925D9B210F9F}">
      <dsp:nvSpPr>
        <dsp:cNvPr id="0" name=""/>
        <dsp:cNvSpPr/>
      </dsp:nvSpPr>
      <dsp:spPr>
        <a:xfrm>
          <a:off x="1632468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E7C1B8-595B-463E-BC16-2AC10CD455A4}">
      <dsp:nvSpPr>
        <dsp:cNvPr id="0" name=""/>
        <dsp:cNvSpPr/>
      </dsp:nvSpPr>
      <dsp:spPr>
        <a:xfrm rot="8100000">
          <a:off x="3046633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C17FCB-742A-4A39-9A8D-490166DB8C5E}">
      <dsp:nvSpPr>
        <dsp:cNvPr id="0" name=""/>
        <dsp:cNvSpPr/>
      </dsp:nvSpPr>
      <dsp:spPr>
        <a:xfrm>
          <a:off x="3071845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244A0-219B-4771-A8D4-128537BD1C4F}">
      <dsp:nvSpPr>
        <dsp:cNvPr id="0" name=""/>
        <dsp:cNvSpPr/>
      </dsp:nvSpPr>
      <dsp:spPr>
        <a:xfrm>
          <a:off x="3320585" y="629564"/>
          <a:ext cx="2495936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>
              <a:latin typeface="Arial"/>
            </a:rPr>
            <a:t> 2° das principais característica de SGBD</a:t>
          </a:r>
          <a:endParaRPr lang="pt-BR" sz="1000" kern="1200"/>
        </a:p>
      </dsp:txBody>
      <dsp:txXfrm>
        <a:off x="3320585" y="629564"/>
        <a:ext cx="2495936" cy="913485"/>
      </dsp:txXfrm>
    </dsp:sp>
    <dsp:sp modelId="{2C52BDE3-A1AC-4427-B0FB-53F51AC5076D}">
      <dsp:nvSpPr>
        <dsp:cNvPr id="0" name=""/>
        <dsp:cNvSpPr/>
      </dsp:nvSpPr>
      <dsp:spPr>
        <a:xfrm>
          <a:off x="3320585" y="308609"/>
          <a:ext cx="2495936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300" b="1" kern="1200"/>
            <a:t> </a:t>
          </a:r>
          <a:r>
            <a:rPr lang="pt-BR" sz="1300" b="1" kern="1200">
              <a:latin typeface="Arial"/>
            </a:rPr>
            <a:t>Isolamento de dados e programa</a:t>
          </a:r>
          <a:endParaRPr lang="pt-BR" sz="1300" b="1" kern="1200"/>
        </a:p>
      </dsp:txBody>
      <dsp:txXfrm>
        <a:off x="3320585" y="308609"/>
        <a:ext cx="2495936" cy="320954"/>
      </dsp:txXfrm>
    </dsp:sp>
    <dsp:sp modelId="{365E0DE6-312B-4008-B6F4-FAAAF323275A}">
      <dsp:nvSpPr>
        <dsp:cNvPr id="0" name=""/>
        <dsp:cNvSpPr/>
      </dsp:nvSpPr>
      <dsp:spPr>
        <a:xfrm>
          <a:off x="3160108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69893-5611-4FFC-AADF-BCEA4BBF50EF}">
      <dsp:nvSpPr>
        <dsp:cNvPr id="0" name=""/>
        <dsp:cNvSpPr/>
      </dsp:nvSpPr>
      <dsp:spPr>
        <a:xfrm>
          <a:off x="3131222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47167E-24FC-4121-A105-6EFC5366D7CA}">
      <dsp:nvSpPr>
        <dsp:cNvPr id="0" name=""/>
        <dsp:cNvSpPr/>
      </dsp:nvSpPr>
      <dsp:spPr>
        <a:xfrm rot="18900000">
          <a:off x="4545387" y="2503538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BA9666-085C-447B-9B98-4DC3CCBB636F}">
      <dsp:nvSpPr>
        <dsp:cNvPr id="0" name=""/>
        <dsp:cNvSpPr/>
      </dsp:nvSpPr>
      <dsp:spPr>
        <a:xfrm>
          <a:off x="4570599" y="2528750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B2673-26E4-444E-AF6B-CF496EF0C4DA}">
      <dsp:nvSpPr>
        <dsp:cNvPr id="0" name=""/>
        <dsp:cNvSpPr/>
      </dsp:nvSpPr>
      <dsp:spPr>
        <a:xfrm>
          <a:off x="4819339" y="1543049"/>
          <a:ext cx="2495936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/>
            <a:t> </a:t>
          </a:r>
          <a:r>
            <a:rPr lang="pt-BR" sz="1000" b="0" kern="1200">
              <a:latin typeface="Arial"/>
            </a:rPr>
            <a:t>3</a:t>
          </a:r>
          <a:r>
            <a:rPr lang="pt-BR" sz="1000" b="0" kern="1200"/>
            <a:t>° das principais característica de SGBD</a:t>
          </a:r>
          <a:endParaRPr lang="pt-BR" sz="1000" b="0" kern="1200">
            <a:latin typeface="Arial"/>
          </a:endParaRPr>
        </a:p>
      </dsp:txBody>
      <dsp:txXfrm>
        <a:off x="4819339" y="1543049"/>
        <a:ext cx="2495936" cy="913485"/>
      </dsp:txXfrm>
    </dsp:sp>
    <dsp:sp modelId="{A59A7ECF-4A4B-4C74-BA4E-43091CFEC2FF}">
      <dsp:nvSpPr>
        <dsp:cNvPr id="0" name=""/>
        <dsp:cNvSpPr/>
      </dsp:nvSpPr>
      <dsp:spPr>
        <a:xfrm>
          <a:off x="4819339" y="2456535"/>
          <a:ext cx="2495936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300" b="0" kern="1200">
              <a:latin typeface="Arial"/>
            </a:rPr>
            <a:t> </a:t>
          </a:r>
          <a:r>
            <a:rPr lang="pt-BR" sz="1300" b="1" kern="1200">
              <a:latin typeface="Arial"/>
            </a:rPr>
            <a:t>Múltiplas Visões</a:t>
          </a:r>
        </a:p>
      </dsp:txBody>
      <dsp:txXfrm>
        <a:off x="4819339" y="2456535"/>
        <a:ext cx="2495936" cy="320954"/>
      </dsp:txXfrm>
    </dsp:sp>
    <dsp:sp modelId="{D002B587-9719-4FA3-A594-1E617DD5848E}">
      <dsp:nvSpPr>
        <dsp:cNvPr id="0" name=""/>
        <dsp:cNvSpPr/>
      </dsp:nvSpPr>
      <dsp:spPr>
        <a:xfrm>
          <a:off x="4658862" y="1543049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74287-4732-4FBD-B1EA-501FE53BEA7A}">
      <dsp:nvSpPr>
        <dsp:cNvPr id="0" name=""/>
        <dsp:cNvSpPr/>
      </dsp:nvSpPr>
      <dsp:spPr>
        <a:xfrm>
          <a:off x="4629976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03C97A-B12B-439C-8016-57C23820D093}">
      <dsp:nvSpPr>
        <dsp:cNvPr id="0" name=""/>
        <dsp:cNvSpPr/>
      </dsp:nvSpPr>
      <dsp:spPr>
        <a:xfrm rot="8100000">
          <a:off x="6044141" y="355612"/>
          <a:ext cx="226949" cy="22694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224B40-EAB3-4C95-8BDA-63F09DD6483F}">
      <dsp:nvSpPr>
        <dsp:cNvPr id="0" name=""/>
        <dsp:cNvSpPr/>
      </dsp:nvSpPr>
      <dsp:spPr>
        <a:xfrm>
          <a:off x="6069353" y="380824"/>
          <a:ext cx="176524" cy="17652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8819D-80FD-4179-A821-A6ED67403BFD}">
      <dsp:nvSpPr>
        <dsp:cNvPr id="0" name=""/>
        <dsp:cNvSpPr/>
      </dsp:nvSpPr>
      <dsp:spPr>
        <a:xfrm>
          <a:off x="6318093" y="629564"/>
          <a:ext cx="2495936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/>
            <a:t> </a:t>
          </a:r>
          <a:r>
            <a:rPr lang="pt-BR" sz="1000" b="0" kern="1200">
              <a:latin typeface="Arial"/>
            </a:rPr>
            <a:t>4</a:t>
          </a:r>
          <a:r>
            <a:rPr lang="pt-BR" sz="1000" b="0" kern="1200"/>
            <a:t>° das principais característica de SGBD</a:t>
          </a:r>
          <a:endParaRPr lang="pt-BR" sz="1000" b="0" kern="1200">
            <a:latin typeface="Arial"/>
          </a:endParaRPr>
        </a:p>
      </dsp:txBody>
      <dsp:txXfrm>
        <a:off x="6318093" y="629564"/>
        <a:ext cx="2495936" cy="913485"/>
      </dsp:txXfrm>
    </dsp:sp>
    <dsp:sp modelId="{4C4F7B2F-1A2D-46FC-A239-CA9A76CA40D0}">
      <dsp:nvSpPr>
        <dsp:cNvPr id="0" name=""/>
        <dsp:cNvSpPr/>
      </dsp:nvSpPr>
      <dsp:spPr>
        <a:xfrm>
          <a:off x="6318093" y="308609"/>
          <a:ext cx="2495936" cy="320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300" b="0" kern="1200">
              <a:latin typeface="Arial"/>
            </a:rPr>
            <a:t> </a:t>
          </a:r>
          <a:r>
            <a:rPr lang="pt-BR" sz="1300" b="1" kern="1200">
              <a:latin typeface="Arial"/>
            </a:rPr>
            <a:t>Compartilhamento e Processamento de transações</a:t>
          </a:r>
        </a:p>
      </dsp:txBody>
      <dsp:txXfrm>
        <a:off x="6318093" y="308609"/>
        <a:ext cx="2495936" cy="320954"/>
      </dsp:txXfrm>
    </dsp:sp>
    <dsp:sp modelId="{F952D3EA-B4A8-440E-B2AF-B2B443D6F1D1}">
      <dsp:nvSpPr>
        <dsp:cNvPr id="0" name=""/>
        <dsp:cNvSpPr/>
      </dsp:nvSpPr>
      <dsp:spPr>
        <a:xfrm>
          <a:off x="6157616" y="629564"/>
          <a:ext cx="0" cy="913485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56C078-905D-45F6-9583-EEC5288AA639}">
      <dsp:nvSpPr>
        <dsp:cNvPr id="0" name=""/>
        <dsp:cNvSpPr/>
      </dsp:nvSpPr>
      <dsp:spPr>
        <a:xfrm>
          <a:off x="6128730" y="1514164"/>
          <a:ext cx="57771" cy="577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714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783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075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498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767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139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700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38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11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03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435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92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313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719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400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87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58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622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173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527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93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5256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468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21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5756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0676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7917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784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244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647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422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867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09824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Em resumo, uma transação é um programa em execução ou processo em m </a:t>
            </a:r>
            <a:r>
              <a:rPr lang="pt-BR" err="1"/>
              <a:t>bd</a:t>
            </a:r>
            <a:r>
              <a:rPr lang="pt-BR"/>
              <a:t> que inclua leitura ou atualização dos dados.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0862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31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960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11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3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à Banco e dados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645383"/>
            <a:ext cx="7755356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Explorando</a:t>
            </a: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 </a:t>
            </a:r>
            <a:r>
              <a:rPr lang="en-US" sz="3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abordagem</a:t>
            </a: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um SGBD – </a:t>
            </a:r>
            <a:r>
              <a:rPr lang="en-US" sz="3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Isolamento</a:t>
            </a: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, Auto-</a:t>
            </a:r>
            <a:r>
              <a:rPr lang="en-US" sz="3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descrição</a:t>
            </a: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, </a:t>
            </a:r>
            <a:r>
              <a:rPr lang="en-US" sz="3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Compartilhamento</a:t>
            </a:r>
            <a:r>
              <a:rPr lang="en-US" sz="32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32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Visões</a:t>
            </a:r>
            <a:endParaRPr lang="en-US" sz="32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97874" y="1580686"/>
            <a:ext cx="7766139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Natureza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auto-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descritiva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da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abordage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de BD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FC7E1EF-12C4-EABA-CE2C-0E041AF6397F}"/>
              </a:ext>
            </a:extLst>
          </p:cNvPr>
          <p:cNvGrpSpPr/>
          <p:nvPr/>
        </p:nvGrpSpPr>
        <p:grpSpPr>
          <a:xfrm>
            <a:off x="6691942" y="2944843"/>
            <a:ext cx="2229927" cy="2057399"/>
            <a:chOff x="6691942" y="2944843"/>
            <a:chExt cx="2229927" cy="2057399"/>
          </a:xfrm>
        </p:grpSpPr>
        <p:pic>
          <p:nvPicPr>
            <p:cNvPr id="2" name="Gráfico 2" descr="Banco de dados com preenchimento sólido">
              <a:extLst>
                <a:ext uri="{FF2B5EF4-FFF2-40B4-BE49-F238E27FC236}">
                  <a16:creationId xmlns:a16="http://schemas.microsoft.com/office/drawing/2014/main" id="{63E6D4DB-93AB-260E-BA82-141BA600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6215" y="2944843"/>
              <a:ext cx="1895654" cy="1917220"/>
            </a:xfrm>
            <a:prstGeom prst="rect">
              <a:avLst/>
            </a:prstGeom>
          </p:spPr>
        </p:pic>
        <p:pic>
          <p:nvPicPr>
            <p:cNvPr id="7" name="Gráfico 7" descr="Tabela com preenchimento sólido">
              <a:extLst>
                <a:ext uri="{FF2B5EF4-FFF2-40B4-BE49-F238E27FC236}">
                  <a16:creationId xmlns:a16="http://schemas.microsoft.com/office/drawing/2014/main" id="{5120CCDD-89F7-AF76-5B99-BC5DE795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91942" y="3645739"/>
              <a:ext cx="1356503" cy="135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80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48025499-775B-44F8-8622-A4703F1EA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9" r="637" b="-877"/>
          <a:stretch/>
        </p:blipFill>
        <p:spPr>
          <a:xfrm>
            <a:off x="7093340" y="2265333"/>
            <a:ext cx="1675187" cy="1205666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Natureza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Auto-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descritiva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9603C070-656F-0C2B-E552-F22AA9FE1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627" y="2090052"/>
            <a:ext cx="1869775" cy="180447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A3F9C33-50B7-AE5E-CAB3-A30FA0BCF5DC}"/>
              </a:ext>
            </a:extLst>
          </p:cNvPr>
          <p:cNvSpPr/>
          <p:nvPr/>
        </p:nvSpPr>
        <p:spPr>
          <a:xfrm>
            <a:off x="3963838" y="2168465"/>
            <a:ext cx="3073159" cy="9057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Descrição da estrutura </a:t>
            </a:r>
            <a:endParaRPr lang="pt-BR"/>
          </a:p>
          <a:p>
            <a:pPr algn="ctr"/>
            <a:r>
              <a:rPr lang="pt-BR" sz="2000">
                <a:latin typeface="Calibri"/>
                <a:cs typeface="Calibri"/>
              </a:rPr>
              <a:t>e </a:t>
            </a:r>
            <a:r>
              <a:rPr lang="pt-BR" sz="2000" err="1">
                <a:latin typeface="Calibri"/>
                <a:cs typeface="Calibri"/>
              </a:rPr>
              <a:t>constrains</a:t>
            </a:r>
            <a:endParaRPr lang="pt-BR" sz="2000">
              <a:latin typeface="Calibri"/>
              <a:cs typeface="Calibri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965712-9095-1D08-14C2-5C875C3BA68D}"/>
              </a:ext>
            </a:extLst>
          </p:cNvPr>
          <p:cNvSpPr/>
          <p:nvPr/>
        </p:nvSpPr>
        <p:spPr>
          <a:xfrm>
            <a:off x="3963838" y="3214417"/>
            <a:ext cx="3127074" cy="6038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DB </a:t>
            </a:r>
            <a:r>
              <a:rPr lang="pt-BR" sz="2000" err="1">
                <a:latin typeface="Calibri"/>
                <a:cs typeface="Calibri"/>
              </a:rPr>
              <a:t>schema</a:t>
            </a:r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9F6DA782-E094-3E94-9B4C-16F5F1A824B6}"/>
              </a:ext>
            </a:extLst>
          </p:cNvPr>
          <p:cNvSpPr/>
          <p:nvPr/>
        </p:nvSpPr>
        <p:spPr>
          <a:xfrm>
            <a:off x="3246142" y="2128028"/>
            <a:ext cx="474452" cy="1692934"/>
          </a:xfrm>
          <a:prstGeom prst="leftBrace">
            <a:avLst/>
          </a:prstGeom>
          <a:ln w="28575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39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48025499-775B-44F8-8622-A4703F1EA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9" r="637" b="-877"/>
          <a:stretch/>
        </p:blipFill>
        <p:spPr>
          <a:xfrm>
            <a:off x="7093340" y="2265333"/>
            <a:ext cx="1675187" cy="1205666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Natureza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Auto-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descritiva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9603C070-656F-0C2B-E552-F22AA9FE1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627" y="2090052"/>
            <a:ext cx="1869775" cy="180447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A3F9C33-50B7-AE5E-CAB3-A30FA0BCF5DC}"/>
              </a:ext>
            </a:extLst>
          </p:cNvPr>
          <p:cNvSpPr/>
          <p:nvPr/>
        </p:nvSpPr>
        <p:spPr>
          <a:xfrm>
            <a:off x="3963838" y="2168465"/>
            <a:ext cx="3073159" cy="9057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Descrição da estrutura </a:t>
            </a:r>
            <a:endParaRPr lang="pt-BR"/>
          </a:p>
          <a:p>
            <a:pPr algn="ctr"/>
            <a:r>
              <a:rPr lang="pt-BR" sz="2000">
                <a:latin typeface="Calibri"/>
                <a:cs typeface="Calibri"/>
              </a:rPr>
              <a:t>e </a:t>
            </a:r>
            <a:r>
              <a:rPr lang="pt-BR" sz="2000" err="1">
                <a:latin typeface="Calibri"/>
                <a:cs typeface="Calibri"/>
              </a:rPr>
              <a:t>constrains</a:t>
            </a:r>
            <a:endParaRPr lang="pt-BR" sz="2000">
              <a:latin typeface="Calibri"/>
              <a:cs typeface="Calibri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965712-9095-1D08-14C2-5C875C3BA68D}"/>
              </a:ext>
            </a:extLst>
          </p:cNvPr>
          <p:cNvSpPr/>
          <p:nvPr/>
        </p:nvSpPr>
        <p:spPr>
          <a:xfrm>
            <a:off x="3963838" y="3214417"/>
            <a:ext cx="3127074" cy="6038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DB </a:t>
            </a:r>
            <a:r>
              <a:rPr lang="pt-BR" sz="2000" err="1">
                <a:latin typeface="Calibri"/>
                <a:cs typeface="Calibri"/>
              </a:rPr>
              <a:t>schema</a:t>
            </a:r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9F6DA782-E094-3E94-9B4C-16F5F1A824B6}"/>
              </a:ext>
            </a:extLst>
          </p:cNvPr>
          <p:cNvSpPr/>
          <p:nvPr/>
        </p:nvSpPr>
        <p:spPr>
          <a:xfrm>
            <a:off x="3246142" y="2128028"/>
            <a:ext cx="474452" cy="1692934"/>
          </a:xfrm>
          <a:prstGeom prst="leftBrace">
            <a:avLst/>
          </a:prstGeom>
          <a:ln w="28575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F15F6F-CCC3-1C9F-839D-8832AD40863C}"/>
              </a:ext>
            </a:extLst>
          </p:cNvPr>
          <p:cNvSpPr txBox="1"/>
          <p:nvPr/>
        </p:nvSpPr>
        <p:spPr>
          <a:xfrm>
            <a:off x="483079" y="4219395"/>
            <a:ext cx="18050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b="1" err="1">
                <a:latin typeface="Calibri"/>
                <a:cs typeface="Calibri"/>
              </a:rPr>
              <a:t>NoSQL</a:t>
            </a:r>
          </a:p>
        </p:txBody>
      </p:sp>
      <p:pic>
        <p:nvPicPr>
          <p:cNvPr id="8" name="Gráfico 8" descr="Fechar com preenchimento sólido">
            <a:extLst>
              <a:ext uri="{FF2B5EF4-FFF2-40B4-BE49-F238E27FC236}">
                <a16:creationId xmlns:a16="http://schemas.microsoft.com/office/drawing/2014/main" id="{865BAE5E-CABA-5B62-53C9-1704AEA18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583" y="40878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ta: Curva para a Direita 17">
            <a:extLst>
              <a:ext uri="{FF2B5EF4-FFF2-40B4-BE49-F238E27FC236}">
                <a16:creationId xmlns:a16="http://schemas.microsoft.com/office/drawing/2014/main" id="{CA619080-1544-E7EE-2B68-5A2B39437A53}"/>
              </a:ext>
            </a:extLst>
          </p:cNvPr>
          <p:cNvSpPr/>
          <p:nvPr/>
        </p:nvSpPr>
        <p:spPr>
          <a:xfrm rot="18900000" flipH="1">
            <a:off x="7943421" y="1112904"/>
            <a:ext cx="636197" cy="10998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48025499-775B-44F8-8622-A4703F1EA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9" r="637" b="-877"/>
          <a:stretch/>
        </p:blipFill>
        <p:spPr>
          <a:xfrm>
            <a:off x="7125689" y="2286899"/>
            <a:ext cx="1675187" cy="1205666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Natureza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Auto-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descritiva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9603C070-656F-0C2B-E552-F22AA9FE1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627" y="2090052"/>
            <a:ext cx="1869775" cy="180447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A3F9C33-50B7-AE5E-CAB3-A30FA0BCF5DC}"/>
              </a:ext>
            </a:extLst>
          </p:cNvPr>
          <p:cNvSpPr/>
          <p:nvPr/>
        </p:nvSpPr>
        <p:spPr>
          <a:xfrm>
            <a:off x="3963838" y="2168465"/>
            <a:ext cx="3073159" cy="9057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Descrição da estrutura </a:t>
            </a:r>
            <a:endParaRPr lang="pt-BR"/>
          </a:p>
          <a:p>
            <a:pPr algn="ctr"/>
            <a:r>
              <a:rPr lang="pt-BR" sz="2000">
                <a:latin typeface="Calibri"/>
                <a:cs typeface="Calibri"/>
              </a:rPr>
              <a:t>e </a:t>
            </a:r>
            <a:r>
              <a:rPr lang="pt-BR" sz="2000" err="1">
                <a:latin typeface="Calibri"/>
                <a:cs typeface="Calibri"/>
              </a:rPr>
              <a:t>constrains</a:t>
            </a:r>
            <a:endParaRPr lang="pt-BR" sz="2000">
              <a:latin typeface="Calibri"/>
              <a:cs typeface="Calibri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965712-9095-1D08-14C2-5C875C3BA68D}"/>
              </a:ext>
            </a:extLst>
          </p:cNvPr>
          <p:cNvSpPr/>
          <p:nvPr/>
        </p:nvSpPr>
        <p:spPr>
          <a:xfrm>
            <a:off x="3963838" y="3214417"/>
            <a:ext cx="3127074" cy="6038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DB </a:t>
            </a:r>
            <a:r>
              <a:rPr lang="pt-BR" sz="2000" err="1">
                <a:latin typeface="Calibri"/>
                <a:cs typeface="Calibri"/>
              </a:rPr>
              <a:t>schema</a:t>
            </a:r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9F6DA782-E094-3E94-9B4C-16F5F1A824B6}"/>
              </a:ext>
            </a:extLst>
          </p:cNvPr>
          <p:cNvSpPr/>
          <p:nvPr/>
        </p:nvSpPr>
        <p:spPr>
          <a:xfrm>
            <a:off x="3246142" y="2128028"/>
            <a:ext cx="474452" cy="1692934"/>
          </a:xfrm>
          <a:prstGeom prst="leftBrace">
            <a:avLst/>
          </a:prstGeom>
          <a:ln w="28575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F15F6F-CCC3-1C9F-839D-8832AD40863C}"/>
              </a:ext>
            </a:extLst>
          </p:cNvPr>
          <p:cNvSpPr txBox="1"/>
          <p:nvPr/>
        </p:nvSpPr>
        <p:spPr>
          <a:xfrm>
            <a:off x="483079" y="4219395"/>
            <a:ext cx="18050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b="1" err="1">
                <a:latin typeface="Calibri"/>
                <a:cs typeface="Calibri"/>
              </a:rPr>
              <a:t>NoSQL</a:t>
            </a:r>
          </a:p>
        </p:txBody>
      </p:sp>
      <p:pic>
        <p:nvPicPr>
          <p:cNvPr id="8" name="Gráfico 8" descr="Fechar com preenchimento sólido">
            <a:extLst>
              <a:ext uri="{FF2B5EF4-FFF2-40B4-BE49-F238E27FC236}">
                <a16:creationId xmlns:a16="http://schemas.microsoft.com/office/drawing/2014/main" id="{865BAE5E-CABA-5B62-53C9-1704AEA18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583" y="4087842"/>
            <a:ext cx="914400" cy="914400"/>
          </a:xfrm>
          <a:prstGeom prst="rect">
            <a:avLst/>
          </a:prstGeom>
        </p:spPr>
      </p:pic>
      <p:pic>
        <p:nvPicPr>
          <p:cNvPr id="12" name="Imagem 11" descr="Tela de computador com ícones coloridos&#10;&#10;Descrição gerada automaticamente">
            <a:extLst>
              <a:ext uri="{FF2B5EF4-FFF2-40B4-BE49-F238E27FC236}">
                <a16:creationId xmlns:a16="http://schemas.microsoft.com/office/drawing/2014/main" id="{9620BEB0-2D52-2F46-C031-67F9A9032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870" y="732706"/>
            <a:ext cx="2139350" cy="1230341"/>
          </a:xfrm>
          <a:prstGeom prst="rect">
            <a:avLst/>
          </a:prstGeom>
        </p:spPr>
      </p:pic>
      <p:sp>
        <p:nvSpPr>
          <p:cNvPr id="10" name="Seta: Curva para a Direita 9">
            <a:extLst>
              <a:ext uri="{FF2B5EF4-FFF2-40B4-BE49-F238E27FC236}">
                <a16:creationId xmlns:a16="http://schemas.microsoft.com/office/drawing/2014/main" id="{A3782AE1-EC83-FF54-F77C-EBE73A2A6593}"/>
              </a:ext>
            </a:extLst>
          </p:cNvPr>
          <p:cNvSpPr/>
          <p:nvPr/>
        </p:nvSpPr>
        <p:spPr>
          <a:xfrm rot="13620000">
            <a:off x="7501918" y="3236934"/>
            <a:ext cx="539151" cy="19732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5" name="Imagem 2" descr="Computador com a imagem de um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3D4F61F-393F-EFE8-91FE-6119572D3C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5841" b="415"/>
          <a:stretch/>
        </p:blipFill>
        <p:spPr>
          <a:xfrm>
            <a:off x="5702062" y="2954008"/>
            <a:ext cx="1808692" cy="22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0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ta: Curva para a Direita 17">
            <a:extLst>
              <a:ext uri="{FF2B5EF4-FFF2-40B4-BE49-F238E27FC236}">
                <a16:creationId xmlns:a16="http://schemas.microsoft.com/office/drawing/2014/main" id="{CA619080-1544-E7EE-2B68-5A2B39437A53}"/>
              </a:ext>
            </a:extLst>
          </p:cNvPr>
          <p:cNvSpPr/>
          <p:nvPr/>
        </p:nvSpPr>
        <p:spPr>
          <a:xfrm rot="18900000" flipH="1">
            <a:off x="7943421" y="1112904"/>
            <a:ext cx="636197" cy="10998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48025499-775B-44F8-8622-A4703F1EA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9" r="637" b="-877"/>
          <a:stretch/>
        </p:blipFill>
        <p:spPr>
          <a:xfrm>
            <a:off x="7125689" y="2286899"/>
            <a:ext cx="1675187" cy="1205666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Natureza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Auto-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descritiva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9603C070-656F-0C2B-E552-F22AA9FE1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627" y="2090052"/>
            <a:ext cx="1869775" cy="180447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A3F9C33-50B7-AE5E-CAB3-A30FA0BCF5DC}"/>
              </a:ext>
            </a:extLst>
          </p:cNvPr>
          <p:cNvSpPr/>
          <p:nvPr/>
        </p:nvSpPr>
        <p:spPr>
          <a:xfrm>
            <a:off x="3963838" y="2168465"/>
            <a:ext cx="3073159" cy="9057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Descrição da estrutura </a:t>
            </a:r>
            <a:endParaRPr lang="pt-BR"/>
          </a:p>
          <a:p>
            <a:pPr algn="ctr"/>
            <a:r>
              <a:rPr lang="pt-BR" sz="2000">
                <a:latin typeface="Calibri"/>
                <a:cs typeface="Calibri"/>
              </a:rPr>
              <a:t>e </a:t>
            </a:r>
            <a:r>
              <a:rPr lang="pt-BR" sz="2000" err="1">
                <a:latin typeface="Calibri"/>
                <a:cs typeface="Calibri"/>
              </a:rPr>
              <a:t>constrains</a:t>
            </a:r>
            <a:endParaRPr lang="pt-BR" sz="2000">
              <a:latin typeface="Calibri"/>
              <a:cs typeface="Calibri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B965712-9095-1D08-14C2-5C875C3BA68D}"/>
              </a:ext>
            </a:extLst>
          </p:cNvPr>
          <p:cNvSpPr/>
          <p:nvPr/>
        </p:nvSpPr>
        <p:spPr>
          <a:xfrm>
            <a:off x="3963838" y="3214417"/>
            <a:ext cx="3127074" cy="6038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DB </a:t>
            </a:r>
            <a:r>
              <a:rPr lang="pt-BR" sz="2000" err="1">
                <a:latin typeface="Calibri"/>
                <a:cs typeface="Calibri"/>
              </a:rPr>
              <a:t>schema</a:t>
            </a:r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9F6DA782-E094-3E94-9B4C-16F5F1A824B6}"/>
              </a:ext>
            </a:extLst>
          </p:cNvPr>
          <p:cNvSpPr/>
          <p:nvPr/>
        </p:nvSpPr>
        <p:spPr>
          <a:xfrm>
            <a:off x="3246142" y="2128028"/>
            <a:ext cx="474452" cy="1692934"/>
          </a:xfrm>
          <a:prstGeom prst="leftBrace">
            <a:avLst/>
          </a:prstGeom>
          <a:ln w="28575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F15F6F-CCC3-1C9F-839D-8832AD40863C}"/>
              </a:ext>
            </a:extLst>
          </p:cNvPr>
          <p:cNvSpPr txBox="1"/>
          <p:nvPr/>
        </p:nvSpPr>
        <p:spPr>
          <a:xfrm>
            <a:off x="483079" y="4219395"/>
            <a:ext cx="18050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b="1" err="1">
                <a:latin typeface="Calibri"/>
                <a:cs typeface="Calibri"/>
              </a:rPr>
              <a:t>NoSQL</a:t>
            </a:r>
          </a:p>
        </p:txBody>
      </p:sp>
      <p:pic>
        <p:nvPicPr>
          <p:cNvPr id="8" name="Gráfico 8" descr="Fechar com preenchimento sólido">
            <a:extLst>
              <a:ext uri="{FF2B5EF4-FFF2-40B4-BE49-F238E27FC236}">
                <a16:creationId xmlns:a16="http://schemas.microsoft.com/office/drawing/2014/main" id="{865BAE5E-CABA-5B62-53C9-1704AEA18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583" y="4087842"/>
            <a:ext cx="914400" cy="914400"/>
          </a:xfrm>
          <a:prstGeom prst="rect">
            <a:avLst/>
          </a:prstGeom>
        </p:spPr>
      </p:pic>
      <p:pic>
        <p:nvPicPr>
          <p:cNvPr id="12" name="Imagem 11" descr="Tela de computador com ícones coloridos&#10;&#10;Descrição gerada automaticamente">
            <a:extLst>
              <a:ext uri="{FF2B5EF4-FFF2-40B4-BE49-F238E27FC236}">
                <a16:creationId xmlns:a16="http://schemas.microsoft.com/office/drawing/2014/main" id="{9620BEB0-2D52-2F46-C031-67F9A9032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870" y="732706"/>
            <a:ext cx="2139350" cy="1230341"/>
          </a:xfrm>
          <a:prstGeom prst="rect">
            <a:avLst/>
          </a:prstGeom>
        </p:spPr>
      </p:pic>
      <p:sp>
        <p:nvSpPr>
          <p:cNvPr id="10" name="Seta: Curva para a Direita 9">
            <a:extLst>
              <a:ext uri="{FF2B5EF4-FFF2-40B4-BE49-F238E27FC236}">
                <a16:creationId xmlns:a16="http://schemas.microsoft.com/office/drawing/2014/main" id="{A3782AE1-EC83-FF54-F77C-EBE73A2A6593}"/>
              </a:ext>
            </a:extLst>
          </p:cNvPr>
          <p:cNvSpPr/>
          <p:nvPr/>
        </p:nvSpPr>
        <p:spPr>
          <a:xfrm rot="13620000">
            <a:off x="7501918" y="3236934"/>
            <a:ext cx="539151" cy="19732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5" name="Imagem 2" descr="Computador com a imagem de um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3D4F61F-393F-EFE8-91FE-6119572D3C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5841" b="415"/>
          <a:stretch/>
        </p:blipFill>
        <p:spPr>
          <a:xfrm>
            <a:off x="5702062" y="2954008"/>
            <a:ext cx="1808692" cy="2276337"/>
          </a:xfrm>
          <a:prstGeom prst="rect">
            <a:avLst/>
          </a:prstGeom>
        </p:spPr>
      </p:pic>
      <p:pic>
        <p:nvPicPr>
          <p:cNvPr id="11" name="Imagem 12">
            <a:extLst>
              <a:ext uri="{FF2B5EF4-FFF2-40B4-BE49-F238E27FC236}">
                <a16:creationId xmlns:a16="http://schemas.microsoft.com/office/drawing/2014/main" id="{39E09663-A6D9-AB31-69B1-38E334CE03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8983" y="734483"/>
            <a:ext cx="1568450" cy="1600200"/>
          </a:xfrm>
          <a:prstGeom prst="rect">
            <a:avLst/>
          </a:prstGeom>
        </p:spPr>
      </p:pic>
      <p:pic>
        <p:nvPicPr>
          <p:cNvPr id="13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5ADB5683-2179-F20F-2199-FF2BE4ACEA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4984" y="3271958"/>
            <a:ext cx="3494616" cy="1319502"/>
          </a:xfrm>
          <a:prstGeom prst="rect">
            <a:avLst/>
          </a:prstGeom>
        </p:spPr>
      </p:pic>
      <p:pic>
        <p:nvPicPr>
          <p:cNvPr id="14" name="Imagem 15" descr="Logotipo, nome da empresa&#10;&#10;Descrição gerada automaticamente">
            <a:extLst>
              <a:ext uri="{FF2B5EF4-FFF2-40B4-BE49-F238E27FC236}">
                <a16:creationId xmlns:a16="http://schemas.microsoft.com/office/drawing/2014/main" id="{117B3C8E-7E18-8D65-629B-17F1DB7C2DF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9833" r="-386" b="35379"/>
          <a:stretch/>
        </p:blipFill>
        <p:spPr>
          <a:xfrm>
            <a:off x="353483" y="1281361"/>
            <a:ext cx="2753794" cy="7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7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Natureza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Auto-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descritiva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3FCE4C9-C457-D319-C572-3856C94E47B4}"/>
              </a:ext>
            </a:extLst>
          </p:cNvPr>
          <p:cNvSpPr/>
          <p:nvPr/>
        </p:nvSpPr>
        <p:spPr>
          <a:xfrm>
            <a:off x="6023394" y="2010112"/>
            <a:ext cx="2890447" cy="5317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Arial"/>
              </a:rPr>
              <a:t>Abordagem tradicional</a:t>
            </a:r>
            <a:endParaRPr lang="pt-BR" sz="1800">
              <a:latin typeface="Calibri"/>
              <a:cs typeface="Calibri"/>
            </a:endParaRPr>
          </a:p>
        </p:txBody>
      </p:sp>
      <p:pic>
        <p:nvPicPr>
          <p:cNvPr id="5" name="Imagem 7" descr="Ícone&#10;&#10;Descrição gerada automaticamente">
            <a:extLst>
              <a:ext uri="{FF2B5EF4-FFF2-40B4-BE49-F238E27FC236}">
                <a16:creationId xmlns:a16="http://schemas.microsoft.com/office/drawing/2014/main" id="{E57544BB-83F9-3B63-5B82-CC6D3DD03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984" y="994503"/>
            <a:ext cx="975784" cy="804993"/>
          </a:xfrm>
          <a:prstGeom prst="rect">
            <a:avLst/>
          </a:prstGeom>
        </p:spPr>
      </p:pic>
      <p:pic>
        <p:nvPicPr>
          <p:cNvPr id="7" name="Imagem 8" descr="Ícone&#10;&#10;Descrição gerada automaticamente">
            <a:extLst>
              <a:ext uri="{FF2B5EF4-FFF2-40B4-BE49-F238E27FC236}">
                <a16:creationId xmlns:a16="http://schemas.microsoft.com/office/drawing/2014/main" id="{4CDC3E64-4F95-B66A-E663-6850DF84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650" y="1475316"/>
            <a:ext cx="457201" cy="457201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FD01DE-27D1-37AA-9B2E-05D161EF8354}"/>
              </a:ext>
            </a:extLst>
          </p:cNvPr>
          <p:cNvGrpSpPr/>
          <p:nvPr/>
        </p:nvGrpSpPr>
        <p:grpSpPr>
          <a:xfrm>
            <a:off x="865717" y="3257550"/>
            <a:ext cx="4021666" cy="1555749"/>
            <a:chOff x="865717" y="3257550"/>
            <a:chExt cx="4021666" cy="1555749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4D64135-0D7C-0CB2-0C0D-5F906911B85C}"/>
                </a:ext>
              </a:extLst>
            </p:cNvPr>
            <p:cNvSpPr/>
            <p:nvPr/>
          </p:nvSpPr>
          <p:spPr>
            <a:xfrm>
              <a:off x="865717" y="3257550"/>
              <a:ext cx="4021666" cy="155574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>
                  <a:cs typeface="Arial"/>
                </a:rPr>
                <a:t>Programa da Aplicação </a:t>
              </a: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3DAD897-8EBF-57A7-31F3-203B8EF0B9F2}"/>
                </a:ext>
              </a:extLst>
            </p:cNvPr>
            <p:cNvSpPr/>
            <p:nvPr/>
          </p:nvSpPr>
          <p:spPr>
            <a:xfrm>
              <a:off x="3067050" y="4040714"/>
              <a:ext cx="1629833" cy="6244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File </a:t>
              </a:r>
              <a:r>
                <a:rPr lang="pt-BR" err="1">
                  <a:cs typeface="Arial"/>
                </a:rPr>
                <a:t>processing</a:t>
              </a:r>
              <a:endParaRPr lang="pt-BR" err="1"/>
            </a:p>
          </p:txBody>
        </p:sp>
        <p:pic>
          <p:nvPicPr>
            <p:cNvPr id="14" name="Imagem 8" descr="Ícone&#10;&#10;Descrição gerada automaticamente">
              <a:extLst>
                <a:ext uri="{FF2B5EF4-FFF2-40B4-BE49-F238E27FC236}">
                  <a16:creationId xmlns:a16="http://schemas.microsoft.com/office/drawing/2014/main" id="{0E64C51D-921D-347C-05EC-1186A2AF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7149" y="3412065"/>
              <a:ext cx="457201" cy="457201"/>
            </a:xfrm>
            <a:prstGeom prst="rect">
              <a:avLst/>
            </a:prstGeom>
          </p:spPr>
        </p:pic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8766208-3FBD-64D1-BC78-8E47680B2306}"/>
                </a:ext>
              </a:extLst>
            </p:cNvPr>
            <p:cNvSpPr/>
            <p:nvPr/>
          </p:nvSpPr>
          <p:spPr>
            <a:xfrm>
              <a:off x="1024466" y="4040714"/>
              <a:ext cx="1926165" cy="6244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Estrutura de dados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64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Natureza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Auto-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descritiva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3FCE4C9-C457-D319-C572-3856C94E47B4}"/>
              </a:ext>
            </a:extLst>
          </p:cNvPr>
          <p:cNvSpPr/>
          <p:nvPr/>
        </p:nvSpPr>
        <p:spPr>
          <a:xfrm>
            <a:off x="6023394" y="2010112"/>
            <a:ext cx="2890447" cy="5317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Arial"/>
              </a:rPr>
              <a:t>Abordagem tradicional</a:t>
            </a:r>
            <a:endParaRPr lang="pt-BR" sz="1800">
              <a:latin typeface="Calibri"/>
              <a:cs typeface="Calibri"/>
            </a:endParaRPr>
          </a:p>
        </p:txBody>
      </p:sp>
      <p:pic>
        <p:nvPicPr>
          <p:cNvPr id="5" name="Imagem 7" descr="Ícone&#10;&#10;Descrição gerada automaticamente">
            <a:extLst>
              <a:ext uri="{FF2B5EF4-FFF2-40B4-BE49-F238E27FC236}">
                <a16:creationId xmlns:a16="http://schemas.microsoft.com/office/drawing/2014/main" id="{E57544BB-83F9-3B63-5B82-CC6D3DD03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984" y="994503"/>
            <a:ext cx="975784" cy="804993"/>
          </a:xfrm>
          <a:prstGeom prst="rect">
            <a:avLst/>
          </a:prstGeom>
        </p:spPr>
      </p:pic>
      <p:pic>
        <p:nvPicPr>
          <p:cNvPr id="7" name="Imagem 8" descr="Ícone&#10;&#10;Descrição gerada automaticamente">
            <a:extLst>
              <a:ext uri="{FF2B5EF4-FFF2-40B4-BE49-F238E27FC236}">
                <a16:creationId xmlns:a16="http://schemas.microsoft.com/office/drawing/2014/main" id="{4CDC3E64-4F95-B66A-E663-6850DF84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650" y="1475316"/>
            <a:ext cx="457201" cy="457201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FD01DE-27D1-37AA-9B2E-05D161EF8354}"/>
              </a:ext>
            </a:extLst>
          </p:cNvPr>
          <p:cNvGrpSpPr/>
          <p:nvPr/>
        </p:nvGrpSpPr>
        <p:grpSpPr>
          <a:xfrm>
            <a:off x="865717" y="3257550"/>
            <a:ext cx="4021666" cy="1555749"/>
            <a:chOff x="865717" y="3257550"/>
            <a:chExt cx="4021666" cy="1555749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4D64135-0D7C-0CB2-0C0D-5F906911B85C}"/>
                </a:ext>
              </a:extLst>
            </p:cNvPr>
            <p:cNvSpPr/>
            <p:nvPr/>
          </p:nvSpPr>
          <p:spPr>
            <a:xfrm>
              <a:off x="865717" y="3257550"/>
              <a:ext cx="4021666" cy="155574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Programa da Aplicação </a:t>
              </a: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3DAD897-8EBF-57A7-31F3-203B8EF0B9F2}"/>
                </a:ext>
              </a:extLst>
            </p:cNvPr>
            <p:cNvSpPr/>
            <p:nvPr/>
          </p:nvSpPr>
          <p:spPr>
            <a:xfrm>
              <a:off x="3067050" y="4040714"/>
              <a:ext cx="1629833" cy="6244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File </a:t>
              </a:r>
              <a:r>
                <a:rPr lang="pt-BR" err="1">
                  <a:cs typeface="Arial"/>
                </a:rPr>
                <a:t>processing</a:t>
              </a:r>
              <a:endParaRPr lang="pt-BR" err="1"/>
            </a:p>
          </p:txBody>
        </p:sp>
        <p:pic>
          <p:nvPicPr>
            <p:cNvPr id="14" name="Imagem 8" descr="Ícone&#10;&#10;Descrição gerada automaticamente">
              <a:extLst>
                <a:ext uri="{FF2B5EF4-FFF2-40B4-BE49-F238E27FC236}">
                  <a16:creationId xmlns:a16="http://schemas.microsoft.com/office/drawing/2014/main" id="{0E64C51D-921D-347C-05EC-1186A2AF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7149" y="3412065"/>
              <a:ext cx="457201" cy="457201"/>
            </a:xfrm>
            <a:prstGeom prst="rect">
              <a:avLst/>
            </a:prstGeom>
          </p:spPr>
        </p:pic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8766208-3FBD-64D1-BC78-8E47680B2306}"/>
                </a:ext>
              </a:extLst>
            </p:cNvPr>
            <p:cNvSpPr/>
            <p:nvPr/>
          </p:nvSpPr>
          <p:spPr>
            <a:xfrm>
              <a:off x="1024466" y="4040714"/>
              <a:ext cx="1926165" cy="6244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Estrutura de dados</a:t>
              </a:r>
            </a:p>
          </p:txBody>
        </p:sp>
      </p:grpSp>
      <p:sp>
        <p:nvSpPr>
          <p:cNvPr id="10" name="Seta: Curva para a Direita 9">
            <a:extLst>
              <a:ext uri="{FF2B5EF4-FFF2-40B4-BE49-F238E27FC236}">
                <a16:creationId xmlns:a16="http://schemas.microsoft.com/office/drawing/2014/main" id="{C1241970-C520-7034-1304-DA0CDFEACC6D}"/>
              </a:ext>
            </a:extLst>
          </p:cNvPr>
          <p:cNvSpPr/>
          <p:nvPr/>
        </p:nvSpPr>
        <p:spPr>
          <a:xfrm rot="4860000">
            <a:off x="3550074" y="778340"/>
            <a:ext cx="1026583" cy="46460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F754D69-B6AB-B66C-025F-B45EB3D12840}"/>
              </a:ext>
            </a:extLst>
          </p:cNvPr>
          <p:cNvSpPr/>
          <p:nvPr/>
        </p:nvSpPr>
        <p:spPr>
          <a:xfrm>
            <a:off x="5437717" y="3119967"/>
            <a:ext cx="3005666" cy="1693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pt-BR">
                <a:latin typeface="Calibri"/>
                <a:cs typeface="Arial"/>
              </a:rPr>
              <a:t>Classe Pessoa</a:t>
            </a: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9FF4AAD-6107-56EF-E95D-6C66F01A4DC2}"/>
              </a:ext>
            </a:extLst>
          </p:cNvPr>
          <p:cNvSpPr/>
          <p:nvPr/>
        </p:nvSpPr>
        <p:spPr>
          <a:xfrm>
            <a:off x="5638800" y="3649133"/>
            <a:ext cx="2635249" cy="3915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latin typeface="Calibri"/>
                <a:cs typeface="Calibri"/>
              </a:rPr>
              <a:t>Atributos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FE8C928-C183-3F2F-FAC2-B3141E8CBA26}"/>
              </a:ext>
            </a:extLst>
          </p:cNvPr>
          <p:cNvSpPr/>
          <p:nvPr/>
        </p:nvSpPr>
        <p:spPr>
          <a:xfrm>
            <a:off x="5638799" y="4210049"/>
            <a:ext cx="2635249" cy="39158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latin typeface="Calibri"/>
                <a:cs typeface="Calibri"/>
              </a:rPr>
              <a:t>Métodos</a:t>
            </a:r>
          </a:p>
        </p:txBody>
      </p:sp>
      <p:pic>
        <p:nvPicPr>
          <p:cNvPr id="19" name="Imagem 8" descr="Ícone&#10;&#10;Descrição gerada automaticamente">
            <a:extLst>
              <a:ext uri="{FF2B5EF4-FFF2-40B4-BE49-F238E27FC236}">
                <a16:creationId xmlns:a16="http://schemas.microsoft.com/office/drawing/2014/main" id="{C0B87A5B-F5C9-9A47-31CE-C9D0B18F9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317" y="3454399"/>
            <a:ext cx="457201" cy="457201"/>
          </a:xfrm>
          <a:prstGeom prst="rect">
            <a:avLst/>
          </a:prstGeom>
        </p:spPr>
      </p:pic>
      <p:pic>
        <p:nvPicPr>
          <p:cNvPr id="6" name="Imagem 7">
            <a:extLst>
              <a:ext uri="{FF2B5EF4-FFF2-40B4-BE49-F238E27FC236}">
                <a16:creationId xmlns:a16="http://schemas.microsoft.com/office/drawing/2014/main" id="{8F2AA840-464D-C60E-A8B9-ED9E264C7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925" y="2860146"/>
            <a:ext cx="438150" cy="523875"/>
          </a:xfrm>
          <a:prstGeom prst="rect">
            <a:avLst/>
          </a:prstGeom>
        </p:spPr>
      </p:pic>
      <p:pic>
        <p:nvPicPr>
          <p:cNvPr id="8" name="Imagem 9" descr="Logotipo&#10;&#10;Descrição gerada automaticamente">
            <a:extLst>
              <a:ext uri="{FF2B5EF4-FFF2-40B4-BE49-F238E27FC236}">
                <a16:creationId xmlns:a16="http://schemas.microsoft.com/office/drawing/2014/main" id="{1708740D-5F1D-6023-DEA0-49F5A96FD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983" y="3080807"/>
            <a:ext cx="1007534" cy="5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72DD551-3E1B-DE06-0317-F08E45965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7901518D-FC35-1C69-06A2-35A6877D152C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Catálogo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6" name="Imagem 6" descr="Tabela&#10;&#10;Descrição gerada automaticamente">
            <a:extLst>
              <a:ext uri="{FF2B5EF4-FFF2-40B4-BE49-F238E27FC236}">
                <a16:creationId xmlns:a16="http://schemas.microsoft.com/office/drawing/2014/main" id="{4AC23CE5-801C-ED41-3FA9-11BCE97B7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2495093"/>
            <a:ext cx="3452283" cy="1973647"/>
          </a:xfrm>
          <a:prstGeom prst="rect">
            <a:avLst/>
          </a:prstGeom>
        </p:spPr>
      </p:pic>
      <p:pic>
        <p:nvPicPr>
          <p:cNvPr id="7" name="Imagem 7" descr="Tabela&#10;&#10;Descrição gerada automaticamente">
            <a:extLst>
              <a:ext uri="{FF2B5EF4-FFF2-40B4-BE49-F238E27FC236}">
                <a16:creationId xmlns:a16="http://schemas.microsoft.com/office/drawing/2014/main" id="{88569B14-5B22-3DAD-ADED-47D4513D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566" y="956345"/>
            <a:ext cx="5357282" cy="349539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60410A5-3797-443A-2988-EF6905FE043D}"/>
              </a:ext>
            </a:extLst>
          </p:cNvPr>
          <p:cNvSpPr txBox="1"/>
          <p:nvPr/>
        </p:nvSpPr>
        <p:spPr>
          <a:xfrm>
            <a:off x="448734" y="4713816"/>
            <a:ext cx="84793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200"/>
              <a:t>Fonte: livro de referência</a:t>
            </a:r>
          </a:p>
        </p:txBody>
      </p:sp>
    </p:spTree>
    <p:extLst>
      <p:ext uri="{BB962C8B-B14F-4D97-AF65-F5344CB8AC3E}">
        <p14:creationId xmlns:p14="http://schemas.microsoft.com/office/powerpoint/2010/main" val="201339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97874" y="1580686"/>
            <a:ext cx="7766139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Isolamento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 entre Program/Data e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Abstração</a:t>
            </a:r>
            <a:endParaRPr lang="pt-BR" err="1"/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FC7E1EF-12C4-EABA-CE2C-0E041AF6397F}"/>
              </a:ext>
            </a:extLst>
          </p:cNvPr>
          <p:cNvGrpSpPr/>
          <p:nvPr/>
        </p:nvGrpSpPr>
        <p:grpSpPr>
          <a:xfrm>
            <a:off x="7221109" y="3294093"/>
            <a:ext cx="1669011" cy="1644649"/>
            <a:chOff x="6691942" y="2944843"/>
            <a:chExt cx="2229927" cy="2057399"/>
          </a:xfrm>
        </p:grpSpPr>
        <p:pic>
          <p:nvPicPr>
            <p:cNvPr id="2" name="Gráfico 2" descr="Banco de dados com preenchimento sólido">
              <a:extLst>
                <a:ext uri="{FF2B5EF4-FFF2-40B4-BE49-F238E27FC236}">
                  <a16:creationId xmlns:a16="http://schemas.microsoft.com/office/drawing/2014/main" id="{63E6D4DB-93AB-260E-BA82-141BA600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6215" y="2944843"/>
              <a:ext cx="1895654" cy="1917220"/>
            </a:xfrm>
            <a:prstGeom prst="rect">
              <a:avLst/>
            </a:prstGeom>
          </p:spPr>
        </p:pic>
        <p:pic>
          <p:nvPicPr>
            <p:cNvPr id="7" name="Gráfico 7" descr="Tabela com preenchimento sólido">
              <a:extLst>
                <a:ext uri="{FF2B5EF4-FFF2-40B4-BE49-F238E27FC236}">
                  <a16:creationId xmlns:a16="http://schemas.microsoft.com/office/drawing/2014/main" id="{5120CCDD-89F7-AF76-5B99-BC5DE795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91942" y="3645739"/>
              <a:ext cx="1356503" cy="135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9896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Isolamento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abstração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3FCE4C9-C457-D319-C572-3856C94E47B4}"/>
              </a:ext>
            </a:extLst>
          </p:cNvPr>
          <p:cNvSpPr/>
          <p:nvPr/>
        </p:nvSpPr>
        <p:spPr>
          <a:xfrm>
            <a:off x="6023394" y="2010112"/>
            <a:ext cx="2890447" cy="53176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Arial"/>
              </a:rPr>
              <a:t>Abordagem tradicional</a:t>
            </a:r>
            <a:endParaRPr lang="pt-BR" sz="1800">
              <a:latin typeface="Calibri"/>
              <a:cs typeface="Calibri"/>
            </a:endParaRPr>
          </a:p>
        </p:txBody>
      </p:sp>
      <p:pic>
        <p:nvPicPr>
          <p:cNvPr id="5" name="Imagem 7" descr="Ícone&#10;&#10;Descrição gerada automaticamente">
            <a:extLst>
              <a:ext uri="{FF2B5EF4-FFF2-40B4-BE49-F238E27FC236}">
                <a16:creationId xmlns:a16="http://schemas.microsoft.com/office/drawing/2014/main" id="{E57544BB-83F9-3B63-5B82-CC6D3DD03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984" y="994503"/>
            <a:ext cx="975784" cy="804993"/>
          </a:xfrm>
          <a:prstGeom prst="rect">
            <a:avLst/>
          </a:prstGeom>
        </p:spPr>
      </p:pic>
      <p:pic>
        <p:nvPicPr>
          <p:cNvPr id="7" name="Imagem 8" descr="Ícone&#10;&#10;Descrição gerada automaticamente">
            <a:extLst>
              <a:ext uri="{FF2B5EF4-FFF2-40B4-BE49-F238E27FC236}">
                <a16:creationId xmlns:a16="http://schemas.microsoft.com/office/drawing/2014/main" id="{4CDC3E64-4F95-B66A-E663-6850DF84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650" y="1475316"/>
            <a:ext cx="457201" cy="457201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FD01DE-27D1-37AA-9B2E-05D161EF8354}"/>
              </a:ext>
            </a:extLst>
          </p:cNvPr>
          <p:cNvGrpSpPr/>
          <p:nvPr/>
        </p:nvGrpSpPr>
        <p:grpSpPr>
          <a:xfrm>
            <a:off x="865717" y="3257550"/>
            <a:ext cx="4021666" cy="1555749"/>
            <a:chOff x="865717" y="3257550"/>
            <a:chExt cx="4021666" cy="1555749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4D64135-0D7C-0CB2-0C0D-5F906911B85C}"/>
                </a:ext>
              </a:extLst>
            </p:cNvPr>
            <p:cNvSpPr/>
            <p:nvPr/>
          </p:nvSpPr>
          <p:spPr>
            <a:xfrm>
              <a:off x="865717" y="3257550"/>
              <a:ext cx="4021666" cy="155574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Programa da Aplicação </a:t>
              </a: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3DAD897-8EBF-57A7-31F3-203B8EF0B9F2}"/>
                </a:ext>
              </a:extLst>
            </p:cNvPr>
            <p:cNvSpPr/>
            <p:nvPr/>
          </p:nvSpPr>
          <p:spPr>
            <a:xfrm>
              <a:off x="3067050" y="4040714"/>
              <a:ext cx="1629833" cy="6244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File </a:t>
              </a:r>
              <a:r>
                <a:rPr lang="pt-BR" err="1">
                  <a:cs typeface="Arial"/>
                </a:rPr>
                <a:t>processing</a:t>
              </a:r>
              <a:endParaRPr lang="pt-BR" err="1"/>
            </a:p>
          </p:txBody>
        </p:sp>
        <p:pic>
          <p:nvPicPr>
            <p:cNvPr id="14" name="Imagem 8" descr="Ícone&#10;&#10;Descrição gerada automaticamente">
              <a:extLst>
                <a:ext uri="{FF2B5EF4-FFF2-40B4-BE49-F238E27FC236}">
                  <a16:creationId xmlns:a16="http://schemas.microsoft.com/office/drawing/2014/main" id="{0E64C51D-921D-347C-05EC-1186A2AF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7149" y="3412065"/>
              <a:ext cx="457201" cy="457201"/>
            </a:xfrm>
            <a:prstGeom prst="rect">
              <a:avLst/>
            </a:prstGeom>
          </p:spPr>
        </p:pic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8766208-3FBD-64D1-BC78-8E47680B2306}"/>
                </a:ext>
              </a:extLst>
            </p:cNvPr>
            <p:cNvSpPr/>
            <p:nvPr/>
          </p:nvSpPr>
          <p:spPr>
            <a:xfrm>
              <a:off x="1024466" y="4040714"/>
              <a:ext cx="1926165" cy="6244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Estrutura de dados</a:t>
              </a:r>
            </a:p>
          </p:txBody>
        </p:sp>
      </p:grpSp>
      <p:sp>
        <p:nvSpPr>
          <p:cNvPr id="10" name="Seta: Curva para a Direita 9">
            <a:extLst>
              <a:ext uri="{FF2B5EF4-FFF2-40B4-BE49-F238E27FC236}">
                <a16:creationId xmlns:a16="http://schemas.microsoft.com/office/drawing/2014/main" id="{C1241970-C520-7034-1304-DA0CDFEACC6D}"/>
              </a:ext>
            </a:extLst>
          </p:cNvPr>
          <p:cNvSpPr/>
          <p:nvPr/>
        </p:nvSpPr>
        <p:spPr>
          <a:xfrm rot="4860000">
            <a:off x="3550074" y="778340"/>
            <a:ext cx="1026583" cy="46460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F754D69-B6AB-B66C-025F-B45EB3D12840}"/>
              </a:ext>
            </a:extLst>
          </p:cNvPr>
          <p:cNvSpPr/>
          <p:nvPr/>
        </p:nvSpPr>
        <p:spPr>
          <a:xfrm>
            <a:off x="5437717" y="3119967"/>
            <a:ext cx="3005666" cy="1693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pt-BR">
                <a:latin typeface="Calibri"/>
                <a:cs typeface="Arial"/>
              </a:rPr>
              <a:t>Classe Pessoa</a:t>
            </a: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9FF4AAD-6107-56EF-E95D-6C66F01A4DC2}"/>
              </a:ext>
            </a:extLst>
          </p:cNvPr>
          <p:cNvSpPr/>
          <p:nvPr/>
        </p:nvSpPr>
        <p:spPr>
          <a:xfrm>
            <a:off x="5638800" y="3649133"/>
            <a:ext cx="2635249" cy="3915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latin typeface="Calibri"/>
                <a:cs typeface="Calibri"/>
              </a:rPr>
              <a:t>Atributos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FE8C928-C183-3F2F-FAC2-B3141E8CBA26}"/>
              </a:ext>
            </a:extLst>
          </p:cNvPr>
          <p:cNvSpPr/>
          <p:nvPr/>
        </p:nvSpPr>
        <p:spPr>
          <a:xfrm>
            <a:off x="5638799" y="4210049"/>
            <a:ext cx="2635249" cy="39158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latin typeface="Calibri"/>
                <a:cs typeface="Calibri"/>
              </a:rPr>
              <a:t>Métodos</a:t>
            </a:r>
          </a:p>
        </p:txBody>
      </p:sp>
      <p:pic>
        <p:nvPicPr>
          <p:cNvPr id="19" name="Imagem 8" descr="Ícone&#10;&#10;Descrição gerada automaticamente">
            <a:extLst>
              <a:ext uri="{FF2B5EF4-FFF2-40B4-BE49-F238E27FC236}">
                <a16:creationId xmlns:a16="http://schemas.microsoft.com/office/drawing/2014/main" id="{C0B87A5B-F5C9-9A47-31CE-C9D0B18F9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317" y="3454399"/>
            <a:ext cx="457201" cy="457201"/>
          </a:xfrm>
          <a:prstGeom prst="rect">
            <a:avLst/>
          </a:prstGeom>
        </p:spPr>
      </p:pic>
      <p:pic>
        <p:nvPicPr>
          <p:cNvPr id="6" name="Imagem 7">
            <a:extLst>
              <a:ext uri="{FF2B5EF4-FFF2-40B4-BE49-F238E27FC236}">
                <a16:creationId xmlns:a16="http://schemas.microsoft.com/office/drawing/2014/main" id="{8F2AA840-464D-C60E-A8B9-ED9E264C7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925" y="2860146"/>
            <a:ext cx="438150" cy="523875"/>
          </a:xfrm>
          <a:prstGeom prst="rect">
            <a:avLst/>
          </a:prstGeom>
        </p:spPr>
      </p:pic>
      <p:pic>
        <p:nvPicPr>
          <p:cNvPr id="8" name="Imagem 9" descr="Logotipo&#10;&#10;Descrição gerada automaticamente">
            <a:extLst>
              <a:ext uri="{FF2B5EF4-FFF2-40B4-BE49-F238E27FC236}">
                <a16:creationId xmlns:a16="http://schemas.microsoft.com/office/drawing/2014/main" id="{1708740D-5F1D-6023-DEA0-49F5A96FD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983" y="3080807"/>
            <a:ext cx="1007534" cy="569384"/>
          </a:xfrm>
          <a:prstGeom prst="rect">
            <a:avLst/>
          </a:prstGeom>
        </p:spPr>
      </p:pic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E95569AB-4C81-8995-FFD7-EB2FBA6DF09D}"/>
              </a:ext>
            </a:extLst>
          </p:cNvPr>
          <p:cNvSpPr/>
          <p:nvPr/>
        </p:nvSpPr>
        <p:spPr>
          <a:xfrm>
            <a:off x="1966383" y="3514258"/>
            <a:ext cx="1883832" cy="582084"/>
          </a:xfrm>
          <a:prstGeom prst="wedgeRoundRectCallou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Embedded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348595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Conversa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4" name="Diagrama 12">
            <a:extLst>
              <a:ext uri="{FF2B5EF4-FFF2-40B4-BE49-F238E27FC236}">
                <a16:creationId xmlns:a16="http://schemas.microsoft.com/office/drawing/2014/main" id="{C89E0CA1-15B9-EA1A-ECF9-8F6ADC7AE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41406"/>
              </p:ext>
            </p:extLst>
          </p:nvPr>
        </p:nvGraphicFramePr>
        <p:xfrm>
          <a:off x="95251" y="1663700"/>
          <a:ext cx="9006415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2768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Isolamento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abstração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FD01DE-27D1-37AA-9B2E-05D161EF8354}"/>
              </a:ext>
            </a:extLst>
          </p:cNvPr>
          <p:cNvGrpSpPr/>
          <p:nvPr/>
        </p:nvGrpSpPr>
        <p:grpSpPr>
          <a:xfrm>
            <a:off x="569384" y="3045883"/>
            <a:ext cx="4021666" cy="1555749"/>
            <a:chOff x="865717" y="3257550"/>
            <a:chExt cx="4021666" cy="1555749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4D64135-0D7C-0CB2-0C0D-5F906911B85C}"/>
                </a:ext>
              </a:extLst>
            </p:cNvPr>
            <p:cNvSpPr/>
            <p:nvPr/>
          </p:nvSpPr>
          <p:spPr>
            <a:xfrm>
              <a:off x="865717" y="3257550"/>
              <a:ext cx="4021666" cy="155574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Programa da Aplicação </a:t>
              </a: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3DAD897-8EBF-57A7-31F3-203B8EF0B9F2}"/>
                </a:ext>
              </a:extLst>
            </p:cNvPr>
            <p:cNvSpPr/>
            <p:nvPr/>
          </p:nvSpPr>
          <p:spPr>
            <a:xfrm>
              <a:off x="3067050" y="4040714"/>
              <a:ext cx="1629833" cy="6244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File </a:t>
              </a:r>
              <a:r>
                <a:rPr lang="pt-BR" err="1">
                  <a:cs typeface="Arial"/>
                </a:rPr>
                <a:t>processing</a:t>
              </a:r>
              <a:endParaRPr lang="pt-BR" err="1"/>
            </a:p>
          </p:txBody>
        </p:sp>
        <p:pic>
          <p:nvPicPr>
            <p:cNvPr id="14" name="Imagem 8" descr="Ícone&#10;&#10;Descrição gerada automaticamente">
              <a:extLst>
                <a:ext uri="{FF2B5EF4-FFF2-40B4-BE49-F238E27FC236}">
                  <a16:creationId xmlns:a16="http://schemas.microsoft.com/office/drawing/2014/main" id="{0E64C51D-921D-347C-05EC-1186A2AF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7149" y="3412065"/>
              <a:ext cx="457201" cy="457201"/>
            </a:xfrm>
            <a:prstGeom prst="rect">
              <a:avLst/>
            </a:prstGeom>
          </p:spPr>
        </p:pic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8766208-3FBD-64D1-BC78-8E47680B2306}"/>
                </a:ext>
              </a:extLst>
            </p:cNvPr>
            <p:cNvSpPr/>
            <p:nvPr/>
          </p:nvSpPr>
          <p:spPr>
            <a:xfrm>
              <a:off x="1024466" y="4040714"/>
              <a:ext cx="1926165" cy="6244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Estrutura de dados</a:t>
              </a:r>
            </a:p>
          </p:txBody>
        </p:sp>
      </p:grp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E95569AB-4C81-8995-FFD7-EB2FBA6DF09D}"/>
              </a:ext>
            </a:extLst>
          </p:cNvPr>
          <p:cNvSpPr/>
          <p:nvPr/>
        </p:nvSpPr>
        <p:spPr>
          <a:xfrm>
            <a:off x="1818216" y="3641257"/>
            <a:ext cx="1883832" cy="370418"/>
          </a:xfrm>
          <a:prstGeom prst="wedgeRoundRectCallou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Embedded</a:t>
            </a:r>
            <a:endParaRPr lang="pt-BR" err="1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675F314-E8C5-0CD9-42D0-30F8EE0F9F76}"/>
              </a:ext>
            </a:extLst>
          </p:cNvPr>
          <p:cNvSpPr/>
          <p:nvPr/>
        </p:nvSpPr>
        <p:spPr>
          <a:xfrm>
            <a:off x="4845050" y="1701800"/>
            <a:ext cx="3862915" cy="2899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SGBD</a:t>
            </a:r>
          </a:p>
          <a:p>
            <a:pPr algn="ctr"/>
            <a:endParaRPr lang="pt-BR">
              <a:cs typeface="Arial"/>
            </a:endParaRPr>
          </a:p>
          <a:p>
            <a:pPr algn="ctr"/>
            <a:r>
              <a:rPr lang="pt-BR">
                <a:cs typeface="Arial"/>
              </a:rPr>
              <a:t>Dados: tabelas e relacionamentos</a:t>
            </a: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</p:txBody>
      </p:sp>
      <p:pic>
        <p:nvPicPr>
          <p:cNvPr id="23" name="Imagem 5" descr="Logotipo&#10;&#10;Descrição gerada automaticamente">
            <a:extLst>
              <a:ext uri="{FF2B5EF4-FFF2-40B4-BE49-F238E27FC236}">
                <a16:creationId xmlns:a16="http://schemas.microsoft.com/office/drawing/2014/main" id="{D38F2E66-FF8A-C43B-320A-A61709C23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637" y="1913569"/>
            <a:ext cx="809845" cy="412187"/>
          </a:xfrm>
          <a:prstGeom prst="rect">
            <a:avLst/>
          </a:prstGeom>
        </p:spPr>
      </p:pic>
      <p:pic>
        <p:nvPicPr>
          <p:cNvPr id="28" name="Imagem 15" descr="Logotipo, nome da empresa&#10;&#10;Descrição gerada automaticamente">
            <a:extLst>
              <a:ext uri="{FF2B5EF4-FFF2-40B4-BE49-F238E27FC236}">
                <a16:creationId xmlns:a16="http://schemas.microsoft.com/office/drawing/2014/main" id="{B9F68C17-4E9B-5ACA-D576-BB467715CE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72" t="23334" r="14902" b="26961"/>
          <a:stretch/>
        </p:blipFill>
        <p:spPr>
          <a:xfrm>
            <a:off x="7066917" y="1917630"/>
            <a:ext cx="1213359" cy="483326"/>
          </a:xfrm>
          <a:prstGeom prst="rect">
            <a:avLst/>
          </a:prstGeom>
        </p:spPr>
      </p:pic>
      <p:pic>
        <p:nvPicPr>
          <p:cNvPr id="29" name="Imagem 6" descr="Tabela&#10;&#10;Descrição gerada automaticamente">
            <a:extLst>
              <a:ext uri="{FF2B5EF4-FFF2-40B4-BE49-F238E27FC236}">
                <a16:creationId xmlns:a16="http://schemas.microsoft.com/office/drawing/2014/main" id="{3B0ED1BF-C089-2029-CD9C-9B0E5C767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566" y="3341761"/>
            <a:ext cx="1483784" cy="851814"/>
          </a:xfrm>
          <a:prstGeom prst="rect">
            <a:avLst/>
          </a:prstGeom>
        </p:spPr>
      </p:pic>
      <p:pic>
        <p:nvPicPr>
          <p:cNvPr id="31" name="Imagem 7" descr="Tabela&#10;&#10;Descrição gerada automaticamente">
            <a:extLst>
              <a:ext uri="{FF2B5EF4-FFF2-40B4-BE49-F238E27FC236}">
                <a16:creationId xmlns:a16="http://schemas.microsoft.com/office/drawing/2014/main" id="{06DE96BF-53C5-D19B-09A3-3FEC3778D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8815" y="3147094"/>
            <a:ext cx="1758949" cy="1135312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DA577C1-64D5-E0FC-1E00-912AADAC0645}"/>
              </a:ext>
            </a:extLst>
          </p:cNvPr>
          <p:cNvSpPr/>
          <p:nvPr/>
        </p:nvSpPr>
        <p:spPr>
          <a:xfrm>
            <a:off x="5088467" y="2400299"/>
            <a:ext cx="3344333" cy="48683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1E905DE-A975-48E1-79B2-F3340CDDD65D}"/>
              </a:ext>
            </a:extLst>
          </p:cNvPr>
          <p:cNvSpPr/>
          <p:nvPr/>
        </p:nvSpPr>
        <p:spPr>
          <a:xfrm>
            <a:off x="5056717" y="2961214"/>
            <a:ext cx="3407832" cy="1471082"/>
          </a:xfrm>
          <a:prstGeom prst="roundRect">
            <a:avLst/>
          </a:prstGeom>
          <a:noFill/>
          <a:ln>
            <a:solidFill>
              <a:srgbClr val="78070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33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Isolamento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abstração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FD01DE-27D1-37AA-9B2E-05D161EF8354}"/>
              </a:ext>
            </a:extLst>
          </p:cNvPr>
          <p:cNvGrpSpPr/>
          <p:nvPr/>
        </p:nvGrpSpPr>
        <p:grpSpPr>
          <a:xfrm>
            <a:off x="569384" y="3045883"/>
            <a:ext cx="4021666" cy="1555749"/>
            <a:chOff x="865717" y="3257550"/>
            <a:chExt cx="4021666" cy="1555749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4D64135-0D7C-0CB2-0C0D-5F906911B85C}"/>
                </a:ext>
              </a:extLst>
            </p:cNvPr>
            <p:cNvSpPr/>
            <p:nvPr/>
          </p:nvSpPr>
          <p:spPr>
            <a:xfrm>
              <a:off x="865717" y="3257550"/>
              <a:ext cx="4021666" cy="155574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Programa da Aplicação </a:t>
              </a: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3DAD897-8EBF-57A7-31F3-203B8EF0B9F2}"/>
                </a:ext>
              </a:extLst>
            </p:cNvPr>
            <p:cNvSpPr/>
            <p:nvPr/>
          </p:nvSpPr>
          <p:spPr>
            <a:xfrm>
              <a:off x="3067050" y="4040714"/>
              <a:ext cx="1629833" cy="6244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File </a:t>
              </a:r>
              <a:r>
                <a:rPr lang="pt-BR" err="1">
                  <a:cs typeface="Arial"/>
                </a:rPr>
                <a:t>processing</a:t>
              </a:r>
              <a:endParaRPr lang="pt-BR" err="1"/>
            </a:p>
          </p:txBody>
        </p:sp>
        <p:pic>
          <p:nvPicPr>
            <p:cNvPr id="14" name="Imagem 8" descr="Ícone&#10;&#10;Descrição gerada automaticamente">
              <a:extLst>
                <a:ext uri="{FF2B5EF4-FFF2-40B4-BE49-F238E27FC236}">
                  <a16:creationId xmlns:a16="http://schemas.microsoft.com/office/drawing/2014/main" id="{0E64C51D-921D-347C-05EC-1186A2AF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7149" y="3412065"/>
              <a:ext cx="457201" cy="457201"/>
            </a:xfrm>
            <a:prstGeom prst="rect">
              <a:avLst/>
            </a:prstGeom>
          </p:spPr>
        </p:pic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8766208-3FBD-64D1-BC78-8E47680B2306}"/>
                </a:ext>
              </a:extLst>
            </p:cNvPr>
            <p:cNvSpPr/>
            <p:nvPr/>
          </p:nvSpPr>
          <p:spPr>
            <a:xfrm>
              <a:off x="1024466" y="4040714"/>
              <a:ext cx="1926165" cy="6244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Estrutura de dados</a:t>
              </a:r>
            </a:p>
          </p:txBody>
        </p:sp>
      </p:grp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E95569AB-4C81-8995-FFD7-EB2FBA6DF09D}"/>
              </a:ext>
            </a:extLst>
          </p:cNvPr>
          <p:cNvSpPr/>
          <p:nvPr/>
        </p:nvSpPr>
        <p:spPr>
          <a:xfrm>
            <a:off x="1818216" y="3641257"/>
            <a:ext cx="1883832" cy="370418"/>
          </a:xfrm>
          <a:prstGeom prst="wedgeRoundRectCallou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Embedded</a:t>
            </a:r>
            <a:endParaRPr lang="pt-BR" err="1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675F314-E8C5-0CD9-42D0-30F8EE0F9F76}"/>
              </a:ext>
            </a:extLst>
          </p:cNvPr>
          <p:cNvSpPr/>
          <p:nvPr/>
        </p:nvSpPr>
        <p:spPr>
          <a:xfrm>
            <a:off x="4845050" y="1701800"/>
            <a:ext cx="3862915" cy="2899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SGBD</a:t>
            </a:r>
          </a:p>
          <a:p>
            <a:pPr algn="ctr"/>
            <a:endParaRPr lang="pt-BR">
              <a:cs typeface="Arial"/>
            </a:endParaRPr>
          </a:p>
          <a:p>
            <a:pPr algn="ctr"/>
            <a:r>
              <a:rPr lang="pt-BR">
                <a:cs typeface="Arial"/>
              </a:rPr>
              <a:t>Dados: tabelas e relacionamentos</a:t>
            </a: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</p:txBody>
      </p:sp>
      <p:pic>
        <p:nvPicPr>
          <p:cNvPr id="23" name="Imagem 5" descr="Logotipo&#10;&#10;Descrição gerada automaticamente">
            <a:extLst>
              <a:ext uri="{FF2B5EF4-FFF2-40B4-BE49-F238E27FC236}">
                <a16:creationId xmlns:a16="http://schemas.microsoft.com/office/drawing/2014/main" id="{D38F2E66-FF8A-C43B-320A-A61709C23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637" y="1913569"/>
            <a:ext cx="809845" cy="412187"/>
          </a:xfrm>
          <a:prstGeom prst="rect">
            <a:avLst/>
          </a:prstGeom>
        </p:spPr>
      </p:pic>
      <p:pic>
        <p:nvPicPr>
          <p:cNvPr id="28" name="Imagem 15" descr="Logotipo, nome da empresa&#10;&#10;Descrição gerada automaticamente">
            <a:extLst>
              <a:ext uri="{FF2B5EF4-FFF2-40B4-BE49-F238E27FC236}">
                <a16:creationId xmlns:a16="http://schemas.microsoft.com/office/drawing/2014/main" id="{B9F68C17-4E9B-5ACA-D576-BB467715CE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72" t="23334" r="14902" b="26961"/>
          <a:stretch/>
        </p:blipFill>
        <p:spPr>
          <a:xfrm>
            <a:off x="7066917" y="1917630"/>
            <a:ext cx="1213359" cy="483326"/>
          </a:xfrm>
          <a:prstGeom prst="rect">
            <a:avLst/>
          </a:prstGeom>
        </p:spPr>
      </p:pic>
      <p:pic>
        <p:nvPicPr>
          <p:cNvPr id="29" name="Imagem 6" descr="Tabela&#10;&#10;Descrição gerada automaticamente">
            <a:extLst>
              <a:ext uri="{FF2B5EF4-FFF2-40B4-BE49-F238E27FC236}">
                <a16:creationId xmlns:a16="http://schemas.microsoft.com/office/drawing/2014/main" id="{3B0ED1BF-C089-2029-CD9C-9B0E5C767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6566" y="3341761"/>
            <a:ext cx="1483784" cy="851814"/>
          </a:xfrm>
          <a:prstGeom prst="rect">
            <a:avLst/>
          </a:prstGeom>
        </p:spPr>
      </p:pic>
      <p:pic>
        <p:nvPicPr>
          <p:cNvPr id="31" name="Imagem 7" descr="Tabela&#10;&#10;Descrição gerada automaticamente">
            <a:extLst>
              <a:ext uri="{FF2B5EF4-FFF2-40B4-BE49-F238E27FC236}">
                <a16:creationId xmlns:a16="http://schemas.microsoft.com/office/drawing/2014/main" id="{06DE96BF-53C5-D19B-09A3-3FEC3778D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8815" y="3147094"/>
            <a:ext cx="1758949" cy="1135312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DA577C1-64D5-E0FC-1E00-912AADAC0645}"/>
              </a:ext>
            </a:extLst>
          </p:cNvPr>
          <p:cNvSpPr/>
          <p:nvPr/>
        </p:nvSpPr>
        <p:spPr>
          <a:xfrm>
            <a:off x="5088467" y="2400299"/>
            <a:ext cx="3344333" cy="48683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1E905DE-A975-48E1-79B2-F3340CDDD65D}"/>
              </a:ext>
            </a:extLst>
          </p:cNvPr>
          <p:cNvSpPr/>
          <p:nvPr/>
        </p:nvSpPr>
        <p:spPr>
          <a:xfrm>
            <a:off x="5056717" y="2961214"/>
            <a:ext cx="3407832" cy="1471082"/>
          </a:xfrm>
          <a:prstGeom prst="roundRect">
            <a:avLst/>
          </a:prstGeom>
          <a:noFill/>
          <a:ln>
            <a:solidFill>
              <a:srgbClr val="78070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o Explicativo: Seta para a Direita 1">
            <a:extLst>
              <a:ext uri="{FF2B5EF4-FFF2-40B4-BE49-F238E27FC236}">
                <a16:creationId xmlns:a16="http://schemas.microsoft.com/office/drawing/2014/main" id="{0FCF8CBD-974C-45F4-7FBF-5C3314E225EC}"/>
              </a:ext>
            </a:extLst>
          </p:cNvPr>
          <p:cNvSpPr/>
          <p:nvPr/>
        </p:nvSpPr>
        <p:spPr>
          <a:xfrm>
            <a:off x="902759" y="1791758"/>
            <a:ext cx="3936999" cy="889000"/>
          </a:xfrm>
          <a:prstGeom prst="rightArrowCallou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latin typeface="Calibri"/>
                <a:cs typeface="Calibri"/>
              </a:rPr>
              <a:t>Program</a:t>
            </a:r>
            <a:r>
              <a:rPr lang="pt-BR">
                <a:latin typeface="Calibri"/>
                <a:cs typeface="Calibri"/>
              </a:rPr>
              <a:t>-data </a:t>
            </a:r>
            <a:r>
              <a:rPr lang="pt-BR" err="1">
                <a:latin typeface="Calibri"/>
                <a:cs typeface="Calibri"/>
              </a:rPr>
              <a:t>independence</a:t>
            </a:r>
          </a:p>
        </p:txBody>
      </p:sp>
    </p:spTree>
    <p:extLst>
      <p:ext uri="{BB962C8B-B14F-4D97-AF65-F5344CB8AC3E}">
        <p14:creationId xmlns:p14="http://schemas.microsoft.com/office/powerpoint/2010/main" val="360659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Isolamento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abstração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4FD01DE-27D1-37AA-9B2E-05D161EF8354}"/>
              </a:ext>
            </a:extLst>
          </p:cNvPr>
          <p:cNvGrpSpPr/>
          <p:nvPr/>
        </p:nvGrpSpPr>
        <p:grpSpPr>
          <a:xfrm>
            <a:off x="569384" y="3045883"/>
            <a:ext cx="4021666" cy="1555749"/>
            <a:chOff x="865717" y="3257550"/>
            <a:chExt cx="4021666" cy="1555749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4D64135-0D7C-0CB2-0C0D-5F906911B85C}"/>
                </a:ext>
              </a:extLst>
            </p:cNvPr>
            <p:cNvSpPr/>
            <p:nvPr/>
          </p:nvSpPr>
          <p:spPr>
            <a:xfrm>
              <a:off x="865717" y="3257550"/>
              <a:ext cx="4021666" cy="155574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Programa da Aplicação </a:t>
              </a: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  <a:p>
              <a:pPr algn="ctr"/>
              <a:endParaRPr lang="pt-BR">
                <a:cs typeface="Arial"/>
              </a:endParaRP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3DAD897-8EBF-57A7-31F3-203B8EF0B9F2}"/>
                </a:ext>
              </a:extLst>
            </p:cNvPr>
            <p:cNvSpPr/>
            <p:nvPr/>
          </p:nvSpPr>
          <p:spPr>
            <a:xfrm>
              <a:off x="3067050" y="4040714"/>
              <a:ext cx="1629833" cy="6244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File </a:t>
              </a:r>
              <a:r>
                <a:rPr lang="pt-BR" err="1">
                  <a:cs typeface="Arial"/>
                </a:rPr>
                <a:t>processing</a:t>
              </a:r>
              <a:endParaRPr lang="pt-BR" err="1"/>
            </a:p>
          </p:txBody>
        </p:sp>
        <p:pic>
          <p:nvPicPr>
            <p:cNvPr id="14" name="Imagem 8" descr="Ícone&#10;&#10;Descrição gerada automaticamente">
              <a:extLst>
                <a:ext uri="{FF2B5EF4-FFF2-40B4-BE49-F238E27FC236}">
                  <a16:creationId xmlns:a16="http://schemas.microsoft.com/office/drawing/2014/main" id="{0E64C51D-921D-347C-05EC-1186A2AFE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7149" y="3412065"/>
              <a:ext cx="457201" cy="457201"/>
            </a:xfrm>
            <a:prstGeom prst="rect">
              <a:avLst/>
            </a:prstGeom>
          </p:spPr>
        </p:pic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8766208-3FBD-64D1-BC78-8E47680B2306}"/>
                </a:ext>
              </a:extLst>
            </p:cNvPr>
            <p:cNvSpPr/>
            <p:nvPr/>
          </p:nvSpPr>
          <p:spPr>
            <a:xfrm>
              <a:off x="1024466" y="4040714"/>
              <a:ext cx="1926165" cy="6244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Estrutura de dados</a:t>
              </a:r>
            </a:p>
          </p:txBody>
        </p:sp>
      </p:grpSp>
      <p:sp>
        <p:nvSpPr>
          <p:cNvPr id="11" name="Balão de Fala: Retângulo com Cantos Arredondados 10">
            <a:extLst>
              <a:ext uri="{FF2B5EF4-FFF2-40B4-BE49-F238E27FC236}">
                <a16:creationId xmlns:a16="http://schemas.microsoft.com/office/drawing/2014/main" id="{E95569AB-4C81-8995-FFD7-EB2FBA6DF09D}"/>
              </a:ext>
            </a:extLst>
          </p:cNvPr>
          <p:cNvSpPr/>
          <p:nvPr/>
        </p:nvSpPr>
        <p:spPr>
          <a:xfrm>
            <a:off x="1818216" y="3641257"/>
            <a:ext cx="1883832" cy="370418"/>
          </a:xfrm>
          <a:prstGeom prst="wedgeRoundRectCallou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Embedded</a:t>
            </a:r>
            <a:endParaRPr lang="pt-BR" err="1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675F314-E8C5-0CD9-42D0-30F8EE0F9F76}"/>
              </a:ext>
            </a:extLst>
          </p:cNvPr>
          <p:cNvSpPr/>
          <p:nvPr/>
        </p:nvSpPr>
        <p:spPr>
          <a:xfrm>
            <a:off x="4845050" y="1701800"/>
            <a:ext cx="3862915" cy="28998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SGBD</a:t>
            </a: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</p:txBody>
      </p:sp>
      <p:pic>
        <p:nvPicPr>
          <p:cNvPr id="23" name="Imagem 5" descr="Logotipo&#10;&#10;Descrição gerada automaticamente">
            <a:extLst>
              <a:ext uri="{FF2B5EF4-FFF2-40B4-BE49-F238E27FC236}">
                <a16:creationId xmlns:a16="http://schemas.microsoft.com/office/drawing/2014/main" id="{D38F2E66-FF8A-C43B-320A-A61709C23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637" y="1913569"/>
            <a:ext cx="809845" cy="412187"/>
          </a:xfrm>
          <a:prstGeom prst="rect">
            <a:avLst/>
          </a:prstGeom>
        </p:spPr>
      </p:pic>
      <p:pic>
        <p:nvPicPr>
          <p:cNvPr id="28" name="Imagem 15" descr="Logotipo, nome da empresa&#10;&#10;Descrição gerada automaticamente">
            <a:extLst>
              <a:ext uri="{FF2B5EF4-FFF2-40B4-BE49-F238E27FC236}">
                <a16:creationId xmlns:a16="http://schemas.microsoft.com/office/drawing/2014/main" id="{B9F68C17-4E9B-5ACA-D576-BB467715CE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72" t="23334" r="14902" b="26961"/>
          <a:stretch/>
        </p:blipFill>
        <p:spPr>
          <a:xfrm>
            <a:off x="7066917" y="1917630"/>
            <a:ext cx="1213359" cy="483326"/>
          </a:xfrm>
          <a:prstGeom prst="rect">
            <a:avLst/>
          </a:prstGeom>
        </p:spPr>
      </p:pic>
      <p:pic>
        <p:nvPicPr>
          <p:cNvPr id="29" name="Imagem 6" descr="Tabela&#10;&#10;Descrição gerada automaticamente">
            <a:extLst>
              <a:ext uri="{FF2B5EF4-FFF2-40B4-BE49-F238E27FC236}">
                <a16:creationId xmlns:a16="http://schemas.microsoft.com/office/drawing/2014/main" id="{3B0ED1BF-C089-2029-CD9C-9B0E5C767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982" y="3479344"/>
            <a:ext cx="1240368" cy="714231"/>
          </a:xfrm>
          <a:prstGeom prst="rect">
            <a:avLst/>
          </a:prstGeom>
        </p:spPr>
      </p:pic>
      <p:pic>
        <p:nvPicPr>
          <p:cNvPr id="31" name="Imagem 7" descr="Tabela&#10;&#10;Descrição gerada automaticamente">
            <a:extLst>
              <a:ext uri="{FF2B5EF4-FFF2-40B4-BE49-F238E27FC236}">
                <a16:creationId xmlns:a16="http://schemas.microsoft.com/office/drawing/2014/main" id="{06DE96BF-53C5-D19B-09A3-3FEC3778D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898" y="3316428"/>
            <a:ext cx="1621366" cy="1029479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DA577C1-64D5-E0FC-1E00-912AADAC0645}"/>
              </a:ext>
            </a:extLst>
          </p:cNvPr>
          <p:cNvSpPr/>
          <p:nvPr/>
        </p:nvSpPr>
        <p:spPr>
          <a:xfrm>
            <a:off x="5215467" y="2463799"/>
            <a:ext cx="3217333" cy="80433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DATA</a:t>
            </a:r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1E905DE-A975-48E1-79B2-F3340CDDD65D}"/>
              </a:ext>
            </a:extLst>
          </p:cNvPr>
          <p:cNvSpPr/>
          <p:nvPr/>
        </p:nvSpPr>
        <p:spPr>
          <a:xfrm>
            <a:off x="5215467" y="3299880"/>
            <a:ext cx="3249082" cy="1132416"/>
          </a:xfrm>
          <a:prstGeom prst="roundRect">
            <a:avLst/>
          </a:prstGeom>
          <a:noFill/>
          <a:ln>
            <a:solidFill>
              <a:srgbClr val="78070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o Explicativo: Seta para a Direita 2">
            <a:extLst>
              <a:ext uri="{FF2B5EF4-FFF2-40B4-BE49-F238E27FC236}">
                <a16:creationId xmlns:a16="http://schemas.microsoft.com/office/drawing/2014/main" id="{0F7D7AAB-D54C-4F75-B64B-257D8BB79E3A}"/>
              </a:ext>
            </a:extLst>
          </p:cNvPr>
          <p:cNvSpPr/>
          <p:nvPr/>
        </p:nvSpPr>
        <p:spPr>
          <a:xfrm>
            <a:off x="902759" y="1791758"/>
            <a:ext cx="3936999" cy="889000"/>
          </a:xfrm>
          <a:prstGeom prst="rightArrowCallou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latin typeface="Calibri"/>
                <a:cs typeface="Calibri"/>
              </a:rPr>
              <a:t>Program</a:t>
            </a:r>
            <a:r>
              <a:rPr lang="pt-BR">
                <a:latin typeface="Calibri"/>
                <a:cs typeface="Calibri"/>
              </a:rPr>
              <a:t>-data </a:t>
            </a:r>
            <a:r>
              <a:rPr lang="pt-BR" err="1">
                <a:latin typeface="Calibri"/>
                <a:cs typeface="Calibri"/>
              </a:rPr>
              <a:t>independence</a:t>
            </a:r>
          </a:p>
        </p:txBody>
      </p:sp>
    </p:spTree>
    <p:extLst>
      <p:ext uri="{BB962C8B-B14F-4D97-AF65-F5344CB8AC3E}">
        <p14:creationId xmlns:p14="http://schemas.microsoft.com/office/powerpoint/2010/main" val="255185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ta: Curva para Baixo 21">
            <a:extLst>
              <a:ext uri="{FF2B5EF4-FFF2-40B4-BE49-F238E27FC236}">
                <a16:creationId xmlns:a16="http://schemas.microsoft.com/office/drawing/2014/main" id="{68C85608-A0D1-CE53-AB17-BB57B4FA009F}"/>
              </a:ext>
            </a:extLst>
          </p:cNvPr>
          <p:cNvSpPr/>
          <p:nvPr/>
        </p:nvSpPr>
        <p:spPr>
          <a:xfrm rot="-1560000">
            <a:off x="880105" y="2502390"/>
            <a:ext cx="1820334" cy="730250"/>
          </a:xfrm>
          <a:prstGeom prst="curvedDown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Isolamento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abstração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CC40BEF-9571-7EE7-1B19-7BB49B242C21}"/>
              </a:ext>
            </a:extLst>
          </p:cNvPr>
          <p:cNvGrpSpPr/>
          <p:nvPr/>
        </p:nvGrpSpPr>
        <p:grpSpPr>
          <a:xfrm>
            <a:off x="377825" y="3082396"/>
            <a:ext cx="2953807" cy="1783819"/>
            <a:chOff x="377825" y="3082396"/>
            <a:chExt cx="2953807" cy="1783819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F583D1C2-7C70-37E4-D534-BF81FAFE0AB6}"/>
                </a:ext>
              </a:extLst>
            </p:cNvPr>
            <p:cNvGrpSpPr/>
            <p:nvPr/>
          </p:nvGrpSpPr>
          <p:grpSpPr>
            <a:xfrm>
              <a:off x="474133" y="3363382"/>
              <a:ext cx="2857499" cy="1502833"/>
              <a:chOff x="251883" y="2622549"/>
              <a:chExt cx="2857499" cy="1502833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835F67E0-8B5E-54F5-E00A-47F7AEC408EC}"/>
                  </a:ext>
                </a:extLst>
              </p:cNvPr>
              <p:cNvSpPr/>
              <p:nvPr/>
            </p:nvSpPr>
            <p:spPr>
              <a:xfrm>
                <a:off x="251883" y="2622549"/>
                <a:ext cx="2857499" cy="15028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4">
                <a:extLst>
                  <a:ext uri="{FF2B5EF4-FFF2-40B4-BE49-F238E27FC236}">
                    <a16:creationId xmlns:a16="http://schemas.microsoft.com/office/drawing/2014/main" id="{D5CBB4B6-2E10-A73D-7171-E54C7192BE3C}"/>
                  </a:ext>
                </a:extLst>
              </p:cNvPr>
              <p:cNvSpPr txBox="1"/>
              <p:nvPr/>
            </p:nvSpPr>
            <p:spPr>
              <a:xfrm>
                <a:off x="524455" y="2721690"/>
                <a:ext cx="2337397" cy="116955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pt-BR" err="1">
                    <a:latin typeface="Calibri"/>
                    <a:cs typeface="Calibri"/>
                  </a:rPr>
                  <a:t>User</a:t>
                </a:r>
                <a:endParaRPr lang="pt-BR">
                  <a:latin typeface="Calibri"/>
                  <a:cs typeface="Calibri"/>
                </a:endParaRPr>
              </a:p>
              <a:p>
                <a:r>
                  <a:rPr lang="pt-BR">
                    <a:latin typeface="Calibri"/>
                    <a:cs typeface="Calibri"/>
                  </a:rPr>
                  <a:t>Id,</a:t>
                </a:r>
                <a:endParaRPr lang="pt-BR"/>
              </a:p>
              <a:p>
                <a:r>
                  <a:rPr lang="pt-BR">
                    <a:latin typeface="Calibri"/>
                    <a:cs typeface="Calibri"/>
                  </a:rPr>
                  <a:t>Nome,</a:t>
                </a:r>
              </a:p>
              <a:p>
                <a:r>
                  <a:rPr lang="pt-BR">
                    <a:latin typeface="Calibri"/>
                    <a:cs typeface="Calibri"/>
                  </a:rPr>
                  <a:t>Endereço,</a:t>
                </a:r>
              </a:p>
              <a:p>
                <a:r>
                  <a:rPr lang="pt-BR">
                    <a:latin typeface="Calibri"/>
                    <a:cs typeface="Calibri"/>
                  </a:rPr>
                  <a:t>idade</a:t>
                </a:r>
              </a:p>
            </p:txBody>
          </p:sp>
          <p:sp>
            <p:nvSpPr>
              <p:cNvPr id="8" name="CaixaDeTexto 5">
                <a:extLst>
                  <a:ext uri="{FF2B5EF4-FFF2-40B4-BE49-F238E27FC236}">
                    <a16:creationId xmlns:a16="http://schemas.microsoft.com/office/drawing/2014/main" id="{48764F46-0FB4-8CF5-DCC0-CF728AF9B02A}"/>
                  </a:ext>
                </a:extLst>
              </p:cNvPr>
              <p:cNvSpPr txBox="1"/>
              <p:nvPr/>
            </p:nvSpPr>
            <p:spPr>
              <a:xfrm rot="16200000">
                <a:off x="1080079" y="3376949"/>
                <a:ext cx="1046231" cy="3077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pt-BR">
                    <a:latin typeface="Calibri"/>
                    <a:cs typeface="Calibri"/>
                  </a:rPr>
                  <a:t>---------------</a:t>
                </a:r>
                <a:endParaRPr lang="pt-BR"/>
              </a:p>
            </p:txBody>
          </p:sp>
          <p:sp>
            <p:nvSpPr>
              <p:cNvPr id="9" name="CaixaDeTexto 6">
                <a:extLst>
                  <a:ext uri="{FF2B5EF4-FFF2-40B4-BE49-F238E27FC236}">
                    <a16:creationId xmlns:a16="http://schemas.microsoft.com/office/drawing/2014/main" id="{F0BBC032-0B61-8312-2D2C-759F82378541}"/>
                  </a:ext>
                </a:extLst>
              </p:cNvPr>
              <p:cNvSpPr txBox="1"/>
              <p:nvPr/>
            </p:nvSpPr>
            <p:spPr>
              <a:xfrm>
                <a:off x="1752122" y="3152298"/>
                <a:ext cx="1321397" cy="738664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err="1">
                    <a:latin typeface="Calibri"/>
                    <a:cs typeface="Calibri"/>
                  </a:rPr>
                  <a:t>get_nome</a:t>
                </a:r>
                <a:r>
                  <a:rPr lang="pt-BR">
                    <a:latin typeface="Calibri"/>
                    <a:cs typeface="Calibri"/>
                  </a:rPr>
                  <a:t>();</a:t>
                </a:r>
                <a:endParaRPr lang="pt-BR"/>
              </a:p>
              <a:p>
                <a:r>
                  <a:rPr lang="pt-BR" err="1">
                    <a:latin typeface="Calibri"/>
                    <a:cs typeface="Calibri"/>
                  </a:rPr>
                  <a:t>save_user</a:t>
                </a:r>
                <a:r>
                  <a:rPr lang="pt-BR">
                    <a:latin typeface="Calibri"/>
                    <a:cs typeface="Calibri"/>
                  </a:rPr>
                  <a:t>();</a:t>
                </a:r>
                <a:endParaRPr lang="pt-BR" sz="1400">
                  <a:latin typeface="Calibri"/>
                  <a:cs typeface="Calibri"/>
                </a:endParaRPr>
              </a:p>
              <a:p>
                <a:r>
                  <a:rPr lang="pt-BR">
                    <a:latin typeface="Calibri"/>
                    <a:cs typeface="Calibri"/>
                  </a:rPr>
                  <a:t>...</a:t>
                </a:r>
              </a:p>
            </p:txBody>
          </p:sp>
        </p:grpSp>
        <p:pic>
          <p:nvPicPr>
            <p:cNvPr id="17" name="Imagem 17" descr="Ícone&#10;&#10;Descrição gerada automaticamente">
              <a:extLst>
                <a:ext uri="{FF2B5EF4-FFF2-40B4-BE49-F238E27FC236}">
                  <a16:creationId xmlns:a16="http://schemas.microsoft.com/office/drawing/2014/main" id="{5A01D4F9-4563-9CA9-1F92-2D465F706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825" y="3082396"/>
              <a:ext cx="556684" cy="566209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350B5D4-F134-51FB-9EDB-DEF19093B259}"/>
              </a:ext>
            </a:extLst>
          </p:cNvPr>
          <p:cNvGrpSpPr/>
          <p:nvPr/>
        </p:nvGrpSpPr>
        <p:grpSpPr>
          <a:xfrm>
            <a:off x="2633133" y="2622549"/>
            <a:ext cx="946151" cy="914401"/>
            <a:chOff x="2876550" y="1754716"/>
            <a:chExt cx="946151" cy="914401"/>
          </a:xfrm>
        </p:grpSpPr>
        <p:pic>
          <p:nvPicPr>
            <p:cNvPr id="18" name="Gráfico 18" descr="Documento com preenchimento sólido">
              <a:extLst>
                <a:ext uri="{FF2B5EF4-FFF2-40B4-BE49-F238E27FC236}">
                  <a16:creationId xmlns:a16="http://schemas.microsoft.com/office/drawing/2014/main" id="{5D6A824A-A550-4151-9BCE-1129FF65C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7550" y="1754716"/>
              <a:ext cx="565151" cy="565151"/>
            </a:xfrm>
            <a:prstGeom prst="rect">
              <a:avLst/>
            </a:prstGeom>
          </p:spPr>
        </p:pic>
        <p:pic>
          <p:nvPicPr>
            <p:cNvPr id="20" name="Gráfico 20" descr="Abrir pasta com preenchimento sólido">
              <a:extLst>
                <a:ext uri="{FF2B5EF4-FFF2-40B4-BE49-F238E27FC236}">
                  <a16:creationId xmlns:a16="http://schemas.microsoft.com/office/drawing/2014/main" id="{F6F9FEB4-072A-1970-23FE-FE7B72438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6550" y="1754717"/>
              <a:ext cx="914400" cy="914400"/>
            </a:xfrm>
            <a:prstGeom prst="rect">
              <a:avLst/>
            </a:prstGeom>
          </p:spPr>
        </p:pic>
      </p:grpSp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6538E264-9074-62A8-E7A2-EF1FC2D012B3}"/>
              </a:ext>
            </a:extLst>
          </p:cNvPr>
          <p:cNvSpPr/>
          <p:nvPr/>
        </p:nvSpPr>
        <p:spPr>
          <a:xfrm>
            <a:off x="1696254" y="4483140"/>
            <a:ext cx="2264832" cy="2010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9F07699-DDA5-7C4F-E618-C4155841F7E5}"/>
              </a:ext>
            </a:extLst>
          </p:cNvPr>
          <p:cNvSpPr/>
          <p:nvPr/>
        </p:nvSpPr>
        <p:spPr>
          <a:xfrm>
            <a:off x="3786717" y="3924301"/>
            <a:ext cx="2307165" cy="102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Nome, Sobrenome,</a:t>
            </a:r>
          </a:p>
          <a:p>
            <a:pPr algn="ctr"/>
            <a:r>
              <a:rPr lang="pt-BR">
                <a:cs typeface="Arial"/>
              </a:rPr>
              <a:t>Data de nascimento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52B545A-95C7-FA3F-9C04-AE42C1F6C3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6190192" y="2641601"/>
            <a:ext cx="3198283" cy="1797050"/>
          </a:xfrm>
          <a:prstGeom prst="rect">
            <a:avLst/>
          </a:prstGeom>
        </p:spPr>
      </p:pic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B6FA823E-68E7-F824-7B0F-11DE3F8FD728}"/>
              </a:ext>
            </a:extLst>
          </p:cNvPr>
          <p:cNvSpPr/>
          <p:nvPr/>
        </p:nvSpPr>
        <p:spPr>
          <a:xfrm>
            <a:off x="167217" y="2233675"/>
            <a:ext cx="2084916" cy="666749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Reestruturação</a:t>
            </a:r>
          </a:p>
        </p:txBody>
      </p:sp>
    </p:spTree>
    <p:extLst>
      <p:ext uri="{BB962C8B-B14F-4D97-AF65-F5344CB8AC3E}">
        <p14:creationId xmlns:p14="http://schemas.microsoft.com/office/powerpoint/2010/main" val="2346693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ta: Curva para Baixo 21">
            <a:extLst>
              <a:ext uri="{FF2B5EF4-FFF2-40B4-BE49-F238E27FC236}">
                <a16:creationId xmlns:a16="http://schemas.microsoft.com/office/drawing/2014/main" id="{68C85608-A0D1-CE53-AB17-BB57B4FA009F}"/>
              </a:ext>
            </a:extLst>
          </p:cNvPr>
          <p:cNvSpPr/>
          <p:nvPr/>
        </p:nvSpPr>
        <p:spPr>
          <a:xfrm rot="-1560000">
            <a:off x="880105" y="2502390"/>
            <a:ext cx="1820334" cy="730250"/>
          </a:xfrm>
          <a:prstGeom prst="curvedDown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Isolamento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abstração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CC40BEF-9571-7EE7-1B19-7BB49B242C21}"/>
              </a:ext>
            </a:extLst>
          </p:cNvPr>
          <p:cNvGrpSpPr/>
          <p:nvPr/>
        </p:nvGrpSpPr>
        <p:grpSpPr>
          <a:xfrm>
            <a:off x="377825" y="3082396"/>
            <a:ext cx="2953807" cy="1783819"/>
            <a:chOff x="377825" y="3082396"/>
            <a:chExt cx="2953807" cy="1783819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F583D1C2-7C70-37E4-D534-BF81FAFE0AB6}"/>
                </a:ext>
              </a:extLst>
            </p:cNvPr>
            <p:cNvGrpSpPr/>
            <p:nvPr/>
          </p:nvGrpSpPr>
          <p:grpSpPr>
            <a:xfrm>
              <a:off x="474133" y="3363382"/>
              <a:ext cx="2857499" cy="1502833"/>
              <a:chOff x="251883" y="2622549"/>
              <a:chExt cx="2857499" cy="1502833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835F67E0-8B5E-54F5-E00A-47F7AEC408EC}"/>
                  </a:ext>
                </a:extLst>
              </p:cNvPr>
              <p:cNvSpPr/>
              <p:nvPr/>
            </p:nvSpPr>
            <p:spPr>
              <a:xfrm>
                <a:off x="251883" y="2622549"/>
                <a:ext cx="2857499" cy="150283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4">
                <a:extLst>
                  <a:ext uri="{FF2B5EF4-FFF2-40B4-BE49-F238E27FC236}">
                    <a16:creationId xmlns:a16="http://schemas.microsoft.com/office/drawing/2014/main" id="{D5CBB4B6-2E10-A73D-7171-E54C7192BE3C}"/>
                  </a:ext>
                </a:extLst>
              </p:cNvPr>
              <p:cNvSpPr txBox="1"/>
              <p:nvPr/>
            </p:nvSpPr>
            <p:spPr>
              <a:xfrm>
                <a:off x="524455" y="2721690"/>
                <a:ext cx="2337397" cy="116955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pt-BR" err="1">
                    <a:latin typeface="Calibri"/>
                    <a:cs typeface="Calibri"/>
                  </a:rPr>
                  <a:t>User</a:t>
                </a:r>
                <a:endParaRPr lang="pt-BR">
                  <a:latin typeface="Calibri"/>
                  <a:cs typeface="Calibri"/>
                </a:endParaRPr>
              </a:p>
              <a:p>
                <a:r>
                  <a:rPr lang="pt-BR">
                    <a:latin typeface="Calibri"/>
                    <a:cs typeface="Calibri"/>
                  </a:rPr>
                  <a:t>Id,</a:t>
                </a:r>
                <a:endParaRPr lang="pt-BR"/>
              </a:p>
              <a:p>
                <a:r>
                  <a:rPr lang="pt-BR">
                    <a:latin typeface="Calibri"/>
                    <a:cs typeface="Calibri"/>
                  </a:rPr>
                  <a:t>Nome,</a:t>
                </a:r>
              </a:p>
              <a:p>
                <a:r>
                  <a:rPr lang="pt-BR">
                    <a:latin typeface="Calibri"/>
                    <a:cs typeface="Calibri"/>
                  </a:rPr>
                  <a:t>Endereço,</a:t>
                </a:r>
              </a:p>
              <a:p>
                <a:r>
                  <a:rPr lang="pt-BR">
                    <a:latin typeface="Calibri"/>
                    <a:cs typeface="Calibri"/>
                  </a:rPr>
                  <a:t>idade</a:t>
                </a:r>
              </a:p>
            </p:txBody>
          </p:sp>
          <p:sp>
            <p:nvSpPr>
              <p:cNvPr id="8" name="CaixaDeTexto 5">
                <a:extLst>
                  <a:ext uri="{FF2B5EF4-FFF2-40B4-BE49-F238E27FC236}">
                    <a16:creationId xmlns:a16="http://schemas.microsoft.com/office/drawing/2014/main" id="{48764F46-0FB4-8CF5-DCC0-CF728AF9B02A}"/>
                  </a:ext>
                </a:extLst>
              </p:cNvPr>
              <p:cNvSpPr txBox="1"/>
              <p:nvPr/>
            </p:nvSpPr>
            <p:spPr>
              <a:xfrm rot="16200000">
                <a:off x="1080079" y="3376949"/>
                <a:ext cx="1046231" cy="3077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pt-BR">
                    <a:latin typeface="Calibri"/>
                    <a:cs typeface="Calibri"/>
                  </a:rPr>
                  <a:t>---------------</a:t>
                </a:r>
                <a:endParaRPr lang="pt-BR"/>
              </a:p>
            </p:txBody>
          </p:sp>
          <p:sp>
            <p:nvSpPr>
              <p:cNvPr id="9" name="CaixaDeTexto 6">
                <a:extLst>
                  <a:ext uri="{FF2B5EF4-FFF2-40B4-BE49-F238E27FC236}">
                    <a16:creationId xmlns:a16="http://schemas.microsoft.com/office/drawing/2014/main" id="{F0BBC032-0B61-8312-2D2C-759F82378541}"/>
                  </a:ext>
                </a:extLst>
              </p:cNvPr>
              <p:cNvSpPr txBox="1"/>
              <p:nvPr/>
            </p:nvSpPr>
            <p:spPr>
              <a:xfrm>
                <a:off x="1752122" y="3152298"/>
                <a:ext cx="1321397" cy="738664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pt-BR" err="1">
                    <a:latin typeface="Calibri"/>
                    <a:cs typeface="Calibri"/>
                  </a:rPr>
                  <a:t>get_nome</a:t>
                </a:r>
                <a:r>
                  <a:rPr lang="pt-BR">
                    <a:latin typeface="Calibri"/>
                    <a:cs typeface="Calibri"/>
                  </a:rPr>
                  <a:t>();</a:t>
                </a:r>
                <a:endParaRPr lang="pt-BR"/>
              </a:p>
              <a:p>
                <a:r>
                  <a:rPr lang="pt-BR" err="1">
                    <a:latin typeface="Calibri"/>
                    <a:cs typeface="Calibri"/>
                  </a:rPr>
                  <a:t>save_user</a:t>
                </a:r>
                <a:r>
                  <a:rPr lang="pt-BR">
                    <a:latin typeface="Calibri"/>
                    <a:cs typeface="Calibri"/>
                  </a:rPr>
                  <a:t>();</a:t>
                </a:r>
                <a:endParaRPr lang="pt-BR" sz="1400">
                  <a:latin typeface="Calibri"/>
                  <a:cs typeface="Calibri"/>
                </a:endParaRPr>
              </a:p>
              <a:p>
                <a:r>
                  <a:rPr lang="pt-BR">
                    <a:latin typeface="Calibri"/>
                    <a:cs typeface="Calibri"/>
                  </a:rPr>
                  <a:t>...</a:t>
                </a:r>
              </a:p>
            </p:txBody>
          </p:sp>
        </p:grpSp>
        <p:pic>
          <p:nvPicPr>
            <p:cNvPr id="17" name="Imagem 17" descr="Ícone&#10;&#10;Descrição gerada automaticamente">
              <a:extLst>
                <a:ext uri="{FF2B5EF4-FFF2-40B4-BE49-F238E27FC236}">
                  <a16:creationId xmlns:a16="http://schemas.microsoft.com/office/drawing/2014/main" id="{5A01D4F9-4563-9CA9-1F92-2D465F706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825" y="3082396"/>
              <a:ext cx="556684" cy="566209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350B5D4-F134-51FB-9EDB-DEF19093B259}"/>
              </a:ext>
            </a:extLst>
          </p:cNvPr>
          <p:cNvGrpSpPr/>
          <p:nvPr/>
        </p:nvGrpSpPr>
        <p:grpSpPr>
          <a:xfrm>
            <a:off x="2633133" y="2622549"/>
            <a:ext cx="946151" cy="914401"/>
            <a:chOff x="2876550" y="1754716"/>
            <a:chExt cx="946151" cy="914401"/>
          </a:xfrm>
        </p:grpSpPr>
        <p:pic>
          <p:nvPicPr>
            <p:cNvPr id="18" name="Gráfico 18" descr="Documento com preenchimento sólido">
              <a:extLst>
                <a:ext uri="{FF2B5EF4-FFF2-40B4-BE49-F238E27FC236}">
                  <a16:creationId xmlns:a16="http://schemas.microsoft.com/office/drawing/2014/main" id="{5D6A824A-A550-4151-9BCE-1129FF65C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7550" y="1754716"/>
              <a:ext cx="565151" cy="565151"/>
            </a:xfrm>
            <a:prstGeom prst="rect">
              <a:avLst/>
            </a:prstGeom>
          </p:spPr>
        </p:pic>
        <p:pic>
          <p:nvPicPr>
            <p:cNvPr id="20" name="Gráfico 20" descr="Abrir pasta com preenchimento sólido">
              <a:extLst>
                <a:ext uri="{FF2B5EF4-FFF2-40B4-BE49-F238E27FC236}">
                  <a16:creationId xmlns:a16="http://schemas.microsoft.com/office/drawing/2014/main" id="{F6F9FEB4-072A-1970-23FE-FE7B72438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76550" y="1754717"/>
              <a:ext cx="914400" cy="914400"/>
            </a:xfrm>
            <a:prstGeom prst="rect">
              <a:avLst/>
            </a:prstGeom>
          </p:spPr>
        </p:pic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9F07699-DDA5-7C4F-E618-C4155841F7E5}"/>
              </a:ext>
            </a:extLst>
          </p:cNvPr>
          <p:cNvSpPr/>
          <p:nvPr/>
        </p:nvSpPr>
        <p:spPr>
          <a:xfrm rot="-1920000">
            <a:off x="187276" y="3175243"/>
            <a:ext cx="3333748" cy="1016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800">
                <a:latin typeface="Calibri"/>
                <a:cs typeface="Calibri"/>
              </a:rPr>
              <a:t>Modificação acarreta em reestruturação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F082941-47F3-F283-9BFE-980FD2559CFA}"/>
              </a:ext>
            </a:extLst>
          </p:cNvPr>
          <p:cNvSpPr/>
          <p:nvPr/>
        </p:nvSpPr>
        <p:spPr>
          <a:xfrm>
            <a:off x="4770967" y="2728384"/>
            <a:ext cx="3672416" cy="20849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pt-BR" sz="1600">
                <a:latin typeface="Calibri"/>
                <a:cs typeface="Arial"/>
              </a:rPr>
              <a:t>Sistema de Banco de Dados</a:t>
            </a:r>
          </a:p>
          <a:p>
            <a:pPr algn="ctr"/>
            <a:endParaRPr lang="pt-BR">
              <a:latin typeface="Arial"/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  <a:p>
            <a:pPr algn="ctr"/>
            <a:endParaRPr lang="pt-BR">
              <a:cs typeface="Arial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B1E9187-3BA3-0F66-354C-132FCF61C5D8}"/>
              </a:ext>
            </a:extLst>
          </p:cNvPr>
          <p:cNvSpPr/>
          <p:nvPr/>
        </p:nvSpPr>
        <p:spPr>
          <a:xfrm>
            <a:off x="5056717" y="3553883"/>
            <a:ext cx="3217332" cy="486833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latin typeface="Calibri"/>
                <a:cs typeface="Calibri"/>
              </a:rPr>
              <a:t>DADOS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165F52B-C33C-9747-8199-02F7C12D49F5}"/>
              </a:ext>
            </a:extLst>
          </p:cNvPr>
          <p:cNvSpPr/>
          <p:nvPr/>
        </p:nvSpPr>
        <p:spPr>
          <a:xfrm>
            <a:off x="5056716" y="4114799"/>
            <a:ext cx="3217332" cy="486833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latin typeface="Calibri"/>
                <a:cs typeface="Calibri"/>
              </a:rPr>
              <a:t>CATÁLOGO</a:t>
            </a:r>
          </a:p>
        </p:txBody>
      </p:sp>
      <p:pic>
        <p:nvPicPr>
          <p:cNvPr id="27" name="Imagem 5" descr="Logotipo&#10;&#10;Descrição gerada automaticamente">
            <a:extLst>
              <a:ext uri="{FF2B5EF4-FFF2-40B4-BE49-F238E27FC236}">
                <a16:creationId xmlns:a16="http://schemas.microsoft.com/office/drawing/2014/main" id="{B36A859B-92EA-E483-3FD6-E801C4183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0136" y="2114652"/>
            <a:ext cx="1783512" cy="920187"/>
          </a:xfrm>
          <a:prstGeom prst="rect">
            <a:avLst/>
          </a:prstGeom>
        </p:spPr>
      </p:pic>
      <p:sp>
        <p:nvSpPr>
          <p:cNvPr id="13" name="Texto Explicativo: Seta para Baixo 12">
            <a:extLst>
              <a:ext uri="{FF2B5EF4-FFF2-40B4-BE49-F238E27FC236}">
                <a16:creationId xmlns:a16="http://schemas.microsoft.com/office/drawing/2014/main" id="{29596892-478A-214B-48A5-535FB62F84F1}"/>
              </a:ext>
            </a:extLst>
          </p:cNvPr>
          <p:cNvSpPr/>
          <p:nvPr/>
        </p:nvSpPr>
        <p:spPr>
          <a:xfrm rot="-1500000">
            <a:off x="4714521" y="2895104"/>
            <a:ext cx="1280582" cy="1439333"/>
          </a:xfrm>
          <a:prstGeom prst="downArrowCallou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Modificação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100084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Isolamento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abstração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E75CF547-130E-3FAD-09D7-B97A7E7F1282}"/>
              </a:ext>
            </a:extLst>
          </p:cNvPr>
          <p:cNvSpPr txBox="1"/>
          <p:nvPr/>
        </p:nvSpPr>
        <p:spPr>
          <a:xfrm>
            <a:off x="565525" y="1481050"/>
            <a:ext cx="581556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Abstração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Transparência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48BA20-6283-BE9A-9381-49E61011B3EE}"/>
              </a:ext>
            </a:extLst>
          </p:cNvPr>
          <p:cNvSpPr/>
          <p:nvPr/>
        </p:nvSpPr>
        <p:spPr>
          <a:xfrm>
            <a:off x="3797299" y="1733549"/>
            <a:ext cx="3175000" cy="931333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Independência do programa e dados</a:t>
            </a:r>
          </a:p>
        </p:txBody>
      </p:sp>
      <p:sp>
        <p:nvSpPr>
          <p:cNvPr id="6" name="Seta: da Esquerda para a Direita 5">
            <a:extLst>
              <a:ext uri="{FF2B5EF4-FFF2-40B4-BE49-F238E27FC236}">
                <a16:creationId xmlns:a16="http://schemas.microsoft.com/office/drawing/2014/main" id="{83DA0085-94E8-0BB7-3AF2-EFDB44494C24}"/>
              </a:ext>
            </a:extLst>
          </p:cNvPr>
          <p:cNvSpPr/>
          <p:nvPr/>
        </p:nvSpPr>
        <p:spPr>
          <a:xfrm rot="-900000">
            <a:off x="2418756" y="2329433"/>
            <a:ext cx="1217083" cy="486833"/>
          </a:xfrm>
          <a:prstGeom prst="leftRight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731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Isolamento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abstração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E75CF547-130E-3FAD-09D7-B97A7E7F1282}"/>
              </a:ext>
            </a:extLst>
          </p:cNvPr>
          <p:cNvSpPr txBox="1"/>
          <p:nvPr/>
        </p:nvSpPr>
        <p:spPr>
          <a:xfrm>
            <a:off x="565525" y="1481050"/>
            <a:ext cx="581556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Abstração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Transparência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48BA20-6283-BE9A-9381-49E61011B3EE}"/>
              </a:ext>
            </a:extLst>
          </p:cNvPr>
          <p:cNvSpPr/>
          <p:nvPr/>
        </p:nvSpPr>
        <p:spPr>
          <a:xfrm>
            <a:off x="3797299" y="1733549"/>
            <a:ext cx="3175000" cy="931333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Independência do programa e dados</a:t>
            </a:r>
          </a:p>
        </p:txBody>
      </p:sp>
      <p:sp>
        <p:nvSpPr>
          <p:cNvPr id="6" name="Seta: da Esquerda para a Direita 5">
            <a:extLst>
              <a:ext uri="{FF2B5EF4-FFF2-40B4-BE49-F238E27FC236}">
                <a16:creationId xmlns:a16="http://schemas.microsoft.com/office/drawing/2014/main" id="{83DA0085-94E8-0BB7-3AF2-EFDB44494C24}"/>
              </a:ext>
            </a:extLst>
          </p:cNvPr>
          <p:cNvSpPr/>
          <p:nvPr/>
        </p:nvSpPr>
        <p:spPr>
          <a:xfrm rot="-900000">
            <a:off x="2418756" y="2329433"/>
            <a:ext cx="1217083" cy="486833"/>
          </a:xfrm>
          <a:prstGeom prst="leftRight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D2A78219-9F69-41E6-E4DC-EC45FE129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0" y="3218392"/>
            <a:ext cx="3282950" cy="1818216"/>
          </a:xfrm>
          <a:prstGeom prst="rect">
            <a:avLst/>
          </a:prstGeom>
        </p:spPr>
      </p:pic>
      <p:sp>
        <p:nvSpPr>
          <p:cNvPr id="4" name="Seta: Curva para Cima 3">
            <a:extLst>
              <a:ext uri="{FF2B5EF4-FFF2-40B4-BE49-F238E27FC236}">
                <a16:creationId xmlns:a16="http://schemas.microsoft.com/office/drawing/2014/main" id="{17AD6936-6BB3-2887-F7A7-6AC1A00772EE}"/>
              </a:ext>
            </a:extLst>
          </p:cNvPr>
          <p:cNvSpPr/>
          <p:nvPr/>
        </p:nvSpPr>
        <p:spPr>
          <a:xfrm rot="1380000">
            <a:off x="2010265" y="3883405"/>
            <a:ext cx="1830916" cy="730250"/>
          </a:xfrm>
          <a:prstGeom prst="curvedUpArrow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61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Isolamento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abstração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D2A78219-9F69-41E6-E4DC-EC45FE129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7" y="3514725"/>
            <a:ext cx="2595034" cy="1426633"/>
          </a:xfrm>
          <a:prstGeom prst="rect">
            <a:avLst/>
          </a:prstGeom>
        </p:spPr>
      </p:pic>
      <p:pic>
        <p:nvPicPr>
          <p:cNvPr id="7" name="Imagem 7" descr="Tabela&#10;&#10;Descrição gerada automaticamente">
            <a:extLst>
              <a:ext uri="{FF2B5EF4-FFF2-40B4-BE49-F238E27FC236}">
                <a16:creationId xmlns:a16="http://schemas.microsoft.com/office/drawing/2014/main" id="{90BE233E-0EC5-316B-14AD-4BBE0FA4C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1" y="1732353"/>
            <a:ext cx="6426199" cy="1689376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EC64B8-1716-24AF-34A0-CBF2AD3B8A1A}"/>
              </a:ext>
            </a:extLst>
          </p:cNvPr>
          <p:cNvSpPr/>
          <p:nvPr/>
        </p:nvSpPr>
        <p:spPr>
          <a:xfrm>
            <a:off x="3395133" y="3712633"/>
            <a:ext cx="4402666" cy="5185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Catálogo</a:t>
            </a:r>
          </a:p>
        </p:txBody>
      </p:sp>
    </p:spTree>
    <p:extLst>
      <p:ext uri="{BB962C8B-B14F-4D97-AF65-F5344CB8AC3E}">
        <p14:creationId xmlns:p14="http://schemas.microsoft.com/office/powerpoint/2010/main" val="829716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97874" y="1580686"/>
            <a:ext cx="7766139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Suporte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 a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Múltiplas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Visões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dos dados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FC7E1EF-12C4-EABA-CE2C-0E041AF6397F}"/>
              </a:ext>
            </a:extLst>
          </p:cNvPr>
          <p:cNvGrpSpPr/>
          <p:nvPr/>
        </p:nvGrpSpPr>
        <p:grpSpPr>
          <a:xfrm>
            <a:off x="7221109" y="3294093"/>
            <a:ext cx="1669011" cy="1644649"/>
            <a:chOff x="6691942" y="2944843"/>
            <a:chExt cx="2229927" cy="2057399"/>
          </a:xfrm>
        </p:grpSpPr>
        <p:pic>
          <p:nvPicPr>
            <p:cNvPr id="2" name="Gráfico 2" descr="Banco de dados com preenchimento sólido">
              <a:extLst>
                <a:ext uri="{FF2B5EF4-FFF2-40B4-BE49-F238E27FC236}">
                  <a16:creationId xmlns:a16="http://schemas.microsoft.com/office/drawing/2014/main" id="{63E6D4DB-93AB-260E-BA82-141BA600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6215" y="2944843"/>
              <a:ext cx="1895654" cy="1917220"/>
            </a:xfrm>
            <a:prstGeom prst="rect">
              <a:avLst/>
            </a:prstGeom>
          </p:spPr>
        </p:pic>
        <p:pic>
          <p:nvPicPr>
            <p:cNvPr id="7" name="Gráfico 7" descr="Tabela com preenchimento sólido">
              <a:extLst>
                <a:ext uri="{FF2B5EF4-FFF2-40B4-BE49-F238E27FC236}">
                  <a16:creationId xmlns:a16="http://schemas.microsoft.com/office/drawing/2014/main" id="{5120CCDD-89F7-AF76-5B99-BC5DE795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91942" y="3645739"/>
              <a:ext cx="1356503" cy="135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5303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7FB2654-3547-511D-38D2-69684E1FABB7}"/>
              </a:ext>
            </a:extLst>
          </p:cNvPr>
          <p:cNvGrpSpPr/>
          <p:nvPr/>
        </p:nvGrpSpPr>
        <p:grpSpPr>
          <a:xfrm>
            <a:off x="1231899" y="1339088"/>
            <a:ext cx="6542615" cy="3809405"/>
            <a:chOff x="1231899" y="1339088"/>
            <a:chExt cx="6542615" cy="3809405"/>
          </a:xfrm>
        </p:grpSpPr>
        <p:pic>
          <p:nvPicPr>
            <p:cNvPr id="3" name="Imagem 3">
              <a:extLst>
                <a:ext uri="{FF2B5EF4-FFF2-40B4-BE49-F238E27FC236}">
                  <a16:creationId xmlns:a16="http://schemas.microsoft.com/office/drawing/2014/main" id="{DD3807C3-45EA-6C2A-778D-35FA83657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1899" y="1339088"/>
              <a:ext cx="6542615" cy="3809405"/>
            </a:xfrm>
            <a:prstGeom prst="rect">
              <a:avLst/>
            </a:prstGeom>
          </p:spPr>
        </p:pic>
        <p:pic>
          <p:nvPicPr>
            <p:cNvPr id="4" name="Gráfico 9" descr="Banco de dados com preenchimento sólido">
              <a:extLst>
                <a:ext uri="{FF2B5EF4-FFF2-40B4-BE49-F238E27FC236}">
                  <a16:creationId xmlns:a16="http://schemas.microsoft.com/office/drawing/2014/main" id="{1B3712D3-4154-43FA-316B-F4ED1ED24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37467" y="2601385"/>
              <a:ext cx="893233" cy="914400"/>
            </a:xfrm>
            <a:prstGeom prst="rect">
              <a:avLst/>
            </a:prstGeom>
          </p:spPr>
        </p:pic>
        <p:pic>
          <p:nvPicPr>
            <p:cNvPr id="9" name="Gráfico 9" descr="Banco de dados com preenchimento sólido">
              <a:extLst>
                <a:ext uri="{FF2B5EF4-FFF2-40B4-BE49-F238E27FC236}">
                  <a16:creationId xmlns:a16="http://schemas.microsoft.com/office/drawing/2014/main" id="{68DFD34B-E263-AB6D-0D67-B99059940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35966" y="2569634"/>
              <a:ext cx="893233" cy="914400"/>
            </a:xfrm>
            <a:prstGeom prst="rect">
              <a:avLst/>
            </a:prstGeom>
          </p:spPr>
        </p:pic>
        <p:pic>
          <p:nvPicPr>
            <p:cNvPr id="10" name="Gráfico 9" descr="Banco de dados com preenchimento sólido">
              <a:extLst>
                <a:ext uri="{FF2B5EF4-FFF2-40B4-BE49-F238E27FC236}">
                  <a16:creationId xmlns:a16="http://schemas.microsoft.com/office/drawing/2014/main" id="{5DDE8149-5127-B332-8AF5-E4F51542A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7883" y="2950634"/>
              <a:ext cx="893233" cy="914400"/>
            </a:xfrm>
            <a:prstGeom prst="rect">
              <a:avLst/>
            </a:prstGeom>
          </p:spPr>
        </p:pic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F9732B45-54DE-9762-DD36-6EC50A77795D}"/>
                </a:ext>
              </a:extLst>
            </p:cNvPr>
            <p:cNvCxnSpPr/>
            <p:nvPr/>
          </p:nvCxnSpPr>
          <p:spPr>
            <a:xfrm>
              <a:off x="2897717" y="2516717"/>
              <a:ext cx="575733" cy="416983"/>
            </a:xfrm>
            <a:prstGeom prst="straightConnector1">
              <a:avLst/>
            </a:prstGeom>
            <a:ln>
              <a:solidFill>
                <a:srgbClr val="EA4E6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B11B0B5A-0C45-C00A-86B0-4ED6ED334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34" y="3272367"/>
              <a:ext cx="850899" cy="472016"/>
            </a:xfrm>
            <a:prstGeom prst="straightConnector1">
              <a:avLst/>
            </a:prstGeom>
            <a:ln>
              <a:solidFill>
                <a:srgbClr val="EA4E6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DD62C9A-13C5-00C2-64BD-92D1D8858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799" y="3642782"/>
              <a:ext cx="46566" cy="429683"/>
            </a:xfrm>
            <a:prstGeom prst="straightConnector1">
              <a:avLst/>
            </a:prstGeom>
            <a:ln>
              <a:solidFill>
                <a:srgbClr val="EA4E6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F7401286-4ED5-4054-8DD7-8F4095D7D6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2114" y="3028947"/>
              <a:ext cx="1308100" cy="59266"/>
            </a:xfrm>
            <a:prstGeom prst="straightConnector1">
              <a:avLst/>
            </a:prstGeom>
            <a:ln>
              <a:solidFill>
                <a:srgbClr val="EA4E6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7017F41F-357A-0A68-347C-4340B75651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5780" y="3452279"/>
              <a:ext cx="842434" cy="673099"/>
            </a:xfrm>
            <a:prstGeom prst="straightConnector1">
              <a:avLst/>
            </a:prstGeom>
            <a:ln>
              <a:solidFill>
                <a:srgbClr val="EA4E6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Table Views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0F162A-1ACD-A2A6-8557-6E6222F79A3F}"/>
              </a:ext>
            </a:extLst>
          </p:cNvPr>
          <p:cNvSpPr/>
          <p:nvPr/>
        </p:nvSpPr>
        <p:spPr>
          <a:xfrm>
            <a:off x="6496049" y="1479549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Financeiro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E985E0E-B732-3BB9-B194-8B2E937EFB06}"/>
              </a:ext>
            </a:extLst>
          </p:cNvPr>
          <p:cNvSpPr/>
          <p:nvPr/>
        </p:nvSpPr>
        <p:spPr>
          <a:xfrm>
            <a:off x="1045632" y="4315881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Vendas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01C1A24-107F-8169-8033-FFE31A2D249C}"/>
              </a:ext>
            </a:extLst>
          </p:cNvPr>
          <p:cNvSpPr/>
          <p:nvPr/>
        </p:nvSpPr>
        <p:spPr>
          <a:xfrm>
            <a:off x="6750048" y="3649130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Planejamento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F05D08B-D5B3-088A-ED2D-1FDEB0D71E57}"/>
              </a:ext>
            </a:extLst>
          </p:cNvPr>
          <p:cNvCxnSpPr>
            <a:cxnSpLocks/>
          </p:cNvCxnSpPr>
          <p:nvPr/>
        </p:nvCxnSpPr>
        <p:spPr>
          <a:xfrm flipH="1">
            <a:off x="4161365" y="1839381"/>
            <a:ext cx="715433" cy="755650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BB2F80F-25A6-D756-23D6-F9B7C6BF5E2E}"/>
              </a:ext>
            </a:extLst>
          </p:cNvPr>
          <p:cNvSpPr/>
          <p:nvPr/>
        </p:nvSpPr>
        <p:spPr>
          <a:xfrm>
            <a:off x="569383" y="1532465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Educação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6FEBA5B-C188-7BAE-51F8-8C6129EA72AE}"/>
              </a:ext>
            </a:extLst>
          </p:cNvPr>
          <p:cNvSpPr/>
          <p:nvPr/>
        </p:nvSpPr>
        <p:spPr>
          <a:xfrm>
            <a:off x="273049" y="2696632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243513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Abordagem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BD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6D861C19-47FE-25ED-AE65-6044FF25F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289" y="2569593"/>
            <a:ext cx="2570672" cy="2570672"/>
          </a:xfrm>
          <a:prstGeom prst="rect">
            <a:avLst/>
          </a:prstGeom>
        </p:spPr>
      </p:pic>
      <p:sp>
        <p:nvSpPr>
          <p:cNvPr id="3" name="Balão de Pensamento: Nuvem 2">
            <a:extLst>
              <a:ext uri="{FF2B5EF4-FFF2-40B4-BE49-F238E27FC236}">
                <a16:creationId xmlns:a16="http://schemas.microsoft.com/office/drawing/2014/main" id="{41C95EF5-BD1A-2B05-EFF2-CDD9D54BDA9B}"/>
              </a:ext>
            </a:extLst>
          </p:cNvPr>
          <p:cNvSpPr/>
          <p:nvPr/>
        </p:nvSpPr>
        <p:spPr>
          <a:xfrm>
            <a:off x="459357" y="1413569"/>
            <a:ext cx="3644658" cy="115378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Arial"/>
              </a:rPr>
              <a:t>Por que utilizar </a:t>
            </a:r>
            <a:r>
              <a:rPr lang="pt-BR" sz="2400" err="1">
                <a:latin typeface="Calibri"/>
                <a:cs typeface="Arial"/>
              </a:rPr>
              <a:t>SGBDs</a:t>
            </a:r>
            <a:r>
              <a:rPr lang="pt-BR" sz="2400">
                <a:latin typeface="Calibri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Table Views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DD3807C3-45EA-6C2A-778D-35FA83657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99" y="1339088"/>
            <a:ext cx="6542615" cy="3809405"/>
          </a:xfrm>
          <a:prstGeom prst="rect">
            <a:avLst/>
          </a:prstGeom>
        </p:spPr>
      </p:pic>
      <p:pic>
        <p:nvPicPr>
          <p:cNvPr id="4" name="Gráfico 9" descr="Banco de dados com preenchimento sólido">
            <a:extLst>
              <a:ext uri="{FF2B5EF4-FFF2-40B4-BE49-F238E27FC236}">
                <a16:creationId xmlns:a16="http://schemas.microsoft.com/office/drawing/2014/main" id="{1B3712D3-4154-43FA-316B-F4ED1ED24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7467" y="2601385"/>
            <a:ext cx="893233" cy="914400"/>
          </a:xfrm>
          <a:prstGeom prst="rect">
            <a:avLst/>
          </a:prstGeom>
        </p:spPr>
      </p:pic>
      <p:pic>
        <p:nvPicPr>
          <p:cNvPr id="9" name="Gráfico 9" descr="Banco de dados com preenchimento sólido">
            <a:extLst>
              <a:ext uri="{FF2B5EF4-FFF2-40B4-BE49-F238E27FC236}">
                <a16:creationId xmlns:a16="http://schemas.microsoft.com/office/drawing/2014/main" id="{68DFD34B-E263-AB6D-0D67-B99059940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5966" y="2569634"/>
            <a:ext cx="893233" cy="914400"/>
          </a:xfrm>
          <a:prstGeom prst="rect">
            <a:avLst/>
          </a:prstGeom>
        </p:spPr>
      </p:pic>
      <p:pic>
        <p:nvPicPr>
          <p:cNvPr id="10" name="Gráfico 9" descr="Banco de dados com preenchimento sólido">
            <a:extLst>
              <a:ext uri="{FF2B5EF4-FFF2-40B4-BE49-F238E27FC236}">
                <a16:creationId xmlns:a16="http://schemas.microsoft.com/office/drawing/2014/main" id="{5DDE8149-5127-B332-8AF5-E4F51542A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7883" y="2950634"/>
            <a:ext cx="893233" cy="914400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50F162A-1ACD-A2A6-8557-6E6222F79A3F}"/>
              </a:ext>
            </a:extLst>
          </p:cNvPr>
          <p:cNvSpPr/>
          <p:nvPr/>
        </p:nvSpPr>
        <p:spPr>
          <a:xfrm>
            <a:off x="6496049" y="1479549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Financeiro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E985E0E-B732-3BB9-B194-8B2E937EFB06}"/>
              </a:ext>
            </a:extLst>
          </p:cNvPr>
          <p:cNvSpPr/>
          <p:nvPr/>
        </p:nvSpPr>
        <p:spPr>
          <a:xfrm>
            <a:off x="1045632" y="4315881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Vendas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01C1A24-107F-8169-8033-FFE31A2D249C}"/>
              </a:ext>
            </a:extLst>
          </p:cNvPr>
          <p:cNvSpPr/>
          <p:nvPr/>
        </p:nvSpPr>
        <p:spPr>
          <a:xfrm>
            <a:off x="6750048" y="3649130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Planejamento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9732B45-54DE-9762-DD36-6EC50A77795D}"/>
              </a:ext>
            </a:extLst>
          </p:cNvPr>
          <p:cNvCxnSpPr/>
          <p:nvPr/>
        </p:nvCxnSpPr>
        <p:spPr>
          <a:xfrm>
            <a:off x="2897717" y="2516717"/>
            <a:ext cx="575733" cy="416983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11B0B5A-0C45-C00A-86B0-4ED6ED334B00}"/>
              </a:ext>
            </a:extLst>
          </p:cNvPr>
          <p:cNvCxnSpPr>
            <a:cxnSpLocks/>
          </p:cNvCxnSpPr>
          <p:nvPr/>
        </p:nvCxnSpPr>
        <p:spPr>
          <a:xfrm flipV="1">
            <a:off x="2696634" y="3272367"/>
            <a:ext cx="850899" cy="472016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DD62C9A-13C5-00C2-64BD-92D1D8858314}"/>
              </a:ext>
            </a:extLst>
          </p:cNvPr>
          <p:cNvCxnSpPr>
            <a:cxnSpLocks/>
          </p:cNvCxnSpPr>
          <p:nvPr/>
        </p:nvCxnSpPr>
        <p:spPr>
          <a:xfrm flipV="1">
            <a:off x="3860799" y="3642782"/>
            <a:ext cx="46566" cy="429683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F05D08B-D5B3-088A-ED2D-1FDEB0D71E57}"/>
              </a:ext>
            </a:extLst>
          </p:cNvPr>
          <p:cNvCxnSpPr>
            <a:cxnSpLocks/>
          </p:cNvCxnSpPr>
          <p:nvPr/>
        </p:nvCxnSpPr>
        <p:spPr>
          <a:xfrm flipH="1">
            <a:off x="4161365" y="1839381"/>
            <a:ext cx="715433" cy="755650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7401286-4ED5-4054-8DD7-8F4095D7D62E}"/>
              </a:ext>
            </a:extLst>
          </p:cNvPr>
          <p:cNvCxnSpPr>
            <a:cxnSpLocks/>
          </p:cNvCxnSpPr>
          <p:nvPr/>
        </p:nvCxnSpPr>
        <p:spPr>
          <a:xfrm flipH="1" flipV="1">
            <a:off x="5082114" y="3028947"/>
            <a:ext cx="1308100" cy="59266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017F41F-357A-0A68-347C-4340B75651A4}"/>
              </a:ext>
            </a:extLst>
          </p:cNvPr>
          <p:cNvCxnSpPr>
            <a:cxnSpLocks/>
          </p:cNvCxnSpPr>
          <p:nvPr/>
        </p:nvCxnSpPr>
        <p:spPr>
          <a:xfrm flipH="1" flipV="1">
            <a:off x="4785780" y="3452279"/>
            <a:ext cx="842434" cy="673099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121282A-0671-6285-A545-7A6CD2A2A1C7}"/>
              </a:ext>
            </a:extLst>
          </p:cNvPr>
          <p:cNvSpPr/>
          <p:nvPr/>
        </p:nvSpPr>
        <p:spPr>
          <a:xfrm>
            <a:off x="3109384" y="2982383"/>
            <a:ext cx="1725083" cy="539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Contexto</a:t>
            </a:r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36CCDC0-B402-93A9-4C91-BF2E601E339D}"/>
              </a:ext>
            </a:extLst>
          </p:cNvPr>
          <p:cNvSpPr/>
          <p:nvPr/>
        </p:nvSpPr>
        <p:spPr>
          <a:xfrm>
            <a:off x="3839633" y="2527300"/>
            <a:ext cx="1725083" cy="539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Perspectiva</a:t>
            </a:r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4C1CA37-3656-5152-47DC-C8ECA05B9883}"/>
              </a:ext>
            </a:extLst>
          </p:cNvPr>
          <p:cNvSpPr/>
          <p:nvPr/>
        </p:nvSpPr>
        <p:spPr>
          <a:xfrm>
            <a:off x="569383" y="1532465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Educação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6FEBA5B-C188-7BAE-51F8-8C6129EA72AE}"/>
              </a:ext>
            </a:extLst>
          </p:cNvPr>
          <p:cNvSpPr/>
          <p:nvPr/>
        </p:nvSpPr>
        <p:spPr>
          <a:xfrm>
            <a:off x="273049" y="2696632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788580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Table Views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E75CF547-130E-3FAD-09D7-B97A7E7F1282}"/>
              </a:ext>
            </a:extLst>
          </p:cNvPr>
          <p:cNvSpPr txBox="1"/>
          <p:nvPr/>
        </p:nvSpPr>
        <p:spPr>
          <a:xfrm>
            <a:off x="565525" y="1481050"/>
            <a:ext cx="581556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>
              <a:solidFill>
                <a:srgbClr val="040A24"/>
              </a:solidFill>
              <a:ea typeface="Calibri"/>
              <a:cs typeface="Calibri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48BA20-6283-BE9A-9381-49E61011B3EE}"/>
              </a:ext>
            </a:extLst>
          </p:cNvPr>
          <p:cNvSpPr/>
          <p:nvPr/>
        </p:nvSpPr>
        <p:spPr>
          <a:xfrm>
            <a:off x="632882" y="1818215"/>
            <a:ext cx="3312583" cy="2931582"/>
          </a:xfrm>
          <a:prstGeom prst="roundRect">
            <a:avLst/>
          </a:prstGeom>
          <a:ln>
            <a:solidFill>
              <a:srgbClr val="EA4E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Nome, </a:t>
            </a:r>
            <a:endParaRPr lang="pt-BR"/>
          </a:p>
          <a:p>
            <a:pPr algn="ctr"/>
            <a:r>
              <a:rPr lang="pt-BR" sz="2000">
                <a:latin typeface="Calibri"/>
                <a:cs typeface="Calibri"/>
              </a:rPr>
              <a:t>Matricula, </a:t>
            </a:r>
          </a:p>
          <a:p>
            <a:pPr algn="ctr"/>
            <a:r>
              <a:rPr lang="pt-BR" sz="2000">
                <a:latin typeface="Calibri"/>
                <a:cs typeface="Calibri"/>
              </a:rPr>
              <a:t>Matéria,</a:t>
            </a:r>
          </a:p>
          <a:p>
            <a:pPr algn="ctr"/>
            <a:r>
              <a:rPr lang="pt-BR" sz="2000">
                <a:latin typeface="Calibri"/>
                <a:cs typeface="Calibri"/>
              </a:rPr>
              <a:t>Sala,</a:t>
            </a:r>
          </a:p>
          <a:p>
            <a:pPr algn="ctr"/>
            <a:r>
              <a:rPr lang="pt-BR" sz="2000">
                <a:latin typeface="Calibri"/>
                <a:cs typeface="Calibri"/>
              </a:rPr>
              <a:t>Mensalidade,</a:t>
            </a:r>
          </a:p>
          <a:p>
            <a:pPr algn="ctr"/>
            <a:r>
              <a:rPr lang="pt-BR" sz="2000">
                <a:latin typeface="Calibri"/>
                <a:cs typeface="Calibri"/>
              </a:rPr>
              <a:t>Atraso,</a:t>
            </a:r>
          </a:p>
          <a:p>
            <a:pPr algn="ctr"/>
            <a:r>
              <a:rPr lang="pt-BR" sz="2000" err="1">
                <a:latin typeface="Calibri"/>
                <a:cs typeface="Calibri"/>
              </a:rPr>
              <a:t>Data_inicio</a:t>
            </a:r>
            <a:r>
              <a:rPr lang="pt-BR" sz="2000">
                <a:latin typeface="Calibri"/>
                <a:cs typeface="Calibri"/>
              </a:rPr>
              <a:t>,</a:t>
            </a:r>
          </a:p>
          <a:p>
            <a:pPr algn="ctr"/>
            <a:r>
              <a:rPr lang="pt-BR" sz="2000" err="1">
                <a:latin typeface="Calibri"/>
                <a:cs typeface="Calibri"/>
              </a:rPr>
              <a:t>Curso_extra</a:t>
            </a:r>
            <a:endParaRPr lang="pt-BR" sz="2000">
              <a:latin typeface="Calibri"/>
              <a:cs typeface="Calibri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9C41274-FB23-4A32-E610-DCDD635DB88D}"/>
              </a:ext>
            </a:extLst>
          </p:cNvPr>
          <p:cNvSpPr/>
          <p:nvPr/>
        </p:nvSpPr>
        <p:spPr>
          <a:xfrm>
            <a:off x="1077384" y="1955800"/>
            <a:ext cx="2465916" cy="12911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EF1AF40-E2AA-F52A-3AC2-7BE661EB8589}"/>
              </a:ext>
            </a:extLst>
          </p:cNvPr>
          <p:cNvSpPr/>
          <p:nvPr/>
        </p:nvSpPr>
        <p:spPr>
          <a:xfrm>
            <a:off x="1077383" y="3881966"/>
            <a:ext cx="2465916" cy="67733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2329634A-8C83-C4A8-AFD3-01FF6CD2D663}"/>
              </a:ext>
            </a:extLst>
          </p:cNvPr>
          <p:cNvSpPr/>
          <p:nvPr/>
        </p:nvSpPr>
        <p:spPr>
          <a:xfrm rot="16200000">
            <a:off x="4197389" y="3611838"/>
            <a:ext cx="254000" cy="1269999"/>
          </a:xfrm>
          <a:prstGeom prst="up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Cima 12">
            <a:extLst>
              <a:ext uri="{FF2B5EF4-FFF2-40B4-BE49-F238E27FC236}">
                <a16:creationId xmlns:a16="http://schemas.microsoft.com/office/drawing/2014/main" id="{5F6A429F-FDE0-EB46-5EA0-4C8C5C2102AB}"/>
              </a:ext>
            </a:extLst>
          </p:cNvPr>
          <p:cNvSpPr/>
          <p:nvPr/>
        </p:nvSpPr>
        <p:spPr>
          <a:xfrm rot="16200000">
            <a:off x="4197389" y="1749172"/>
            <a:ext cx="254000" cy="1269999"/>
          </a:xfrm>
          <a:prstGeom prst="upArrow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38E20AC-7FC5-ED73-6B24-8ACAC07BBA3B}"/>
              </a:ext>
            </a:extLst>
          </p:cNvPr>
          <p:cNvSpPr/>
          <p:nvPr/>
        </p:nvSpPr>
        <p:spPr>
          <a:xfrm>
            <a:off x="5723466" y="2823633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Financeiro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247FB27-B14B-BA03-1798-633BA0E9C8A1}"/>
              </a:ext>
            </a:extLst>
          </p:cNvPr>
          <p:cNvSpPr/>
          <p:nvPr/>
        </p:nvSpPr>
        <p:spPr>
          <a:xfrm>
            <a:off x="4464049" y="4485214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Vendas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B8EF9C0-20B3-2AE9-71CC-3A2218208A27}"/>
              </a:ext>
            </a:extLst>
          </p:cNvPr>
          <p:cNvSpPr/>
          <p:nvPr/>
        </p:nvSpPr>
        <p:spPr>
          <a:xfrm>
            <a:off x="5077883" y="2114549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Educação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1574EE5-B7D2-B7EE-2BD3-ED2A841468ED}"/>
              </a:ext>
            </a:extLst>
          </p:cNvPr>
          <p:cNvSpPr/>
          <p:nvPr/>
        </p:nvSpPr>
        <p:spPr>
          <a:xfrm>
            <a:off x="5522383" y="3881965"/>
            <a:ext cx="2010834" cy="5397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chemeClr val="tx1"/>
                </a:solidFill>
                <a:latin typeface="Calibri"/>
                <a:cs typeface="Calibri"/>
              </a:rPr>
              <a:t>Educação</a:t>
            </a:r>
          </a:p>
        </p:txBody>
      </p: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2FA20934-5E40-5A4B-466D-AF0A5D814D53}"/>
              </a:ext>
            </a:extLst>
          </p:cNvPr>
          <p:cNvCxnSpPr/>
          <p:nvPr/>
        </p:nvCxnSpPr>
        <p:spPr>
          <a:xfrm flipH="1">
            <a:off x="3071284" y="3098799"/>
            <a:ext cx="2514600" cy="52281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089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Table Views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6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69ECCDE1-AD15-55F5-6D1A-FAE02C86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17" y="1701243"/>
            <a:ext cx="7040032" cy="3254430"/>
          </a:xfrm>
          <a:prstGeom prst="rect">
            <a:avLst/>
          </a:prstGeom>
        </p:spPr>
      </p:pic>
      <p:pic>
        <p:nvPicPr>
          <p:cNvPr id="8" name="Imagem 4" descr="Logotipo&#10;&#10;Descrição gerada automaticamente">
            <a:extLst>
              <a:ext uri="{FF2B5EF4-FFF2-40B4-BE49-F238E27FC236}">
                <a16:creationId xmlns:a16="http://schemas.microsoft.com/office/drawing/2014/main" id="{C6DAAD70-3926-3548-956B-5B48EB752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889" y="3944647"/>
            <a:ext cx="1315447" cy="733326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0107D97-1967-EBAC-6DAA-79283197FCA7}"/>
              </a:ext>
            </a:extLst>
          </p:cNvPr>
          <p:cNvCxnSpPr/>
          <p:nvPr/>
        </p:nvCxnSpPr>
        <p:spPr>
          <a:xfrm flipH="1" flipV="1">
            <a:off x="4267201" y="3568700"/>
            <a:ext cx="905931" cy="69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A3DD8F6-DF4B-63FB-BE96-9164C594D15A}"/>
              </a:ext>
            </a:extLst>
          </p:cNvPr>
          <p:cNvSpPr/>
          <p:nvPr/>
        </p:nvSpPr>
        <p:spPr>
          <a:xfrm>
            <a:off x="4813300" y="1892300"/>
            <a:ext cx="1788582" cy="46566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READ-ONLY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908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ta: Curva para Baixo 11">
            <a:extLst>
              <a:ext uri="{FF2B5EF4-FFF2-40B4-BE49-F238E27FC236}">
                <a16:creationId xmlns:a16="http://schemas.microsoft.com/office/drawing/2014/main" id="{541957CF-9677-7DC1-BF43-2E55DA681CCB}"/>
              </a:ext>
            </a:extLst>
          </p:cNvPr>
          <p:cNvSpPr/>
          <p:nvPr/>
        </p:nvSpPr>
        <p:spPr>
          <a:xfrm rot="14160000" flipH="1">
            <a:off x="3629655" y="3899278"/>
            <a:ext cx="1206500" cy="804334"/>
          </a:xfrm>
          <a:prstGeom prst="curvedDownArrow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Table Views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7" descr="Tabela&#10;&#10;Descrição gerada automaticamente">
            <a:extLst>
              <a:ext uri="{FF2B5EF4-FFF2-40B4-BE49-F238E27FC236}">
                <a16:creationId xmlns:a16="http://schemas.microsoft.com/office/drawing/2014/main" id="{0CDE873F-CD8B-B579-A41E-78638C97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851" y="1523065"/>
            <a:ext cx="4203700" cy="1385886"/>
          </a:xfrm>
          <a:prstGeom prst="rect">
            <a:avLst/>
          </a:prstGeom>
        </p:spPr>
      </p:pic>
      <p:pic>
        <p:nvPicPr>
          <p:cNvPr id="11" name="Imagem 11" descr="Tabela&#10;&#10;Descrição gerada automaticamente">
            <a:extLst>
              <a:ext uri="{FF2B5EF4-FFF2-40B4-BE49-F238E27FC236}">
                <a16:creationId xmlns:a16="http://schemas.microsoft.com/office/drawing/2014/main" id="{21559787-7704-0F53-3B5B-DD3C93B95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098" y="1522462"/>
            <a:ext cx="2911136" cy="1231339"/>
          </a:xfrm>
          <a:prstGeom prst="rect">
            <a:avLst/>
          </a:prstGeom>
        </p:spPr>
      </p:pic>
      <p:pic>
        <p:nvPicPr>
          <p:cNvPr id="2" name="Imagem 4" descr="Logotipo&#10;&#10;Descrição gerada automaticamente">
            <a:extLst>
              <a:ext uri="{FF2B5EF4-FFF2-40B4-BE49-F238E27FC236}">
                <a16:creationId xmlns:a16="http://schemas.microsoft.com/office/drawing/2014/main" id="{AE6486C7-E5DA-E790-4478-700C0ECAE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806" y="3309646"/>
            <a:ext cx="1315447" cy="733326"/>
          </a:xfrm>
          <a:prstGeom prst="rect">
            <a:avLst/>
          </a:prstGeom>
        </p:spPr>
      </p:pic>
      <p:sp>
        <p:nvSpPr>
          <p:cNvPr id="3" name="Seta: Curva para Baixo 2">
            <a:extLst>
              <a:ext uri="{FF2B5EF4-FFF2-40B4-BE49-F238E27FC236}">
                <a16:creationId xmlns:a16="http://schemas.microsoft.com/office/drawing/2014/main" id="{E2277836-5F04-6763-A90A-4C42124E5879}"/>
              </a:ext>
            </a:extLst>
          </p:cNvPr>
          <p:cNvSpPr/>
          <p:nvPr/>
        </p:nvSpPr>
        <p:spPr>
          <a:xfrm rot="6780000">
            <a:off x="4557818" y="3085804"/>
            <a:ext cx="984250" cy="486834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Seta: Curva para Cima 4">
            <a:extLst>
              <a:ext uri="{FF2B5EF4-FFF2-40B4-BE49-F238E27FC236}">
                <a16:creationId xmlns:a16="http://schemas.microsoft.com/office/drawing/2014/main" id="{B5ED8A2E-0C43-7866-894A-DA0652014B4F}"/>
              </a:ext>
            </a:extLst>
          </p:cNvPr>
          <p:cNvSpPr/>
          <p:nvPr/>
        </p:nvSpPr>
        <p:spPr>
          <a:xfrm rot="4260000">
            <a:off x="2604270" y="3068567"/>
            <a:ext cx="1047750" cy="529166"/>
          </a:xfrm>
          <a:prstGeom prst="curved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Imagem 13" descr="Tabela&#10;&#10;Descrição gerada automaticamente">
            <a:extLst>
              <a:ext uri="{FF2B5EF4-FFF2-40B4-BE49-F238E27FC236}">
                <a16:creationId xmlns:a16="http://schemas.microsoft.com/office/drawing/2014/main" id="{5F97B25C-AB80-61AE-06F8-A3CD7FFF0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317" y="3754024"/>
            <a:ext cx="3621617" cy="120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97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Table Views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6F141F53-2B27-A002-C781-CA448583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926" y="1055652"/>
            <a:ext cx="2933700" cy="846239"/>
          </a:xfrm>
          <a:prstGeom prst="rect">
            <a:avLst/>
          </a:prstGeom>
        </p:spPr>
      </p:pic>
      <p:pic>
        <p:nvPicPr>
          <p:cNvPr id="8" name="Imagem 9" descr="Tabela&#10;&#10;Descrição gerada automaticamente">
            <a:extLst>
              <a:ext uri="{FF2B5EF4-FFF2-40B4-BE49-F238E27FC236}">
                <a16:creationId xmlns:a16="http://schemas.microsoft.com/office/drawing/2014/main" id="{6CAB8D71-4447-3439-0AF0-1148C7D20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333" y="3551085"/>
            <a:ext cx="3526366" cy="1429994"/>
          </a:xfrm>
          <a:prstGeom prst="rect">
            <a:avLst/>
          </a:prstGeom>
        </p:spPr>
      </p:pic>
      <p:pic>
        <p:nvPicPr>
          <p:cNvPr id="10" name="Imagem 10" descr="Tabela&#10;&#10;Descrição gerada automaticamente">
            <a:extLst>
              <a:ext uri="{FF2B5EF4-FFF2-40B4-BE49-F238E27FC236}">
                <a16:creationId xmlns:a16="http://schemas.microsoft.com/office/drawing/2014/main" id="{97492DA7-A83F-D6C5-06D1-BB1BCF973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136" y="2008825"/>
            <a:ext cx="2816885" cy="1501660"/>
          </a:xfrm>
          <a:prstGeom prst="rect">
            <a:avLst/>
          </a:prstGeom>
        </p:spPr>
      </p:pic>
      <p:pic>
        <p:nvPicPr>
          <p:cNvPr id="2" name="Imagem 2" descr="Tabela&#10;&#10;Descrição gerada automaticamente">
            <a:extLst>
              <a:ext uri="{FF2B5EF4-FFF2-40B4-BE49-F238E27FC236}">
                <a16:creationId xmlns:a16="http://schemas.microsoft.com/office/drawing/2014/main" id="{E0F752ED-10EA-8478-AA59-71E9857ECA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0" y="3337624"/>
            <a:ext cx="3801533" cy="1452753"/>
          </a:xfrm>
          <a:prstGeom prst="rect">
            <a:avLst/>
          </a:prstGeom>
        </p:spPr>
      </p:pic>
      <p:sp>
        <p:nvSpPr>
          <p:cNvPr id="9" name="Seta: Curva para Cima 8">
            <a:extLst>
              <a:ext uri="{FF2B5EF4-FFF2-40B4-BE49-F238E27FC236}">
                <a16:creationId xmlns:a16="http://schemas.microsoft.com/office/drawing/2014/main" id="{5B982A3F-81C5-EE9B-0D7E-4CAC3CE3E706}"/>
              </a:ext>
            </a:extLst>
          </p:cNvPr>
          <p:cNvSpPr/>
          <p:nvPr/>
        </p:nvSpPr>
        <p:spPr>
          <a:xfrm rot="7860000">
            <a:off x="1446489" y="2584859"/>
            <a:ext cx="1322916" cy="497416"/>
          </a:xfrm>
          <a:prstGeom prst="curvedUpArrow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" name="Imagem 4" descr="Logotipo&#10;&#10;Descrição gerada automaticamente">
            <a:extLst>
              <a:ext uri="{FF2B5EF4-FFF2-40B4-BE49-F238E27FC236}">
                <a16:creationId xmlns:a16="http://schemas.microsoft.com/office/drawing/2014/main" id="{D7267B28-9AE2-7AC0-42C8-DB3CF9819A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722" y="2007897"/>
            <a:ext cx="1315447" cy="733326"/>
          </a:xfrm>
          <a:prstGeom prst="rect">
            <a:avLst/>
          </a:prstGeom>
        </p:spPr>
      </p:pic>
      <p:sp>
        <p:nvSpPr>
          <p:cNvPr id="17" name="Chave Esquerda 16">
            <a:extLst>
              <a:ext uri="{FF2B5EF4-FFF2-40B4-BE49-F238E27FC236}">
                <a16:creationId xmlns:a16="http://schemas.microsoft.com/office/drawing/2014/main" id="{10B931A3-2341-34FE-B85B-1D45ED1F2C27}"/>
              </a:ext>
            </a:extLst>
          </p:cNvPr>
          <p:cNvSpPr/>
          <p:nvPr/>
        </p:nvSpPr>
        <p:spPr>
          <a:xfrm>
            <a:off x="4637151" y="998009"/>
            <a:ext cx="317500" cy="3947582"/>
          </a:xfrm>
          <a:prstGeom prst="leftBrace">
            <a:avLst/>
          </a:prstGeom>
          <a:noFill/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Esquerda 17">
            <a:extLst>
              <a:ext uri="{FF2B5EF4-FFF2-40B4-BE49-F238E27FC236}">
                <a16:creationId xmlns:a16="http://schemas.microsoft.com/office/drawing/2014/main" id="{7502B72F-64B6-9803-AAE2-3B239654C174}"/>
              </a:ext>
            </a:extLst>
          </p:cNvPr>
          <p:cNvSpPr/>
          <p:nvPr/>
        </p:nvSpPr>
        <p:spPr>
          <a:xfrm rot="960000">
            <a:off x="3532463" y="2594016"/>
            <a:ext cx="920750" cy="32808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392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97874" y="1284353"/>
            <a:ext cx="7766139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Compartilhamento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de dados e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transações</a:t>
            </a:r>
            <a:r>
              <a:rPr lang="en-US" sz="4400" b="1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400" b="1" err="1">
                <a:solidFill>
                  <a:srgbClr val="EA4E60"/>
                </a:solidFill>
                <a:latin typeface="Century Gothic"/>
              </a:rPr>
              <a:t>multiusuários</a:t>
            </a: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FC7E1EF-12C4-EABA-CE2C-0E041AF6397F}"/>
              </a:ext>
            </a:extLst>
          </p:cNvPr>
          <p:cNvGrpSpPr/>
          <p:nvPr/>
        </p:nvGrpSpPr>
        <p:grpSpPr>
          <a:xfrm>
            <a:off x="7221109" y="3294093"/>
            <a:ext cx="1669011" cy="1644649"/>
            <a:chOff x="6691942" y="2944843"/>
            <a:chExt cx="2229927" cy="2057399"/>
          </a:xfrm>
        </p:grpSpPr>
        <p:pic>
          <p:nvPicPr>
            <p:cNvPr id="2" name="Gráfico 2" descr="Banco de dados com preenchimento sólido">
              <a:extLst>
                <a:ext uri="{FF2B5EF4-FFF2-40B4-BE49-F238E27FC236}">
                  <a16:creationId xmlns:a16="http://schemas.microsoft.com/office/drawing/2014/main" id="{63E6D4DB-93AB-260E-BA82-141BA6008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26215" y="2944843"/>
              <a:ext cx="1895654" cy="1917220"/>
            </a:xfrm>
            <a:prstGeom prst="rect">
              <a:avLst/>
            </a:prstGeom>
          </p:spPr>
        </p:pic>
        <p:pic>
          <p:nvPicPr>
            <p:cNvPr id="7" name="Gráfico 7" descr="Tabela com preenchimento sólido">
              <a:extLst>
                <a:ext uri="{FF2B5EF4-FFF2-40B4-BE49-F238E27FC236}">
                  <a16:creationId xmlns:a16="http://schemas.microsoft.com/office/drawing/2014/main" id="{5120CCDD-89F7-AF76-5B99-BC5DE795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91942" y="3645739"/>
              <a:ext cx="1356503" cy="1356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24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Design –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Múltiplos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acessos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DD3807C3-45EA-6C2A-778D-35FA83657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99" y="1339088"/>
            <a:ext cx="6542615" cy="3809405"/>
          </a:xfrm>
          <a:prstGeom prst="rect">
            <a:avLst/>
          </a:prstGeom>
        </p:spPr>
      </p:pic>
      <p:pic>
        <p:nvPicPr>
          <p:cNvPr id="4" name="Gráfico 9" descr="Banco de dados com preenchimento sólido">
            <a:extLst>
              <a:ext uri="{FF2B5EF4-FFF2-40B4-BE49-F238E27FC236}">
                <a16:creationId xmlns:a16="http://schemas.microsoft.com/office/drawing/2014/main" id="{1B3712D3-4154-43FA-316B-F4ED1ED24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7467" y="2601385"/>
            <a:ext cx="893233" cy="914400"/>
          </a:xfrm>
          <a:prstGeom prst="rect">
            <a:avLst/>
          </a:prstGeom>
        </p:spPr>
      </p:pic>
      <p:pic>
        <p:nvPicPr>
          <p:cNvPr id="9" name="Gráfico 9" descr="Banco de dados com preenchimento sólido">
            <a:extLst>
              <a:ext uri="{FF2B5EF4-FFF2-40B4-BE49-F238E27FC236}">
                <a16:creationId xmlns:a16="http://schemas.microsoft.com/office/drawing/2014/main" id="{68DFD34B-E263-AB6D-0D67-B99059940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5966" y="2569634"/>
            <a:ext cx="893233" cy="914400"/>
          </a:xfrm>
          <a:prstGeom prst="rect">
            <a:avLst/>
          </a:prstGeom>
        </p:spPr>
      </p:pic>
      <p:pic>
        <p:nvPicPr>
          <p:cNvPr id="10" name="Gráfico 9" descr="Banco de dados com preenchimento sólido">
            <a:extLst>
              <a:ext uri="{FF2B5EF4-FFF2-40B4-BE49-F238E27FC236}">
                <a16:creationId xmlns:a16="http://schemas.microsoft.com/office/drawing/2014/main" id="{5DDE8149-5127-B332-8AF5-E4F51542A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7883" y="2950634"/>
            <a:ext cx="893233" cy="9144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9732B45-54DE-9762-DD36-6EC50A77795D}"/>
              </a:ext>
            </a:extLst>
          </p:cNvPr>
          <p:cNvCxnSpPr/>
          <p:nvPr/>
        </p:nvCxnSpPr>
        <p:spPr>
          <a:xfrm>
            <a:off x="2897717" y="2516717"/>
            <a:ext cx="575733" cy="416983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11B0B5A-0C45-C00A-86B0-4ED6ED334B00}"/>
              </a:ext>
            </a:extLst>
          </p:cNvPr>
          <p:cNvCxnSpPr>
            <a:cxnSpLocks/>
          </p:cNvCxnSpPr>
          <p:nvPr/>
        </p:nvCxnSpPr>
        <p:spPr>
          <a:xfrm flipV="1">
            <a:off x="2696634" y="3272367"/>
            <a:ext cx="850899" cy="472016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DD62C9A-13C5-00C2-64BD-92D1D8858314}"/>
              </a:ext>
            </a:extLst>
          </p:cNvPr>
          <p:cNvCxnSpPr>
            <a:cxnSpLocks/>
          </p:cNvCxnSpPr>
          <p:nvPr/>
        </p:nvCxnSpPr>
        <p:spPr>
          <a:xfrm flipV="1">
            <a:off x="3860799" y="3642782"/>
            <a:ext cx="46566" cy="429683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F05D08B-D5B3-088A-ED2D-1FDEB0D71E57}"/>
              </a:ext>
            </a:extLst>
          </p:cNvPr>
          <p:cNvCxnSpPr>
            <a:cxnSpLocks/>
          </p:cNvCxnSpPr>
          <p:nvPr/>
        </p:nvCxnSpPr>
        <p:spPr>
          <a:xfrm flipH="1">
            <a:off x="4161365" y="1839381"/>
            <a:ext cx="715433" cy="755650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7401286-4ED5-4054-8DD7-8F4095D7D62E}"/>
              </a:ext>
            </a:extLst>
          </p:cNvPr>
          <p:cNvCxnSpPr>
            <a:cxnSpLocks/>
          </p:cNvCxnSpPr>
          <p:nvPr/>
        </p:nvCxnSpPr>
        <p:spPr>
          <a:xfrm flipH="1" flipV="1">
            <a:off x="5082114" y="3028947"/>
            <a:ext cx="1308100" cy="59266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017F41F-357A-0A68-347C-4340B75651A4}"/>
              </a:ext>
            </a:extLst>
          </p:cNvPr>
          <p:cNvCxnSpPr>
            <a:cxnSpLocks/>
          </p:cNvCxnSpPr>
          <p:nvPr/>
        </p:nvCxnSpPr>
        <p:spPr>
          <a:xfrm flipH="1" flipV="1">
            <a:off x="4785780" y="3452279"/>
            <a:ext cx="842434" cy="673099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178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Design –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Múltiplos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acessos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DD3807C3-45EA-6C2A-778D-35FA83657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99" y="1339088"/>
            <a:ext cx="6542615" cy="3809405"/>
          </a:xfrm>
          <a:prstGeom prst="rect">
            <a:avLst/>
          </a:prstGeom>
        </p:spPr>
      </p:pic>
      <p:pic>
        <p:nvPicPr>
          <p:cNvPr id="4" name="Gráfico 9" descr="Banco de dados com preenchimento sólido">
            <a:extLst>
              <a:ext uri="{FF2B5EF4-FFF2-40B4-BE49-F238E27FC236}">
                <a16:creationId xmlns:a16="http://schemas.microsoft.com/office/drawing/2014/main" id="{1B3712D3-4154-43FA-316B-F4ED1ED24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7467" y="2601385"/>
            <a:ext cx="893233" cy="914400"/>
          </a:xfrm>
          <a:prstGeom prst="rect">
            <a:avLst/>
          </a:prstGeom>
        </p:spPr>
      </p:pic>
      <p:pic>
        <p:nvPicPr>
          <p:cNvPr id="9" name="Gráfico 9" descr="Banco de dados com preenchimento sólido">
            <a:extLst>
              <a:ext uri="{FF2B5EF4-FFF2-40B4-BE49-F238E27FC236}">
                <a16:creationId xmlns:a16="http://schemas.microsoft.com/office/drawing/2014/main" id="{68DFD34B-E263-AB6D-0D67-B99059940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5966" y="2569634"/>
            <a:ext cx="893233" cy="914400"/>
          </a:xfrm>
          <a:prstGeom prst="rect">
            <a:avLst/>
          </a:prstGeom>
        </p:spPr>
      </p:pic>
      <p:pic>
        <p:nvPicPr>
          <p:cNvPr id="10" name="Gráfico 9" descr="Banco de dados com preenchimento sólido">
            <a:extLst>
              <a:ext uri="{FF2B5EF4-FFF2-40B4-BE49-F238E27FC236}">
                <a16:creationId xmlns:a16="http://schemas.microsoft.com/office/drawing/2014/main" id="{5DDE8149-5127-B332-8AF5-E4F51542A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7883" y="2950634"/>
            <a:ext cx="893233" cy="9144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9732B45-54DE-9762-DD36-6EC50A77795D}"/>
              </a:ext>
            </a:extLst>
          </p:cNvPr>
          <p:cNvCxnSpPr/>
          <p:nvPr/>
        </p:nvCxnSpPr>
        <p:spPr>
          <a:xfrm>
            <a:off x="2897717" y="2516717"/>
            <a:ext cx="575733" cy="416983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11B0B5A-0C45-C00A-86B0-4ED6ED334B00}"/>
              </a:ext>
            </a:extLst>
          </p:cNvPr>
          <p:cNvCxnSpPr>
            <a:cxnSpLocks/>
          </p:cNvCxnSpPr>
          <p:nvPr/>
        </p:nvCxnSpPr>
        <p:spPr>
          <a:xfrm flipV="1">
            <a:off x="2696634" y="3272367"/>
            <a:ext cx="850899" cy="472016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DD62C9A-13C5-00C2-64BD-92D1D8858314}"/>
              </a:ext>
            </a:extLst>
          </p:cNvPr>
          <p:cNvCxnSpPr>
            <a:cxnSpLocks/>
          </p:cNvCxnSpPr>
          <p:nvPr/>
        </p:nvCxnSpPr>
        <p:spPr>
          <a:xfrm flipV="1">
            <a:off x="3860799" y="3642782"/>
            <a:ext cx="46566" cy="429683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F05D08B-D5B3-088A-ED2D-1FDEB0D71E57}"/>
              </a:ext>
            </a:extLst>
          </p:cNvPr>
          <p:cNvCxnSpPr>
            <a:cxnSpLocks/>
          </p:cNvCxnSpPr>
          <p:nvPr/>
        </p:nvCxnSpPr>
        <p:spPr>
          <a:xfrm flipH="1">
            <a:off x="4161365" y="1839381"/>
            <a:ext cx="715433" cy="755650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7401286-4ED5-4054-8DD7-8F4095D7D62E}"/>
              </a:ext>
            </a:extLst>
          </p:cNvPr>
          <p:cNvCxnSpPr>
            <a:cxnSpLocks/>
          </p:cNvCxnSpPr>
          <p:nvPr/>
        </p:nvCxnSpPr>
        <p:spPr>
          <a:xfrm flipH="1" flipV="1">
            <a:off x="5082114" y="3028947"/>
            <a:ext cx="1308100" cy="59266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017F41F-357A-0A68-347C-4340B75651A4}"/>
              </a:ext>
            </a:extLst>
          </p:cNvPr>
          <p:cNvCxnSpPr>
            <a:cxnSpLocks/>
          </p:cNvCxnSpPr>
          <p:nvPr/>
        </p:nvCxnSpPr>
        <p:spPr>
          <a:xfrm flipH="1" flipV="1">
            <a:off x="4785780" y="3452279"/>
            <a:ext cx="842434" cy="673099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EFE396-8596-9001-326F-043AC4DFF732}"/>
              </a:ext>
            </a:extLst>
          </p:cNvPr>
          <p:cNvSpPr/>
          <p:nvPr/>
        </p:nvSpPr>
        <p:spPr>
          <a:xfrm>
            <a:off x="6252633" y="1479549"/>
            <a:ext cx="2571749" cy="69850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ea typeface="Calibri"/>
                <a:cs typeface="Calibri"/>
              </a:rPr>
              <a:t>Integração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E0A861D-3F30-9020-02B9-DDDF9C9B3217}"/>
              </a:ext>
            </a:extLst>
          </p:cNvPr>
          <p:cNvSpPr/>
          <p:nvPr/>
        </p:nvSpPr>
        <p:spPr>
          <a:xfrm>
            <a:off x="325966" y="4305298"/>
            <a:ext cx="2571749" cy="69850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dirty="0">
                <a:latin typeface="Calibri"/>
                <a:ea typeface="Calibri"/>
                <a:cs typeface="Calibri"/>
              </a:rPr>
              <a:t>Manutenção</a:t>
            </a:r>
          </a:p>
        </p:txBody>
      </p:sp>
    </p:spTree>
    <p:extLst>
      <p:ext uri="{BB962C8B-B14F-4D97-AF65-F5344CB8AC3E}">
        <p14:creationId xmlns:p14="http://schemas.microsoft.com/office/powerpoint/2010/main" val="362275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Concorrência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DD3807C3-45EA-6C2A-778D-35FA83657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99" y="1339088"/>
            <a:ext cx="6542615" cy="3809405"/>
          </a:xfrm>
          <a:prstGeom prst="rect">
            <a:avLst/>
          </a:prstGeom>
        </p:spPr>
      </p:pic>
      <p:pic>
        <p:nvPicPr>
          <p:cNvPr id="4" name="Gráfico 9" descr="Banco de dados com preenchimento sólido">
            <a:extLst>
              <a:ext uri="{FF2B5EF4-FFF2-40B4-BE49-F238E27FC236}">
                <a16:creationId xmlns:a16="http://schemas.microsoft.com/office/drawing/2014/main" id="{1B3712D3-4154-43FA-316B-F4ED1ED24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7467" y="2601385"/>
            <a:ext cx="893233" cy="914400"/>
          </a:xfrm>
          <a:prstGeom prst="rect">
            <a:avLst/>
          </a:prstGeom>
        </p:spPr>
      </p:pic>
      <p:pic>
        <p:nvPicPr>
          <p:cNvPr id="9" name="Gráfico 9" descr="Banco de dados com preenchimento sólido">
            <a:extLst>
              <a:ext uri="{FF2B5EF4-FFF2-40B4-BE49-F238E27FC236}">
                <a16:creationId xmlns:a16="http://schemas.microsoft.com/office/drawing/2014/main" id="{68DFD34B-E263-AB6D-0D67-B99059940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5966" y="2569634"/>
            <a:ext cx="893233" cy="914400"/>
          </a:xfrm>
          <a:prstGeom prst="rect">
            <a:avLst/>
          </a:prstGeom>
        </p:spPr>
      </p:pic>
      <p:pic>
        <p:nvPicPr>
          <p:cNvPr id="10" name="Gráfico 9" descr="Banco de dados com preenchimento sólido">
            <a:extLst>
              <a:ext uri="{FF2B5EF4-FFF2-40B4-BE49-F238E27FC236}">
                <a16:creationId xmlns:a16="http://schemas.microsoft.com/office/drawing/2014/main" id="{5DDE8149-5127-B332-8AF5-E4F51542A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7883" y="2950634"/>
            <a:ext cx="893233" cy="9144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9732B45-54DE-9762-DD36-6EC50A77795D}"/>
              </a:ext>
            </a:extLst>
          </p:cNvPr>
          <p:cNvCxnSpPr/>
          <p:nvPr/>
        </p:nvCxnSpPr>
        <p:spPr>
          <a:xfrm>
            <a:off x="2897717" y="2516717"/>
            <a:ext cx="575733" cy="416983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11B0B5A-0C45-C00A-86B0-4ED6ED334B00}"/>
              </a:ext>
            </a:extLst>
          </p:cNvPr>
          <p:cNvCxnSpPr>
            <a:cxnSpLocks/>
          </p:cNvCxnSpPr>
          <p:nvPr/>
        </p:nvCxnSpPr>
        <p:spPr>
          <a:xfrm flipV="1">
            <a:off x="2696634" y="3272367"/>
            <a:ext cx="850899" cy="472016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DD62C9A-13C5-00C2-64BD-92D1D8858314}"/>
              </a:ext>
            </a:extLst>
          </p:cNvPr>
          <p:cNvCxnSpPr>
            <a:cxnSpLocks/>
          </p:cNvCxnSpPr>
          <p:nvPr/>
        </p:nvCxnSpPr>
        <p:spPr>
          <a:xfrm flipV="1">
            <a:off x="3860799" y="3642782"/>
            <a:ext cx="46566" cy="429683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FF05D08B-D5B3-088A-ED2D-1FDEB0D71E57}"/>
              </a:ext>
            </a:extLst>
          </p:cNvPr>
          <p:cNvCxnSpPr>
            <a:cxnSpLocks/>
          </p:cNvCxnSpPr>
          <p:nvPr/>
        </p:nvCxnSpPr>
        <p:spPr>
          <a:xfrm flipH="1">
            <a:off x="4161365" y="1839381"/>
            <a:ext cx="715433" cy="755650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7401286-4ED5-4054-8DD7-8F4095D7D62E}"/>
              </a:ext>
            </a:extLst>
          </p:cNvPr>
          <p:cNvCxnSpPr>
            <a:cxnSpLocks/>
          </p:cNvCxnSpPr>
          <p:nvPr/>
        </p:nvCxnSpPr>
        <p:spPr>
          <a:xfrm flipH="1" flipV="1">
            <a:off x="5082114" y="3028947"/>
            <a:ext cx="1308100" cy="59266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017F41F-357A-0A68-347C-4340B75651A4}"/>
              </a:ext>
            </a:extLst>
          </p:cNvPr>
          <p:cNvCxnSpPr>
            <a:cxnSpLocks/>
          </p:cNvCxnSpPr>
          <p:nvPr/>
        </p:nvCxnSpPr>
        <p:spPr>
          <a:xfrm flipH="1" flipV="1">
            <a:off x="4785780" y="3452279"/>
            <a:ext cx="842434" cy="673099"/>
          </a:xfrm>
          <a:prstGeom prst="straightConnector1">
            <a:avLst/>
          </a:prstGeom>
          <a:ln>
            <a:solidFill>
              <a:srgbClr val="EA4E6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EEFE396-8596-9001-326F-043AC4DFF732}"/>
              </a:ext>
            </a:extLst>
          </p:cNvPr>
          <p:cNvSpPr/>
          <p:nvPr/>
        </p:nvSpPr>
        <p:spPr>
          <a:xfrm>
            <a:off x="6252633" y="1479549"/>
            <a:ext cx="2571749" cy="69850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ea typeface="Calibri"/>
                <a:cs typeface="Calibri"/>
              </a:rPr>
              <a:t>Integração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E0A861D-3F30-9020-02B9-DDDF9C9B3217}"/>
              </a:ext>
            </a:extLst>
          </p:cNvPr>
          <p:cNvSpPr/>
          <p:nvPr/>
        </p:nvSpPr>
        <p:spPr>
          <a:xfrm>
            <a:off x="325966" y="4305298"/>
            <a:ext cx="2571749" cy="69850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ea typeface="Calibri"/>
                <a:cs typeface="Calibri"/>
              </a:rPr>
              <a:t>Manutenção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F98EAD9-B56C-65DF-2A7C-57310AFB48B6}"/>
              </a:ext>
            </a:extLst>
          </p:cNvPr>
          <p:cNvSpPr/>
          <p:nvPr/>
        </p:nvSpPr>
        <p:spPr>
          <a:xfrm>
            <a:off x="1500717" y="2728383"/>
            <a:ext cx="4540248" cy="5926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err="1">
                <a:latin typeface="Calibri"/>
                <a:ea typeface="Calibri"/>
                <a:cs typeface="Calibri"/>
              </a:rPr>
              <a:t>Concurrency</a:t>
            </a:r>
            <a:r>
              <a:rPr lang="pt-BR" sz="2400">
                <a:latin typeface="Calibri"/>
                <a:ea typeface="Calibri"/>
                <a:cs typeface="Calibri"/>
              </a:rPr>
              <a:t> </a:t>
            </a:r>
            <a:r>
              <a:rPr lang="pt-BR" sz="2400" err="1">
                <a:latin typeface="Calibri"/>
                <a:ea typeface="Calibri"/>
                <a:cs typeface="Calibri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625797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568CCA80-7ADD-2ACB-DA02-E99459535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522048"/>
            <a:ext cx="7442199" cy="3623405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Múltiplos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acessos</a:t>
            </a:r>
            <a:endParaRPr lang="en-US" sz="4000" b="1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48BA20-6283-BE9A-9381-49E61011B3EE}"/>
              </a:ext>
            </a:extLst>
          </p:cNvPr>
          <p:cNvSpPr/>
          <p:nvPr/>
        </p:nvSpPr>
        <p:spPr>
          <a:xfrm>
            <a:off x="6358466" y="1606549"/>
            <a:ext cx="2434166" cy="4762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ea typeface="Calibri"/>
                <a:cs typeface="Calibri"/>
              </a:rPr>
              <a:t>Foco: 1 reserva</a:t>
            </a:r>
          </a:p>
        </p:txBody>
      </p:sp>
      <p:sp>
        <p:nvSpPr>
          <p:cNvPr id="6" name="Seta: da Esquerda para a Direita 5">
            <a:extLst>
              <a:ext uri="{FF2B5EF4-FFF2-40B4-BE49-F238E27FC236}">
                <a16:creationId xmlns:a16="http://schemas.microsoft.com/office/drawing/2014/main" id="{83DA0085-94E8-0BB7-3AF2-EFDB44494C24}"/>
              </a:ext>
            </a:extLst>
          </p:cNvPr>
          <p:cNvSpPr/>
          <p:nvPr/>
        </p:nvSpPr>
        <p:spPr>
          <a:xfrm rot="1440000">
            <a:off x="2111839" y="2519933"/>
            <a:ext cx="1217083" cy="486833"/>
          </a:xfrm>
          <a:prstGeom prst="leftRight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da Esquerda para a Direita 9">
            <a:extLst>
              <a:ext uri="{FF2B5EF4-FFF2-40B4-BE49-F238E27FC236}">
                <a16:creationId xmlns:a16="http://schemas.microsoft.com/office/drawing/2014/main" id="{892F0D65-17C0-B047-076E-E762DAD55144}"/>
              </a:ext>
            </a:extLst>
          </p:cNvPr>
          <p:cNvSpPr/>
          <p:nvPr/>
        </p:nvSpPr>
        <p:spPr>
          <a:xfrm rot="19200000">
            <a:off x="2302339" y="3779349"/>
            <a:ext cx="1217083" cy="486833"/>
          </a:xfrm>
          <a:prstGeom prst="leftRight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da Esquerda para a Direita 10">
            <a:extLst>
              <a:ext uri="{FF2B5EF4-FFF2-40B4-BE49-F238E27FC236}">
                <a16:creationId xmlns:a16="http://schemas.microsoft.com/office/drawing/2014/main" id="{B8E9DADF-8C0B-8A09-E6F8-BD3B8E7D2475}"/>
              </a:ext>
            </a:extLst>
          </p:cNvPr>
          <p:cNvSpPr/>
          <p:nvPr/>
        </p:nvSpPr>
        <p:spPr>
          <a:xfrm>
            <a:off x="5064588" y="3133765"/>
            <a:ext cx="1217083" cy="486833"/>
          </a:xfrm>
          <a:prstGeom prst="leftRight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0F854180-D179-64CF-4B11-03B06B884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080000">
            <a:off x="4150055" y="2503709"/>
            <a:ext cx="1102784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3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Abordagem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BD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6D861C19-47FE-25ED-AE65-6044FF25F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289" y="2569593"/>
            <a:ext cx="2570672" cy="2570672"/>
          </a:xfrm>
          <a:prstGeom prst="rect">
            <a:avLst/>
          </a:prstGeom>
        </p:spPr>
      </p:pic>
      <p:sp>
        <p:nvSpPr>
          <p:cNvPr id="3" name="Balão de Pensamento: Nuvem 2">
            <a:extLst>
              <a:ext uri="{FF2B5EF4-FFF2-40B4-BE49-F238E27FC236}">
                <a16:creationId xmlns:a16="http://schemas.microsoft.com/office/drawing/2014/main" id="{41C95EF5-BD1A-2B05-EFF2-CDD9D54BDA9B}"/>
              </a:ext>
            </a:extLst>
          </p:cNvPr>
          <p:cNvSpPr/>
          <p:nvPr/>
        </p:nvSpPr>
        <p:spPr>
          <a:xfrm>
            <a:off x="459357" y="1413569"/>
            <a:ext cx="3644658" cy="115378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Arial"/>
              </a:rPr>
              <a:t>Por que utilizar </a:t>
            </a:r>
            <a:r>
              <a:rPr lang="pt-BR" sz="2400" err="1">
                <a:latin typeface="Calibri"/>
                <a:cs typeface="Arial"/>
              </a:rPr>
              <a:t>SGBDs</a:t>
            </a:r>
            <a:r>
              <a:rPr lang="pt-BR" sz="2400">
                <a:latin typeface="Calibri"/>
                <a:cs typeface="Arial"/>
              </a:rPr>
              <a:t>?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9137BD1-5D68-1855-561F-38BDCFD78AB6}"/>
              </a:ext>
            </a:extLst>
          </p:cNvPr>
          <p:cNvSpPr/>
          <p:nvPr/>
        </p:nvSpPr>
        <p:spPr>
          <a:xfrm>
            <a:off x="5753820" y="2157681"/>
            <a:ext cx="2922197" cy="7116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Arial"/>
              </a:rPr>
              <a:t>Abordagem </a:t>
            </a:r>
            <a:r>
              <a:rPr lang="pt-BR" sz="1800" err="1">
                <a:latin typeface="Calibri"/>
                <a:cs typeface="Arial"/>
              </a:rPr>
              <a:t>BDs</a:t>
            </a:r>
            <a:endParaRPr lang="pt-BR" sz="1800" err="1">
              <a:latin typeface="Calibri"/>
              <a:cs typeface="Calibri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64A90FA-5A16-5786-E682-EE36F904212C}"/>
              </a:ext>
            </a:extLst>
          </p:cNvPr>
          <p:cNvSpPr/>
          <p:nvPr/>
        </p:nvSpPr>
        <p:spPr>
          <a:xfrm>
            <a:off x="2647311" y="3756363"/>
            <a:ext cx="2922197" cy="7116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Arial"/>
              </a:rPr>
              <a:t>Abordagem tradicional</a:t>
            </a:r>
            <a:endParaRPr lang="pt-BR" sz="1800">
              <a:latin typeface="Calibri"/>
              <a:cs typeface="Calibri"/>
            </a:endParaRPr>
          </a:p>
        </p:txBody>
      </p:sp>
      <p:pic>
        <p:nvPicPr>
          <p:cNvPr id="5" name="Imagem 2" descr="Tela de computador com ícones coloridos&#10;&#10;Descrição gerada automaticamente">
            <a:extLst>
              <a:ext uri="{FF2B5EF4-FFF2-40B4-BE49-F238E27FC236}">
                <a16:creationId xmlns:a16="http://schemas.microsoft.com/office/drawing/2014/main" id="{9B170227-2178-04A0-58D5-533D68134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201" y="581744"/>
            <a:ext cx="2441275" cy="1402869"/>
          </a:xfrm>
          <a:prstGeom prst="rect">
            <a:avLst/>
          </a:prstGeom>
        </p:spPr>
      </p:pic>
      <p:pic>
        <p:nvPicPr>
          <p:cNvPr id="6" name="Imagem 7" descr="Ícone&#10;&#10;Descrição gerada automaticamente">
            <a:extLst>
              <a:ext uri="{FF2B5EF4-FFF2-40B4-BE49-F238E27FC236}">
                <a16:creationId xmlns:a16="http://schemas.microsoft.com/office/drawing/2014/main" id="{0DF21939-BBB8-01FA-0153-9A3D9B6AC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067" y="2328003"/>
            <a:ext cx="1303867" cy="1069576"/>
          </a:xfrm>
          <a:prstGeom prst="rect">
            <a:avLst/>
          </a:prstGeom>
        </p:spPr>
      </p:pic>
      <p:pic>
        <p:nvPicPr>
          <p:cNvPr id="8" name="Imagem 8" descr="Ícone&#10;&#10;Descrição gerada automaticamente">
            <a:extLst>
              <a:ext uri="{FF2B5EF4-FFF2-40B4-BE49-F238E27FC236}">
                <a16:creationId xmlns:a16="http://schemas.microsoft.com/office/drawing/2014/main" id="{E1557AAB-8548-8D18-28CA-F553F9CDB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233" y="3020483"/>
            <a:ext cx="605367" cy="60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76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7" descr="Diagrama&#10;&#10;Descrição gerada automaticamente">
            <a:extLst>
              <a:ext uri="{FF2B5EF4-FFF2-40B4-BE49-F238E27FC236}">
                <a16:creationId xmlns:a16="http://schemas.microsoft.com/office/drawing/2014/main" id="{DEB30537-9532-3B47-AB31-51A7B5B5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28" y="1123076"/>
            <a:ext cx="7442199" cy="362340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3783FE4-9661-4F04-63DC-BF9F0DC575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7CF33F0F-19FF-2FF6-408C-08F75656DC6E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OLTP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692812BD-E5F1-F453-87C7-CBCA2BA2989A}"/>
              </a:ext>
            </a:extLst>
          </p:cNvPr>
          <p:cNvSpPr/>
          <p:nvPr/>
        </p:nvSpPr>
        <p:spPr>
          <a:xfrm>
            <a:off x="427353" y="4593867"/>
            <a:ext cx="8292140" cy="485235"/>
          </a:xfrm>
          <a:prstGeom prst="rightArrow">
            <a:avLst/>
          </a:prstGeom>
          <a:solidFill>
            <a:srgbClr val="EA4E60"/>
          </a:solidFill>
          <a:ln>
            <a:solidFill>
              <a:srgbClr val="EA4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Transação</a:t>
            </a:r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272502C-4CC0-3E2C-FD60-1F8B631C5791}"/>
              </a:ext>
            </a:extLst>
          </p:cNvPr>
          <p:cNvSpPr/>
          <p:nvPr/>
        </p:nvSpPr>
        <p:spPr>
          <a:xfrm>
            <a:off x="3144329" y="2049852"/>
            <a:ext cx="2383045" cy="1671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1" descr="Logotipo&#10;&#10;Descrição gerada automaticamente">
            <a:extLst>
              <a:ext uri="{FF2B5EF4-FFF2-40B4-BE49-F238E27FC236}">
                <a16:creationId xmlns:a16="http://schemas.microsoft.com/office/drawing/2014/main" id="{917745E7-0157-B520-A66E-1A7122B3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212" y="1573781"/>
            <a:ext cx="3530359" cy="1995937"/>
          </a:xfrm>
          <a:prstGeom prst="rect">
            <a:avLst/>
          </a:prstGeom>
        </p:spPr>
      </p:pic>
      <p:sp>
        <p:nvSpPr>
          <p:cNvPr id="17" name="Seta: da Esquerda para a Direita 16">
            <a:extLst>
              <a:ext uri="{FF2B5EF4-FFF2-40B4-BE49-F238E27FC236}">
                <a16:creationId xmlns:a16="http://schemas.microsoft.com/office/drawing/2014/main" id="{65E0D53B-F4FC-AD26-B8DB-B4E736DA14D5}"/>
              </a:ext>
            </a:extLst>
          </p:cNvPr>
          <p:cNvSpPr/>
          <p:nvPr/>
        </p:nvSpPr>
        <p:spPr>
          <a:xfrm rot="1440000">
            <a:off x="2133405" y="1948433"/>
            <a:ext cx="1217083" cy="486833"/>
          </a:xfrm>
          <a:prstGeom prst="leftRight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da Esquerda para a Direita 18">
            <a:extLst>
              <a:ext uri="{FF2B5EF4-FFF2-40B4-BE49-F238E27FC236}">
                <a16:creationId xmlns:a16="http://schemas.microsoft.com/office/drawing/2014/main" id="{BC2E5B19-C0B5-FB7C-C1A9-B85AE72C3D6F}"/>
              </a:ext>
            </a:extLst>
          </p:cNvPr>
          <p:cNvSpPr/>
          <p:nvPr/>
        </p:nvSpPr>
        <p:spPr>
          <a:xfrm rot="19200000">
            <a:off x="2323905" y="3207849"/>
            <a:ext cx="1217083" cy="486833"/>
          </a:xfrm>
          <a:prstGeom prst="leftRight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da Esquerda para a Direita 20">
            <a:extLst>
              <a:ext uri="{FF2B5EF4-FFF2-40B4-BE49-F238E27FC236}">
                <a16:creationId xmlns:a16="http://schemas.microsoft.com/office/drawing/2014/main" id="{3212FA22-36BD-5D51-F149-86609C011BE6}"/>
              </a:ext>
            </a:extLst>
          </p:cNvPr>
          <p:cNvSpPr/>
          <p:nvPr/>
        </p:nvSpPr>
        <p:spPr>
          <a:xfrm>
            <a:off x="5086154" y="2562265"/>
            <a:ext cx="1217083" cy="486833"/>
          </a:xfrm>
          <a:prstGeom prst="leftRight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12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OLTP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E75CF547-130E-3FAD-09D7-B97A7E7F1282}"/>
              </a:ext>
            </a:extLst>
          </p:cNvPr>
          <p:cNvSpPr txBox="1"/>
          <p:nvPr/>
        </p:nvSpPr>
        <p:spPr>
          <a:xfrm>
            <a:off x="565525" y="1481050"/>
            <a:ext cx="581556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App multiuser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concorrentes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48BA20-6283-BE9A-9381-49E61011B3EE}"/>
              </a:ext>
            </a:extLst>
          </p:cNvPr>
          <p:cNvSpPr/>
          <p:nvPr/>
        </p:nvSpPr>
        <p:spPr>
          <a:xfrm>
            <a:off x="569382" y="4389966"/>
            <a:ext cx="8011583" cy="48683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Online </a:t>
            </a:r>
            <a:r>
              <a:rPr lang="pt-BR" sz="2000" err="1">
                <a:latin typeface="Calibri"/>
                <a:cs typeface="Calibri"/>
              </a:rPr>
              <a:t>Transaction</a:t>
            </a:r>
            <a:r>
              <a:rPr lang="pt-BR" sz="2000">
                <a:latin typeface="Calibri"/>
                <a:cs typeface="Calibri"/>
              </a:rPr>
              <a:t> </a:t>
            </a:r>
            <a:r>
              <a:rPr lang="pt-BR" sz="2000" err="1">
                <a:latin typeface="Calibri"/>
                <a:cs typeface="Calibri"/>
              </a:rPr>
              <a:t>Processing</a:t>
            </a:r>
            <a:endParaRPr lang="pt-BR" sz="2000" err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3125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OLTP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E75CF547-130E-3FAD-09D7-B97A7E7F1282}"/>
              </a:ext>
            </a:extLst>
          </p:cNvPr>
          <p:cNvSpPr txBox="1"/>
          <p:nvPr/>
        </p:nvSpPr>
        <p:spPr>
          <a:xfrm>
            <a:off x="565525" y="1481050"/>
            <a:ext cx="581556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App multiuser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concorrentes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48BA20-6283-BE9A-9381-49E61011B3EE}"/>
              </a:ext>
            </a:extLst>
          </p:cNvPr>
          <p:cNvSpPr/>
          <p:nvPr/>
        </p:nvSpPr>
        <p:spPr>
          <a:xfrm>
            <a:off x="569382" y="4389966"/>
            <a:ext cx="8011583" cy="48683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Online </a:t>
            </a:r>
            <a:r>
              <a:rPr lang="pt-BR" sz="2000" err="1">
                <a:latin typeface="Calibri"/>
                <a:cs typeface="Calibri"/>
              </a:rPr>
              <a:t>Transaction</a:t>
            </a:r>
            <a:r>
              <a:rPr lang="pt-BR" sz="2000">
                <a:latin typeface="Calibri"/>
                <a:cs typeface="Calibri"/>
              </a:rPr>
              <a:t> </a:t>
            </a:r>
            <a:r>
              <a:rPr lang="pt-BR" sz="2000" err="1">
                <a:latin typeface="Calibri"/>
                <a:cs typeface="Calibri"/>
              </a:rPr>
              <a:t>Processing</a:t>
            </a:r>
            <a:endParaRPr lang="pt-BR" sz="2000" err="1">
              <a:latin typeface="Calibri"/>
              <a:ea typeface="Calibri"/>
              <a:cs typeface="Calibri"/>
            </a:endParaRPr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695701E5-B857-6937-2248-3485763CCDBC}"/>
              </a:ext>
            </a:extLst>
          </p:cNvPr>
          <p:cNvSpPr/>
          <p:nvPr/>
        </p:nvSpPr>
        <p:spPr>
          <a:xfrm>
            <a:off x="2813050" y="1831508"/>
            <a:ext cx="2910416" cy="613833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Acessos ao SGBD</a:t>
            </a:r>
            <a:endParaRPr lang="pt-BR"/>
          </a:p>
        </p:txBody>
      </p:sp>
      <p:sp>
        <p:nvSpPr>
          <p:cNvPr id="9" name="Balão de Fala: Retângulo com Cantos Arredondados 8">
            <a:extLst>
              <a:ext uri="{FF2B5EF4-FFF2-40B4-BE49-F238E27FC236}">
                <a16:creationId xmlns:a16="http://schemas.microsoft.com/office/drawing/2014/main" id="{99340142-42EF-A31D-8A84-82E35BFD5A68}"/>
              </a:ext>
            </a:extLst>
          </p:cNvPr>
          <p:cNvSpPr/>
          <p:nvPr/>
        </p:nvSpPr>
        <p:spPr>
          <a:xfrm>
            <a:off x="3479799" y="1323507"/>
            <a:ext cx="2910416" cy="613833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Cálculo lógico</a:t>
            </a:r>
            <a:endParaRPr lang="pt-BR"/>
          </a:p>
        </p:txBody>
      </p:sp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83CCB884-160F-F657-2BF1-4BCB31CADE12}"/>
              </a:ext>
            </a:extLst>
          </p:cNvPr>
          <p:cNvSpPr/>
          <p:nvPr/>
        </p:nvSpPr>
        <p:spPr>
          <a:xfrm>
            <a:off x="4273548" y="666541"/>
            <a:ext cx="2910416" cy="613833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Unidade de trabalho</a:t>
            </a:r>
            <a:endParaRPr 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FBD92DE1-44C1-4A39-F07E-E10D7E59DD94}"/>
              </a:ext>
            </a:extLst>
          </p:cNvPr>
          <p:cNvSpPr/>
          <p:nvPr/>
        </p:nvSpPr>
        <p:spPr>
          <a:xfrm>
            <a:off x="7362559" y="712758"/>
            <a:ext cx="646980" cy="193015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71F4770-D6F0-E31F-E532-49ED02DE30D7}"/>
              </a:ext>
            </a:extLst>
          </p:cNvPr>
          <p:cNvSpPr/>
          <p:nvPr/>
        </p:nvSpPr>
        <p:spPr>
          <a:xfrm rot="-5400000">
            <a:off x="7454840" y="1443307"/>
            <a:ext cx="1930159" cy="474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libri"/>
                <a:ea typeface="Calibri"/>
                <a:cs typeface="Calibri"/>
              </a:rPr>
              <a:t>Processo</a:t>
            </a: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D97F3632-E657-FB92-BAAB-E3BFAD37DC87}"/>
              </a:ext>
            </a:extLst>
          </p:cNvPr>
          <p:cNvSpPr/>
          <p:nvPr/>
        </p:nvSpPr>
        <p:spPr>
          <a:xfrm>
            <a:off x="569883" y="3411207"/>
            <a:ext cx="3321169" cy="636198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Execução sem interferência</a:t>
            </a:r>
            <a:endParaRPr lang="pt-BR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7077C651-70D4-F3B1-3855-43BF322DAE9F}"/>
              </a:ext>
            </a:extLst>
          </p:cNvPr>
          <p:cNvSpPr/>
          <p:nvPr/>
        </p:nvSpPr>
        <p:spPr>
          <a:xfrm>
            <a:off x="3613735" y="3564089"/>
            <a:ext cx="787160" cy="32349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4E42EEA-0289-EAF5-0B87-80383BEDD266}"/>
              </a:ext>
            </a:extLst>
          </p:cNvPr>
          <p:cNvSpPr/>
          <p:nvPr/>
        </p:nvSpPr>
        <p:spPr>
          <a:xfrm>
            <a:off x="4608123" y="3438166"/>
            <a:ext cx="2156603" cy="571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Isolamento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18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OLTP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E75CF547-130E-3FAD-09D7-B97A7E7F1282}"/>
              </a:ext>
            </a:extLst>
          </p:cNvPr>
          <p:cNvSpPr txBox="1"/>
          <p:nvPr/>
        </p:nvSpPr>
        <p:spPr>
          <a:xfrm>
            <a:off x="565525" y="1481050"/>
            <a:ext cx="581556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App multiuser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Gerenciador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concorrentes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48BA20-6283-BE9A-9381-49E61011B3EE}"/>
              </a:ext>
            </a:extLst>
          </p:cNvPr>
          <p:cNvSpPr/>
          <p:nvPr/>
        </p:nvSpPr>
        <p:spPr>
          <a:xfrm>
            <a:off x="569382" y="4389966"/>
            <a:ext cx="8011583" cy="48683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Calibri"/>
              </a:rPr>
              <a:t>Online </a:t>
            </a:r>
            <a:r>
              <a:rPr lang="pt-BR" sz="2000" err="1">
                <a:latin typeface="Calibri"/>
                <a:cs typeface="Calibri"/>
              </a:rPr>
              <a:t>Transaction</a:t>
            </a:r>
            <a:r>
              <a:rPr lang="pt-BR" sz="2000">
                <a:latin typeface="Calibri"/>
                <a:cs typeface="Calibri"/>
              </a:rPr>
              <a:t> </a:t>
            </a:r>
            <a:r>
              <a:rPr lang="pt-BR" sz="2000" err="1">
                <a:latin typeface="Calibri"/>
                <a:cs typeface="Calibri"/>
              </a:rPr>
              <a:t>Processing</a:t>
            </a:r>
            <a:endParaRPr lang="pt-BR" sz="2000" err="1">
              <a:latin typeface="Calibri"/>
              <a:ea typeface="Calibri"/>
              <a:cs typeface="Calibri"/>
            </a:endParaRPr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695701E5-B857-6937-2248-3485763CCDBC}"/>
              </a:ext>
            </a:extLst>
          </p:cNvPr>
          <p:cNvSpPr/>
          <p:nvPr/>
        </p:nvSpPr>
        <p:spPr>
          <a:xfrm>
            <a:off x="2813050" y="1831508"/>
            <a:ext cx="2910416" cy="613833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Acessos ao SGBD</a:t>
            </a:r>
            <a:endParaRPr lang="pt-BR"/>
          </a:p>
        </p:txBody>
      </p:sp>
      <p:sp>
        <p:nvSpPr>
          <p:cNvPr id="9" name="Balão de Fala: Retângulo com Cantos Arredondados 8">
            <a:extLst>
              <a:ext uri="{FF2B5EF4-FFF2-40B4-BE49-F238E27FC236}">
                <a16:creationId xmlns:a16="http://schemas.microsoft.com/office/drawing/2014/main" id="{99340142-42EF-A31D-8A84-82E35BFD5A68}"/>
              </a:ext>
            </a:extLst>
          </p:cNvPr>
          <p:cNvSpPr/>
          <p:nvPr/>
        </p:nvSpPr>
        <p:spPr>
          <a:xfrm>
            <a:off x="3479799" y="1323507"/>
            <a:ext cx="2910416" cy="613833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Cálculo lógico</a:t>
            </a:r>
            <a:endParaRPr lang="pt-BR"/>
          </a:p>
        </p:txBody>
      </p:sp>
      <p:sp>
        <p:nvSpPr>
          <p:cNvPr id="10" name="Balão de Fala: Retângulo com Cantos Arredondados 9">
            <a:extLst>
              <a:ext uri="{FF2B5EF4-FFF2-40B4-BE49-F238E27FC236}">
                <a16:creationId xmlns:a16="http://schemas.microsoft.com/office/drawing/2014/main" id="{83CCB884-160F-F657-2BF1-4BCB31CADE12}"/>
              </a:ext>
            </a:extLst>
          </p:cNvPr>
          <p:cNvSpPr/>
          <p:nvPr/>
        </p:nvSpPr>
        <p:spPr>
          <a:xfrm>
            <a:off x="4273548" y="666541"/>
            <a:ext cx="2910416" cy="613833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Unidade de trabalho</a:t>
            </a:r>
            <a:endParaRPr lang="pt-BR"/>
          </a:p>
        </p:txBody>
      </p:sp>
      <p:sp>
        <p:nvSpPr>
          <p:cNvPr id="7" name="Chave Direita 6">
            <a:extLst>
              <a:ext uri="{FF2B5EF4-FFF2-40B4-BE49-F238E27FC236}">
                <a16:creationId xmlns:a16="http://schemas.microsoft.com/office/drawing/2014/main" id="{FBD92DE1-44C1-4A39-F07E-E10D7E59DD94}"/>
              </a:ext>
            </a:extLst>
          </p:cNvPr>
          <p:cNvSpPr/>
          <p:nvPr/>
        </p:nvSpPr>
        <p:spPr>
          <a:xfrm>
            <a:off x="7362559" y="712758"/>
            <a:ext cx="646980" cy="193015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71F4770-D6F0-E31F-E532-49ED02DE30D7}"/>
              </a:ext>
            </a:extLst>
          </p:cNvPr>
          <p:cNvSpPr/>
          <p:nvPr/>
        </p:nvSpPr>
        <p:spPr>
          <a:xfrm rot="-5400000">
            <a:off x="7454840" y="1443307"/>
            <a:ext cx="1930159" cy="474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latin typeface="Calibri"/>
                <a:ea typeface="Calibri"/>
                <a:cs typeface="Calibri"/>
              </a:rPr>
              <a:t>Processo</a:t>
            </a: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D97F3632-E657-FB92-BAAB-E3BFAD37DC87}"/>
              </a:ext>
            </a:extLst>
          </p:cNvPr>
          <p:cNvSpPr/>
          <p:nvPr/>
        </p:nvSpPr>
        <p:spPr>
          <a:xfrm>
            <a:off x="569883" y="3411207"/>
            <a:ext cx="3321169" cy="636198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Execução sem interferência</a:t>
            </a:r>
            <a:endParaRPr lang="pt-BR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7077C651-70D4-F3B1-3855-43BF322DAE9F}"/>
              </a:ext>
            </a:extLst>
          </p:cNvPr>
          <p:cNvSpPr/>
          <p:nvPr/>
        </p:nvSpPr>
        <p:spPr>
          <a:xfrm>
            <a:off x="3613735" y="3564089"/>
            <a:ext cx="787160" cy="323490"/>
          </a:xfrm>
          <a:prstGeom prst="left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4E42EEA-0289-EAF5-0B87-80383BEDD266}"/>
              </a:ext>
            </a:extLst>
          </p:cNvPr>
          <p:cNvSpPr/>
          <p:nvPr/>
        </p:nvSpPr>
        <p:spPr>
          <a:xfrm>
            <a:off x="4608123" y="3438166"/>
            <a:ext cx="2156603" cy="57150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+mn-lt"/>
                <a:cs typeface="+mn-lt"/>
              </a:rPr>
              <a:t>Atomicidade</a:t>
            </a:r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4A278B-2706-8AE8-7E5D-013C388323F8}"/>
              </a:ext>
            </a:extLst>
          </p:cNvPr>
          <p:cNvSpPr txBox="1"/>
          <p:nvPr/>
        </p:nvSpPr>
        <p:spPr>
          <a:xfrm>
            <a:off x="6866627" y="3561631"/>
            <a:ext cx="16325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>
                <a:latin typeface="Calibri"/>
                <a:ea typeface="Calibri"/>
                <a:cs typeface="Calibri"/>
              </a:rPr>
              <a:t>8 ou 80!</a:t>
            </a:r>
          </a:p>
        </p:txBody>
      </p:sp>
    </p:spTree>
    <p:extLst>
      <p:ext uri="{BB962C8B-B14F-4D97-AF65-F5344CB8AC3E}">
        <p14:creationId xmlns:p14="http://schemas.microsoft.com/office/powerpoint/2010/main" val="1954352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3783FE4-9661-4F04-63DC-BF9F0DC575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7CF33F0F-19FF-2FF6-408C-08F75656DC6E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OLTP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7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65423D3-DA76-44DF-96F6-D7AD36AC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89" y="2569593"/>
            <a:ext cx="2570672" cy="2570672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A9B301D-F269-3C5F-E01A-21AE2D7CD4DB}"/>
              </a:ext>
            </a:extLst>
          </p:cNvPr>
          <p:cNvSpPr/>
          <p:nvPr/>
        </p:nvSpPr>
        <p:spPr>
          <a:xfrm>
            <a:off x="5257800" y="1413653"/>
            <a:ext cx="3526046" cy="6577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Operacional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60F93A-25ED-A7D1-3E96-70BA1D5C7E02}"/>
              </a:ext>
            </a:extLst>
          </p:cNvPr>
          <p:cNvSpPr/>
          <p:nvPr/>
        </p:nvSpPr>
        <p:spPr>
          <a:xfrm>
            <a:off x="4104016" y="2308644"/>
            <a:ext cx="3526046" cy="6577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Processamento de dados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77C75C0-EEC1-0B1F-E1B1-C0CB85F6A309}"/>
              </a:ext>
            </a:extLst>
          </p:cNvPr>
          <p:cNvSpPr/>
          <p:nvPr/>
        </p:nvSpPr>
        <p:spPr>
          <a:xfrm>
            <a:off x="2874753" y="3203635"/>
            <a:ext cx="3526046" cy="657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Processamento de dados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F153219-26A8-46EE-73CA-80A609426733}"/>
              </a:ext>
            </a:extLst>
          </p:cNvPr>
          <p:cNvSpPr/>
          <p:nvPr/>
        </p:nvSpPr>
        <p:spPr>
          <a:xfrm>
            <a:off x="2443432" y="4174106"/>
            <a:ext cx="6221800" cy="6577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err="1">
                <a:latin typeface="Calibri"/>
                <a:cs typeface="Calibri"/>
              </a:rPr>
              <a:t>Transaction-driven</a:t>
            </a:r>
          </a:p>
        </p:txBody>
      </p:sp>
      <p:sp>
        <p:nvSpPr>
          <p:cNvPr id="6" name="Balão de Pensamento: Nuvem 5">
            <a:extLst>
              <a:ext uri="{FF2B5EF4-FFF2-40B4-BE49-F238E27FC236}">
                <a16:creationId xmlns:a16="http://schemas.microsoft.com/office/drawing/2014/main" id="{F38DA08C-E1B3-D0D2-9CF7-53D780B87A01}"/>
              </a:ext>
            </a:extLst>
          </p:cNvPr>
          <p:cNvSpPr/>
          <p:nvPr/>
        </p:nvSpPr>
        <p:spPr>
          <a:xfrm>
            <a:off x="459357" y="1413569"/>
            <a:ext cx="2300575" cy="115378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Arial"/>
              </a:rPr>
              <a:t>Qual contexto?</a:t>
            </a:r>
          </a:p>
        </p:txBody>
      </p:sp>
    </p:spTree>
    <p:extLst>
      <p:ext uri="{BB962C8B-B14F-4D97-AF65-F5344CB8AC3E}">
        <p14:creationId xmlns:p14="http://schemas.microsoft.com/office/powerpoint/2010/main" val="3853972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3783FE4-9661-4F04-63DC-BF9F0DC575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7CF33F0F-19FF-2FF6-408C-08F75656DC6E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OLTP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7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65423D3-DA76-44DF-96F6-D7AD36AC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89" y="2569593"/>
            <a:ext cx="2570672" cy="2570672"/>
          </a:xfrm>
          <a:prstGeom prst="rect">
            <a:avLst/>
          </a:prstGeom>
        </p:spPr>
      </p:pic>
      <p:sp>
        <p:nvSpPr>
          <p:cNvPr id="9" name="Balão de Pensamento: Nuvem 8">
            <a:extLst>
              <a:ext uri="{FF2B5EF4-FFF2-40B4-BE49-F238E27FC236}">
                <a16:creationId xmlns:a16="http://schemas.microsoft.com/office/drawing/2014/main" id="{5FEF0DF7-33A5-D416-EE9F-0D4010FF558B}"/>
              </a:ext>
            </a:extLst>
          </p:cNvPr>
          <p:cNvSpPr/>
          <p:nvPr/>
        </p:nvSpPr>
        <p:spPr>
          <a:xfrm>
            <a:off x="459357" y="1413569"/>
            <a:ext cx="2300575" cy="115378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Arial"/>
              </a:rPr>
              <a:t>Aplicação além de DB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7DF1AEC-041F-3E74-9E10-64C0D2D32AF1}"/>
              </a:ext>
            </a:extLst>
          </p:cNvPr>
          <p:cNvSpPr/>
          <p:nvPr/>
        </p:nvSpPr>
        <p:spPr>
          <a:xfrm>
            <a:off x="2940050" y="1945217"/>
            <a:ext cx="1375832" cy="550333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OLTP</a:t>
            </a:r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A47DB58-70A0-4E85-DEA1-C77ACBC7083A}"/>
              </a:ext>
            </a:extLst>
          </p:cNvPr>
          <p:cNvSpPr/>
          <p:nvPr/>
        </p:nvSpPr>
        <p:spPr>
          <a:xfrm>
            <a:off x="7099299" y="1945216"/>
            <a:ext cx="1375832" cy="550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OLAP</a:t>
            </a:r>
            <a:endParaRPr lang="pt-BR"/>
          </a:p>
        </p:txBody>
      </p:sp>
      <p:pic>
        <p:nvPicPr>
          <p:cNvPr id="6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CB5E44AA-F1B7-9AA3-7972-96613B18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67" y="636552"/>
            <a:ext cx="2055284" cy="1076397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3123DC7-6C10-E022-2FA8-ED6242FE3195}"/>
              </a:ext>
            </a:extLst>
          </p:cNvPr>
          <p:cNvSpPr/>
          <p:nvPr/>
        </p:nvSpPr>
        <p:spPr>
          <a:xfrm>
            <a:off x="2940050" y="2664883"/>
            <a:ext cx="1375832" cy="1439333"/>
          </a:xfrm>
          <a:prstGeom prst="roundRect">
            <a:avLst/>
          </a:prstGeom>
          <a:ln>
            <a:solidFill>
              <a:srgbClr val="EA4E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Ambiente Operacional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BEC1A40-00B1-5EBB-141E-DDCF0BEB8C7B}"/>
              </a:ext>
            </a:extLst>
          </p:cNvPr>
          <p:cNvSpPr/>
          <p:nvPr/>
        </p:nvSpPr>
        <p:spPr>
          <a:xfrm>
            <a:off x="7099299" y="2664882"/>
            <a:ext cx="1375832" cy="14393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Ambiente informativo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847C7A7-4D35-D114-C391-5AF25B7B73B1}"/>
              </a:ext>
            </a:extLst>
          </p:cNvPr>
          <p:cNvSpPr/>
          <p:nvPr/>
        </p:nvSpPr>
        <p:spPr>
          <a:xfrm>
            <a:off x="4580213" y="2763350"/>
            <a:ext cx="2264832" cy="486833"/>
          </a:xfrm>
          <a:prstGeom prst="right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ELT </a:t>
            </a:r>
            <a:r>
              <a:rPr lang="pt-BR" err="1">
                <a:cs typeface="Arial"/>
              </a:rPr>
              <a:t>Process</a:t>
            </a:r>
            <a:endParaRPr lang="pt-BR" err="1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2925F12B-C5B0-FC83-24DF-4105FE037A60}"/>
              </a:ext>
            </a:extLst>
          </p:cNvPr>
          <p:cNvSpPr/>
          <p:nvPr/>
        </p:nvSpPr>
        <p:spPr>
          <a:xfrm rot="10800000">
            <a:off x="4527295" y="3451266"/>
            <a:ext cx="2264832" cy="486833"/>
          </a:xfrm>
          <a:prstGeom prst="rightArrow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o Explicativo: Seta para Cima 16">
            <a:extLst>
              <a:ext uri="{FF2B5EF4-FFF2-40B4-BE49-F238E27FC236}">
                <a16:creationId xmlns:a16="http://schemas.microsoft.com/office/drawing/2014/main" id="{A48C7826-0D5E-354C-6554-F47F50EE4887}"/>
              </a:ext>
            </a:extLst>
          </p:cNvPr>
          <p:cNvSpPr/>
          <p:nvPr/>
        </p:nvSpPr>
        <p:spPr>
          <a:xfrm>
            <a:off x="4310592" y="4056591"/>
            <a:ext cx="2857499" cy="698500"/>
          </a:xfrm>
          <a:prstGeom prst="upArrow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Data mining, Análises e decisão</a:t>
            </a:r>
            <a:endParaRPr lang="pt-BR"/>
          </a:p>
        </p:txBody>
      </p:sp>
      <p:pic>
        <p:nvPicPr>
          <p:cNvPr id="18" name="Imagem 18" descr="Ícone&#10;&#10;Descrição gerada automaticamente">
            <a:extLst>
              <a:ext uri="{FF2B5EF4-FFF2-40B4-BE49-F238E27FC236}">
                <a16:creationId xmlns:a16="http://schemas.microsoft.com/office/drawing/2014/main" id="{1D68E061-B87C-58B6-DDF1-8E4A67FE7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483" y="3906308"/>
            <a:ext cx="1494367" cy="844550"/>
          </a:xfrm>
          <a:prstGeom prst="rect">
            <a:avLst/>
          </a:prstGeom>
        </p:spPr>
      </p:pic>
      <p:pic>
        <p:nvPicPr>
          <p:cNvPr id="20" name="Imagem 2" descr="Tela de computador com ícones coloridos&#10;&#10;Descrição gerada automaticamente">
            <a:extLst>
              <a:ext uri="{FF2B5EF4-FFF2-40B4-BE49-F238E27FC236}">
                <a16:creationId xmlns:a16="http://schemas.microsoft.com/office/drawing/2014/main" id="{7710AC56-57AD-1391-8DA1-F02900976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868" y="3777911"/>
            <a:ext cx="1372359" cy="8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76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3783FE4-9661-4F04-63DC-BF9F0DC575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32;g116d3f5ae16_1_0">
            <a:extLst>
              <a:ext uri="{FF2B5EF4-FFF2-40B4-BE49-F238E27FC236}">
                <a16:creationId xmlns:a16="http://schemas.microsoft.com/office/drawing/2014/main" id="{7CF33F0F-19FF-2FF6-408C-08F75656DC6E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OLTP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7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65423D3-DA76-44DF-96F6-D7AD36AC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89" y="2569593"/>
            <a:ext cx="2570672" cy="2570672"/>
          </a:xfrm>
          <a:prstGeom prst="rect">
            <a:avLst/>
          </a:prstGeom>
        </p:spPr>
      </p:pic>
      <p:sp>
        <p:nvSpPr>
          <p:cNvPr id="9" name="Balão de Pensamento: Nuvem 8">
            <a:extLst>
              <a:ext uri="{FF2B5EF4-FFF2-40B4-BE49-F238E27FC236}">
                <a16:creationId xmlns:a16="http://schemas.microsoft.com/office/drawing/2014/main" id="{5FEF0DF7-33A5-D416-EE9F-0D4010FF558B}"/>
              </a:ext>
            </a:extLst>
          </p:cNvPr>
          <p:cNvSpPr/>
          <p:nvPr/>
        </p:nvSpPr>
        <p:spPr>
          <a:xfrm>
            <a:off x="459357" y="1413569"/>
            <a:ext cx="2300575" cy="1153783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latin typeface="Calibri"/>
                <a:cs typeface="Arial"/>
              </a:rPr>
              <a:t>Aplicação além de DB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7DF1AEC-041F-3E74-9E10-64C0D2D32AF1}"/>
              </a:ext>
            </a:extLst>
          </p:cNvPr>
          <p:cNvSpPr/>
          <p:nvPr/>
        </p:nvSpPr>
        <p:spPr>
          <a:xfrm>
            <a:off x="2940050" y="1945217"/>
            <a:ext cx="1375832" cy="550333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OLTP</a:t>
            </a:r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A47DB58-70A0-4E85-DEA1-C77ACBC7083A}"/>
              </a:ext>
            </a:extLst>
          </p:cNvPr>
          <p:cNvSpPr/>
          <p:nvPr/>
        </p:nvSpPr>
        <p:spPr>
          <a:xfrm>
            <a:off x="7099299" y="1945216"/>
            <a:ext cx="1375832" cy="5503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OLAP</a:t>
            </a:r>
            <a:endParaRPr lang="pt-BR"/>
          </a:p>
        </p:txBody>
      </p:sp>
      <p:pic>
        <p:nvPicPr>
          <p:cNvPr id="6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CB5E44AA-F1B7-9AA3-7972-96613B18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067" y="636552"/>
            <a:ext cx="2055284" cy="1076397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3123DC7-6C10-E022-2FA8-ED6242FE3195}"/>
              </a:ext>
            </a:extLst>
          </p:cNvPr>
          <p:cNvSpPr/>
          <p:nvPr/>
        </p:nvSpPr>
        <p:spPr>
          <a:xfrm>
            <a:off x="2940050" y="2664883"/>
            <a:ext cx="1375832" cy="1439333"/>
          </a:xfrm>
          <a:prstGeom prst="roundRect">
            <a:avLst/>
          </a:prstGeom>
          <a:ln>
            <a:solidFill>
              <a:srgbClr val="EA4E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Ambiente Operacional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BEC1A40-00B1-5EBB-141E-DDCF0BEB8C7B}"/>
              </a:ext>
            </a:extLst>
          </p:cNvPr>
          <p:cNvSpPr/>
          <p:nvPr/>
        </p:nvSpPr>
        <p:spPr>
          <a:xfrm>
            <a:off x="7099299" y="2664882"/>
            <a:ext cx="1375832" cy="14393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Ambiente informativo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847C7A7-4D35-D114-C391-5AF25B7B73B1}"/>
              </a:ext>
            </a:extLst>
          </p:cNvPr>
          <p:cNvSpPr/>
          <p:nvPr/>
        </p:nvSpPr>
        <p:spPr>
          <a:xfrm>
            <a:off x="4580213" y="2763350"/>
            <a:ext cx="2264832" cy="486833"/>
          </a:xfrm>
          <a:prstGeom prst="right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ELT </a:t>
            </a:r>
            <a:r>
              <a:rPr lang="pt-BR" err="1">
                <a:cs typeface="Arial"/>
              </a:rPr>
              <a:t>Process</a:t>
            </a:r>
            <a:endParaRPr lang="pt-BR" err="1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2925F12B-C5B0-FC83-24DF-4105FE037A60}"/>
              </a:ext>
            </a:extLst>
          </p:cNvPr>
          <p:cNvSpPr/>
          <p:nvPr/>
        </p:nvSpPr>
        <p:spPr>
          <a:xfrm rot="10800000">
            <a:off x="4527295" y="3451266"/>
            <a:ext cx="2264832" cy="486833"/>
          </a:xfrm>
          <a:prstGeom prst="rightArrow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o Explicativo: Seta para Cima 16">
            <a:extLst>
              <a:ext uri="{FF2B5EF4-FFF2-40B4-BE49-F238E27FC236}">
                <a16:creationId xmlns:a16="http://schemas.microsoft.com/office/drawing/2014/main" id="{A48C7826-0D5E-354C-6554-F47F50EE4887}"/>
              </a:ext>
            </a:extLst>
          </p:cNvPr>
          <p:cNvSpPr/>
          <p:nvPr/>
        </p:nvSpPr>
        <p:spPr>
          <a:xfrm>
            <a:off x="4310592" y="4056591"/>
            <a:ext cx="2857499" cy="698500"/>
          </a:xfrm>
          <a:prstGeom prst="upArrowCallo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Data mining, Análises e decisão</a:t>
            </a:r>
            <a:endParaRPr lang="pt-BR"/>
          </a:p>
        </p:txBody>
      </p:sp>
      <p:sp>
        <p:nvSpPr>
          <p:cNvPr id="8" name="Texto Explicativo: Seta para Baixo 7">
            <a:extLst>
              <a:ext uri="{FF2B5EF4-FFF2-40B4-BE49-F238E27FC236}">
                <a16:creationId xmlns:a16="http://schemas.microsoft.com/office/drawing/2014/main" id="{06D96C7D-0153-BD12-D6C5-E226D3020C93}"/>
              </a:ext>
            </a:extLst>
          </p:cNvPr>
          <p:cNvSpPr/>
          <p:nvPr/>
        </p:nvSpPr>
        <p:spPr>
          <a:xfrm rot="-1500000">
            <a:off x="2236258" y="1379009"/>
            <a:ext cx="1799166" cy="846666"/>
          </a:xfrm>
          <a:prstGeom prst="downArrowCallou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>
                <a:latin typeface="Calibri"/>
                <a:cs typeface="Calibri"/>
              </a:rPr>
              <a:t>Ambiente de BD</a:t>
            </a:r>
          </a:p>
        </p:txBody>
      </p:sp>
      <p:sp>
        <p:nvSpPr>
          <p:cNvPr id="18" name="Texto Explicativo: Seta para Baixo 17">
            <a:extLst>
              <a:ext uri="{FF2B5EF4-FFF2-40B4-BE49-F238E27FC236}">
                <a16:creationId xmlns:a16="http://schemas.microsoft.com/office/drawing/2014/main" id="{5D5665CB-6150-600B-818F-91D04440AC26}"/>
              </a:ext>
            </a:extLst>
          </p:cNvPr>
          <p:cNvSpPr/>
          <p:nvPr/>
        </p:nvSpPr>
        <p:spPr>
          <a:xfrm rot="-1500000">
            <a:off x="6395507" y="1453092"/>
            <a:ext cx="1799166" cy="846666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600">
                <a:latin typeface="Calibri"/>
                <a:cs typeface="Calibri"/>
              </a:rPr>
              <a:t>Data </a:t>
            </a:r>
            <a:r>
              <a:rPr lang="pt-BR" sz="1600" err="1">
                <a:latin typeface="Calibri"/>
                <a:cs typeface="Calibri"/>
              </a:rPr>
              <a:t>Warehouse</a:t>
            </a:r>
          </a:p>
        </p:txBody>
      </p:sp>
      <p:pic>
        <p:nvPicPr>
          <p:cNvPr id="10" name="Imagem 18" descr="Ícone&#10;&#10;Descrição gerada automaticamente">
            <a:extLst>
              <a:ext uri="{FF2B5EF4-FFF2-40B4-BE49-F238E27FC236}">
                <a16:creationId xmlns:a16="http://schemas.microsoft.com/office/drawing/2014/main" id="{70A4D201-450A-C093-F716-D7638EEDD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483" y="3906308"/>
            <a:ext cx="1494367" cy="844550"/>
          </a:xfrm>
          <a:prstGeom prst="rect">
            <a:avLst/>
          </a:prstGeom>
        </p:spPr>
      </p:pic>
      <p:pic>
        <p:nvPicPr>
          <p:cNvPr id="11" name="Imagem 2" descr="Tela de computador com ícones coloridos&#10;&#10;Descrição gerada automaticamente">
            <a:extLst>
              <a:ext uri="{FF2B5EF4-FFF2-40B4-BE49-F238E27FC236}">
                <a16:creationId xmlns:a16="http://schemas.microsoft.com/office/drawing/2014/main" id="{60D26F33-7851-6DC4-C20A-C12964296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868" y="3777911"/>
            <a:ext cx="1372359" cy="8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3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Suponha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Abordagem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BD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44033E55-42ED-BBA8-D979-BDCB5F9C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50" y="2011892"/>
            <a:ext cx="1504950" cy="844550"/>
          </a:xfrm>
          <a:prstGeom prst="rect">
            <a:avLst/>
          </a:prstGeom>
        </p:spPr>
      </p:pic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15A4ADC5-1F7F-3ED6-DB09-9E71F10AF8BA}"/>
              </a:ext>
            </a:extLst>
          </p:cNvPr>
          <p:cNvCxnSpPr/>
          <p:nvPr/>
        </p:nvCxnSpPr>
        <p:spPr>
          <a:xfrm flipH="1">
            <a:off x="5304366" y="2326216"/>
            <a:ext cx="472017" cy="7874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583D4020-31A2-F9A5-952C-AA5188DB161E}"/>
              </a:ext>
            </a:extLst>
          </p:cNvPr>
          <p:cNvCxnSpPr>
            <a:cxnSpLocks/>
          </p:cNvCxnSpPr>
          <p:nvPr/>
        </p:nvCxnSpPr>
        <p:spPr>
          <a:xfrm>
            <a:off x="6781798" y="2855383"/>
            <a:ext cx="416984" cy="63923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716DAA7-FBE6-8E02-03C3-CF4214597170}"/>
              </a:ext>
            </a:extLst>
          </p:cNvPr>
          <p:cNvSpPr/>
          <p:nvPr/>
        </p:nvSpPr>
        <p:spPr>
          <a:xfrm>
            <a:off x="3961342" y="2860674"/>
            <a:ext cx="1227666" cy="49741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Cadastro</a:t>
            </a:r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F16995F-B619-1E77-3239-6C7E0340E77C}"/>
              </a:ext>
            </a:extLst>
          </p:cNvPr>
          <p:cNvSpPr/>
          <p:nvPr/>
        </p:nvSpPr>
        <p:spPr>
          <a:xfrm>
            <a:off x="7263341" y="3231091"/>
            <a:ext cx="1598082" cy="75141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Verificação de pagamento</a:t>
            </a:r>
            <a:endParaRPr lang="pt-BR"/>
          </a:p>
        </p:txBody>
      </p:sp>
      <p:pic>
        <p:nvPicPr>
          <p:cNvPr id="14" name="Imagem 8" descr="Ícone&#10;&#10;Descrição gerada automaticamente">
            <a:extLst>
              <a:ext uri="{FF2B5EF4-FFF2-40B4-BE49-F238E27FC236}">
                <a16:creationId xmlns:a16="http://schemas.microsoft.com/office/drawing/2014/main" id="{B5F4147C-F8FF-773A-CBBF-959BCDA4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483" y="2406650"/>
            <a:ext cx="605367" cy="605367"/>
          </a:xfrm>
          <a:prstGeom prst="rect">
            <a:avLst/>
          </a:prstGeom>
        </p:spPr>
      </p:pic>
      <p:pic>
        <p:nvPicPr>
          <p:cNvPr id="15" name="Imagem 8" descr="Ícone&#10;&#10;Descrição gerada automaticamente">
            <a:extLst>
              <a:ext uri="{FF2B5EF4-FFF2-40B4-BE49-F238E27FC236}">
                <a16:creationId xmlns:a16="http://schemas.microsoft.com/office/drawing/2014/main" id="{B3E82832-F07D-F95A-7E99-3F12CFB85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983" y="2713566"/>
            <a:ext cx="605367" cy="60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7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Suponha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Abordagem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BD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44033E55-42ED-BBA8-D979-BDCB5F9C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50" y="2011892"/>
            <a:ext cx="1504950" cy="844550"/>
          </a:xfrm>
          <a:prstGeom prst="rect">
            <a:avLst/>
          </a:prstGeom>
        </p:spPr>
      </p:pic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15A4ADC5-1F7F-3ED6-DB09-9E71F10AF8BA}"/>
              </a:ext>
            </a:extLst>
          </p:cNvPr>
          <p:cNvCxnSpPr/>
          <p:nvPr/>
        </p:nvCxnSpPr>
        <p:spPr>
          <a:xfrm flipH="1">
            <a:off x="5304366" y="2326216"/>
            <a:ext cx="472017" cy="7874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583D4020-31A2-F9A5-952C-AA5188DB161E}"/>
              </a:ext>
            </a:extLst>
          </p:cNvPr>
          <p:cNvCxnSpPr>
            <a:cxnSpLocks/>
          </p:cNvCxnSpPr>
          <p:nvPr/>
        </p:nvCxnSpPr>
        <p:spPr>
          <a:xfrm>
            <a:off x="6781798" y="2855383"/>
            <a:ext cx="416984" cy="63923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716DAA7-FBE6-8E02-03C3-CF4214597170}"/>
              </a:ext>
            </a:extLst>
          </p:cNvPr>
          <p:cNvSpPr/>
          <p:nvPr/>
        </p:nvSpPr>
        <p:spPr>
          <a:xfrm>
            <a:off x="3961342" y="2860674"/>
            <a:ext cx="1227666" cy="49741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Cadastro</a:t>
            </a:r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F16995F-B619-1E77-3239-6C7E0340E77C}"/>
              </a:ext>
            </a:extLst>
          </p:cNvPr>
          <p:cNvSpPr/>
          <p:nvPr/>
        </p:nvSpPr>
        <p:spPr>
          <a:xfrm>
            <a:off x="7263341" y="3231091"/>
            <a:ext cx="1598082" cy="75141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Verificação de pagamento</a:t>
            </a:r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90175A4-120D-0FD4-30B2-3B19246247B8}"/>
              </a:ext>
            </a:extLst>
          </p:cNvPr>
          <p:cNvGrpSpPr/>
          <p:nvPr/>
        </p:nvGrpSpPr>
        <p:grpSpPr>
          <a:xfrm>
            <a:off x="4469342" y="4024843"/>
            <a:ext cx="1882775" cy="919690"/>
            <a:chOff x="4469342" y="4024843"/>
            <a:chExt cx="1882775" cy="919690"/>
          </a:xfrm>
        </p:grpSpPr>
        <p:pic>
          <p:nvPicPr>
            <p:cNvPr id="6" name="Gráfico 7" descr="Documento estrutura de tópicos">
              <a:extLst>
                <a:ext uri="{FF2B5EF4-FFF2-40B4-BE49-F238E27FC236}">
                  <a16:creationId xmlns:a16="http://schemas.microsoft.com/office/drawing/2014/main" id="{6C23470E-B495-BCE1-24C8-C8C710F6C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9342" y="4024843"/>
              <a:ext cx="914400" cy="914400"/>
            </a:xfrm>
            <a:prstGeom prst="rect">
              <a:avLst/>
            </a:prstGeom>
          </p:spPr>
        </p:pic>
        <p:pic>
          <p:nvPicPr>
            <p:cNvPr id="8" name="Gráfico 9" descr="Pen Drive com preenchimento sólido">
              <a:extLst>
                <a:ext uri="{FF2B5EF4-FFF2-40B4-BE49-F238E27FC236}">
                  <a16:creationId xmlns:a16="http://schemas.microsoft.com/office/drawing/2014/main" id="{6F09127A-F4F5-5DA5-9581-DB250EE78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7717" y="4030133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F840303-BDC7-4274-E400-758F3D588DC9}"/>
              </a:ext>
            </a:extLst>
          </p:cNvPr>
          <p:cNvGrpSpPr/>
          <p:nvPr/>
        </p:nvGrpSpPr>
        <p:grpSpPr>
          <a:xfrm>
            <a:off x="818090" y="2717800"/>
            <a:ext cx="1893360" cy="919693"/>
            <a:chOff x="818090" y="2717800"/>
            <a:chExt cx="1893360" cy="919693"/>
          </a:xfrm>
        </p:grpSpPr>
        <p:pic>
          <p:nvPicPr>
            <p:cNvPr id="5" name="Gráfico 5" descr="Documento com preenchimento sólido">
              <a:extLst>
                <a:ext uri="{FF2B5EF4-FFF2-40B4-BE49-F238E27FC236}">
                  <a16:creationId xmlns:a16="http://schemas.microsoft.com/office/drawing/2014/main" id="{2236CEBD-6048-92C1-7DAD-DD4120185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97050" y="2717800"/>
              <a:ext cx="914400" cy="914400"/>
            </a:xfrm>
            <a:prstGeom prst="rect">
              <a:avLst/>
            </a:prstGeom>
          </p:spPr>
        </p:pic>
        <p:pic>
          <p:nvPicPr>
            <p:cNvPr id="10" name="Gráfico 10" descr="Pen Drive estrutura de tópicos">
              <a:extLst>
                <a:ext uri="{FF2B5EF4-FFF2-40B4-BE49-F238E27FC236}">
                  <a16:creationId xmlns:a16="http://schemas.microsoft.com/office/drawing/2014/main" id="{EB09542D-675F-57AC-5EE4-B50DBE4A4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8090" y="2723093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4AFA361-9426-FE6E-DDCE-B1D0CE535C48}"/>
              </a:ext>
            </a:extLst>
          </p:cNvPr>
          <p:cNvSpPr/>
          <p:nvPr/>
        </p:nvSpPr>
        <p:spPr>
          <a:xfrm>
            <a:off x="738717" y="2569634"/>
            <a:ext cx="2063749" cy="12170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4078A1F-8782-37BD-D9D5-28F665B62250}"/>
              </a:ext>
            </a:extLst>
          </p:cNvPr>
          <p:cNvSpPr/>
          <p:nvPr/>
        </p:nvSpPr>
        <p:spPr>
          <a:xfrm>
            <a:off x="4337050" y="3881967"/>
            <a:ext cx="2063749" cy="12170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8" descr="Ícone&#10;&#10;Descrição gerada automaticamente">
            <a:extLst>
              <a:ext uri="{FF2B5EF4-FFF2-40B4-BE49-F238E27FC236}">
                <a16:creationId xmlns:a16="http://schemas.microsoft.com/office/drawing/2014/main" id="{B5F4147C-F8FF-773A-CBBF-959BCDA493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8483" y="2406650"/>
            <a:ext cx="605367" cy="605367"/>
          </a:xfrm>
          <a:prstGeom prst="rect">
            <a:avLst/>
          </a:prstGeom>
        </p:spPr>
      </p:pic>
      <p:pic>
        <p:nvPicPr>
          <p:cNvPr id="15" name="Imagem 8" descr="Ícone&#10;&#10;Descrição gerada automaticamente">
            <a:extLst>
              <a:ext uri="{FF2B5EF4-FFF2-40B4-BE49-F238E27FC236}">
                <a16:creationId xmlns:a16="http://schemas.microsoft.com/office/drawing/2014/main" id="{B3E82832-F07D-F95A-7E99-3F12CFB851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3983" y="2713566"/>
            <a:ext cx="605367" cy="605367"/>
          </a:xfrm>
          <a:prstGeom prst="rect">
            <a:avLst/>
          </a:prstGeom>
        </p:spPr>
      </p:pic>
      <p:sp>
        <p:nvSpPr>
          <p:cNvPr id="16" name="Seta: Curva para Baixo 15">
            <a:extLst>
              <a:ext uri="{FF2B5EF4-FFF2-40B4-BE49-F238E27FC236}">
                <a16:creationId xmlns:a16="http://schemas.microsoft.com/office/drawing/2014/main" id="{10037C56-7AE7-4FC6-1462-9894EDCB5B12}"/>
              </a:ext>
            </a:extLst>
          </p:cNvPr>
          <p:cNvSpPr/>
          <p:nvPr/>
        </p:nvSpPr>
        <p:spPr>
          <a:xfrm rot="9360000">
            <a:off x="6262132" y="4213751"/>
            <a:ext cx="1788583" cy="550335"/>
          </a:xfrm>
          <a:prstGeom prst="curvedDown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para a Esquerda 18">
            <a:extLst>
              <a:ext uri="{FF2B5EF4-FFF2-40B4-BE49-F238E27FC236}">
                <a16:creationId xmlns:a16="http://schemas.microsoft.com/office/drawing/2014/main" id="{41D214D3-5A1D-7789-94B6-CE4FD0148D18}"/>
              </a:ext>
            </a:extLst>
          </p:cNvPr>
          <p:cNvSpPr/>
          <p:nvPr/>
        </p:nvSpPr>
        <p:spPr>
          <a:xfrm>
            <a:off x="2860421" y="2937974"/>
            <a:ext cx="973666" cy="338667"/>
          </a:xfrm>
          <a:prstGeom prst="left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1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Suponha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Abordagem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BD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44033E55-42ED-BBA8-D979-BDCB5F9C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50" y="2011892"/>
            <a:ext cx="1504950" cy="844550"/>
          </a:xfrm>
          <a:prstGeom prst="rect">
            <a:avLst/>
          </a:prstGeom>
        </p:spPr>
      </p:pic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15A4ADC5-1F7F-3ED6-DB09-9E71F10AF8BA}"/>
              </a:ext>
            </a:extLst>
          </p:cNvPr>
          <p:cNvCxnSpPr/>
          <p:nvPr/>
        </p:nvCxnSpPr>
        <p:spPr>
          <a:xfrm flipH="1">
            <a:off x="5304366" y="2326216"/>
            <a:ext cx="472017" cy="7874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583D4020-31A2-F9A5-952C-AA5188DB161E}"/>
              </a:ext>
            </a:extLst>
          </p:cNvPr>
          <p:cNvCxnSpPr>
            <a:cxnSpLocks/>
          </p:cNvCxnSpPr>
          <p:nvPr/>
        </p:nvCxnSpPr>
        <p:spPr>
          <a:xfrm>
            <a:off x="6781798" y="2855383"/>
            <a:ext cx="416984" cy="63923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716DAA7-FBE6-8E02-03C3-CF4214597170}"/>
              </a:ext>
            </a:extLst>
          </p:cNvPr>
          <p:cNvSpPr/>
          <p:nvPr/>
        </p:nvSpPr>
        <p:spPr>
          <a:xfrm>
            <a:off x="3961342" y="2860674"/>
            <a:ext cx="1227666" cy="49741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cs typeface="Arial"/>
              </a:rPr>
              <a:t>Cadastro</a:t>
            </a:r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F16995F-B619-1E77-3239-6C7E0340E77C}"/>
              </a:ext>
            </a:extLst>
          </p:cNvPr>
          <p:cNvSpPr/>
          <p:nvPr/>
        </p:nvSpPr>
        <p:spPr>
          <a:xfrm>
            <a:off x="7263341" y="3231091"/>
            <a:ext cx="1598082" cy="751416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Verificação de pagamento</a:t>
            </a:r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90175A4-120D-0FD4-30B2-3B19246247B8}"/>
              </a:ext>
            </a:extLst>
          </p:cNvPr>
          <p:cNvGrpSpPr/>
          <p:nvPr/>
        </p:nvGrpSpPr>
        <p:grpSpPr>
          <a:xfrm>
            <a:off x="4469342" y="4024843"/>
            <a:ext cx="1882775" cy="919690"/>
            <a:chOff x="4469342" y="4024843"/>
            <a:chExt cx="1882775" cy="919690"/>
          </a:xfrm>
        </p:grpSpPr>
        <p:pic>
          <p:nvPicPr>
            <p:cNvPr id="6" name="Gráfico 7" descr="Documento estrutura de tópicos">
              <a:extLst>
                <a:ext uri="{FF2B5EF4-FFF2-40B4-BE49-F238E27FC236}">
                  <a16:creationId xmlns:a16="http://schemas.microsoft.com/office/drawing/2014/main" id="{6C23470E-B495-BCE1-24C8-C8C710F6C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9342" y="4024843"/>
              <a:ext cx="914400" cy="914400"/>
            </a:xfrm>
            <a:prstGeom prst="rect">
              <a:avLst/>
            </a:prstGeom>
          </p:spPr>
        </p:pic>
        <p:pic>
          <p:nvPicPr>
            <p:cNvPr id="8" name="Gráfico 9" descr="Pen Drive com preenchimento sólido">
              <a:extLst>
                <a:ext uri="{FF2B5EF4-FFF2-40B4-BE49-F238E27FC236}">
                  <a16:creationId xmlns:a16="http://schemas.microsoft.com/office/drawing/2014/main" id="{6F09127A-F4F5-5DA5-9581-DB250EE78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7717" y="4030133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F840303-BDC7-4274-E400-758F3D588DC9}"/>
              </a:ext>
            </a:extLst>
          </p:cNvPr>
          <p:cNvGrpSpPr/>
          <p:nvPr/>
        </p:nvGrpSpPr>
        <p:grpSpPr>
          <a:xfrm>
            <a:off x="818090" y="2717800"/>
            <a:ext cx="1893360" cy="919693"/>
            <a:chOff x="818090" y="2717800"/>
            <a:chExt cx="1893360" cy="919693"/>
          </a:xfrm>
        </p:grpSpPr>
        <p:pic>
          <p:nvPicPr>
            <p:cNvPr id="5" name="Gráfico 5" descr="Documento com preenchimento sólido">
              <a:extLst>
                <a:ext uri="{FF2B5EF4-FFF2-40B4-BE49-F238E27FC236}">
                  <a16:creationId xmlns:a16="http://schemas.microsoft.com/office/drawing/2014/main" id="{2236CEBD-6048-92C1-7DAD-DD4120185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97050" y="2717800"/>
              <a:ext cx="914400" cy="914400"/>
            </a:xfrm>
            <a:prstGeom prst="rect">
              <a:avLst/>
            </a:prstGeom>
          </p:spPr>
        </p:pic>
        <p:pic>
          <p:nvPicPr>
            <p:cNvPr id="10" name="Gráfico 10" descr="Pen Drive estrutura de tópicos">
              <a:extLst>
                <a:ext uri="{FF2B5EF4-FFF2-40B4-BE49-F238E27FC236}">
                  <a16:creationId xmlns:a16="http://schemas.microsoft.com/office/drawing/2014/main" id="{EB09542D-675F-57AC-5EE4-B50DBE4A4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8090" y="2723093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4AFA361-9426-FE6E-DDCE-B1D0CE535C48}"/>
              </a:ext>
            </a:extLst>
          </p:cNvPr>
          <p:cNvSpPr/>
          <p:nvPr/>
        </p:nvSpPr>
        <p:spPr>
          <a:xfrm>
            <a:off x="738717" y="2569634"/>
            <a:ext cx="2063749" cy="12170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4078A1F-8782-37BD-D9D5-28F665B62250}"/>
              </a:ext>
            </a:extLst>
          </p:cNvPr>
          <p:cNvSpPr/>
          <p:nvPr/>
        </p:nvSpPr>
        <p:spPr>
          <a:xfrm>
            <a:off x="4337050" y="3881967"/>
            <a:ext cx="2063749" cy="12170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8" descr="Ícone&#10;&#10;Descrição gerada automaticamente">
            <a:extLst>
              <a:ext uri="{FF2B5EF4-FFF2-40B4-BE49-F238E27FC236}">
                <a16:creationId xmlns:a16="http://schemas.microsoft.com/office/drawing/2014/main" id="{B5F4147C-F8FF-773A-CBBF-959BCDA493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8483" y="2406650"/>
            <a:ext cx="605367" cy="605367"/>
          </a:xfrm>
          <a:prstGeom prst="rect">
            <a:avLst/>
          </a:prstGeom>
        </p:spPr>
      </p:pic>
      <p:pic>
        <p:nvPicPr>
          <p:cNvPr id="15" name="Imagem 8" descr="Ícone&#10;&#10;Descrição gerada automaticamente">
            <a:extLst>
              <a:ext uri="{FF2B5EF4-FFF2-40B4-BE49-F238E27FC236}">
                <a16:creationId xmlns:a16="http://schemas.microsoft.com/office/drawing/2014/main" id="{B3E82832-F07D-F95A-7E99-3F12CFB851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3983" y="2713566"/>
            <a:ext cx="605367" cy="605367"/>
          </a:xfrm>
          <a:prstGeom prst="rect">
            <a:avLst/>
          </a:prstGeom>
        </p:spPr>
      </p:pic>
      <p:sp>
        <p:nvSpPr>
          <p:cNvPr id="16" name="Seta: Curva para Baixo 15">
            <a:extLst>
              <a:ext uri="{FF2B5EF4-FFF2-40B4-BE49-F238E27FC236}">
                <a16:creationId xmlns:a16="http://schemas.microsoft.com/office/drawing/2014/main" id="{10037C56-7AE7-4FC6-1462-9894EDCB5B12}"/>
              </a:ext>
            </a:extLst>
          </p:cNvPr>
          <p:cNvSpPr/>
          <p:nvPr/>
        </p:nvSpPr>
        <p:spPr>
          <a:xfrm rot="9360000">
            <a:off x="6262132" y="4213751"/>
            <a:ext cx="1788583" cy="550335"/>
          </a:xfrm>
          <a:prstGeom prst="curvedDown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para a Esquerda 18">
            <a:extLst>
              <a:ext uri="{FF2B5EF4-FFF2-40B4-BE49-F238E27FC236}">
                <a16:creationId xmlns:a16="http://schemas.microsoft.com/office/drawing/2014/main" id="{41D214D3-5A1D-7789-94B6-CE4FD0148D18}"/>
              </a:ext>
            </a:extLst>
          </p:cNvPr>
          <p:cNvSpPr/>
          <p:nvPr/>
        </p:nvSpPr>
        <p:spPr>
          <a:xfrm>
            <a:off x="2860421" y="2937974"/>
            <a:ext cx="973666" cy="338667"/>
          </a:xfrm>
          <a:prstGeom prst="leftArrow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3E5E2BC-B4A3-B616-141B-687EBEA65152}"/>
              </a:ext>
            </a:extLst>
          </p:cNvPr>
          <p:cNvSpPr/>
          <p:nvPr/>
        </p:nvSpPr>
        <p:spPr>
          <a:xfrm rot="-1080000">
            <a:off x="2432071" y="2010095"/>
            <a:ext cx="3185582" cy="920749"/>
          </a:xfrm>
          <a:prstGeom prst="roundRect">
            <a:avLst/>
          </a:prstGeom>
          <a:solidFill>
            <a:srgbClr val="78070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Redundância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77C16F1-27D3-96B5-858D-D5514A44E86E}"/>
              </a:ext>
            </a:extLst>
          </p:cNvPr>
          <p:cNvSpPr/>
          <p:nvPr/>
        </p:nvSpPr>
        <p:spPr>
          <a:xfrm rot="-1080000">
            <a:off x="4633404" y="3036678"/>
            <a:ext cx="3185582" cy="920749"/>
          </a:xfrm>
          <a:prstGeom prst="roundRect">
            <a:avLst/>
          </a:prstGeom>
          <a:solidFill>
            <a:srgbClr val="780707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>
                <a:latin typeface="Calibri"/>
                <a:cs typeface="Calibri"/>
              </a:rPr>
              <a:t>Esforço repetido</a:t>
            </a:r>
          </a:p>
        </p:txBody>
      </p:sp>
    </p:spTree>
    <p:extLst>
      <p:ext uri="{BB962C8B-B14F-4D97-AF65-F5344CB8AC3E}">
        <p14:creationId xmlns:p14="http://schemas.microsoft.com/office/powerpoint/2010/main" val="358931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Abordagem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BD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9137BD1-5D68-1855-561F-38BDCFD78AB6}"/>
              </a:ext>
            </a:extLst>
          </p:cNvPr>
          <p:cNvSpPr/>
          <p:nvPr/>
        </p:nvSpPr>
        <p:spPr>
          <a:xfrm>
            <a:off x="5753820" y="2157681"/>
            <a:ext cx="2922197" cy="7116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Arial"/>
              </a:rPr>
              <a:t>Abordagem </a:t>
            </a:r>
            <a:r>
              <a:rPr lang="pt-BR" sz="1800" err="1">
                <a:latin typeface="Calibri"/>
                <a:cs typeface="Arial"/>
              </a:rPr>
              <a:t>BDs</a:t>
            </a:r>
            <a:endParaRPr lang="pt-BR" sz="1800" err="1">
              <a:latin typeface="Calibri"/>
              <a:cs typeface="Calibri"/>
            </a:endParaRPr>
          </a:p>
        </p:txBody>
      </p:sp>
      <p:pic>
        <p:nvPicPr>
          <p:cNvPr id="5" name="Imagem 2" descr="Tela de computador com ícones coloridos&#10;&#10;Descrição gerada automaticamente">
            <a:extLst>
              <a:ext uri="{FF2B5EF4-FFF2-40B4-BE49-F238E27FC236}">
                <a16:creationId xmlns:a16="http://schemas.microsoft.com/office/drawing/2014/main" id="{9B170227-2178-04A0-58D5-533D68134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201" y="581744"/>
            <a:ext cx="2441275" cy="1402869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06C5834-5F21-330F-B683-4F858BBA2569}"/>
              </a:ext>
            </a:extLst>
          </p:cNvPr>
          <p:cNvGrpSpPr/>
          <p:nvPr/>
        </p:nvGrpSpPr>
        <p:grpSpPr>
          <a:xfrm>
            <a:off x="3389843" y="1919816"/>
            <a:ext cx="1379008" cy="708024"/>
            <a:chOff x="1252009" y="3613149"/>
            <a:chExt cx="1379008" cy="708024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E05B910-F3DF-642A-88A0-97DD9823114B}"/>
                </a:ext>
              </a:extLst>
            </p:cNvPr>
            <p:cNvSpPr/>
            <p:nvPr/>
          </p:nvSpPr>
          <p:spPr>
            <a:xfrm>
              <a:off x="1252009" y="3823757"/>
              <a:ext cx="1227666" cy="497416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cs typeface="Arial"/>
                </a:rPr>
                <a:t>Cadastro</a:t>
              </a:r>
              <a:endParaRPr lang="pt-BR"/>
            </a:p>
          </p:txBody>
        </p:sp>
        <p:pic>
          <p:nvPicPr>
            <p:cNvPr id="13" name="Imagem 8" descr="Ícone&#10;&#10;Descrição gerada automaticamente">
              <a:extLst>
                <a:ext uri="{FF2B5EF4-FFF2-40B4-BE49-F238E27FC236}">
                  <a16:creationId xmlns:a16="http://schemas.microsoft.com/office/drawing/2014/main" id="{9108D2A0-49E5-B7C0-0DE3-3F576F6E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6733" y="3613149"/>
              <a:ext cx="404284" cy="404284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413917E-7EA9-3A2C-1603-94440564D6D1}"/>
              </a:ext>
            </a:extLst>
          </p:cNvPr>
          <p:cNvGrpSpPr/>
          <p:nvPr/>
        </p:nvGrpSpPr>
        <p:grpSpPr>
          <a:xfrm>
            <a:off x="3347508" y="3401482"/>
            <a:ext cx="1812926" cy="1014941"/>
            <a:chOff x="4554008" y="3930649"/>
            <a:chExt cx="1812926" cy="101494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39526457-0E90-E6FF-CAFE-9A74CF51259F}"/>
                </a:ext>
              </a:extLst>
            </p:cNvPr>
            <p:cNvSpPr/>
            <p:nvPr/>
          </p:nvSpPr>
          <p:spPr>
            <a:xfrm>
              <a:off x="4554008" y="4194174"/>
              <a:ext cx="1598082" cy="751416"/>
            </a:xfrm>
            <a:prstGeom prst="round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Verificação de pagamento</a:t>
              </a:r>
              <a:endParaRPr lang="pt-BR"/>
            </a:p>
          </p:txBody>
        </p:sp>
        <p:pic>
          <p:nvPicPr>
            <p:cNvPr id="15" name="Imagem 8" descr="Ícone&#10;&#10;Descrição gerada automaticamente">
              <a:extLst>
                <a:ext uri="{FF2B5EF4-FFF2-40B4-BE49-F238E27FC236}">
                  <a16:creationId xmlns:a16="http://schemas.microsoft.com/office/drawing/2014/main" id="{8DB1636F-818D-B995-FA77-47144548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9150" y="3930649"/>
              <a:ext cx="467784" cy="467784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14B2F70-01FF-0EEE-8ECE-8035FAA4804B}"/>
              </a:ext>
            </a:extLst>
          </p:cNvPr>
          <p:cNvGrpSpPr/>
          <p:nvPr/>
        </p:nvGrpSpPr>
        <p:grpSpPr>
          <a:xfrm>
            <a:off x="1775883" y="2389714"/>
            <a:ext cx="1428749" cy="1629835"/>
            <a:chOff x="1775883" y="2389714"/>
            <a:chExt cx="1428749" cy="1629835"/>
          </a:xfrm>
        </p:grpSpPr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819285E-BD6E-0384-C651-A54BF77686F5}"/>
                </a:ext>
              </a:extLst>
            </p:cNvPr>
            <p:cNvCxnSpPr/>
            <p:nvPr/>
          </p:nvCxnSpPr>
          <p:spPr>
            <a:xfrm>
              <a:off x="2940050" y="2410883"/>
              <a:ext cx="10583" cy="1608666"/>
            </a:xfrm>
            <a:prstGeom prst="straightConnector1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052A3229-E5AC-C9CA-95BA-7E413A11A351}"/>
                </a:ext>
              </a:extLst>
            </p:cNvPr>
            <p:cNvCxnSpPr>
              <a:cxnSpLocks/>
            </p:cNvCxnSpPr>
            <p:nvPr/>
          </p:nvCxnSpPr>
          <p:spPr>
            <a:xfrm>
              <a:off x="1775883" y="3236382"/>
              <a:ext cx="1174750" cy="0"/>
            </a:xfrm>
            <a:prstGeom prst="straightConnector1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2D7F1F58-844D-5F89-2948-BCF46610A8E4}"/>
                </a:ext>
              </a:extLst>
            </p:cNvPr>
            <p:cNvCxnSpPr>
              <a:cxnSpLocks/>
            </p:cNvCxnSpPr>
            <p:nvPr/>
          </p:nvCxnSpPr>
          <p:spPr>
            <a:xfrm>
              <a:off x="2929465" y="4019548"/>
              <a:ext cx="275167" cy="1"/>
            </a:xfrm>
            <a:prstGeom prst="straightConnector1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B915D441-D520-9A74-9913-BE5BE78F8650}"/>
                </a:ext>
              </a:extLst>
            </p:cNvPr>
            <p:cNvCxnSpPr>
              <a:cxnSpLocks/>
            </p:cNvCxnSpPr>
            <p:nvPr/>
          </p:nvCxnSpPr>
          <p:spPr>
            <a:xfrm>
              <a:off x="2918881" y="2389714"/>
              <a:ext cx="275167" cy="1"/>
            </a:xfrm>
            <a:prstGeom prst="straightConnector1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8" name="Gráfico 9" descr="Banco de dados com preenchimento sólido">
            <a:extLst>
              <a:ext uri="{FF2B5EF4-FFF2-40B4-BE49-F238E27FC236}">
                <a16:creationId xmlns:a16="http://schemas.microsoft.com/office/drawing/2014/main" id="{AD0A371A-B41D-B0F8-081E-18BD7B713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134" y="2336801"/>
            <a:ext cx="1602316" cy="1634066"/>
          </a:xfrm>
          <a:prstGeom prst="rect">
            <a:avLst/>
          </a:prstGeom>
        </p:spPr>
      </p:pic>
      <p:pic>
        <p:nvPicPr>
          <p:cNvPr id="22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0CD01594-F588-F634-FD9C-E42D3D3B0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00" y="3609975"/>
            <a:ext cx="541868" cy="336550"/>
          </a:xfrm>
          <a:prstGeom prst="rect">
            <a:avLst/>
          </a:prstGeom>
        </p:spPr>
      </p:pic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0478ADC-32E6-0F22-E370-04E294BD5F9A}"/>
              </a:ext>
            </a:extLst>
          </p:cNvPr>
          <p:cNvCxnSpPr>
            <a:cxnSpLocks/>
          </p:cNvCxnSpPr>
          <p:nvPr/>
        </p:nvCxnSpPr>
        <p:spPr>
          <a:xfrm>
            <a:off x="2933698" y="3092448"/>
            <a:ext cx="275167" cy="1"/>
          </a:xfrm>
          <a:prstGeom prst="straightConnector1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83DC63BC-AE6B-3CDA-4AB6-674338563D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4992" y="2735951"/>
            <a:ext cx="1285496" cy="7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3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Abordagem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BD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9137BD1-5D68-1855-561F-38BDCFD78AB6}"/>
              </a:ext>
            </a:extLst>
          </p:cNvPr>
          <p:cNvSpPr/>
          <p:nvPr/>
        </p:nvSpPr>
        <p:spPr>
          <a:xfrm>
            <a:off x="5753820" y="2157681"/>
            <a:ext cx="2922197" cy="7116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>
                <a:latin typeface="Calibri"/>
                <a:cs typeface="Arial"/>
              </a:rPr>
              <a:t>Abordagem </a:t>
            </a:r>
            <a:r>
              <a:rPr lang="pt-BR" sz="1800" err="1">
                <a:latin typeface="Calibri"/>
                <a:cs typeface="Arial"/>
              </a:rPr>
              <a:t>BDs</a:t>
            </a:r>
            <a:endParaRPr lang="pt-BR" sz="1800" err="1">
              <a:latin typeface="Calibri"/>
              <a:cs typeface="Calibri"/>
            </a:endParaRPr>
          </a:p>
        </p:txBody>
      </p:sp>
      <p:pic>
        <p:nvPicPr>
          <p:cNvPr id="5" name="Imagem 2" descr="Tela de computador com ícones coloridos&#10;&#10;Descrição gerada automaticamente">
            <a:extLst>
              <a:ext uri="{FF2B5EF4-FFF2-40B4-BE49-F238E27FC236}">
                <a16:creationId xmlns:a16="http://schemas.microsoft.com/office/drawing/2014/main" id="{9B170227-2178-04A0-58D5-533D68134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201" y="581744"/>
            <a:ext cx="2441275" cy="1402869"/>
          </a:xfrm>
          <a:prstGeom prst="rect">
            <a:avLst/>
          </a:prstGeom>
        </p:spPr>
      </p:pic>
      <p:sp>
        <p:nvSpPr>
          <p:cNvPr id="2" name="Google Shape;231;g116d3f5ae16_1_0">
            <a:extLst>
              <a:ext uri="{FF2B5EF4-FFF2-40B4-BE49-F238E27FC236}">
                <a16:creationId xmlns:a16="http://schemas.microsoft.com/office/drawing/2014/main" id="{E75CF547-130E-3FAD-09D7-B97A7E7F1282}"/>
              </a:ext>
            </a:extLst>
          </p:cNvPr>
          <p:cNvSpPr txBox="1"/>
          <p:nvPr/>
        </p:nvSpPr>
        <p:spPr>
          <a:xfrm>
            <a:off x="565525" y="1481050"/>
            <a:ext cx="581556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Características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principais</a:t>
            </a:r>
            <a:r>
              <a:rPr lang="en-US" sz="24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:</a:t>
            </a:r>
            <a:endParaRPr lang="pt-BR">
              <a:latin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17A2D8F-9F88-4EBC-6AF4-87E55E1DF4F0}"/>
              </a:ext>
            </a:extLst>
          </p:cNvPr>
          <p:cNvGrpSpPr/>
          <p:nvPr/>
        </p:nvGrpSpPr>
        <p:grpSpPr>
          <a:xfrm>
            <a:off x="1299632" y="2707216"/>
            <a:ext cx="3725334" cy="2084915"/>
            <a:chOff x="696382" y="2728383"/>
            <a:chExt cx="3725334" cy="2084915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7C4E1088-6A13-95C3-3E69-6A70A6A67955}"/>
                </a:ext>
              </a:extLst>
            </p:cNvPr>
            <p:cNvSpPr/>
            <p:nvPr/>
          </p:nvSpPr>
          <p:spPr>
            <a:xfrm>
              <a:off x="2643717" y="2728383"/>
              <a:ext cx="1777999" cy="59266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err="1">
                  <a:cs typeface="Arial"/>
                </a:rPr>
                <a:t>Auto-descrição</a:t>
              </a:r>
              <a:endParaRPr lang="pt-BR" err="1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1F9646FD-A64E-F5F1-8765-FF90A9711D6D}"/>
                </a:ext>
              </a:extLst>
            </p:cNvPr>
            <p:cNvSpPr/>
            <p:nvPr/>
          </p:nvSpPr>
          <p:spPr>
            <a:xfrm>
              <a:off x="696383" y="3490384"/>
              <a:ext cx="1650999" cy="59266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Isolamento</a:t>
              </a:r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CCDBD285-33D1-0E3B-2F10-A4AD522C976D}"/>
                </a:ext>
              </a:extLst>
            </p:cNvPr>
            <p:cNvSpPr/>
            <p:nvPr/>
          </p:nvSpPr>
          <p:spPr>
            <a:xfrm>
              <a:off x="696384" y="2728383"/>
              <a:ext cx="1650999" cy="59266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Abstração</a:t>
              </a: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2ECC3EA5-2B81-FD81-DD93-BEF447806EAB}"/>
                </a:ext>
              </a:extLst>
            </p:cNvPr>
            <p:cNvSpPr/>
            <p:nvPr/>
          </p:nvSpPr>
          <p:spPr>
            <a:xfrm>
              <a:off x="696382" y="4220632"/>
              <a:ext cx="1650999" cy="59266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Múltiplas visões</a:t>
              </a:r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51ADD53C-04D1-03EA-F429-69ECA5C04D70}"/>
                </a:ext>
              </a:extLst>
            </p:cNvPr>
            <p:cNvSpPr/>
            <p:nvPr/>
          </p:nvSpPr>
          <p:spPr>
            <a:xfrm>
              <a:off x="2643714" y="3490381"/>
              <a:ext cx="1777999" cy="59266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Compartilhamento</a:t>
              </a:r>
              <a:endParaRPr lang="pt-BR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7DC6569E-FFF6-848F-9970-5CC9E63B52D0}"/>
                </a:ext>
              </a:extLst>
            </p:cNvPr>
            <p:cNvSpPr/>
            <p:nvPr/>
          </p:nvSpPr>
          <p:spPr>
            <a:xfrm>
              <a:off x="2643716" y="4220632"/>
              <a:ext cx="1777999" cy="59266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>
                  <a:cs typeface="Arial"/>
                </a:rPr>
                <a:t>Transação </a:t>
              </a:r>
              <a:r>
                <a:rPr lang="pt-BR" err="1">
                  <a:cs typeface="Arial"/>
                </a:rPr>
                <a:t>multiuser</a:t>
              </a:r>
              <a:endParaRPr lang="pt-BR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784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CDBD1D4A-2F2E-4D60-8C1E-927ED2E2F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3D6E51-327B-433F-BDE5-850948D2A6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DE236A-8655-4787-A5C0-8D502EAC0CAB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808</Words>
  <Application>Microsoft Office PowerPoint</Application>
  <PresentationFormat>Apresentação na tela (16:9)</PresentationFormat>
  <Paragraphs>339</Paragraphs>
  <Slides>46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0" baseType="lpstr">
      <vt:lpstr>Century Gothic</vt:lpstr>
      <vt:lpstr>Calibri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Emerson Fabiano Vieira</cp:lastModifiedBy>
  <cp:revision>35</cp:revision>
  <dcterms:modified xsi:type="dcterms:W3CDTF">2023-07-25T19:19:51Z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