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39"/>
  </p:notesMasterIdLst>
  <p:sldIdLst>
    <p:sldId id="324" r:id="rId5"/>
    <p:sldId id="627" r:id="rId6"/>
    <p:sldId id="628" r:id="rId7"/>
    <p:sldId id="643" r:id="rId8"/>
    <p:sldId id="644" r:id="rId9"/>
    <p:sldId id="629" r:id="rId10"/>
    <p:sldId id="646" r:id="rId11"/>
    <p:sldId id="648" r:id="rId12"/>
    <p:sldId id="649" r:id="rId13"/>
    <p:sldId id="645" r:id="rId14"/>
    <p:sldId id="650" r:id="rId15"/>
    <p:sldId id="630" r:id="rId16"/>
    <p:sldId id="651" r:id="rId17"/>
    <p:sldId id="631" r:id="rId18"/>
    <p:sldId id="632" r:id="rId19"/>
    <p:sldId id="633" r:id="rId20"/>
    <p:sldId id="634" r:id="rId21"/>
    <p:sldId id="635" r:id="rId22"/>
    <p:sldId id="636" r:id="rId23"/>
    <p:sldId id="638" r:id="rId24"/>
    <p:sldId id="637" r:id="rId25"/>
    <p:sldId id="639" r:id="rId26"/>
    <p:sldId id="641" r:id="rId27"/>
    <p:sldId id="640" r:id="rId28"/>
    <p:sldId id="642" r:id="rId29"/>
    <p:sldId id="275" r:id="rId30"/>
    <p:sldId id="274" r:id="rId31"/>
    <p:sldId id="496" r:id="rId32"/>
    <p:sldId id="497" r:id="rId33"/>
    <p:sldId id="652" r:id="rId34"/>
    <p:sldId id="653" r:id="rId35"/>
    <p:sldId id="654" r:id="rId36"/>
    <p:sldId id="470" r:id="rId37"/>
    <p:sldId id="655" r:id="rId38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40"/>
      <p:bold r:id="rId41"/>
      <p:italic r:id="rId42"/>
      <p:boldItalic r:id="rId43"/>
    </p:embeddedFont>
    <p:embeddedFont>
      <p:font typeface="Century Gothic" panose="020B0502020202020204" pitchFamily="34" charset="0"/>
      <p:regular r:id="rId44"/>
      <p:bold r:id="rId45"/>
      <p:italic r:id="rId46"/>
      <p:boldItalic r:id="rId4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87" roundtripDataSignature="AMtx7mhwFzdV1RQWT0+yRhKLCIJdYxHt+Q==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8362E7E0-86CF-25CE-D581-FBB49CCC4EC5}" name="Juliana Mascarenhas" initials="JM" userId="S::julianam@lncc.br::93ab221c-d2d7-45b4-b6da-a51ecef320d1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4E60"/>
    <a:srgbClr val="7807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786" y="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font" Target="fonts/font3.fntdata"/><Relationship Id="rId47" Type="http://schemas.openxmlformats.org/officeDocument/2006/relationships/font" Target="fonts/font8.fntdata"/><Relationship Id="rId387" Type="http://customschemas.google.com/relationships/presentationmetadata" Target="metadata"/><Relationship Id="rId7" Type="http://schemas.openxmlformats.org/officeDocument/2006/relationships/slide" Target="slides/slide3.xml"/><Relationship Id="rId390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font" Target="fonts/font1.fntdata"/><Relationship Id="rId45" Type="http://schemas.openxmlformats.org/officeDocument/2006/relationships/font" Target="fonts/font6.fntdata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font" Target="fonts/font5.fntdata"/><Relationship Id="rId38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font" Target="fonts/font4.fntdata"/><Relationship Id="rId388" Type="http://schemas.openxmlformats.org/officeDocument/2006/relationships/presProps" Target="presProps.xml"/><Relationship Id="rId392" Type="http://schemas.microsoft.com/office/2018/10/relationships/authors" Target="authors.xml"/><Relationship Id="rId8" Type="http://schemas.openxmlformats.org/officeDocument/2006/relationships/slide" Target="slides/slide4.xml"/><Relationship Id="rId391" Type="http://schemas.openxmlformats.org/officeDocument/2006/relationships/tableStyles" Target="tableStyle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font" Target="fonts/font7.fntdata"/><Relationship Id="rId20" Type="http://schemas.openxmlformats.org/officeDocument/2006/relationships/slide" Target="slides/slide16.xml"/><Relationship Id="rId41" Type="http://schemas.openxmlformats.org/officeDocument/2006/relationships/font" Target="fonts/font2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2A373E1-0EF3-4471-BC5F-CE9A58991D11}" type="doc">
      <dgm:prSet loTypeId="urn:microsoft.com/office/officeart/2017/3/layout/DropPinTimeline" loCatId="timeline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9EB4868C-0CF3-49E9-85DA-226BE94B41AB}">
      <dgm:prSet phldr="0"/>
      <dgm:spPr/>
      <dgm:t>
        <a:bodyPr/>
        <a:lstStyle/>
        <a:p>
          <a:pPr>
            <a:defRPr b="1"/>
          </a:pPr>
          <a:r>
            <a:rPr lang="pt-BR">
              <a:latin typeface="Arial"/>
            </a:rPr>
            <a:t> Modelos de arquitetura</a:t>
          </a:r>
        </a:p>
      </dgm:t>
    </dgm:pt>
    <dgm:pt modelId="{1CE87F01-2FFB-41B6-A69B-727504EB00BB}" type="parTrans" cxnId="{E2E9D764-3FA7-49DF-9A0C-FCD23A8FA69A}">
      <dgm:prSet/>
      <dgm:spPr/>
    </dgm:pt>
    <dgm:pt modelId="{B4F08C8B-80AB-413B-9CBE-A73A5BF0769C}" type="sibTrans" cxnId="{E2E9D764-3FA7-49DF-9A0C-FCD23A8FA69A}">
      <dgm:prSet/>
      <dgm:spPr/>
    </dgm:pt>
    <dgm:pt modelId="{423E0FEA-8275-46AC-A48D-BA469FDF153F}">
      <dgm:prSet phldr="0"/>
      <dgm:spPr/>
      <dgm:t>
        <a:bodyPr/>
        <a:lstStyle/>
        <a:p>
          <a:r>
            <a:rPr lang="pt-BR" b="1">
              <a:latin typeface="Arial"/>
            </a:rPr>
            <a:t>Centralizado</a:t>
          </a:r>
          <a:endParaRPr lang="pt-BR" b="1"/>
        </a:p>
      </dgm:t>
    </dgm:pt>
    <dgm:pt modelId="{EC63A1D1-0842-4265-AE19-01605C49E7DA}" type="parTrans" cxnId="{15228BE3-465F-425C-B8C3-B35BD8261996}">
      <dgm:prSet/>
      <dgm:spPr/>
    </dgm:pt>
    <dgm:pt modelId="{329DE178-F90F-4AEE-8A51-69806CF2A63F}" type="sibTrans" cxnId="{15228BE3-465F-425C-B8C3-B35BD8261996}">
      <dgm:prSet/>
      <dgm:spPr/>
    </dgm:pt>
    <dgm:pt modelId="{FE528E4B-AE5C-40B0-8147-DC4D4B5D73B5}">
      <dgm:prSet phldr="0"/>
      <dgm:spPr/>
      <dgm:t>
        <a:bodyPr/>
        <a:lstStyle/>
        <a:p>
          <a:pPr>
            <a:defRPr b="1"/>
          </a:pPr>
          <a:r>
            <a:rPr lang="pt-BR" b="1">
              <a:latin typeface="Arial"/>
            </a:rPr>
            <a:t> Classificação de SGBD</a:t>
          </a:r>
        </a:p>
      </dgm:t>
    </dgm:pt>
    <dgm:pt modelId="{97D4FCCD-940A-4401-842D-26F58361F643}" type="parTrans" cxnId="{ACC5F247-2FA4-4475-92C5-875C0A70AF30}">
      <dgm:prSet/>
      <dgm:spPr/>
    </dgm:pt>
    <dgm:pt modelId="{2F78DE60-A84A-4075-9372-6798C9D7D2D1}" type="sibTrans" cxnId="{ACC5F247-2FA4-4475-92C5-875C0A70AF30}">
      <dgm:prSet/>
      <dgm:spPr/>
    </dgm:pt>
    <dgm:pt modelId="{D0CD7A5D-29C3-4234-B926-8D2A05005D7E}">
      <dgm:prSet phldr="0"/>
      <dgm:spPr/>
      <dgm:t>
        <a:bodyPr/>
        <a:lstStyle/>
        <a:p>
          <a:r>
            <a:rPr lang="pt-BR" b="1">
              <a:latin typeface="Arial"/>
            </a:rPr>
            <a:t>Distribuído</a:t>
          </a:r>
        </a:p>
      </dgm:t>
    </dgm:pt>
    <dgm:pt modelId="{1F885031-3110-4190-B28A-E3114B746422}" type="parTrans" cxnId="{5C01DD41-14D5-45C0-9D84-C2A075E95E03}">
      <dgm:prSet/>
      <dgm:spPr/>
    </dgm:pt>
    <dgm:pt modelId="{63359608-C6D3-44F3-8341-3DFBC3593933}" type="sibTrans" cxnId="{5C01DD41-14D5-45C0-9D84-C2A075E95E03}">
      <dgm:prSet/>
      <dgm:spPr/>
    </dgm:pt>
    <dgm:pt modelId="{B94AB570-2D5B-4A7A-9FBB-A4633CB25849}">
      <dgm:prSet phldr="0"/>
      <dgm:spPr/>
      <dgm:t>
        <a:bodyPr/>
        <a:lstStyle/>
        <a:p>
          <a:pPr rtl="0">
            <a:defRPr b="1"/>
          </a:pPr>
          <a:r>
            <a:rPr lang="pt-BR" b="1">
              <a:latin typeface="Arial"/>
            </a:rPr>
            <a:t> Modelo, usuários, sites ...</a:t>
          </a:r>
        </a:p>
      </dgm:t>
    </dgm:pt>
    <dgm:pt modelId="{6CD30B48-9DAF-438C-A7D9-3EDCDEE06BA2}" type="parTrans" cxnId="{329B06D0-D971-4E67-A8C9-9D9045E26EC2}">
      <dgm:prSet/>
      <dgm:spPr/>
    </dgm:pt>
    <dgm:pt modelId="{63989647-8430-49FC-88CD-5291770FFAF9}" type="sibTrans" cxnId="{329B06D0-D971-4E67-A8C9-9D9045E26EC2}">
      <dgm:prSet/>
      <dgm:spPr/>
    </dgm:pt>
    <dgm:pt modelId="{AA28CA9B-BAF9-47E7-8A13-702C8082A656}" type="pres">
      <dgm:prSet presAssocID="{B2A373E1-0EF3-4471-BC5F-CE9A58991D11}" presName="root" presStyleCnt="0">
        <dgm:presLayoutVars>
          <dgm:chMax/>
          <dgm:chPref/>
          <dgm:animLvl val="lvl"/>
        </dgm:presLayoutVars>
      </dgm:prSet>
      <dgm:spPr/>
    </dgm:pt>
    <dgm:pt modelId="{FF14B7D0-5540-400A-A05F-2B217081068A}" type="pres">
      <dgm:prSet presAssocID="{B2A373E1-0EF3-4471-BC5F-CE9A58991D11}" presName="divider" presStyleLbl="fgAcc1" presStyleIdx="0" presStyleCnt="3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triangle" w="lg" len="lg"/>
        </a:ln>
        <a:effectLst/>
      </dgm:spPr>
    </dgm:pt>
    <dgm:pt modelId="{D53483CF-162A-4103-B3D8-65A409537D8D}" type="pres">
      <dgm:prSet presAssocID="{B2A373E1-0EF3-4471-BC5F-CE9A58991D11}" presName="nodes" presStyleCnt="0">
        <dgm:presLayoutVars>
          <dgm:chMax/>
          <dgm:chPref/>
          <dgm:animLvl val="lvl"/>
        </dgm:presLayoutVars>
      </dgm:prSet>
      <dgm:spPr/>
    </dgm:pt>
    <dgm:pt modelId="{95A99D32-17A7-43F2-BC05-B0E20812D371}" type="pres">
      <dgm:prSet presAssocID="{9EB4868C-0CF3-49E9-85DA-226BE94B41AB}" presName="composite1" presStyleCnt="0"/>
      <dgm:spPr/>
    </dgm:pt>
    <dgm:pt modelId="{EEB053A9-D47E-45E9-B2E2-2C747FFBC142}" type="pres">
      <dgm:prSet presAssocID="{9EB4868C-0CF3-49E9-85DA-226BE94B41AB}" presName="ConnectorPoint1" presStyleLbl="lnNode1" presStyleIdx="0" presStyleCnt="2"/>
      <dgm:spPr/>
    </dgm:pt>
    <dgm:pt modelId="{F96E143E-5390-415C-887D-0BEDFF0705D1}" type="pres">
      <dgm:prSet presAssocID="{9EB4868C-0CF3-49E9-85DA-226BE94B41AB}" presName="DropPinPlaceHolder1" presStyleCnt="0"/>
      <dgm:spPr/>
    </dgm:pt>
    <dgm:pt modelId="{F36CA075-7257-4C8B-A7CF-3B3148D7DA2C}" type="pres">
      <dgm:prSet presAssocID="{9EB4868C-0CF3-49E9-85DA-226BE94B41AB}" presName="DropPin1" presStyleLbl="alignNode1" presStyleIdx="0" presStyleCnt="2"/>
      <dgm:spPr/>
    </dgm:pt>
    <dgm:pt modelId="{EF543B74-416D-4A72-8EC7-575B7FC25027}" type="pres">
      <dgm:prSet presAssocID="{9EB4868C-0CF3-49E9-85DA-226BE94B41AB}" presName="Ellipse1" presStyleLbl="fgAcc1" presStyleIdx="1" presStyleCnt="3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gm:spPr>
    </dgm:pt>
    <dgm:pt modelId="{720738F9-8341-477F-8B29-9907C5B0821F}" type="pres">
      <dgm:prSet presAssocID="{9EB4868C-0CF3-49E9-85DA-226BE94B41AB}" presName="L2TextContainer1" presStyleLbl="revTx" presStyleIdx="0" presStyleCnt="4">
        <dgm:presLayoutVars>
          <dgm:bulletEnabled val="1"/>
        </dgm:presLayoutVars>
      </dgm:prSet>
      <dgm:spPr/>
    </dgm:pt>
    <dgm:pt modelId="{F1A7D2AB-2184-49B7-84DD-B754E6FEC4ED}" type="pres">
      <dgm:prSet presAssocID="{9EB4868C-0CF3-49E9-85DA-226BE94B41AB}" presName="L1TextContainer1" presStyleLbl="revTx" presStyleIdx="1" presStyleCnt="4">
        <dgm:presLayoutVars>
          <dgm:chMax val="1"/>
          <dgm:chPref val="1"/>
          <dgm:bulletEnabled val="1"/>
        </dgm:presLayoutVars>
      </dgm:prSet>
      <dgm:spPr/>
    </dgm:pt>
    <dgm:pt modelId="{C8EC632E-8492-4CB8-B06C-C5E8460B165C}" type="pres">
      <dgm:prSet presAssocID="{9EB4868C-0CF3-49E9-85DA-226BE94B41AB}" presName="ConnectLine1" presStyleLbl="sibTrans1D1" presStyleIdx="0" presStyleCnt="2"/>
      <dgm:spPr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</a:ln>
        <a:effectLst/>
      </dgm:spPr>
    </dgm:pt>
    <dgm:pt modelId="{56450E2E-5DAC-4FA8-A5FE-F8DA6EE8D930}" type="pres">
      <dgm:prSet presAssocID="{9EB4868C-0CF3-49E9-85DA-226BE94B41AB}" presName="EmptyPlaceHolder1" presStyleCnt="0"/>
      <dgm:spPr/>
    </dgm:pt>
    <dgm:pt modelId="{31A0618E-EAAD-4E6C-A2AF-2FF1A93BCEC4}" type="pres">
      <dgm:prSet presAssocID="{B4F08C8B-80AB-413B-9CBE-A73A5BF0769C}" presName="spaceBetweenRectangles1" presStyleCnt="0"/>
      <dgm:spPr/>
    </dgm:pt>
    <dgm:pt modelId="{6EE19A08-96A8-4303-A733-E334FAF7AC48}" type="pres">
      <dgm:prSet presAssocID="{FE528E4B-AE5C-40B0-8147-DC4D4B5D73B5}" presName="composite1" presStyleCnt="0"/>
      <dgm:spPr/>
    </dgm:pt>
    <dgm:pt modelId="{62F190E7-2629-4D8F-B622-959DB55D4BBC}" type="pres">
      <dgm:prSet presAssocID="{FE528E4B-AE5C-40B0-8147-DC4D4B5D73B5}" presName="ConnectorPoint1" presStyleLbl="lnNode1" presStyleIdx="1" presStyleCnt="2"/>
      <dgm:spPr/>
    </dgm:pt>
    <dgm:pt modelId="{26690184-4E22-4761-9CF6-767D4010160C}" type="pres">
      <dgm:prSet presAssocID="{FE528E4B-AE5C-40B0-8147-DC4D4B5D73B5}" presName="DropPinPlaceHolder1" presStyleCnt="0"/>
      <dgm:spPr/>
    </dgm:pt>
    <dgm:pt modelId="{D229AB38-5738-46AE-B925-05799BE821C5}" type="pres">
      <dgm:prSet presAssocID="{FE528E4B-AE5C-40B0-8147-DC4D4B5D73B5}" presName="DropPin1" presStyleLbl="alignNode1" presStyleIdx="1" presStyleCnt="2"/>
      <dgm:spPr/>
    </dgm:pt>
    <dgm:pt modelId="{3F996FE9-48F0-4A34-ACE6-E5F68761E2BA}" type="pres">
      <dgm:prSet presAssocID="{FE528E4B-AE5C-40B0-8147-DC4D4B5D73B5}" presName="Ellipse1" presStyleLbl="fgAcc1" presStyleIdx="2" presStyleCnt="3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gm:spPr>
    </dgm:pt>
    <dgm:pt modelId="{A86CE00C-9FB4-46C0-B955-ADDD8ABD5730}" type="pres">
      <dgm:prSet presAssocID="{FE528E4B-AE5C-40B0-8147-DC4D4B5D73B5}" presName="L2TextContainer1" presStyleLbl="revTx" presStyleIdx="2" presStyleCnt="4">
        <dgm:presLayoutVars>
          <dgm:bulletEnabled val="1"/>
        </dgm:presLayoutVars>
      </dgm:prSet>
      <dgm:spPr/>
    </dgm:pt>
    <dgm:pt modelId="{BB6AE525-DEC4-49F6-860F-0BAB6FBFEF39}" type="pres">
      <dgm:prSet presAssocID="{FE528E4B-AE5C-40B0-8147-DC4D4B5D73B5}" presName="L1TextContainer1" presStyleLbl="revTx" presStyleIdx="3" presStyleCnt="4">
        <dgm:presLayoutVars>
          <dgm:chMax val="1"/>
          <dgm:chPref val="1"/>
          <dgm:bulletEnabled val="1"/>
        </dgm:presLayoutVars>
      </dgm:prSet>
      <dgm:spPr/>
    </dgm:pt>
    <dgm:pt modelId="{FE5C3F45-EF44-4C6D-B19D-C170BF76728C}" type="pres">
      <dgm:prSet presAssocID="{FE528E4B-AE5C-40B0-8147-DC4D4B5D73B5}" presName="ConnectLine1" presStyleLbl="sibTrans1D1" presStyleIdx="1" presStyleCnt="2"/>
      <dgm:spPr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</a:ln>
        <a:effectLst/>
      </dgm:spPr>
    </dgm:pt>
    <dgm:pt modelId="{B474E6EC-F0F4-4E7A-8E5C-72499DD8DCEE}" type="pres">
      <dgm:prSet presAssocID="{FE528E4B-AE5C-40B0-8147-DC4D4B5D73B5}" presName="EmptyPlaceHolder1" presStyleCnt="0"/>
      <dgm:spPr/>
    </dgm:pt>
  </dgm:ptLst>
  <dgm:cxnLst>
    <dgm:cxn modelId="{93DAB125-39B5-4E50-9CDC-EBD72EF854D2}" type="presOf" srcId="{D0CD7A5D-29C3-4234-B926-8D2A05005D7E}" destId="{720738F9-8341-477F-8B29-9907C5B0821F}" srcOrd="0" destOrd="1" presId="urn:microsoft.com/office/officeart/2017/3/layout/DropPinTimeline"/>
    <dgm:cxn modelId="{DB3C6F5D-8A1D-44A5-B914-74DC23F529FB}" type="presOf" srcId="{B94AB570-2D5B-4A7A-9FBB-A4633CB25849}" destId="{A86CE00C-9FB4-46C0-B955-ADDD8ABD5730}" srcOrd="0" destOrd="0" presId="urn:microsoft.com/office/officeart/2017/3/layout/DropPinTimeline"/>
    <dgm:cxn modelId="{5C01DD41-14D5-45C0-9D84-C2A075E95E03}" srcId="{9EB4868C-0CF3-49E9-85DA-226BE94B41AB}" destId="{D0CD7A5D-29C3-4234-B926-8D2A05005D7E}" srcOrd="1" destOrd="0" parTransId="{1F885031-3110-4190-B28A-E3114B746422}" sibTransId="{63359608-C6D3-44F3-8341-3DFBC3593933}"/>
    <dgm:cxn modelId="{E2E9D764-3FA7-49DF-9A0C-FCD23A8FA69A}" srcId="{B2A373E1-0EF3-4471-BC5F-CE9A58991D11}" destId="{9EB4868C-0CF3-49E9-85DA-226BE94B41AB}" srcOrd="0" destOrd="0" parTransId="{1CE87F01-2FFB-41B6-A69B-727504EB00BB}" sibTransId="{B4F08C8B-80AB-413B-9CBE-A73A5BF0769C}"/>
    <dgm:cxn modelId="{ACC5F247-2FA4-4475-92C5-875C0A70AF30}" srcId="{B2A373E1-0EF3-4471-BC5F-CE9A58991D11}" destId="{FE528E4B-AE5C-40B0-8147-DC4D4B5D73B5}" srcOrd="1" destOrd="0" parTransId="{97D4FCCD-940A-4401-842D-26F58361F643}" sibTransId="{2F78DE60-A84A-4075-9372-6798C9D7D2D1}"/>
    <dgm:cxn modelId="{436A6699-D591-48B3-94A6-FCECE5B148E3}" type="presOf" srcId="{9EB4868C-0CF3-49E9-85DA-226BE94B41AB}" destId="{F1A7D2AB-2184-49B7-84DD-B754E6FEC4ED}" srcOrd="0" destOrd="0" presId="urn:microsoft.com/office/officeart/2017/3/layout/DropPinTimeline"/>
    <dgm:cxn modelId="{6CCBDA9A-8103-46D7-AD28-0A7AA219CF5C}" type="presOf" srcId="{423E0FEA-8275-46AC-A48D-BA469FDF153F}" destId="{720738F9-8341-477F-8B29-9907C5B0821F}" srcOrd="0" destOrd="0" presId="urn:microsoft.com/office/officeart/2017/3/layout/DropPinTimeline"/>
    <dgm:cxn modelId="{3FB326AC-BAFA-4A81-B63B-D90606FA0E3D}" type="presOf" srcId="{B2A373E1-0EF3-4471-BC5F-CE9A58991D11}" destId="{AA28CA9B-BAF9-47E7-8A13-702C8082A656}" srcOrd="0" destOrd="0" presId="urn:microsoft.com/office/officeart/2017/3/layout/DropPinTimeline"/>
    <dgm:cxn modelId="{167738C7-D9CA-4C07-9063-620E892FFC41}" type="presOf" srcId="{FE528E4B-AE5C-40B0-8147-DC4D4B5D73B5}" destId="{BB6AE525-DEC4-49F6-860F-0BAB6FBFEF39}" srcOrd="0" destOrd="0" presId="urn:microsoft.com/office/officeart/2017/3/layout/DropPinTimeline"/>
    <dgm:cxn modelId="{329B06D0-D971-4E67-A8C9-9D9045E26EC2}" srcId="{FE528E4B-AE5C-40B0-8147-DC4D4B5D73B5}" destId="{B94AB570-2D5B-4A7A-9FBB-A4633CB25849}" srcOrd="0" destOrd="0" parTransId="{6CD30B48-9DAF-438C-A7D9-3EDCDEE06BA2}" sibTransId="{63989647-8430-49FC-88CD-5291770FFAF9}"/>
    <dgm:cxn modelId="{15228BE3-465F-425C-B8C3-B35BD8261996}" srcId="{9EB4868C-0CF3-49E9-85DA-226BE94B41AB}" destId="{423E0FEA-8275-46AC-A48D-BA469FDF153F}" srcOrd="0" destOrd="0" parTransId="{EC63A1D1-0842-4265-AE19-01605C49E7DA}" sibTransId="{329DE178-F90F-4AEE-8A51-69806CF2A63F}"/>
    <dgm:cxn modelId="{C0265861-3ACA-4948-BF77-D8E8B3EA39DD}" type="presParOf" srcId="{AA28CA9B-BAF9-47E7-8A13-702C8082A656}" destId="{FF14B7D0-5540-400A-A05F-2B217081068A}" srcOrd="0" destOrd="0" presId="urn:microsoft.com/office/officeart/2017/3/layout/DropPinTimeline"/>
    <dgm:cxn modelId="{6F132DFA-6738-4F49-B274-7BD917ABA42C}" type="presParOf" srcId="{AA28CA9B-BAF9-47E7-8A13-702C8082A656}" destId="{D53483CF-162A-4103-B3D8-65A409537D8D}" srcOrd="1" destOrd="0" presId="urn:microsoft.com/office/officeart/2017/3/layout/DropPinTimeline"/>
    <dgm:cxn modelId="{96FC2ADE-C32B-449F-9154-1CFDE795DD7D}" type="presParOf" srcId="{D53483CF-162A-4103-B3D8-65A409537D8D}" destId="{95A99D32-17A7-43F2-BC05-B0E20812D371}" srcOrd="0" destOrd="0" presId="urn:microsoft.com/office/officeart/2017/3/layout/DropPinTimeline"/>
    <dgm:cxn modelId="{5A5A4396-5E14-4C0C-8879-179981BEDBF6}" type="presParOf" srcId="{95A99D32-17A7-43F2-BC05-B0E20812D371}" destId="{EEB053A9-D47E-45E9-B2E2-2C747FFBC142}" srcOrd="0" destOrd="0" presId="urn:microsoft.com/office/officeart/2017/3/layout/DropPinTimeline"/>
    <dgm:cxn modelId="{16C890DB-0478-4032-8C5E-C6B0974B545F}" type="presParOf" srcId="{95A99D32-17A7-43F2-BC05-B0E20812D371}" destId="{F96E143E-5390-415C-887D-0BEDFF0705D1}" srcOrd="1" destOrd="0" presId="urn:microsoft.com/office/officeart/2017/3/layout/DropPinTimeline"/>
    <dgm:cxn modelId="{7AC9A7EA-1A2B-4425-A98A-5C99F15291C9}" type="presParOf" srcId="{F96E143E-5390-415C-887D-0BEDFF0705D1}" destId="{F36CA075-7257-4C8B-A7CF-3B3148D7DA2C}" srcOrd="0" destOrd="0" presId="urn:microsoft.com/office/officeart/2017/3/layout/DropPinTimeline"/>
    <dgm:cxn modelId="{F159DF22-91C5-4F8F-9305-5E119C4FB58A}" type="presParOf" srcId="{F96E143E-5390-415C-887D-0BEDFF0705D1}" destId="{EF543B74-416D-4A72-8EC7-575B7FC25027}" srcOrd="1" destOrd="0" presId="urn:microsoft.com/office/officeart/2017/3/layout/DropPinTimeline"/>
    <dgm:cxn modelId="{5DB3A6D7-7911-4027-9F3B-BE224307A8B3}" type="presParOf" srcId="{95A99D32-17A7-43F2-BC05-B0E20812D371}" destId="{720738F9-8341-477F-8B29-9907C5B0821F}" srcOrd="2" destOrd="0" presId="urn:microsoft.com/office/officeart/2017/3/layout/DropPinTimeline"/>
    <dgm:cxn modelId="{EBBBE065-FCBE-43E8-BCED-7CB8C68AF16A}" type="presParOf" srcId="{95A99D32-17A7-43F2-BC05-B0E20812D371}" destId="{F1A7D2AB-2184-49B7-84DD-B754E6FEC4ED}" srcOrd="3" destOrd="0" presId="urn:microsoft.com/office/officeart/2017/3/layout/DropPinTimeline"/>
    <dgm:cxn modelId="{BD2FF8E4-07FA-43FF-9F0F-2C0FF6D82A90}" type="presParOf" srcId="{95A99D32-17A7-43F2-BC05-B0E20812D371}" destId="{C8EC632E-8492-4CB8-B06C-C5E8460B165C}" srcOrd="4" destOrd="0" presId="urn:microsoft.com/office/officeart/2017/3/layout/DropPinTimeline"/>
    <dgm:cxn modelId="{5432B97A-3EAB-4AE2-A0A8-0E1CA49990BA}" type="presParOf" srcId="{95A99D32-17A7-43F2-BC05-B0E20812D371}" destId="{56450E2E-5DAC-4FA8-A5FE-F8DA6EE8D930}" srcOrd="5" destOrd="0" presId="urn:microsoft.com/office/officeart/2017/3/layout/DropPinTimeline"/>
    <dgm:cxn modelId="{18F275AC-5D87-4E2F-8295-D7E5926579F3}" type="presParOf" srcId="{D53483CF-162A-4103-B3D8-65A409537D8D}" destId="{31A0618E-EAAD-4E6C-A2AF-2FF1A93BCEC4}" srcOrd="1" destOrd="0" presId="urn:microsoft.com/office/officeart/2017/3/layout/DropPinTimeline"/>
    <dgm:cxn modelId="{1CC68D13-A4AD-4C2C-A81E-0C495D3BD4DB}" type="presParOf" srcId="{D53483CF-162A-4103-B3D8-65A409537D8D}" destId="{6EE19A08-96A8-4303-A733-E334FAF7AC48}" srcOrd="2" destOrd="0" presId="urn:microsoft.com/office/officeart/2017/3/layout/DropPinTimeline"/>
    <dgm:cxn modelId="{BD8C7A95-EE33-4AA5-9A0A-D6F0B61F2BAA}" type="presParOf" srcId="{6EE19A08-96A8-4303-A733-E334FAF7AC48}" destId="{62F190E7-2629-4D8F-B622-959DB55D4BBC}" srcOrd="0" destOrd="0" presId="urn:microsoft.com/office/officeart/2017/3/layout/DropPinTimeline"/>
    <dgm:cxn modelId="{8A5F75D0-10E8-443B-BAEE-3601486AB352}" type="presParOf" srcId="{6EE19A08-96A8-4303-A733-E334FAF7AC48}" destId="{26690184-4E22-4761-9CF6-767D4010160C}" srcOrd="1" destOrd="0" presId="urn:microsoft.com/office/officeart/2017/3/layout/DropPinTimeline"/>
    <dgm:cxn modelId="{45431B49-7109-49D9-BE5F-048C1257BE5B}" type="presParOf" srcId="{26690184-4E22-4761-9CF6-767D4010160C}" destId="{D229AB38-5738-46AE-B925-05799BE821C5}" srcOrd="0" destOrd="0" presId="urn:microsoft.com/office/officeart/2017/3/layout/DropPinTimeline"/>
    <dgm:cxn modelId="{1F300508-559E-42ED-9D81-2BAE4A6B9C3A}" type="presParOf" srcId="{26690184-4E22-4761-9CF6-767D4010160C}" destId="{3F996FE9-48F0-4A34-ACE6-E5F68761E2BA}" srcOrd="1" destOrd="0" presId="urn:microsoft.com/office/officeart/2017/3/layout/DropPinTimeline"/>
    <dgm:cxn modelId="{EBC2BBF1-ACFE-4176-9033-04ACC53263AA}" type="presParOf" srcId="{6EE19A08-96A8-4303-A733-E334FAF7AC48}" destId="{A86CE00C-9FB4-46C0-B955-ADDD8ABD5730}" srcOrd="2" destOrd="0" presId="urn:microsoft.com/office/officeart/2017/3/layout/DropPinTimeline"/>
    <dgm:cxn modelId="{519B2675-1AD7-43EC-BB1E-F0D9218E8C65}" type="presParOf" srcId="{6EE19A08-96A8-4303-A733-E334FAF7AC48}" destId="{BB6AE525-DEC4-49F6-860F-0BAB6FBFEF39}" srcOrd="3" destOrd="0" presId="urn:microsoft.com/office/officeart/2017/3/layout/DropPinTimeline"/>
    <dgm:cxn modelId="{4B96A3A8-C44E-4A92-81D0-86ACBC4E2E67}" type="presParOf" srcId="{6EE19A08-96A8-4303-A733-E334FAF7AC48}" destId="{FE5C3F45-EF44-4C6D-B19D-C170BF76728C}" srcOrd="4" destOrd="0" presId="urn:microsoft.com/office/officeart/2017/3/layout/DropPinTimeline"/>
    <dgm:cxn modelId="{8347952B-37CA-48E2-AD3B-A3E12F6AD9CE}" type="presParOf" srcId="{6EE19A08-96A8-4303-A733-E334FAF7AC48}" destId="{B474E6EC-F0F4-4E7A-8E5C-72499DD8DCEE}" srcOrd="5" destOrd="0" presId="urn:microsoft.com/office/officeart/2017/3/layout/DropPinTimeline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14B7D0-5540-400A-A05F-2B217081068A}">
      <dsp:nvSpPr>
        <dsp:cNvPr id="0" name=""/>
        <dsp:cNvSpPr/>
      </dsp:nvSpPr>
      <dsp:spPr>
        <a:xfrm>
          <a:off x="0" y="1543049"/>
          <a:ext cx="7503580" cy="0"/>
        </a:xfrm>
        <a:prstGeom prst="lin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triangle" w="lg" len="lg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6CA075-7257-4C8B-A7CF-3B3148D7DA2C}">
      <dsp:nvSpPr>
        <dsp:cNvPr id="0" name=""/>
        <dsp:cNvSpPr/>
      </dsp:nvSpPr>
      <dsp:spPr>
        <a:xfrm rot="8100000">
          <a:off x="48157" y="355612"/>
          <a:ext cx="226949" cy="226949"/>
        </a:xfrm>
        <a:prstGeom prst="teardrop">
          <a:avLst>
            <a:gd name="adj" fmla="val 11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F543B74-416D-4A72-8EC7-575B7FC25027}">
      <dsp:nvSpPr>
        <dsp:cNvPr id="0" name=""/>
        <dsp:cNvSpPr/>
      </dsp:nvSpPr>
      <dsp:spPr>
        <a:xfrm>
          <a:off x="73369" y="380824"/>
          <a:ext cx="176524" cy="176524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0738F9-8341-477F-8B29-9907C5B0821F}">
      <dsp:nvSpPr>
        <dsp:cNvPr id="0" name=""/>
        <dsp:cNvSpPr/>
      </dsp:nvSpPr>
      <dsp:spPr>
        <a:xfrm>
          <a:off x="322109" y="629564"/>
          <a:ext cx="2729435" cy="9134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88900" rIns="0" bIns="13335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b="1" kern="1200">
              <a:latin typeface="Arial"/>
            </a:rPr>
            <a:t>Centralizado</a:t>
          </a:r>
          <a:endParaRPr lang="pt-BR" sz="1400" b="1" kern="1200"/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b="1" kern="1200">
              <a:latin typeface="Arial"/>
            </a:rPr>
            <a:t>Distribuído</a:t>
          </a:r>
        </a:p>
      </dsp:txBody>
      <dsp:txXfrm>
        <a:off x="322109" y="629564"/>
        <a:ext cx="2729435" cy="913485"/>
      </dsp:txXfrm>
    </dsp:sp>
    <dsp:sp modelId="{F1A7D2AB-2184-49B7-84DD-B754E6FEC4ED}">
      <dsp:nvSpPr>
        <dsp:cNvPr id="0" name=""/>
        <dsp:cNvSpPr/>
      </dsp:nvSpPr>
      <dsp:spPr>
        <a:xfrm>
          <a:off x="322109" y="308609"/>
          <a:ext cx="2729435" cy="3209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1430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pt-BR" sz="1800" kern="1200">
              <a:latin typeface="Arial"/>
            </a:rPr>
            <a:t> Modelos de arquitetura</a:t>
          </a:r>
        </a:p>
      </dsp:txBody>
      <dsp:txXfrm>
        <a:off x="322109" y="308609"/>
        <a:ext cx="2729435" cy="320954"/>
      </dsp:txXfrm>
    </dsp:sp>
    <dsp:sp modelId="{C8EC632E-8492-4CB8-B06C-C5E8460B165C}">
      <dsp:nvSpPr>
        <dsp:cNvPr id="0" name=""/>
        <dsp:cNvSpPr/>
      </dsp:nvSpPr>
      <dsp:spPr>
        <a:xfrm>
          <a:off x="161632" y="629564"/>
          <a:ext cx="0" cy="913485"/>
        </a:xfrm>
        <a:prstGeom prst="line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B053A9-D47E-45E9-B2E2-2C747FFBC142}">
      <dsp:nvSpPr>
        <dsp:cNvPr id="0" name=""/>
        <dsp:cNvSpPr/>
      </dsp:nvSpPr>
      <dsp:spPr>
        <a:xfrm>
          <a:off x="132130" y="1514164"/>
          <a:ext cx="57771" cy="5777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229AB38-5738-46AE-B925-05799BE821C5}">
      <dsp:nvSpPr>
        <dsp:cNvPr id="0" name=""/>
        <dsp:cNvSpPr/>
      </dsp:nvSpPr>
      <dsp:spPr>
        <a:xfrm rot="18900000">
          <a:off x="4260951" y="2503538"/>
          <a:ext cx="226949" cy="226949"/>
        </a:xfrm>
        <a:prstGeom prst="teardrop">
          <a:avLst>
            <a:gd name="adj" fmla="val 11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F996FE9-48F0-4A34-ACE6-E5F68761E2BA}">
      <dsp:nvSpPr>
        <dsp:cNvPr id="0" name=""/>
        <dsp:cNvSpPr/>
      </dsp:nvSpPr>
      <dsp:spPr>
        <a:xfrm>
          <a:off x="4286163" y="2528750"/>
          <a:ext cx="176524" cy="176524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6CE00C-9FB4-46C0-B955-ADDD8ABD5730}">
      <dsp:nvSpPr>
        <dsp:cNvPr id="0" name=""/>
        <dsp:cNvSpPr/>
      </dsp:nvSpPr>
      <dsp:spPr>
        <a:xfrm>
          <a:off x="4534903" y="1543049"/>
          <a:ext cx="2729435" cy="9134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33350" rIns="88900" bIns="88900" numCol="1" spcCol="1270" anchor="b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pt-BR" sz="1400" b="1" kern="1200">
              <a:latin typeface="Arial"/>
            </a:rPr>
            <a:t> Modelo, usuários, sites ...</a:t>
          </a:r>
        </a:p>
      </dsp:txBody>
      <dsp:txXfrm>
        <a:off x="4534903" y="1543049"/>
        <a:ext cx="2729435" cy="913485"/>
      </dsp:txXfrm>
    </dsp:sp>
    <dsp:sp modelId="{BB6AE525-DEC4-49F6-860F-0BAB6FBFEF39}">
      <dsp:nvSpPr>
        <dsp:cNvPr id="0" name=""/>
        <dsp:cNvSpPr/>
      </dsp:nvSpPr>
      <dsp:spPr>
        <a:xfrm>
          <a:off x="4534903" y="2456535"/>
          <a:ext cx="2729435" cy="3209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1430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pt-BR" sz="1800" b="1" kern="1200">
              <a:latin typeface="Arial"/>
            </a:rPr>
            <a:t> Classificação de SGBD</a:t>
          </a:r>
        </a:p>
      </dsp:txBody>
      <dsp:txXfrm>
        <a:off x="4534903" y="2456535"/>
        <a:ext cx="2729435" cy="320954"/>
      </dsp:txXfrm>
    </dsp:sp>
    <dsp:sp modelId="{FE5C3F45-EF44-4C6D-B19D-C170BF76728C}">
      <dsp:nvSpPr>
        <dsp:cNvPr id="0" name=""/>
        <dsp:cNvSpPr/>
      </dsp:nvSpPr>
      <dsp:spPr>
        <a:xfrm>
          <a:off x="4374426" y="1543049"/>
          <a:ext cx="0" cy="913485"/>
        </a:xfrm>
        <a:prstGeom prst="line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F190E7-2629-4D8F-B622-959DB55D4BBC}">
      <dsp:nvSpPr>
        <dsp:cNvPr id="0" name=""/>
        <dsp:cNvSpPr/>
      </dsp:nvSpPr>
      <dsp:spPr>
        <a:xfrm>
          <a:off x="4344924" y="1514164"/>
          <a:ext cx="57771" cy="5777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7/3/layout/DropPinTimeline">
  <dgm:title val="Drop Pin Timeline"/>
  <dgm:desc val="Use to show a list of events in chronological order. An invisible box next to the pin contains the date and the description is immediately below. It can display a medium amount of text and medium length date format."/>
  <dgm:catLst>
    <dgm:cat type="timeline" pri="500"/>
    <dgm:cat type="process" pri="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">
    <dgm:varLst>
      <dgm:chMax/>
      <dgm:chPref/>
      <dgm:animLvl val="lvl"/>
    </dgm:varLst>
    <dgm:alg type="composite"/>
    <dgm:shape xmlns:r="http://schemas.openxmlformats.org/officeDocument/2006/relationships" r:blip="">
      <dgm:adjLst/>
    </dgm:shape>
    <dgm:constrLst>
      <dgm:constr type="w" for="ch" forName="divider" refType="w"/>
      <dgm:constr type="h" for="ch" forName="divider"/>
      <dgm:constr type="ctrY" for="ch" forName="divider" refType="h" fact="0.5"/>
      <dgm:constr type="l" for="ch" forName="divider"/>
      <dgm:constr type="w" for="ch" forName="nodes" refType="w"/>
      <dgm:constr type="h" for="ch" forName="nodes" refType="h" fact="0.8"/>
      <dgm:constr type="ctrY" for="ch" forName="nodes" refType="h" fact="0.5"/>
    </dgm:constrLst>
    <dgm:layoutNode name="divider" styleLbl="fgAcc1">
      <dgm:alg type="sp"/>
      <dgm:choose name="ArrowShape">
        <dgm:if name="ArrowShapeLTR" func="var" arg="dir" op="equ" val="norm">
          <dgm:shape xmlns:r="http://schemas.openxmlformats.org/officeDocument/2006/relationships" type="line" r:blip="" zOrderOff="-1">
            <dgm:adjLst/>
            <dgm:extLst>
              <a:ext uri="{B698B0E9-8C71-41B9-8309-B3DCBF30829C}">
                <dgm1612:spPr xmlns:dgm1612="http://schemas.microsoft.com/office/drawing/2016/12/diagram">
                  <a:ln w="19050">
                    <a:solidFill>
                      <a:srgbClr val="000000"/>
                    </a:solidFill>
                    <a:tailEnd type="triangle" w="lg" len="lg"/>
                  </a:ln>
                </dgm1612:spPr>
              </a:ext>
            </dgm:extLst>
          </dgm:shape>
        </dgm:if>
        <dgm:else name="ArrowShapeRTL">
          <dgm:shape xmlns:r="http://schemas.openxmlformats.org/officeDocument/2006/relationships" type="line" r:blip="" zOrderOff="-1">
            <dgm:adjLst/>
            <dgm:extLst>
              <a:ext uri="{B698B0E9-8C71-41B9-8309-B3DCBF30829C}">
                <dgm1612:spPr xmlns:dgm1612="http://schemas.microsoft.com/office/drawing/2016/12/diagram">
                  <a:ln>
                    <a:solidFill>
                      <a:srgbClr val="000000"/>
                    </a:solidFill>
                    <a:headEnd type="triangle" w="lg" len="lg"/>
                  </a:ln>
                </dgm1612:spPr>
              </a:ext>
            </dgm:extLst>
          </dgm:shape>
        </dgm:else>
      </dgm:choose>
      <dgm:presOf/>
      <dgm:constrLst/>
      <dgm:ruleLst/>
    </dgm:layoutNode>
    <dgm:layoutNode name="nodes">
      <dgm:varLst>
        <dgm:chMax/>
        <dgm:chPref/>
        <dgm:animLvl val="lvl"/>
      </dgm:varLst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constrLst>
        <dgm:constr type="primFontSz" for="des" forName="L1TextContainer" val="20"/>
        <dgm:constr type="primFontSz" for="des" forName="L2TextContainer" refType="primFontSz" refFor="des" refForName="L1TextContainer" op="equ" fact="0.75"/>
        <dgm:constr type="w" for="ch" forName="composite" refType="w"/>
        <dgm:constr type="h" for="ch" forName="composite" refType="h"/>
        <dgm:constr type="w" for="ch" forName="spaceBetweenRectangles" refType="w" refFor="ch" refForName="composite" fact="-0.5"/>
        <dgm:constr type="w" for="ch" ptType="sibTrans" op="equ"/>
        <dgm:constr type="primFontSz" for="des" forName="L1TextContainer" op="equ"/>
        <dgm:constr type="primFontSz" for="des" forName="L2TextContainer" op="equ"/>
        <dgm:constr type="primFontSz" for="des" forName="L1TextContainer1" val="20"/>
        <dgm:constr type="primFontSz" for="des" forName="L2TextContainer1" refType="primFontSz" refFor="des" refForName="L1TextContainer1" op="equ" fact="0.75"/>
        <dgm:constr type="w" for="ch" forName="composite1" refType="w"/>
        <dgm:constr type="h" for="ch" forName="composite1" refType="h"/>
        <dgm:constr type="w" for="ch" forName="spaceBetweenRectangles1" refType="w" refFor="ch" refForName="composite1" fact="0.28"/>
        <dgm:constr type="primFontSz" for="des" forName="L1TextContainer1" op="equ"/>
        <dgm:constr type="primFontSz" for="des" forName="L2TextContainer1" op="equ"/>
      </dgm:constrLst>
      <dgm:choose name="LayoutBasedOnCountOfNodes">
        <dgm:if name="LessThanOrEqualToTwoNodes" axis="ch" ptType="node" func="cnt" op="lte" val="2">
          <dgm:forEach name="nodesForEach1" axis="ch" ptType="node">
            <dgm:layoutNode name="composite1">
              <dgm:alg type="composite"/>
              <dgm:shape xmlns:r="http://schemas.openxmlformats.org/officeDocument/2006/relationships" r:blip="">
                <dgm:adjLst/>
              </dgm:shape>
              <dgm:choose name="CaseForLayoutDirection1">
                <dgm:if name="CaseForLayoutDirectionLTR1" func="var" arg="dir" op="equ" val="norm">
                  <dgm:choose name="CaseForPlacingNodesAboveAndBelowDividerLTR1">
                    <dgm:if name="CaseForPlacingNodeAboveDividerLTR1" axis="self" ptType="node" func="posOdd" op="equ" val="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LTR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t" refFor="ch" refForName="DropPinPlaceHolder1"/>
                        <dgm:constr type="t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t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if>
                <dgm:else name="CaseForLayoutDirectionRTL1">
                  <dgm:choose name="CaseForPlacingNodesAboveAndBelowDividerRTL1">
                    <dgm:if name="CaseForPlacingNodeAboveDividerRTL1" axis="self" ptType="node" func="posOdd" op="equ" val="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RTL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t" refFor="ch" refForName="DropPinPlaceHolder1"/>
                        <dgm:constr type="t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t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else>
              </dgm:choose>
              <dgm:layoutNode name="ConnectorPoint1" styleLbl="lnNode1" moveWith="ConnectLine1">
                <dgm:alg type="sp"/>
                <dgm:shape xmlns:r="http://schemas.openxmlformats.org/officeDocument/2006/relationships" type="ellipse" r:blip="" zOrderOff="10">
                  <dgm:adjLst/>
                </dgm:shape>
                <dgm:presOf/>
                <dgm:constrLst>
                  <dgm:constr type="w" refType="h" op="equ"/>
                </dgm:constrLst>
              </dgm:layoutNode>
              <dgm:layoutNode name="DropPinPlaceHolder1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1" refType="w"/>
                  <dgm:constr type="h" for="ch" forName="DropPin1" refType="h"/>
                  <dgm:constr type="ctrX" for="ch" forName="DropPin1" refType="w" fact="0.5"/>
                  <dgm:constr type="ctrY" for="ch" forName="DropPin1" refType="h" fact="0.5"/>
                  <dgm:constr type="w" for="ch" forName="Ellipse1" refType="w" refFor="ch" refForName="DropPin1" fact="0.55"/>
                  <dgm:constr type="h" for="ch" forName="Ellipse1" refType="w" refFor="ch" refForName="DropPin1" fact="0.55"/>
                  <dgm:constr type="ctrX" for="ch" forName="Ellipse1" refType="ctrX" refFor="ch" refForName="DropPin1"/>
                  <dgm:constr type="ctrY" for="ch" forName="Ellipse1" refType="ctrY" refFor="ch" refForName="DropPin1"/>
                </dgm:constrLst>
                <dgm:layoutNode name="DropPin1" styleLbl="alignNode1">
                  <dgm:alg type="sp"/>
                  <dgm:choose name="CaseForPlacingTearDropAboveAndBelowDivider1">
                    <dgm:if name="CaseForPlacingTearDropAboveDivider1" axis="self" ptType="node" func="posOdd" op="equ" val="1">
                      <dgm:shape xmlns:r="http://schemas.openxmlformats.org/officeDocument/2006/relationships" rot="135" type="teardrop" r:blip="">
                        <dgm:adjLst>
                          <dgm:adj idx="1" val="1.15"/>
                        </dgm:adjLst>
                      </dgm:shape>
                    </dgm:if>
                    <dgm:else name="CaseForPlacingTearDropBelowDivider1">
                      <dgm:shape xmlns:r="http://schemas.openxmlformats.org/officeDocument/2006/relationships" rot="-45" type="teardrop" r:blip="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1" styleLbl="fgAcc1" moveWith="DropPin1">
                  <dgm:alg type="sp"/>
                  <dgm:shape xmlns:r="http://schemas.openxmlformats.org/officeDocument/2006/relationships" type="ellipse" r:blip="">
                    <dgm:adjLst/>
                    <dgm:extLst>
                      <a:ext uri="{B698B0E9-8C71-41B9-8309-B3DCBF30829C}">
                        <dgm1612:spPr xmlns:dgm1612="http://schemas.microsoft.com/office/drawing/2016/12/diagram">
                          <a:ln>
                            <a:noFill/>
                          </a:ln>
                        </dgm1612:spPr>
                      </a:ext>
                    </dgm:extLst>
                  </dgm:shape>
                  <dgm:presOf/>
                  <dgm:constrLst/>
                </dgm:layoutNode>
              </dgm:layoutNode>
              <dgm:layoutNode name="L2TextContainer1" styleLbl="revTx" moveWith="L1TextContainer">
                <dgm:varLst>
                  <dgm:bulletEnabled val="1"/>
                </dgm:varLst>
                <dgm:choose name="casesForTxtDirLogic1">
                  <dgm:if name="Name771" axis="self" ptType="node" func="posOdd" op="equ" val="1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/>
                      <dgm:constr type="tMarg" refType="primFontSz" fact="0.5"/>
                      <dgm:constr type="bMarg" refType="primFontSz" fact="0.75"/>
                    </dgm:constrLst>
                  </dgm:if>
                  <dgm:else name="Name881">
                    <dgm:alg type="tx">
                      <dgm:param type="txAnchorVert" val="b"/>
                      <dgm:param type="parTxLTRAlign" val="l"/>
                      <dgm:param type="parTxRTLAlign" val="l"/>
                      <dgm:param type="txAnchorVertCh" val="b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 refType="primFontSz" fact="0.5"/>
                      <dgm:constr type="tMarg" refType="primFontSz" fact="0.75"/>
                      <dgm:constr type="bMarg" refType="primFontSz" fact="0.5"/>
                    </dgm:constrLst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ruleLst>
                  <dgm:rule type="primFontSz" val="11" fact="NaN" max="NaN"/>
                </dgm:ruleLst>
              </dgm:layoutNode>
              <dgm:layoutNode name="L1TextContainer1" styleLbl="revTx">
                <dgm:varLst>
                  <dgm:chMax val="1"/>
                  <dgm:chPref val="1"/>
                  <dgm:bulletEnabled val="1"/>
                </dgm:varLst>
                <dgm:alg type="tx">
                  <dgm:param type="txAnchorVert" val="mid"/>
                  <dgm:param type="parTxLTRAlign" val="l"/>
                  <dgm:param type="parTxRTLAlign" val="l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 refType="primFontSz" fact="0.5"/>
                  <dgm:constr type="tMarg"/>
                  <dgm:constr type="bMarg"/>
                </dgm:constrLst>
                <dgm:ruleLst>
                  <dgm:rule type="primFontSz" val="13" fact="NaN" max="NaN"/>
                </dgm:ruleLst>
              </dgm:layoutNode>
              <dgm:layoutNode name="ConnectLine1" styleLbl="sibTrans1D1">
                <dgm:alg type="sp"/>
                <dgm:shape xmlns:r="http://schemas.openxmlformats.org/officeDocument/2006/relationships" type="line" r:blip="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12700">
                          <a:prstDash val="dash"/>
                        </a:ln>
                      </dgm1612:spPr>
                    </a:ext>
                  </dgm:extLst>
                </dgm:shape>
                <dgm:presOf/>
                <dgm:constrLst/>
              </dgm:layoutNode>
              <dgm:layoutNode name="EmptyPlaceHolder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1" axis="followSib" ptType="sibTrans" cnt="1">
              <dgm:layoutNode name="spaceBetweenRectangles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if>
        <dgm:else name="MoreThanTwoNodes">
          <dgm:forEach name="nodesForEach" axis="ch" ptType="node">
            <dgm:layoutNode name="composite">
              <dgm:alg type="composite"/>
              <dgm:shape xmlns:r="http://schemas.openxmlformats.org/officeDocument/2006/relationships" r:blip="">
                <dgm:adjLst/>
              </dgm:shape>
              <dgm:choose name="CaseForLayoutDirection">
                <dgm:if name="CaseForLayoutDirectionLTR" func="var" arg="dir" op="equ" val="norm">
                  <dgm:choose name="CaseForPlacingNodesAboveAndBelowDividerLTR">
                    <dgm:if name="CaseForPlacingNodeAboveDividerLTR" axis="self" ptType="node" func="posOdd" op="equ" val="1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ConnectLine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LTR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ConnectLine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t" refFor="ch" refForName="DropPinPlaceHolder"/>
                        <dgm:constr type="t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t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if>
                <dgm:else name="CaseForLayoutDirectionRTL">
                  <dgm:choose name="CaseForPlacingNodesAboveAndBelowDividerRTL">
                    <dgm:if name="CaseForPlacingNodeAboveDividerRTL" axis="self" ptType="node" func="posOdd" op="equ" val="1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RTL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t" refFor="ch" refForName="DropPinPlaceHolder"/>
                        <dgm:constr type="t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t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else>
              </dgm:choose>
              <dgm:layoutNode name="ConnectorPoint" styleLbl="lnNode1" moveWith="ConnectLine">
                <dgm:alg type="sp"/>
                <dgm:shape xmlns:r="http://schemas.openxmlformats.org/officeDocument/2006/relationships" type="ellipse" r:blip="" zOrderOff="10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6350"/>
                      </dgm1612:spPr>
                    </a:ext>
                  </dgm:extLst>
                </dgm:shape>
                <dgm:presOf/>
                <dgm:constrLst>
                  <dgm:constr type="w" refType="h" op="equ"/>
                </dgm:constrLst>
              </dgm:layoutNode>
              <dgm:layoutNode name="DropPinPlaceHolder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" refType="w"/>
                  <dgm:constr type="h" for="ch" forName="DropPin" refType="h"/>
                  <dgm:constr type="ctrX" for="ch" forName="DropPin" refType="w" fact="0.5"/>
                  <dgm:constr type="ctrY" for="ch" forName="DropPin" refType="h" fact="0.5"/>
                  <dgm:constr type="w" for="ch" forName="Ellipse" refType="w" refFor="ch" refForName="DropPin" fact="0.55"/>
                  <dgm:constr type="h" for="ch" forName="Ellipse" refType="w" refFor="ch" refForName="DropPin" fact="0.55"/>
                  <dgm:constr type="ctrX" for="ch" forName="Ellipse" refType="ctrX" refFor="ch" refForName="DropPin"/>
                  <dgm:constr type="ctrY" for="ch" forName="Ellipse" refType="ctrY" refFor="ch" refForName="DropPin"/>
                </dgm:constrLst>
                <dgm:layoutNode name="DropPin" styleLbl="alignNode1">
                  <dgm:alg type="sp"/>
                  <dgm:choose name="CaseForPlacingTearDropAboveAndBelowDivider">
                    <dgm:if name="CaseForPlacingTearDropAboveDivider" axis="self" ptType="node" func="posOdd" op="equ" val="1">
                      <dgm:shape xmlns:r="http://schemas.openxmlformats.org/officeDocument/2006/relationships" rot="135" type="teardrop" r:blip="">
                        <dgm:adjLst>
                          <dgm:adj idx="1" val="1.15"/>
                        </dgm:adjLst>
                      </dgm:shape>
                    </dgm:if>
                    <dgm:else name="CaseForPlacingTearDropBelowDivider">
                      <dgm:shape xmlns:r="http://schemas.openxmlformats.org/officeDocument/2006/relationships" rot="-45" type="teardrop" r:blip="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" styleLbl="fgAcc1" moveWith="DropPin">
                  <dgm:alg type="sp"/>
                  <dgm:shape xmlns:r="http://schemas.openxmlformats.org/officeDocument/2006/relationships" type="ellipse" r:blip="">
                    <dgm:adjLst/>
                    <dgm:extLst>
                      <a:ext uri="{B698B0E9-8C71-41B9-8309-B3DCBF30829C}">
                        <dgm1612:spPr xmlns:dgm1612="http://schemas.microsoft.com/office/drawing/2016/12/diagram">
                          <a:ln>
                            <a:noFill/>
                          </a:ln>
                        </dgm1612:spPr>
                      </a:ext>
                    </dgm:extLst>
                  </dgm:shape>
                  <dgm:presOf/>
                  <dgm:constrLst/>
                </dgm:layoutNode>
              </dgm:layoutNode>
              <dgm:layoutNode name="L2TextContainer" styleLbl="revTx" moveWith="L1TextContainer">
                <dgm:varLst>
                  <dgm:bulletEnabled val="1"/>
                </dgm:varLst>
                <dgm:choose name="casesForTxtDirLogic">
                  <dgm:if name="Name77" axis="self" ptType="node" func="posOdd" op="equ" val="1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 refType="primFontSz" fact="0.5"/>
                      <dgm:constr type="tMarg" refType="primFontSz" fact="0.5"/>
                      <dgm:constr type="bMarg" refType="primFontSz" fact="0.75"/>
                    </dgm:constrLst>
                  </dgm:if>
                  <dgm:else name="Name88">
                    <dgm:alg type="tx">
                      <dgm:param type="txAnchorVert" val="b"/>
                      <dgm:param type="parTxLTRAlign" val="l"/>
                      <dgm:param type="parTxRTLAlign" val="l"/>
                      <dgm:param type="txAnchorVertCh" val="b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/>
                      <dgm:constr type="tMarg" refType="primFontSz" fact="0.75"/>
                      <dgm:constr type="bMarg" refType="primFontSz" fact="0.5"/>
                    </dgm:constrLst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ruleLst>
                  <dgm:rule type="primFontSz" val="11" fact="NaN" max="NaN"/>
                </dgm:ruleLst>
              </dgm:layoutNode>
              <dgm:layoutNode name="L1TextContainer" styleLbl="revTx">
                <dgm:varLst>
                  <dgm:chMax val="1"/>
                  <dgm:chPref val="1"/>
                  <dgm:bulletEnabled val="1"/>
                </dgm:varLst>
                <dgm:alg type="tx">
                  <dgm:param type="txAnchorVert" val="mid"/>
                  <dgm:param type="parTxLTRAlign" val="l"/>
                  <dgm:param type="parTxRTLAlign" val="l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 refType="primFontSz" fact="0.5"/>
                  <dgm:constr type="tMarg"/>
                  <dgm:constr type="bMarg"/>
                </dgm:constrLst>
                <dgm:ruleLst>
                  <dgm:rule type="primFontSz" val="13" fact="NaN" max="NaN"/>
                </dgm:ruleLst>
              </dgm:layoutNode>
              <dgm:layoutNode name="ConnectLine" styleLbl="sibTrans1D1">
                <dgm:alg type="sp"/>
                <dgm:shape xmlns:r="http://schemas.openxmlformats.org/officeDocument/2006/relationships" type="line" r:blip="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12700">
                          <a:prstDash val="dash"/>
                        </a:ln>
                      </dgm1612:spPr>
                    </a:ext>
                  </dgm:extLst>
                </dgm:shape>
                <dgm:presOf/>
                <dgm:constrLst/>
              </dgm:layoutNode>
              <dgm:layoutNode name="EmptyPlaceHolder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" axis="followSib" ptType="sibTrans" cnt="1">
              <dgm:layoutNode name="spaceBetweenRectangles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else>
      </dgm:choose>
    </dgm:layoutNode>
  </dgm:layoutNode>
  <dgm:extLst>
    <a:ext uri="{68A01E43-0DF5-4B5B-8FA6-DAF915123BFB}">
      <dgm1612:lstStyle xmlns:dgm1612="http://schemas.microsoft.com/office/drawing/2016/12/diagram">
        <a:lvl1pPr>
          <a:defRPr b="1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16295da5bc_1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8" name="Google Shape;248;g116295da5bc_1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13347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17040352e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2" name="Google Shape;272;g117040352e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51777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17040352e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2" name="Google Shape;272;g117040352e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93582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17040352e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2" name="Google Shape;272;g117040352e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883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17040352e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2" name="Google Shape;272;g117040352e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401856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17040352e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2" name="Google Shape;272;g117040352e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825586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40342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73574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err="1"/>
              <a:t>hashmap</a:t>
            </a:r>
            <a:r>
              <a:rPr lang="en-US"/>
              <a:t> like data structure that directs you from a word to a document or a web page. inverted file structure </a:t>
            </a:r>
            <a:r>
              <a:rPr lang="en-US" err="1"/>
              <a:t>dbms</a:t>
            </a:r>
            <a:endParaRPr lang="pt-BR" err="1"/>
          </a:p>
        </p:txBody>
      </p:sp>
    </p:spTree>
    <p:extLst>
      <p:ext uri="{BB962C8B-B14F-4D97-AF65-F5344CB8AC3E}">
        <p14:creationId xmlns:p14="http://schemas.microsoft.com/office/powerpoint/2010/main" val="33350798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err="1"/>
              <a:t>hashmap</a:t>
            </a:r>
            <a:r>
              <a:rPr lang="en-US"/>
              <a:t> like data structure that directs you from a word to a document or a web page. inverted file structure </a:t>
            </a:r>
            <a:r>
              <a:rPr lang="en-US" err="1"/>
              <a:t>dbms</a:t>
            </a:r>
            <a:endParaRPr lang="pt-BR" err="1"/>
          </a:p>
        </p:txBody>
      </p:sp>
    </p:spTree>
    <p:extLst>
      <p:ext uri="{BB962C8B-B14F-4D97-AF65-F5344CB8AC3E}">
        <p14:creationId xmlns:p14="http://schemas.microsoft.com/office/powerpoint/2010/main" val="2033073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7333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2077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9" name="Google Shape;27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17040352e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2" name="Google Shape;272;g117040352e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09ffa863cd_0_2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g109ffa863cd_0_26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g109ffa863cd_0_24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" name="Google Shape;20;g109ffa863cd_0_2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5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4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hyperlink" Target="https://www.ime.usp.br/~andrers/aulas/bd2005-1/aula3" TargetMode="External"/><Relationship Id="rId7" Type="http://schemas.openxmlformats.org/officeDocument/2006/relationships/hyperlink" Target="https://www.quora.com/What-is-a-canned-transaction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opservices.com.br/banco-de-dados/" TargetMode="External"/><Relationship Id="rId5" Type="http://schemas.openxmlformats.org/officeDocument/2006/relationships/hyperlink" Target="https://db-engines.com/en/ranking" TargetMode="External"/><Relationship Id="rId4" Type="http://schemas.openxmlformats.org/officeDocument/2006/relationships/hyperlink" Target="https://www.devmedia.com.br/a-historia-dos-banco-de-dados/1678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impedance-mismatch-in-dbms/#:~:text=Impedance%20mismatch%20is%20the%20term,Attributes%20and%20their%20data%20types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6.png"/><Relationship Id="rId4" Type="http://schemas.openxmlformats.org/officeDocument/2006/relationships/hyperlink" Target="https://www.oreilly.com/library/view/mysql-reference-manual/0596002653/ch03s05.html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pt-br/solutions/deploy-lustre-fs/index.html#:~:text=Lustre%20%C3%A9%20um%20sistema%20de,do%20Linux%20e%20do%20cluster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6.png"/><Relationship Id="rId4" Type="http://schemas.openxmlformats.org/officeDocument/2006/relationships/hyperlink" Target="https://stackoverflow.com/questions/1075074/opinions-on-netcdf-vs-hdf5-for-storing-scientific-data#:~:text=NetCDF%2C%20starting%20with%20version%204.0,a%20much%20wider%20tool%20base" TargetMode="Externa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hyperlink" Target="https://www.quora.com/What-are-all-the-DBMS-that-are-being-used-by-Google-Facebook-and-Twitter-1" TargetMode="External"/><Relationship Id="rId7" Type="http://schemas.openxmlformats.org/officeDocument/2006/relationships/hyperlink" Target="https://instagram-engineering.com/instagration-pt-2-scaling-our-infrastructure-to-multiple-data-centers-5745cbad7834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intellipaat.com/blog/10-big-data-examples-application-of-big-data-in-real-life/" TargetMode="External"/><Relationship Id="rId5" Type="http://schemas.openxmlformats.org/officeDocument/2006/relationships/hyperlink" Target="https://www.mongodb.com/big-data-explained/examples" TargetMode="External"/><Relationship Id="rId4" Type="http://schemas.openxmlformats.org/officeDocument/2006/relationships/hyperlink" Target="https://introbigdata.org/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twitter.com/engineering/en_us/topics/infrastructure/2017/the-infrastructure-behind-twitter-scale#:~:text=Twitter%20was%20built%20on%20MySQL,eventually%20many%20large%20database%20clusters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6.png"/><Relationship Id="rId5" Type="http://schemas.openxmlformats.org/officeDocument/2006/relationships/hyperlink" Target="https://engineering.linkedin.com/espresso/introducing-espresso-linkedins-hot-new-distributed-document-store#:~:text=To%20meet%20the%20needs%20of,both%20serving%20different%20use%20cases" TargetMode="External"/><Relationship Id="rId4" Type="http://schemas.openxmlformats.org/officeDocument/2006/relationships/hyperlink" Target="https://www.mysql.com/customers/view/?id=757" TargetMode="Externa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16295da5bc_1_94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10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2" name="Google Shape;252;g116295da5bc_1_94"/>
          <p:cNvSpPr txBox="1"/>
          <p:nvPr/>
        </p:nvSpPr>
        <p:spPr>
          <a:xfrm>
            <a:off x="565525" y="1785563"/>
            <a:ext cx="79818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3600" b="1" dirty="0" err="1">
                <a:solidFill>
                  <a:srgbClr val="EA4E60"/>
                </a:solidFill>
                <a:latin typeface="Century Gothic"/>
                <a:sym typeface="Century Gothic"/>
              </a:rPr>
              <a:t>Arquitetura</a:t>
            </a:r>
            <a:r>
              <a:rPr lang="en-US" sz="3600" b="1" dirty="0">
                <a:solidFill>
                  <a:srgbClr val="EA4E60"/>
                </a:solidFill>
                <a:latin typeface="Century Gothic"/>
                <a:sym typeface="Century Gothic"/>
              </a:rPr>
              <a:t>: </a:t>
            </a:r>
            <a:r>
              <a:rPr lang="en-US" sz="3600" b="1" dirty="0" err="1">
                <a:solidFill>
                  <a:srgbClr val="EA4E60"/>
                </a:solidFill>
                <a:latin typeface="Century Gothic"/>
                <a:sym typeface="Century Gothic"/>
              </a:rPr>
              <a:t>Modelo</a:t>
            </a:r>
            <a:r>
              <a:rPr lang="en-US" sz="3600" b="1" dirty="0">
                <a:solidFill>
                  <a:srgbClr val="EA4E60"/>
                </a:solidFill>
                <a:latin typeface="Century Gothic"/>
                <a:sym typeface="Century Gothic"/>
              </a:rPr>
              <a:t> </a:t>
            </a:r>
            <a:r>
              <a:rPr lang="en-US" sz="3600" b="1" dirty="0" err="1">
                <a:solidFill>
                  <a:srgbClr val="EA4E60"/>
                </a:solidFill>
                <a:latin typeface="Century Gothic"/>
                <a:sym typeface="Century Gothic"/>
              </a:rPr>
              <a:t>Cliente-servidor</a:t>
            </a:r>
            <a:r>
              <a:rPr lang="en-US" sz="3600" b="1" dirty="0">
                <a:solidFill>
                  <a:srgbClr val="EA4E60"/>
                </a:solidFill>
                <a:latin typeface="Century Gothic"/>
                <a:sym typeface="Century Gothic"/>
              </a:rPr>
              <a:t> e </a:t>
            </a:r>
            <a:r>
              <a:rPr lang="en-US" sz="3600" b="1" dirty="0" err="1">
                <a:solidFill>
                  <a:srgbClr val="EA4E60"/>
                </a:solidFill>
                <a:latin typeface="Century Gothic"/>
                <a:sym typeface="Century Gothic"/>
              </a:rPr>
              <a:t>Classificação</a:t>
            </a:r>
            <a:r>
              <a:rPr lang="en-US" sz="3600" b="1" dirty="0">
                <a:solidFill>
                  <a:srgbClr val="EA4E60"/>
                </a:solidFill>
                <a:latin typeface="Century Gothic"/>
                <a:sym typeface="Century Gothic"/>
              </a:rPr>
              <a:t> de SGBDs</a:t>
            </a:r>
            <a:endParaRPr lang="en-US" sz="3600" b="1" dirty="0">
              <a:solidFill>
                <a:srgbClr val="EA4E60"/>
              </a:solidFill>
              <a:latin typeface="Century Gothic"/>
            </a:endParaRPr>
          </a:p>
        </p:txBody>
      </p:sp>
      <p:pic>
        <p:nvPicPr>
          <p:cNvPr id="253" name="Google Shape;253;g116295da5bc_1_9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g116295da5bc_1_9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1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41515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3D375DD4-E5A5-1127-934E-30FE534009D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</a:t>
            </a:fld>
            <a:r>
              <a:rPr lang="en-US"/>
              <a:t>]</a:t>
            </a:r>
            <a:endParaRPr/>
          </a:p>
        </p:txBody>
      </p:sp>
      <p:sp>
        <p:nvSpPr>
          <p:cNvPr id="5" name="Google Shape;232;g116d3f5ae16_1_0">
            <a:extLst>
              <a:ext uri="{FF2B5EF4-FFF2-40B4-BE49-F238E27FC236}">
                <a16:creationId xmlns:a16="http://schemas.microsoft.com/office/drawing/2014/main" id="{E344AFF0-3712-2DEA-5F66-CA9265B4E820}"/>
              </a:ext>
            </a:extLst>
          </p:cNvPr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3600" b="1" err="1">
                <a:solidFill>
                  <a:srgbClr val="EA4E60"/>
                </a:solidFill>
                <a:latin typeface="Century Gothic"/>
              </a:rPr>
              <a:t>Arquitetura</a:t>
            </a:r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9C2A174C-3506-1A96-032B-7D32D30FEDD9}"/>
              </a:ext>
            </a:extLst>
          </p:cNvPr>
          <p:cNvSpPr/>
          <p:nvPr/>
        </p:nvSpPr>
        <p:spPr>
          <a:xfrm>
            <a:off x="569381" y="2061629"/>
            <a:ext cx="2846916" cy="276225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2000">
                <a:latin typeface="Calibri"/>
                <a:cs typeface="Calibri"/>
              </a:rPr>
              <a:t>Arquitetura Lógica e  Física </a:t>
            </a:r>
            <a:endParaRPr lang="pt-BR" err="1">
              <a:latin typeface="Arial"/>
              <a:cs typeface="Arial"/>
            </a:endParaRPr>
          </a:p>
          <a:p>
            <a:pPr algn="ctr"/>
            <a:r>
              <a:rPr lang="pt-BR" sz="2000">
                <a:latin typeface="Calibri"/>
                <a:cs typeface="Calibri"/>
              </a:rPr>
              <a:t>cliente/servidor</a:t>
            </a:r>
            <a:endParaRPr lang="pt-BR">
              <a:cs typeface="Arial"/>
            </a:endParaRPr>
          </a:p>
        </p:txBody>
      </p:sp>
      <p:pic>
        <p:nvPicPr>
          <p:cNvPr id="2" name="Imagem 3" descr="Diagrama&#10;&#10;Descrição gerada automaticamente">
            <a:extLst>
              <a:ext uri="{FF2B5EF4-FFF2-40B4-BE49-F238E27FC236}">
                <a16:creationId xmlns:a16="http://schemas.microsoft.com/office/drawing/2014/main" id="{4A6D5B2F-4F9D-17A1-388B-6187A48257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0651" y="439932"/>
            <a:ext cx="4616450" cy="1427304"/>
          </a:xfrm>
          <a:prstGeom prst="rect">
            <a:avLst/>
          </a:prstGeom>
        </p:spPr>
      </p:pic>
      <p:pic>
        <p:nvPicPr>
          <p:cNvPr id="4" name="Imagem 5" descr="Diagrama&#10;&#10;Descrição gerada automaticamente">
            <a:extLst>
              <a:ext uri="{FF2B5EF4-FFF2-40B4-BE49-F238E27FC236}">
                <a16:creationId xmlns:a16="http://schemas.microsoft.com/office/drawing/2014/main" id="{94FA7099-742E-A4BA-E2D2-41D29F8D33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3401" y="2211777"/>
            <a:ext cx="4055532" cy="2762530"/>
          </a:xfrm>
          <a:prstGeom prst="rect">
            <a:avLst/>
          </a:prstGeom>
        </p:spPr>
      </p:pic>
      <p:sp>
        <p:nvSpPr>
          <p:cNvPr id="8" name="Seta: para Cima 7">
            <a:extLst>
              <a:ext uri="{FF2B5EF4-FFF2-40B4-BE49-F238E27FC236}">
                <a16:creationId xmlns:a16="http://schemas.microsoft.com/office/drawing/2014/main" id="{43D1F922-69CE-4053-7120-90B6AC4F9924}"/>
              </a:ext>
            </a:extLst>
          </p:cNvPr>
          <p:cNvSpPr/>
          <p:nvPr/>
        </p:nvSpPr>
        <p:spPr>
          <a:xfrm rot="2820000">
            <a:off x="3557739" y="1529369"/>
            <a:ext cx="137584" cy="1809750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Seta: Dobrada 8">
            <a:extLst>
              <a:ext uri="{FF2B5EF4-FFF2-40B4-BE49-F238E27FC236}">
                <a16:creationId xmlns:a16="http://schemas.microsoft.com/office/drawing/2014/main" id="{FB8737BC-1786-B725-37E2-E82FEB1E3068}"/>
              </a:ext>
            </a:extLst>
          </p:cNvPr>
          <p:cNvSpPr/>
          <p:nvPr/>
        </p:nvSpPr>
        <p:spPr>
          <a:xfrm flipV="1">
            <a:off x="1990218" y="3539700"/>
            <a:ext cx="2402416" cy="381000"/>
          </a:xfrm>
          <a:prstGeom prst="ben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EA4EFC98-C961-6481-61EF-92B65E1C5AF0}"/>
              </a:ext>
            </a:extLst>
          </p:cNvPr>
          <p:cNvSpPr/>
          <p:nvPr/>
        </p:nvSpPr>
        <p:spPr>
          <a:xfrm>
            <a:off x="1151465" y="4030128"/>
            <a:ext cx="1672166" cy="444501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1800" err="1">
                <a:latin typeface="Calibri"/>
                <a:cs typeface="Calibri"/>
              </a:rPr>
              <a:t>Two-tier</a:t>
            </a:r>
            <a:endParaRPr lang="pt-BR" sz="1200" err="1"/>
          </a:p>
        </p:txBody>
      </p:sp>
    </p:spTree>
    <p:extLst>
      <p:ext uri="{BB962C8B-B14F-4D97-AF65-F5344CB8AC3E}">
        <p14:creationId xmlns:p14="http://schemas.microsoft.com/office/powerpoint/2010/main" val="17199718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3D375DD4-E5A5-1127-934E-30FE534009D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</a:t>
            </a:fld>
            <a:r>
              <a:rPr lang="en-US"/>
              <a:t>]</a:t>
            </a:r>
            <a:endParaRPr/>
          </a:p>
        </p:txBody>
      </p:sp>
      <p:sp>
        <p:nvSpPr>
          <p:cNvPr id="5" name="Google Shape;232;g116d3f5ae16_1_0">
            <a:extLst>
              <a:ext uri="{FF2B5EF4-FFF2-40B4-BE49-F238E27FC236}">
                <a16:creationId xmlns:a16="http://schemas.microsoft.com/office/drawing/2014/main" id="{E344AFF0-3712-2DEA-5F66-CA9265B4E820}"/>
              </a:ext>
            </a:extLst>
          </p:cNvPr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3600" b="1" err="1">
                <a:solidFill>
                  <a:srgbClr val="EA4E60"/>
                </a:solidFill>
                <a:latin typeface="Century Gothic"/>
              </a:rPr>
              <a:t>Arquitetura</a:t>
            </a:r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9C2A174C-3506-1A96-032B-7D32D30FEDD9}"/>
              </a:ext>
            </a:extLst>
          </p:cNvPr>
          <p:cNvSpPr/>
          <p:nvPr/>
        </p:nvSpPr>
        <p:spPr>
          <a:xfrm>
            <a:off x="569381" y="2061629"/>
            <a:ext cx="2846916" cy="276225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2000">
                <a:latin typeface="Calibri"/>
                <a:cs typeface="Calibri"/>
              </a:rPr>
              <a:t>Arquitetura Lógica e  Física </a:t>
            </a:r>
            <a:endParaRPr lang="pt-BR" err="1">
              <a:latin typeface="Arial"/>
              <a:cs typeface="Arial"/>
            </a:endParaRPr>
          </a:p>
          <a:p>
            <a:pPr algn="ctr"/>
            <a:r>
              <a:rPr lang="pt-BR" sz="2000">
                <a:latin typeface="Calibri"/>
                <a:cs typeface="Calibri"/>
              </a:rPr>
              <a:t>cliente/servidor</a:t>
            </a:r>
            <a:endParaRPr lang="pt-BR">
              <a:cs typeface="Arial"/>
            </a:endParaRPr>
          </a:p>
        </p:txBody>
      </p:sp>
      <p:pic>
        <p:nvPicPr>
          <p:cNvPr id="2" name="Imagem 3" descr="Diagrama&#10;&#10;Descrição gerada automaticamente">
            <a:extLst>
              <a:ext uri="{FF2B5EF4-FFF2-40B4-BE49-F238E27FC236}">
                <a16:creationId xmlns:a16="http://schemas.microsoft.com/office/drawing/2014/main" id="{4A6D5B2F-4F9D-17A1-388B-6187A48257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0651" y="439932"/>
            <a:ext cx="4616450" cy="1427304"/>
          </a:xfrm>
          <a:prstGeom prst="rect">
            <a:avLst/>
          </a:prstGeom>
        </p:spPr>
      </p:pic>
      <p:pic>
        <p:nvPicPr>
          <p:cNvPr id="4" name="Imagem 5" descr="Diagrama&#10;&#10;Descrição gerada automaticamente">
            <a:extLst>
              <a:ext uri="{FF2B5EF4-FFF2-40B4-BE49-F238E27FC236}">
                <a16:creationId xmlns:a16="http://schemas.microsoft.com/office/drawing/2014/main" id="{94FA7099-742E-A4BA-E2D2-41D29F8D33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3401" y="2211777"/>
            <a:ext cx="4055532" cy="2762530"/>
          </a:xfrm>
          <a:prstGeom prst="rect">
            <a:avLst/>
          </a:prstGeom>
        </p:spPr>
      </p:pic>
      <p:sp>
        <p:nvSpPr>
          <p:cNvPr id="8" name="Seta: para Cima 7">
            <a:extLst>
              <a:ext uri="{FF2B5EF4-FFF2-40B4-BE49-F238E27FC236}">
                <a16:creationId xmlns:a16="http://schemas.microsoft.com/office/drawing/2014/main" id="{43D1F922-69CE-4053-7120-90B6AC4F9924}"/>
              </a:ext>
            </a:extLst>
          </p:cNvPr>
          <p:cNvSpPr/>
          <p:nvPr/>
        </p:nvSpPr>
        <p:spPr>
          <a:xfrm rot="2820000">
            <a:off x="3557739" y="1529369"/>
            <a:ext cx="137584" cy="1809750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Seta: Dobrada 8">
            <a:extLst>
              <a:ext uri="{FF2B5EF4-FFF2-40B4-BE49-F238E27FC236}">
                <a16:creationId xmlns:a16="http://schemas.microsoft.com/office/drawing/2014/main" id="{FB8737BC-1786-B725-37E2-E82FEB1E3068}"/>
              </a:ext>
            </a:extLst>
          </p:cNvPr>
          <p:cNvSpPr/>
          <p:nvPr/>
        </p:nvSpPr>
        <p:spPr>
          <a:xfrm flipV="1">
            <a:off x="1990218" y="3539700"/>
            <a:ext cx="2402416" cy="381000"/>
          </a:xfrm>
          <a:prstGeom prst="ben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EA4EFC98-C961-6481-61EF-92B65E1C5AF0}"/>
              </a:ext>
            </a:extLst>
          </p:cNvPr>
          <p:cNvSpPr/>
          <p:nvPr/>
        </p:nvSpPr>
        <p:spPr>
          <a:xfrm>
            <a:off x="1151465" y="4030128"/>
            <a:ext cx="1672166" cy="444501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1800" err="1">
                <a:latin typeface="Calibri"/>
                <a:cs typeface="Calibri"/>
              </a:rPr>
              <a:t>Two-tier</a:t>
            </a:r>
            <a:endParaRPr lang="pt-BR" sz="1200" err="1"/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5D9083A5-BE42-8CC7-451B-1C265CC59B23}"/>
              </a:ext>
            </a:extLst>
          </p:cNvPr>
          <p:cNvSpPr/>
          <p:nvPr/>
        </p:nvSpPr>
        <p:spPr>
          <a:xfrm>
            <a:off x="364305" y="2283280"/>
            <a:ext cx="3365101" cy="44450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1800">
                <a:latin typeface="Calibri"/>
                <a:cs typeface="Calibri"/>
              </a:rPr>
              <a:t>Simplicidade &amp; Compatibilidade</a:t>
            </a:r>
            <a:endParaRPr lang="pt-BR" sz="1200" err="1"/>
          </a:p>
        </p:txBody>
      </p:sp>
    </p:spTree>
    <p:extLst>
      <p:ext uri="{BB962C8B-B14F-4D97-AF65-F5344CB8AC3E}">
        <p14:creationId xmlns:p14="http://schemas.microsoft.com/office/powerpoint/2010/main" val="8101031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3D375DD4-E5A5-1127-934E-30FE534009D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</a:t>
            </a:fld>
            <a:r>
              <a:rPr lang="en-US"/>
              <a:t>]</a:t>
            </a:r>
            <a:endParaRPr/>
          </a:p>
        </p:txBody>
      </p:sp>
      <p:sp>
        <p:nvSpPr>
          <p:cNvPr id="5" name="Google Shape;232;g116d3f5ae16_1_0">
            <a:extLst>
              <a:ext uri="{FF2B5EF4-FFF2-40B4-BE49-F238E27FC236}">
                <a16:creationId xmlns:a16="http://schemas.microsoft.com/office/drawing/2014/main" id="{E344AFF0-3712-2DEA-5F66-CA9265B4E820}"/>
              </a:ext>
            </a:extLst>
          </p:cNvPr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3600" b="1" err="1">
                <a:solidFill>
                  <a:srgbClr val="EA4E60"/>
                </a:solidFill>
                <a:latin typeface="Century Gothic"/>
              </a:rPr>
              <a:t>Arquitetura</a:t>
            </a:r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9C2A174C-3506-1A96-032B-7D32D30FEDD9}"/>
              </a:ext>
            </a:extLst>
          </p:cNvPr>
          <p:cNvSpPr/>
          <p:nvPr/>
        </p:nvSpPr>
        <p:spPr>
          <a:xfrm>
            <a:off x="569381" y="2061629"/>
            <a:ext cx="2846916" cy="276225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2000">
                <a:latin typeface="Calibri"/>
                <a:cs typeface="Calibri"/>
              </a:rPr>
              <a:t>Arquitetura Lógica cliente/servidor</a:t>
            </a:r>
            <a:endParaRPr lang="pt-BR">
              <a:cs typeface="Arial"/>
            </a:endParaRPr>
          </a:p>
        </p:txBody>
      </p:sp>
      <p:pic>
        <p:nvPicPr>
          <p:cNvPr id="6" name="Imagem 6" descr="Diagrama&#10;&#10;Descrição gerada automaticamente">
            <a:extLst>
              <a:ext uri="{FF2B5EF4-FFF2-40B4-BE49-F238E27FC236}">
                <a16:creationId xmlns:a16="http://schemas.microsoft.com/office/drawing/2014/main" id="{68AEC3EA-36D1-45BB-737B-48AADFCF33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4733" y="1116389"/>
            <a:ext cx="4754033" cy="3418722"/>
          </a:xfrm>
          <a:prstGeom prst="rect">
            <a:avLst/>
          </a:prstGeom>
        </p:spPr>
      </p:pic>
      <p:sp>
        <p:nvSpPr>
          <p:cNvPr id="10" name="Seta: para Cima 9">
            <a:extLst>
              <a:ext uri="{FF2B5EF4-FFF2-40B4-BE49-F238E27FC236}">
                <a16:creationId xmlns:a16="http://schemas.microsoft.com/office/drawing/2014/main" id="{8461F902-C6F1-110C-7D24-B30DCC4862DF}"/>
              </a:ext>
            </a:extLst>
          </p:cNvPr>
          <p:cNvSpPr/>
          <p:nvPr/>
        </p:nvSpPr>
        <p:spPr>
          <a:xfrm rot="2820000">
            <a:off x="3473072" y="1592869"/>
            <a:ext cx="137584" cy="1809750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pt-BR"/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A6105978-4D4F-1FD1-4864-837338175766}"/>
              </a:ext>
            </a:extLst>
          </p:cNvPr>
          <p:cNvSpPr/>
          <p:nvPr/>
        </p:nvSpPr>
        <p:spPr>
          <a:xfrm>
            <a:off x="1151465" y="4030128"/>
            <a:ext cx="1672166" cy="444501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1800" err="1">
                <a:latin typeface="Calibri"/>
                <a:cs typeface="Calibri"/>
              </a:rPr>
              <a:t>Three-tier</a:t>
            </a:r>
            <a:endParaRPr lang="pt-BR" sz="1200" err="1"/>
          </a:p>
        </p:txBody>
      </p:sp>
      <p:sp>
        <p:nvSpPr>
          <p:cNvPr id="2" name="Seta: Curva para a Direita 1">
            <a:extLst>
              <a:ext uri="{FF2B5EF4-FFF2-40B4-BE49-F238E27FC236}">
                <a16:creationId xmlns:a16="http://schemas.microsoft.com/office/drawing/2014/main" id="{64FA0CA2-B28B-67FB-CF42-777FDBEF00B9}"/>
              </a:ext>
            </a:extLst>
          </p:cNvPr>
          <p:cNvSpPr/>
          <p:nvPr/>
        </p:nvSpPr>
        <p:spPr>
          <a:xfrm>
            <a:off x="518447" y="2351862"/>
            <a:ext cx="733245" cy="2070339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pic>
        <p:nvPicPr>
          <p:cNvPr id="4" name="Imagem 7" descr="Uma imagem contendo Ícone&#10;&#10;Descrição gerada automaticamente">
            <a:extLst>
              <a:ext uri="{FF2B5EF4-FFF2-40B4-BE49-F238E27FC236}">
                <a16:creationId xmlns:a16="http://schemas.microsoft.com/office/drawing/2014/main" id="{DCC8C89C-2AE5-F756-2264-3C1CF8C03DB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718" r="38823" b="694"/>
          <a:stretch/>
        </p:blipFill>
        <p:spPr>
          <a:xfrm>
            <a:off x="1162409" y="1546546"/>
            <a:ext cx="1678194" cy="150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5987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3D375DD4-E5A5-1127-934E-30FE534009D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13</a:t>
            </a:fld>
            <a:r>
              <a:rPr lang="en-US"/>
              <a:t>]</a:t>
            </a:r>
            <a:endParaRPr/>
          </a:p>
        </p:txBody>
      </p:sp>
      <p:sp>
        <p:nvSpPr>
          <p:cNvPr id="5" name="Google Shape;232;g116d3f5ae16_1_0">
            <a:extLst>
              <a:ext uri="{FF2B5EF4-FFF2-40B4-BE49-F238E27FC236}">
                <a16:creationId xmlns:a16="http://schemas.microsoft.com/office/drawing/2014/main" id="{E344AFF0-3712-2DEA-5F66-CA9265B4E820}"/>
              </a:ext>
            </a:extLst>
          </p:cNvPr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3600" b="1" err="1">
                <a:solidFill>
                  <a:srgbClr val="EA4E60"/>
                </a:solidFill>
                <a:latin typeface="Century Gothic"/>
              </a:rPr>
              <a:t>Arquitetura</a:t>
            </a:r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9C2A174C-3506-1A96-032B-7D32D30FEDD9}"/>
              </a:ext>
            </a:extLst>
          </p:cNvPr>
          <p:cNvSpPr/>
          <p:nvPr/>
        </p:nvSpPr>
        <p:spPr>
          <a:xfrm>
            <a:off x="569381" y="2061629"/>
            <a:ext cx="2846916" cy="276225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2000">
                <a:latin typeface="Calibri"/>
                <a:cs typeface="Calibri"/>
              </a:rPr>
              <a:t>Arquitetura Lógica cliente/servidor</a:t>
            </a:r>
            <a:endParaRPr lang="pt-BR">
              <a:cs typeface="Arial"/>
            </a:endParaRPr>
          </a:p>
        </p:txBody>
      </p:sp>
      <p:pic>
        <p:nvPicPr>
          <p:cNvPr id="6" name="Imagem 6" descr="Diagrama&#10;&#10;Descrição gerada automaticamente">
            <a:extLst>
              <a:ext uri="{FF2B5EF4-FFF2-40B4-BE49-F238E27FC236}">
                <a16:creationId xmlns:a16="http://schemas.microsoft.com/office/drawing/2014/main" id="{68AEC3EA-36D1-45BB-737B-48AADFCF33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4733" y="1116389"/>
            <a:ext cx="4754033" cy="3418722"/>
          </a:xfrm>
          <a:prstGeom prst="rect">
            <a:avLst/>
          </a:prstGeom>
        </p:spPr>
      </p:pic>
      <p:sp>
        <p:nvSpPr>
          <p:cNvPr id="10" name="Seta: para Cima 9">
            <a:extLst>
              <a:ext uri="{FF2B5EF4-FFF2-40B4-BE49-F238E27FC236}">
                <a16:creationId xmlns:a16="http://schemas.microsoft.com/office/drawing/2014/main" id="{8461F902-C6F1-110C-7D24-B30DCC4862DF}"/>
              </a:ext>
            </a:extLst>
          </p:cNvPr>
          <p:cNvSpPr/>
          <p:nvPr/>
        </p:nvSpPr>
        <p:spPr>
          <a:xfrm rot="2820000">
            <a:off x="3473072" y="1592869"/>
            <a:ext cx="137584" cy="1809750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pt-BR"/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A6105978-4D4F-1FD1-4864-837338175766}"/>
              </a:ext>
            </a:extLst>
          </p:cNvPr>
          <p:cNvSpPr/>
          <p:nvPr/>
        </p:nvSpPr>
        <p:spPr>
          <a:xfrm>
            <a:off x="1151465" y="4030128"/>
            <a:ext cx="1672166" cy="444501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1800" err="1">
                <a:latin typeface="Calibri"/>
                <a:cs typeface="Calibri"/>
              </a:rPr>
              <a:t>Three-tier</a:t>
            </a:r>
            <a:endParaRPr lang="pt-BR" sz="1200" err="1"/>
          </a:p>
        </p:txBody>
      </p:sp>
      <p:sp>
        <p:nvSpPr>
          <p:cNvPr id="2" name="Seta: Curva para a Direita 1">
            <a:extLst>
              <a:ext uri="{FF2B5EF4-FFF2-40B4-BE49-F238E27FC236}">
                <a16:creationId xmlns:a16="http://schemas.microsoft.com/office/drawing/2014/main" id="{64FA0CA2-B28B-67FB-CF42-777FDBEF00B9}"/>
              </a:ext>
            </a:extLst>
          </p:cNvPr>
          <p:cNvSpPr/>
          <p:nvPr/>
        </p:nvSpPr>
        <p:spPr>
          <a:xfrm>
            <a:off x="518447" y="2351862"/>
            <a:ext cx="733245" cy="2070339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pic>
        <p:nvPicPr>
          <p:cNvPr id="4" name="Imagem 7" descr="Uma imagem contendo Ícone&#10;&#10;Descrição gerada automaticamente">
            <a:extLst>
              <a:ext uri="{FF2B5EF4-FFF2-40B4-BE49-F238E27FC236}">
                <a16:creationId xmlns:a16="http://schemas.microsoft.com/office/drawing/2014/main" id="{DCC8C89C-2AE5-F756-2264-3C1CF8C03DB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718" r="38823" b="694"/>
          <a:stretch/>
        </p:blipFill>
        <p:spPr>
          <a:xfrm>
            <a:off x="1162409" y="1546546"/>
            <a:ext cx="1678194" cy="1505825"/>
          </a:xfrm>
          <a:prstGeom prst="rect">
            <a:avLst/>
          </a:prstGeom>
        </p:spPr>
      </p:pic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90C6C61F-B1C4-F8AE-A81B-0D5DAF418906}"/>
              </a:ext>
            </a:extLst>
          </p:cNvPr>
          <p:cNvSpPr/>
          <p:nvPr/>
        </p:nvSpPr>
        <p:spPr>
          <a:xfrm>
            <a:off x="4653951" y="809804"/>
            <a:ext cx="1585103" cy="35584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>
                <a:cs typeface="Arial"/>
              </a:rPr>
              <a:t>Interface</a:t>
            </a:r>
            <a:endParaRPr lang="pt-BR"/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02A60B93-F488-8D99-AB74-E7EF7B41F086}"/>
              </a:ext>
            </a:extLst>
          </p:cNvPr>
          <p:cNvSpPr/>
          <p:nvPr/>
        </p:nvSpPr>
        <p:spPr>
          <a:xfrm>
            <a:off x="4578470" y="1834191"/>
            <a:ext cx="1585103" cy="35584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err="1">
                <a:cs typeface="Arial"/>
              </a:rPr>
              <a:t>Application</a:t>
            </a:r>
            <a:r>
              <a:rPr lang="pt-BR">
                <a:cs typeface="Arial"/>
              </a:rPr>
              <a:t> </a:t>
            </a:r>
            <a:r>
              <a:rPr lang="pt-BR" err="1">
                <a:cs typeface="Arial"/>
              </a:rPr>
              <a:t>rules</a:t>
            </a:r>
            <a:endParaRPr lang="pt-BR">
              <a:cs typeface="Arial"/>
            </a:endParaRP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F7519939-6307-7B76-A6E2-A1E07E59FC99}"/>
              </a:ext>
            </a:extLst>
          </p:cNvPr>
          <p:cNvSpPr/>
          <p:nvPr/>
        </p:nvSpPr>
        <p:spPr>
          <a:xfrm>
            <a:off x="4567687" y="3031106"/>
            <a:ext cx="1585103" cy="35584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err="1">
                <a:cs typeface="Arial"/>
              </a:rPr>
              <a:t>Application</a:t>
            </a:r>
            <a:r>
              <a:rPr lang="pt-BR">
                <a:cs typeface="Arial"/>
              </a:rPr>
              <a:t> </a:t>
            </a:r>
            <a:r>
              <a:rPr lang="pt-BR" err="1">
                <a:cs typeface="Arial"/>
              </a:rPr>
              <a:t>rules</a:t>
            </a:r>
            <a:endParaRPr lang="pt-BR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277495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5"/>
          <p:cNvSpPr txBox="1"/>
          <p:nvPr/>
        </p:nvSpPr>
        <p:spPr>
          <a:xfrm>
            <a:off x="597874" y="1580686"/>
            <a:ext cx="7766139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5400" b="1" err="1">
                <a:solidFill>
                  <a:srgbClr val="EA4E60"/>
                </a:solidFill>
                <a:latin typeface="Century Gothic"/>
              </a:rPr>
              <a:t>Classificação</a:t>
            </a:r>
            <a:r>
              <a:rPr lang="en-US" sz="5400" b="1">
                <a:solidFill>
                  <a:srgbClr val="EA4E60"/>
                </a:solidFill>
                <a:latin typeface="Century Gothic"/>
              </a:rPr>
              <a:t> de SGBDs</a:t>
            </a:r>
          </a:p>
        </p:txBody>
      </p:sp>
      <p:pic>
        <p:nvPicPr>
          <p:cNvPr id="197" name="Google Shape;19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14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  <p:grpSp>
        <p:nvGrpSpPr>
          <p:cNvPr id="8" name="Agrupar 7">
            <a:extLst>
              <a:ext uri="{FF2B5EF4-FFF2-40B4-BE49-F238E27FC236}">
                <a16:creationId xmlns:a16="http://schemas.microsoft.com/office/drawing/2014/main" id="{EFC7E1EF-12C4-EABA-CE2C-0E041AF6397F}"/>
              </a:ext>
            </a:extLst>
          </p:cNvPr>
          <p:cNvGrpSpPr/>
          <p:nvPr/>
        </p:nvGrpSpPr>
        <p:grpSpPr>
          <a:xfrm>
            <a:off x="7221109" y="3294093"/>
            <a:ext cx="1669011" cy="1644649"/>
            <a:chOff x="6691942" y="2944843"/>
            <a:chExt cx="2229927" cy="2057399"/>
          </a:xfrm>
        </p:grpSpPr>
        <p:pic>
          <p:nvPicPr>
            <p:cNvPr id="2" name="Gráfico 2" descr="Banco de dados com preenchimento sólido">
              <a:extLst>
                <a:ext uri="{FF2B5EF4-FFF2-40B4-BE49-F238E27FC236}">
                  <a16:creationId xmlns:a16="http://schemas.microsoft.com/office/drawing/2014/main" id="{63E6D4DB-93AB-260E-BA82-141BA60089C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026215" y="2944843"/>
              <a:ext cx="1895654" cy="1917220"/>
            </a:xfrm>
            <a:prstGeom prst="rect">
              <a:avLst/>
            </a:prstGeom>
          </p:spPr>
        </p:pic>
        <p:pic>
          <p:nvPicPr>
            <p:cNvPr id="7" name="Gráfico 7" descr="Tabela com preenchimento sólido">
              <a:extLst>
                <a:ext uri="{FF2B5EF4-FFF2-40B4-BE49-F238E27FC236}">
                  <a16:creationId xmlns:a16="http://schemas.microsoft.com/office/drawing/2014/main" id="{5120CCDD-89F7-AF76-5B99-BC5DE795A0E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691942" y="3645739"/>
              <a:ext cx="1356503" cy="13565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099727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3D375DD4-E5A5-1127-934E-30FE534009D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15</a:t>
            </a:fld>
            <a:r>
              <a:rPr lang="en-US"/>
              <a:t>]</a:t>
            </a:r>
            <a:endParaRPr/>
          </a:p>
        </p:txBody>
      </p:sp>
      <p:sp>
        <p:nvSpPr>
          <p:cNvPr id="5" name="Google Shape;232;g116d3f5ae16_1_0">
            <a:extLst>
              <a:ext uri="{FF2B5EF4-FFF2-40B4-BE49-F238E27FC236}">
                <a16:creationId xmlns:a16="http://schemas.microsoft.com/office/drawing/2014/main" id="{E344AFF0-3712-2DEA-5F66-CA9265B4E820}"/>
              </a:ext>
            </a:extLst>
          </p:cNvPr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  <a:buSzPts val="3200"/>
            </a:pPr>
            <a:r>
              <a:rPr lang="en-US" sz="3600" b="1" err="1">
                <a:solidFill>
                  <a:srgbClr val="EA4E60"/>
                </a:solidFill>
                <a:latin typeface="Century Gothic"/>
              </a:rPr>
              <a:t>Classificação</a:t>
            </a:r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9C2A174C-3506-1A96-032B-7D32D30FEDD9}"/>
              </a:ext>
            </a:extLst>
          </p:cNvPr>
          <p:cNvSpPr/>
          <p:nvPr/>
        </p:nvSpPr>
        <p:spPr>
          <a:xfrm>
            <a:off x="1162048" y="1807629"/>
            <a:ext cx="2846916" cy="276225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2000">
                <a:latin typeface="Calibri"/>
                <a:cs typeface="Calibri"/>
              </a:rPr>
              <a:t>Parâmetros</a:t>
            </a:r>
            <a:endParaRPr lang="pt-BR"/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82AD4BED-B02E-1CE2-FCCD-319F8A8BB57F}"/>
              </a:ext>
            </a:extLst>
          </p:cNvPr>
          <p:cNvGrpSpPr/>
          <p:nvPr/>
        </p:nvGrpSpPr>
        <p:grpSpPr>
          <a:xfrm>
            <a:off x="5755216" y="1712378"/>
            <a:ext cx="2095499" cy="2815167"/>
            <a:chOff x="5755216" y="1712378"/>
            <a:chExt cx="2095499" cy="2815167"/>
          </a:xfrm>
        </p:grpSpPr>
        <p:sp>
          <p:nvSpPr>
            <p:cNvPr id="7" name="Retângulo: Cantos Arredondados 6">
              <a:extLst>
                <a:ext uri="{FF2B5EF4-FFF2-40B4-BE49-F238E27FC236}">
                  <a16:creationId xmlns:a16="http://schemas.microsoft.com/office/drawing/2014/main" id="{A6105978-4D4F-1FD1-4864-837338175766}"/>
                </a:ext>
              </a:extLst>
            </p:cNvPr>
            <p:cNvSpPr/>
            <p:nvPr/>
          </p:nvSpPr>
          <p:spPr>
            <a:xfrm>
              <a:off x="5755216" y="2262711"/>
              <a:ext cx="2095499" cy="444501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pt-BR" sz="1800">
                  <a:latin typeface="Calibri"/>
                  <a:cs typeface="Calibri"/>
                </a:rPr>
                <a:t>N° de usuários</a:t>
              </a:r>
              <a:endParaRPr lang="pt-BR" sz="1200" err="1"/>
            </a:p>
          </p:txBody>
        </p:sp>
        <p:sp>
          <p:nvSpPr>
            <p:cNvPr id="8" name="Retângulo: Cantos Arredondados 7">
              <a:extLst>
                <a:ext uri="{FF2B5EF4-FFF2-40B4-BE49-F238E27FC236}">
                  <a16:creationId xmlns:a16="http://schemas.microsoft.com/office/drawing/2014/main" id="{205C8F59-046A-69F7-6C5A-B5ECF4C15895}"/>
                </a:ext>
              </a:extLst>
            </p:cNvPr>
            <p:cNvSpPr/>
            <p:nvPr/>
          </p:nvSpPr>
          <p:spPr>
            <a:xfrm>
              <a:off x="5755216" y="1712378"/>
              <a:ext cx="2095499" cy="444501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pt-BR" sz="1800">
                  <a:latin typeface="Calibri"/>
                  <a:cs typeface="Calibri"/>
                </a:rPr>
                <a:t>Modelo de dados</a:t>
              </a:r>
              <a:endParaRPr lang="pt-BR" sz="1200" err="1"/>
            </a:p>
          </p:txBody>
        </p:sp>
        <p:sp>
          <p:nvSpPr>
            <p:cNvPr id="9" name="Retângulo: Cantos Arredondados 8">
              <a:extLst>
                <a:ext uri="{FF2B5EF4-FFF2-40B4-BE49-F238E27FC236}">
                  <a16:creationId xmlns:a16="http://schemas.microsoft.com/office/drawing/2014/main" id="{1BD5D030-8EEE-4525-6DEE-4A62C203946F}"/>
                </a:ext>
              </a:extLst>
            </p:cNvPr>
            <p:cNvSpPr/>
            <p:nvPr/>
          </p:nvSpPr>
          <p:spPr>
            <a:xfrm>
              <a:off x="5755216" y="2813044"/>
              <a:ext cx="2095499" cy="444501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pt-BR" sz="1800">
                  <a:latin typeface="Calibri"/>
                  <a:cs typeface="Calibri"/>
                </a:rPr>
                <a:t>N° de sites</a:t>
              </a:r>
              <a:endParaRPr lang="pt-BR" sz="1200" err="1">
                <a:cs typeface="Arial"/>
              </a:endParaRPr>
            </a:p>
          </p:txBody>
        </p:sp>
        <p:sp>
          <p:nvSpPr>
            <p:cNvPr id="11" name="Retângulo: Cantos Arredondados 10">
              <a:extLst>
                <a:ext uri="{FF2B5EF4-FFF2-40B4-BE49-F238E27FC236}">
                  <a16:creationId xmlns:a16="http://schemas.microsoft.com/office/drawing/2014/main" id="{299A2BDA-E456-4BC8-7DAE-42904B364810}"/>
                </a:ext>
              </a:extLst>
            </p:cNvPr>
            <p:cNvSpPr/>
            <p:nvPr/>
          </p:nvSpPr>
          <p:spPr>
            <a:xfrm>
              <a:off x="5755216" y="3363377"/>
              <a:ext cx="2095499" cy="444501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pt-BR" sz="1800">
                  <a:latin typeface="Calibri"/>
                  <a:cs typeface="Calibri"/>
                </a:rPr>
                <a:t>Custo</a:t>
              </a:r>
              <a:endParaRPr lang="pt-BR" sz="1200" err="1">
                <a:cs typeface="Arial"/>
              </a:endParaRPr>
            </a:p>
          </p:txBody>
        </p:sp>
        <p:sp>
          <p:nvSpPr>
            <p:cNvPr id="10" name="Retângulo: Cantos Arredondados 9">
              <a:extLst>
                <a:ext uri="{FF2B5EF4-FFF2-40B4-BE49-F238E27FC236}">
                  <a16:creationId xmlns:a16="http://schemas.microsoft.com/office/drawing/2014/main" id="{80B6303F-F274-DD8E-FF63-9138CBB77ADC}"/>
                </a:ext>
              </a:extLst>
            </p:cNvPr>
            <p:cNvSpPr/>
            <p:nvPr/>
          </p:nvSpPr>
          <p:spPr>
            <a:xfrm>
              <a:off x="5755216" y="3934877"/>
              <a:ext cx="2095499" cy="592668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pt-BR" sz="1800">
                  <a:latin typeface="Calibri"/>
                  <a:cs typeface="Calibri"/>
                </a:rPr>
                <a:t>Tipo de caminho de acesso</a:t>
              </a:r>
              <a:endParaRPr lang="pt-BR" sz="1200" err="1">
                <a:cs typeface="Arial"/>
              </a:endParaRPr>
            </a:p>
          </p:txBody>
        </p:sp>
      </p:grpSp>
      <p:sp>
        <p:nvSpPr>
          <p:cNvPr id="2" name="Chave Esquerda 1">
            <a:extLst>
              <a:ext uri="{FF2B5EF4-FFF2-40B4-BE49-F238E27FC236}">
                <a16:creationId xmlns:a16="http://schemas.microsoft.com/office/drawing/2014/main" id="{97F126E6-8657-B2A9-D06D-75F010EEEB93}"/>
              </a:ext>
            </a:extLst>
          </p:cNvPr>
          <p:cNvSpPr/>
          <p:nvPr/>
        </p:nvSpPr>
        <p:spPr>
          <a:xfrm>
            <a:off x="4494276" y="1648884"/>
            <a:ext cx="550333" cy="2973915"/>
          </a:xfrm>
          <a:prstGeom prst="leftBrac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54604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3D375DD4-E5A5-1127-934E-30FE534009D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16</a:t>
            </a:fld>
            <a:r>
              <a:rPr lang="en-US"/>
              <a:t>]</a:t>
            </a:r>
            <a:endParaRPr/>
          </a:p>
        </p:txBody>
      </p:sp>
      <p:sp>
        <p:nvSpPr>
          <p:cNvPr id="5" name="Google Shape;232;g116d3f5ae16_1_0">
            <a:extLst>
              <a:ext uri="{FF2B5EF4-FFF2-40B4-BE49-F238E27FC236}">
                <a16:creationId xmlns:a16="http://schemas.microsoft.com/office/drawing/2014/main" id="{E344AFF0-3712-2DEA-5F66-CA9265B4E820}"/>
              </a:ext>
            </a:extLst>
          </p:cNvPr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  <a:buSzPts val="3200"/>
            </a:pPr>
            <a:r>
              <a:rPr lang="en-US" sz="3600" b="1" err="1">
                <a:solidFill>
                  <a:srgbClr val="EA4E60"/>
                </a:solidFill>
                <a:latin typeface="Century Gothic"/>
              </a:rPr>
              <a:t>Classificação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82AD4BED-B02E-1CE2-FCCD-319F8A8BB57F}"/>
              </a:ext>
            </a:extLst>
          </p:cNvPr>
          <p:cNvGrpSpPr/>
          <p:nvPr/>
        </p:nvGrpSpPr>
        <p:grpSpPr>
          <a:xfrm>
            <a:off x="5755216" y="1712378"/>
            <a:ext cx="2095499" cy="2815167"/>
            <a:chOff x="5755216" y="1712378"/>
            <a:chExt cx="2095499" cy="2815167"/>
          </a:xfrm>
        </p:grpSpPr>
        <p:sp>
          <p:nvSpPr>
            <p:cNvPr id="7" name="Retângulo: Cantos Arredondados 6">
              <a:extLst>
                <a:ext uri="{FF2B5EF4-FFF2-40B4-BE49-F238E27FC236}">
                  <a16:creationId xmlns:a16="http://schemas.microsoft.com/office/drawing/2014/main" id="{A6105978-4D4F-1FD1-4864-837338175766}"/>
                </a:ext>
              </a:extLst>
            </p:cNvPr>
            <p:cNvSpPr/>
            <p:nvPr/>
          </p:nvSpPr>
          <p:spPr>
            <a:xfrm>
              <a:off x="5755216" y="2262711"/>
              <a:ext cx="2095499" cy="444501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pt-BR" sz="1800">
                  <a:latin typeface="Calibri"/>
                  <a:cs typeface="Calibri"/>
                </a:rPr>
                <a:t>N° de usuários</a:t>
              </a:r>
              <a:endParaRPr lang="pt-BR" sz="1200" err="1"/>
            </a:p>
          </p:txBody>
        </p:sp>
        <p:sp>
          <p:nvSpPr>
            <p:cNvPr id="8" name="Retângulo: Cantos Arredondados 7">
              <a:extLst>
                <a:ext uri="{FF2B5EF4-FFF2-40B4-BE49-F238E27FC236}">
                  <a16:creationId xmlns:a16="http://schemas.microsoft.com/office/drawing/2014/main" id="{205C8F59-046A-69F7-6C5A-B5ECF4C15895}"/>
                </a:ext>
              </a:extLst>
            </p:cNvPr>
            <p:cNvSpPr/>
            <p:nvPr/>
          </p:nvSpPr>
          <p:spPr>
            <a:xfrm>
              <a:off x="5755216" y="1712378"/>
              <a:ext cx="2095499" cy="444501"/>
            </a:xfrm>
            <a:prstGeom prst="roundRect">
              <a:avLst/>
            </a:prstGeom>
            <a:solidFill>
              <a:srgbClr val="002060"/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pt-BR" sz="1800">
                  <a:latin typeface="Calibri"/>
                  <a:cs typeface="Calibri"/>
                </a:rPr>
                <a:t>Modelo de dados</a:t>
              </a:r>
              <a:endParaRPr lang="pt-BR" sz="1200" err="1"/>
            </a:p>
          </p:txBody>
        </p:sp>
        <p:sp>
          <p:nvSpPr>
            <p:cNvPr id="9" name="Retângulo: Cantos Arredondados 8">
              <a:extLst>
                <a:ext uri="{FF2B5EF4-FFF2-40B4-BE49-F238E27FC236}">
                  <a16:creationId xmlns:a16="http://schemas.microsoft.com/office/drawing/2014/main" id="{1BD5D030-8EEE-4525-6DEE-4A62C203946F}"/>
                </a:ext>
              </a:extLst>
            </p:cNvPr>
            <p:cNvSpPr/>
            <p:nvPr/>
          </p:nvSpPr>
          <p:spPr>
            <a:xfrm>
              <a:off x="5755216" y="2813044"/>
              <a:ext cx="2095499" cy="444501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pt-BR" sz="1800">
                  <a:latin typeface="Calibri"/>
                  <a:cs typeface="Calibri"/>
                </a:rPr>
                <a:t>N° de sites</a:t>
              </a:r>
              <a:endParaRPr lang="pt-BR" sz="1200" err="1">
                <a:cs typeface="Arial"/>
              </a:endParaRPr>
            </a:p>
          </p:txBody>
        </p:sp>
        <p:sp>
          <p:nvSpPr>
            <p:cNvPr id="11" name="Retângulo: Cantos Arredondados 10">
              <a:extLst>
                <a:ext uri="{FF2B5EF4-FFF2-40B4-BE49-F238E27FC236}">
                  <a16:creationId xmlns:a16="http://schemas.microsoft.com/office/drawing/2014/main" id="{299A2BDA-E456-4BC8-7DAE-42904B364810}"/>
                </a:ext>
              </a:extLst>
            </p:cNvPr>
            <p:cNvSpPr/>
            <p:nvPr/>
          </p:nvSpPr>
          <p:spPr>
            <a:xfrm>
              <a:off x="5755216" y="3363377"/>
              <a:ext cx="2095499" cy="444501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pt-BR" sz="1800">
                  <a:latin typeface="Calibri"/>
                  <a:cs typeface="Calibri"/>
                </a:rPr>
                <a:t>Custo</a:t>
              </a:r>
              <a:endParaRPr lang="pt-BR" sz="1200" err="1">
                <a:cs typeface="Arial"/>
              </a:endParaRPr>
            </a:p>
          </p:txBody>
        </p:sp>
        <p:sp>
          <p:nvSpPr>
            <p:cNvPr id="10" name="Retângulo: Cantos Arredondados 9">
              <a:extLst>
                <a:ext uri="{FF2B5EF4-FFF2-40B4-BE49-F238E27FC236}">
                  <a16:creationId xmlns:a16="http://schemas.microsoft.com/office/drawing/2014/main" id="{80B6303F-F274-DD8E-FF63-9138CBB77ADC}"/>
                </a:ext>
              </a:extLst>
            </p:cNvPr>
            <p:cNvSpPr/>
            <p:nvPr/>
          </p:nvSpPr>
          <p:spPr>
            <a:xfrm>
              <a:off x="5755216" y="3934877"/>
              <a:ext cx="2095499" cy="592668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pt-BR" sz="1800">
                  <a:latin typeface="Calibri"/>
                  <a:cs typeface="Calibri"/>
                </a:rPr>
                <a:t>Tipo de caminho de acesso</a:t>
              </a:r>
              <a:endParaRPr lang="pt-BR" sz="1200" err="1">
                <a:cs typeface="Arial"/>
              </a:endParaRPr>
            </a:p>
          </p:txBody>
        </p:sp>
      </p:grpSp>
      <p:sp>
        <p:nvSpPr>
          <p:cNvPr id="2" name="Chave Esquerda 1">
            <a:extLst>
              <a:ext uri="{FF2B5EF4-FFF2-40B4-BE49-F238E27FC236}">
                <a16:creationId xmlns:a16="http://schemas.microsoft.com/office/drawing/2014/main" id="{97F126E6-8657-B2A9-D06D-75F010EEEB93}"/>
              </a:ext>
            </a:extLst>
          </p:cNvPr>
          <p:cNvSpPr/>
          <p:nvPr/>
        </p:nvSpPr>
        <p:spPr>
          <a:xfrm>
            <a:off x="4494276" y="1648884"/>
            <a:ext cx="550333" cy="2973915"/>
          </a:xfrm>
          <a:prstGeom prst="leftBrac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11" descr="Forma&#10;&#10;Descrição gerada automaticamente">
            <a:extLst>
              <a:ext uri="{FF2B5EF4-FFF2-40B4-BE49-F238E27FC236}">
                <a16:creationId xmlns:a16="http://schemas.microsoft.com/office/drawing/2014/main" id="{EDC605AD-5F19-D33F-FB47-02D54403E8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317" y="1939349"/>
            <a:ext cx="2743200" cy="2217302"/>
          </a:xfrm>
          <a:prstGeom prst="rect">
            <a:avLst/>
          </a:prstGeom>
        </p:spPr>
      </p:pic>
      <p:pic>
        <p:nvPicPr>
          <p:cNvPr id="12" name="Imagem 12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1C6913D8-8D9F-06A8-8BC0-0C9428AE8B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1896" y="3611563"/>
            <a:ext cx="1285875" cy="71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9943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m 14" descr="Logotipo, nome da empresa&#10;&#10;Descrição gerada automaticamente">
            <a:extLst>
              <a:ext uri="{FF2B5EF4-FFF2-40B4-BE49-F238E27FC236}">
                <a16:creationId xmlns:a16="http://schemas.microsoft.com/office/drawing/2014/main" id="{A81B30D4-4E82-8756-4003-A9DAB93725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0183" y="89430"/>
            <a:ext cx="2209800" cy="1514475"/>
          </a:xfrm>
          <a:prstGeom prst="rect">
            <a:avLst/>
          </a:prstGeom>
        </p:spPr>
      </p:pic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3D375DD4-E5A5-1127-934E-30FE534009D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17</a:t>
            </a:fld>
            <a:r>
              <a:rPr lang="en-US"/>
              <a:t>]</a:t>
            </a:r>
            <a:endParaRPr/>
          </a:p>
        </p:txBody>
      </p:sp>
      <p:sp>
        <p:nvSpPr>
          <p:cNvPr id="5" name="Google Shape;232;g116d3f5ae16_1_0">
            <a:extLst>
              <a:ext uri="{FF2B5EF4-FFF2-40B4-BE49-F238E27FC236}">
                <a16:creationId xmlns:a16="http://schemas.microsoft.com/office/drawing/2014/main" id="{E344AFF0-3712-2DEA-5F66-CA9265B4E820}"/>
              </a:ext>
            </a:extLst>
          </p:cNvPr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  <a:buSzPts val="3200"/>
            </a:pPr>
            <a:r>
              <a:rPr lang="en-US" sz="3600" b="1" err="1">
                <a:solidFill>
                  <a:srgbClr val="EA4E60"/>
                </a:solidFill>
                <a:latin typeface="Century Gothic"/>
              </a:rPr>
              <a:t>Classificação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82AD4BED-B02E-1CE2-FCCD-319F8A8BB57F}"/>
              </a:ext>
            </a:extLst>
          </p:cNvPr>
          <p:cNvGrpSpPr/>
          <p:nvPr/>
        </p:nvGrpSpPr>
        <p:grpSpPr>
          <a:xfrm>
            <a:off x="5755216" y="1712378"/>
            <a:ext cx="2095499" cy="2815167"/>
            <a:chOff x="5755216" y="1712378"/>
            <a:chExt cx="2095499" cy="2815167"/>
          </a:xfrm>
        </p:grpSpPr>
        <p:sp>
          <p:nvSpPr>
            <p:cNvPr id="7" name="Retângulo: Cantos Arredondados 6">
              <a:extLst>
                <a:ext uri="{FF2B5EF4-FFF2-40B4-BE49-F238E27FC236}">
                  <a16:creationId xmlns:a16="http://schemas.microsoft.com/office/drawing/2014/main" id="{A6105978-4D4F-1FD1-4864-837338175766}"/>
                </a:ext>
              </a:extLst>
            </p:cNvPr>
            <p:cNvSpPr/>
            <p:nvPr/>
          </p:nvSpPr>
          <p:spPr>
            <a:xfrm>
              <a:off x="5755216" y="2262711"/>
              <a:ext cx="2095499" cy="444501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pt-BR" sz="1800">
                  <a:latin typeface="Calibri"/>
                  <a:cs typeface="Calibri"/>
                </a:rPr>
                <a:t>N° de usuários</a:t>
              </a:r>
              <a:endParaRPr lang="pt-BR" sz="1200" err="1"/>
            </a:p>
          </p:txBody>
        </p:sp>
        <p:sp>
          <p:nvSpPr>
            <p:cNvPr id="8" name="Retângulo: Cantos Arredondados 7">
              <a:extLst>
                <a:ext uri="{FF2B5EF4-FFF2-40B4-BE49-F238E27FC236}">
                  <a16:creationId xmlns:a16="http://schemas.microsoft.com/office/drawing/2014/main" id="{205C8F59-046A-69F7-6C5A-B5ECF4C15895}"/>
                </a:ext>
              </a:extLst>
            </p:cNvPr>
            <p:cNvSpPr/>
            <p:nvPr/>
          </p:nvSpPr>
          <p:spPr>
            <a:xfrm>
              <a:off x="5755216" y="1712378"/>
              <a:ext cx="2095499" cy="444501"/>
            </a:xfrm>
            <a:prstGeom prst="roundRect">
              <a:avLst/>
            </a:prstGeom>
            <a:solidFill>
              <a:srgbClr val="002060"/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pt-BR" sz="1800">
                  <a:latin typeface="Calibri"/>
                  <a:cs typeface="Calibri"/>
                </a:rPr>
                <a:t>Modelo de dados</a:t>
              </a:r>
              <a:endParaRPr lang="pt-BR" sz="1200" err="1"/>
            </a:p>
          </p:txBody>
        </p:sp>
        <p:sp>
          <p:nvSpPr>
            <p:cNvPr id="9" name="Retângulo: Cantos Arredondados 8">
              <a:extLst>
                <a:ext uri="{FF2B5EF4-FFF2-40B4-BE49-F238E27FC236}">
                  <a16:creationId xmlns:a16="http://schemas.microsoft.com/office/drawing/2014/main" id="{1BD5D030-8EEE-4525-6DEE-4A62C203946F}"/>
                </a:ext>
              </a:extLst>
            </p:cNvPr>
            <p:cNvSpPr/>
            <p:nvPr/>
          </p:nvSpPr>
          <p:spPr>
            <a:xfrm>
              <a:off x="5755216" y="2813044"/>
              <a:ext cx="2095499" cy="444501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pt-BR" sz="1800">
                  <a:latin typeface="Calibri"/>
                  <a:cs typeface="Calibri"/>
                </a:rPr>
                <a:t>N° de sites</a:t>
              </a:r>
              <a:endParaRPr lang="pt-BR" sz="1200" err="1">
                <a:cs typeface="Arial"/>
              </a:endParaRPr>
            </a:p>
          </p:txBody>
        </p:sp>
        <p:sp>
          <p:nvSpPr>
            <p:cNvPr id="11" name="Retângulo: Cantos Arredondados 10">
              <a:extLst>
                <a:ext uri="{FF2B5EF4-FFF2-40B4-BE49-F238E27FC236}">
                  <a16:creationId xmlns:a16="http://schemas.microsoft.com/office/drawing/2014/main" id="{299A2BDA-E456-4BC8-7DAE-42904B364810}"/>
                </a:ext>
              </a:extLst>
            </p:cNvPr>
            <p:cNvSpPr/>
            <p:nvPr/>
          </p:nvSpPr>
          <p:spPr>
            <a:xfrm>
              <a:off x="5755216" y="3363377"/>
              <a:ext cx="2095499" cy="444501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pt-BR" sz="1800">
                  <a:latin typeface="Calibri"/>
                  <a:cs typeface="Calibri"/>
                </a:rPr>
                <a:t>Custo</a:t>
              </a:r>
              <a:endParaRPr lang="pt-BR" sz="1200" err="1">
                <a:cs typeface="Arial"/>
              </a:endParaRPr>
            </a:p>
          </p:txBody>
        </p:sp>
        <p:sp>
          <p:nvSpPr>
            <p:cNvPr id="10" name="Retângulo: Cantos Arredondados 9">
              <a:extLst>
                <a:ext uri="{FF2B5EF4-FFF2-40B4-BE49-F238E27FC236}">
                  <a16:creationId xmlns:a16="http://schemas.microsoft.com/office/drawing/2014/main" id="{80B6303F-F274-DD8E-FF63-9138CBB77ADC}"/>
                </a:ext>
              </a:extLst>
            </p:cNvPr>
            <p:cNvSpPr/>
            <p:nvPr/>
          </p:nvSpPr>
          <p:spPr>
            <a:xfrm>
              <a:off x="5755216" y="3934877"/>
              <a:ext cx="2095499" cy="592668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pt-BR" sz="1800">
                  <a:latin typeface="Calibri"/>
                  <a:cs typeface="Calibri"/>
                </a:rPr>
                <a:t>Tipo de caminho de acesso</a:t>
              </a:r>
              <a:endParaRPr lang="pt-BR" sz="1200" err="1">
                <a:cs typeface="Arial"/>
              </a:endParaRPr>
            </a:p>
          </p:txBody>
        </p:sp>
      </p:grpSp>
      <p:sp>
        <p:nvSpPr>
          <p:cNvPr id="2" name="Chave Esquerda 1">
            <a:extLst>
              <a:ext uri="{FF2B5EF4-FFF2-40B4-BE49-F238E27FC236}">
                <a16:creationId xmlns:a16="http://schemas.microsoft.com/office/drawing/2014/main" id="{97F126E6-8657-B2A9-D06D-75F010EEEB93}"/>
              </a:ext>
            </a:extLst>
          </p:cNvPr>
          <p:cNvSpPr/>
          <p:nvPr/>
        </p:nvSpPr>
        <p:spPr>
          <a:xfrm>
            <a:off x="4494276" y="1648884"/>
            <a:ext cx="550333" cy="2973915"/>
          </a:xfrm>
          <a:prstGeom prst="leftBrac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11" descr="Forma&#10;&#10;Descrição gerada automaticamente">
            <a:extLst>
              <a:ext uri="{FF2B5EF4-FFF2-40B4-BE49-F238E27FC236}">
                <a16:creationId xmlns:a16="http://schemas.microsoft.com/office/drawing/2014/main" id="{EDC605AD-5F19-D33F-FB47-02D54403E8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4317" y="1939349"/>
            <a:ext cx="2743200" cy="2217302"/>
          </a:xfrm>
          <a:prstGeom prst="rect">
            <a:avLst/>
          </a:prstGeom>
        </p:spPr>
      </p:pic>
      <p:pic>
        <p:nvPicPr>
          <p:cNvPr id="12" name="Imagem 12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1C6913D8-8D9F-06A8-8BC0-0C9428AE8B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1896" y="3611563"/>
            <a:ext cx="1285875" cy="714375"/>
          </a:xfrm>
          <a:prstGeom prst="rect">
            <a:avLst/>
          </a:prstGeom>
        </p:spPr>
      </p:pic>
      <p:pic>
        <p:nvPicPr>
          <p:cNvPr id="13" name="Imagem 13" descr="Placa azul com letras brancas em fundo preto&#10;&#10;Descrição gerada automaticamente">
            <a:extLst>
              <a:ext uri="{FF2B5EF4-FFF2-40B4-BE49-F238E27FC236}">
                <a16:creationId xmlns:a16="http://schemas.microsoft.com/office/drawing/2014/main" id="{BBEBF802-B1C4-BE6A-6355-4D8EDF16CE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3484" y="4062941"/>
            <a:ext cx="274320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5744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3D375DD4-E5A5-1127-934E-30FE534009D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18</a:t>
            </a:fld>
            <a:r>
              <a:rPr lang="en-US"/>
              <a:t>]</a:t>
            </a:r>
            <a:endParaRPr/>
          </a:p>
        </p:txBody>
      </p:sp>
      <p:sp>
        <p:nvSpPr>
          <p:cNvPr id="5" name="Google Shape;232;g116d3f5ae16_1_0">
            <a:extLst>
              <a:ext uri="{FF2B5EF4-FFF2-40B4-BE49-F238E27FC236}">
                <a16:creationId xmlns:a16="http://schemas.microsoft.com/office/drawing/2014/main" id="{E344AFF0-3712-2DEA-5F66-CA9265B4E820}"/>
              </a:ext>
            </a:extLst>
          </p:cNvPr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  <a:buSzPts val="3200"/>
            </a:pPr>
            <a:r>
              <a:rPr lang="en-US" sz="3600" b="1" err="1">
                <a:solidFill>
                  <a:srgbClr val="EA4E60"/>
                </a:solidFill>
                <a:latin typeface="Century Gothic"/>
              </a:rPr>
              <a:t>Classificação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82AD4BED-B02E-1CE2-FCCD-319F8A8BB57F}"/>
              </a:ext>
            </a:extLst>
          </p:cNvPr>
          <p:cNvGrpSpPr/>
          <p:nvPr/>
        </p:nvGrpSpPr>
        <p:grpSpPr>
          <a:xfrm>
            <a:off x="5755216" y="1712378"/>
            <a:ext cx="2095499" cy="2815167"/>
            <a:chOff x="5755216" y="1712378"/>
            <a:chExt cx="2095499" cy="2815167"/>
          </a:xfrm>
        </p:grpSpPr>
        <p:sp>
          <p:nvSpPr>
            <p:cNvPr id="7" name="Retângulo: Cantos Arredondados 6">
              <a:extLst>
                <a:ext uri="{FF2B5EF4-FFF2-40B4-BE49-F238E27FC236}">
                  <a16:creationId xmlns:a16="http://schemas.microsoft.com/office/drawing/2014/main" id="{A6105978-4D4F-1FD1-4864-837338175766}"/>
                </a:ext>
              </a:extLst>
            </p:cNvPr>
            <p:cNvSpPr/>
            <p:nvPr/>
          </p:nvSpPr>
          <p:spPr>
            <a:xfrm>
              <a:off x="5755216" y="2262711"/>
              <a:ext cx="2095499" cy="444501"/>
            </a:xfrm>
            <a:prstGeom prst="roundRect">
              <a:avLst/>
            </a:prstGeom>
            <a:solidFill>
              <a:srgbClr val="002060"/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pt-BR" sz="1800">
                  <a:latin typeface="Calibri"/>
                  <a:cs typeface="Calibri"/>
                </a:rPr>
                <a:t>N° de usuários</a:t>
              </a:r>
              <a:endParaRPr lang="pt-BR" sz="1200" err="1"/>
            </a:p>
          </p:txBody>
        </p:sp>
        <p:sp>
          <p:nvSpPr>
            <p:cNvPr id="8" name="Retângulo: Cantos Arredondados 7">
              <a:extLst>
                <a:ext uri="{FF2B5EF4-FFF2-40B4-BE49-F238E27FC236}">
                  <a16:creationId xmlns:a16="http://schemas.microsoft.com/office/drawing/2014/main" id="{205C8F59-046A-69F7-6C5A-B5ECF4C15895}"/>
                </a:ext>
              </a:extLst>
            </p:cNvPr>
            <p:cNvSpPr/>
            <p:nvPr/>
          </p:nvSpPr>
          <p:spPr>
            <a:xfrm>
              <a:off x="5755216" y="1712378"/>
              <a:ext cx="2095499" cy="444501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pt-BR" sz="1800">
                  <a:latin typeface="Calibri"/>
                  <a:cs typeface="Calibri"/>
                </a:rPr>
                <a:t>Modelo de dados</a:t>
              </a:r>
              <a:endParaRPr lang="pt-BR" sz="1200" err="1"/>
            </a:p>
          </p:txBody>
        </p:sp>
        <p:sp>
          <p:nvSpPr>
            <p:cNvPr id="9" name="Retângulo: Cantos Arredondados 8">
              <a:extLst>
                <a:ext uri="{FF2B5EF4-FFF2-40B4-BE49-F238E27FC236}">
                  <a16:creationId xmlns:a16="http://schemas.microsoft.com/office/drawing/2014/main" id="{1BD5D030-8EEE-4525-6DEE-4A62C203946F}"/>
                </a:ext>
              </a:extLst>
            </p:cNvPr>
            <p:cNvSpPr/>
            <p:nvPr/>
          </p:nvSpPr>
          <p:spPr>
            <a:xfrm>
              <a:off x="5755216" y="2813044"/>
              <a:ext cx="2095499" cy="444501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pt-BR" sz="1800">
                  <a:latin typeface="Calibri"/>
                  <a:cs typeface="Calibri"/>
                </a:rPr>
                <a:t>N° de sites</a:t>
              </a:r>
              <a:endParaRPr lang="pt-BR" sz="1200" err="1">
                <a:cs typeface="Arial"/>
              </a:endParaRPr>
            </a:p>
          </p:txBody>
        </p:sp>
        <p:sp>
          <p:nvSpPr>
            <p:cNvPr id="11" name="Retângulo: Cantos Arredondados 10">
              <a:extLst>
                <a:ext uri="{FF2B5EF4-FFF2-40B4-BE49-F238E27FC236}">
                  <a16:creationId xmlns:a16="http://schemas.microsoft.com/office/drawing/2014/main" id="{299A2BDA-E456-4BC8-7DAE-42904B364810}"/>
                </a:ext>
              </a:extLst>
            </p:cNvPr>
            <p:cNvSpPr/>
            <p:nvPr/>
          </p:nvSpPr>
          <p:spPr>
            <a:xfrm>
              <a:off x="5755216" y="3363377"/>
              <a:ext cx="2095499" cy="444501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pt-BR" sz="1800">
                  <a:latin typeface="Calibri"/>
                  <a:cs typeface="Calibri"/>
                </a:rPr>
                <a:t>Custo</a:t>
              </a:r>
              <a:endParaRPr lang="pt-BR" sz="1200" err="1">
                <a:cs typeface="Arial"/>
              </a:endParaRPr>
            </a:p>
          </p:txBody>
        </p:sp>
        <p:sp>
          <p:nvSpPr>
            <p:cNvPr id="10" name="Retângulo: Cantos Arredondados 9">
              <a:extLst>
                <a:ext uri="{FF2B5EF4-FFF2-40B4-BE49-F238E27FC236}">
                  <a16:creationId xmlns:a16="http://schemas.microsoft.com/office/drawing/2014/main" id="{80B6303F-F274-DD8E-FF63-9138CBB77ADC}"/>
                </a:ext>
              </a:extLst>
            </p:cNvPr>
            <p:cNvSpPr/>
            <p:nvPr/>
          </p:nvSpPr>
          <p:spPr>
            <a:xfrm>
              <a:off x="5755216" y="3934877"/>
              <a:ext cx="2095499" cy="592668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pt-BR" sz="1800">
                  <a:latin typeface="Calibri"/>
                  <a:cs typeface="Calibri"/>
                </a:rPr>
                <a:t>Tipo de caminho de acesso</a:t>
              </a:r>
              <a:endParaRPr lang="pt-BR" sz="1200" err="1">
                <a:cs typeface="Arial"/>
              </a:endParaRPr>
            </a:p>
          </p:txBody>
        </p:sp>
      </p:grpSp>
      <p:sp>
        <p:nvSpPr>
          <p:cNvPr id="2" name="Chave Esquerda 1">
            <a:extLst>
              <a:ext uri="{FF2B5EF4-FFF2-40B4-BE49-F238E27FC236}">
                <a16:creationId xmlns:a16="http://schemas.microsoft.com/office/drawing/2014/main" id="{97F126E6-8657-B2A9-D06D-75F010EEEB93}"/>
              </a:ext>
            </a:extLst>
          </p:cNvPr>
          <p:cNvSpPr/>
          <p:nvPr/>
        </p:nvSpPr>
        <p:spPr>
          <a:xfrm>
            <a:off x="4494276" y="1648884"/>
            <a:ext cx="550333" cy="2973915"/>
          </a:xfrm>
          <a:prstGeom prst="leftBrac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4" name="Imagem 14" descr="Círculo&#10;&#10;Descrição gerada automaticamente">
            <a:extLst>
              <a:ext uri="{FF2B5EF4-FFF2-40B4-BE49-F238E27FC236}">
                <a16:creationId xmlns:a16="http://schemas.microsoft.com/office/drawing/2014/main" id="{AB9F2BBF-590F-81E2-43AB-3B07B3A6C7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817" y="2550234"/>
            <a:ext cx="2923117" cy="1133114"/>
          </a:xfrm>
          <a:prstGeom prst="rect">
            <a:avLst/>
          </a:prstGeom>
        </p:spPr>
      </p:pic>
      <p:pic>
        <p:nvPicPr>
          <p:cNvPr id="15" name="Imagem 15" descr="Celular com tela ligada&#10;&#10;Descrição gerada automaticamente">
            <a:extLst>
              <a:ext uri="{FF2B5EF4-FFF2-40B4-BE49-F238E27FC236}">
                <a16:creationId xmlns:a16="http://schemas.microsoft.com/office/drawing/2014/main" id="{913CC8ED-DB41-7A7B-F742-C4832662A1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9400" y="1398058"/>
            <a:ext cx="1748368" cy="982135"/>
          </a:xfrm>
          <a:prstGeom prst="rect">
            <a:avLst/>
          </a:prstGeom>
        </p:spPr>
      </p:pic>
      <p:pic>
        <p:nvPicPr>
          <p:cNvPr id="16" name="Imagem 16" descr="Ícone&#10;&#10;Descrição gerada automaticamente">
            <a:extLst>
              <a:ext uri="{FF2B5EF4-FFF2-40B4-BE49-F238E27FC236}">
                <a16:creationId xmlns:a16="http://schemas.microsoft.com/office/drawing/2014/main" id="{1E17D501-8C07-685F-D60F-E97A4F13DA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233" y="3832224"/>
            <a:ext cx="1949450" cy="1077384"/>
          </a:xfrm>
          <a:prstGeom prst="rect">
            <a:avLst/>
          </a:prstGeom>
        </p:spPr>
      </p:pic>
      <p:sp>
        <p:nvSpPr>
          <p:cNvPr id="17" name="Seta: Dobrada 16">
            <a:extLst>
              <a:ext uri="{FF2B5EF4-FFF2-40B4-BE49-F238E27FC236}">
                <a16:creationId xmlns:a16="http://schemas.microsoft.com/office/drawing/2014/main" id="{ED9FB7C0-7D26-CB92-3127-EFF235FA3E1C}"/>
              </a:ext>
            </a:extLst>
          </p:cNvPr>
          <p:cNvSpPr/>
          <p:nvPr/>
        </p:nvSpPr>
        <p:spPr>
          <a:xfrm>
            <a:off x="1424008" y="1946909"/>
            <a:ext cx="1524000" cy="539750"/>
          </a:xfrm>
          <a:prstGeom prst="ben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8" name="Seta: Dobrada 17">
            <a:extLst>
              <a:ext uri="{FF2B5EF4-FFF2-40B4-BE49-F238E27FC236}">
                <a16:creationId xmlns:a16="http://schemas.microsoft.com/office/drawing/2014/main" id="{3ECEA5C7-0D41-FBEE-2B8F-8745D39A79E2}"/>
              </a:ext>
            </a:extLst>
          </p:cNvPr>
          <p:cNvSpPr/>
          <p:nvPr/>
        </p:nvSpPr>
        <p:spPr>
          <a:xfrm rot="10800000">
            <a:off x="1603925" y="3830742"/>
            <a:ext cx="1524000" cy="539750"/>
          </a:xfrm>
          <a:prstGeom prst="ben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95035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3D375DD4-E5A5-1127-934E-30FE534009D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19</a:t>
            </a:fld>
            <a:r>
              <a:rPr lang="en-US"/>
              <a:t>]</a:t>
            </a:r>
            <a:endParaRPr/>
          </a:p>
        </p:txBody>
      </p:sp>
      <p:sp>
        <p:nvSpPr>
          <p:cNvPr id="5" name="Google Shape;232;g116d3f5ae16_1_0">
            <a:extLst>
              <a:ext uri="{FF2B5EF4-FFF2-40B4-BE49-F238E27FC236}">
                <a16:creationId xmlns:a16="http://schemas.microsoft.com/office/drawing/2014/main" id="{E344AFF0-3712-2DEA-5F66-CA9265B4E820}"/>
              </a:ext>
            </a:extLst>
          </p:cNvPr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  <a:buSzPts val="3200"/>
            </a:pPr>
            <a:r>
              <a:rPr lang="en-US" sz="3600" b="1" err="1">
                <a:solidFill>
                  <a:srgbClr val="EA4E60"/>
                </a:solidFill>
                <a:latin typeface="Century Gothic"/>
              </a:rPr>
              <a:t>Classificação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82AD4BED-B02E-1CE2-FCCD-319F8A8BB57F}"/>
              </a:ext>
            </a:extLst>
          </p:cNvPr>
          <p:cNvGrpSpPr/>
          <p:nvPr/>
        </p:nvGrpSpPr>
        <p:grpSpPr>
          <a:xfrm>
            <a:off x="5755216" y="1712378"/>
            <a:ext cx="2095499" cy="2815167"/>
            <a:chOff x="5755216" y="1712378"/>
            <a:chExt cx="2095499" cy="2815167"/>
          </a:xfrm>
        </p:grpSpPr>
        <p:sp>
          <p:nvSpPr>
            <p:cNvPr id="7" name="Retângulo: Cantos Arredondados 6">
              <a:extLst>
                <a:ext uri="{FF2B5EF4-FFF2-40B4-BE49-F238E27FC236}">
                  <a16:creationId xmlns:a16="http://schemas.microsoft.com/office/drawing/2014/main" id="{A6105978-4D4F-1FD1-4864-837338175766}"/>
                </a:ext>
              </a:extLst>
            </p:cNvPr>
            <p:cNvSpPr/>
            <p:nvPr/>
          </p:nvSpPr>
          <p:spPr>
            <a:xfrm>
              <a:off x="5755216" y="2262711"/>
              <a:ext cx="2095499" cy="444501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pt-BR" sz="1800">
                  <a:latin typeface="Calibri"/>
                  <a:cs typeface="Calibri"/>
                </a:rPr>
                <a:t>N° de usuários</a:t>
              </a:r>
              <a:endParaRPr lang="pt-BR" sz="1200" err="1"/>
            </a:p>
          </p:txBody>
        </p:sp>
        <p:sp>
          <p:nvSpPr>
            <p:cNvPr id="8" name="Retângulo: Cantos Arredondados 7">
              <a:extLst>
                <a:ext uri="{FF2B5EF4-FFF2-40B4-BE49-F238E27FC236}">
                  <a16:creationId xmlns:a16="http://schemas.microsoft.com/office/drawing/2014/main" id="{205C8F59-046A-69F7-6C5A-B5ECF4C15895}"/>
                </a:ext>
              </a:extLst>
            </p:cNvPr>
            <p:cNvSpPr/>
            <p:nvPr/>
          </p:nvSpPr>
          <p:spPr>
            <a:xfrm>
              <a:off x="5755216" y="1712378"/>
              <a:ext cx="2095499" cy="444501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pt-BR" sz="1800">
                  <a:latin typeface="Calibri"/>
                  <a:cs typeface="Calibri"/>
                </a:rPr>
                <a:t>Modelo de dados</a:t>
              </a:r>
              <a:endParaRPr lang="pt-BR" sz="1200" err="1"/>
            </a:p>
          </p:txBody>
        </p:sp>
        <p:sp>
          <p:nvSpPr>
            <p:cNvPr id="9" name="Retângulo: Cantos Arredondados 8">
              <a:extLst>
                <a:ext uri="{FF2B5EF4-FFF2-40B4-BE49-F238E27FC236}">
                  <a16:creationId xmlns:a16="http://schemas.microsoft.com/office/drawing/2014/main" id="{1BD5D030-8EEE-4525-6DEE-4A62C203946F}"/>
                </a:ext>
              </a:extLst>
            </p:cNvPr>
            <p:cNvSpPr/>
            <p:nvPr/>
          </p:nvSpPr>
          <p:spPr>
            <a:xfrm>
              <a:off x="5755216" y="2813044"/>
              <a:ext cx="2095499" cy="444501"/>
            </a:xfrm>
            <a:prstGeom prst="roundRect">
              <a:avLst/>
            </a:prstGeom>
            <a:solidFill>
              <a:srgbClr val="002060"/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pt-BR" sz="1800">
                  <a:latin typeface="Calibri"/>
                  <a:cs typeface="Calibri"/>
                </a:rPr>
                <a:t>N° de sites</a:t>
              </a:r>
              <a:endParaRPr lang="pt-BR" sz="1200" err="1">
                <a:cs typeface="Arial"/>
              </a:endParaRPr>
            </a:p>
          </p:txBody>
        </p:sp>
        <p:sp>
          <p:nvSpPr>
            <p:cNvPr id="11" name="Retângulo: Cantos Arredondados 10">
              <a:extLst>
                <a:ext uri="{FF2B5EF4-FFF2-40B4-BE49-F238E27FC236}">
                  <a16:creationId xmlns:a16="http://schemas.microsoft.com/office/drawing/2014/main" id="{299A2BDA-E456-4BC8-7DAE-42904B364810}"/>
                </a:ext>
              </a:extLst>
            </p:cNvPr>
            <p:cNvSpPr/>
            <p:nvPr/>
          </p:nvSpPr>
          <p:spPr>
            <a:xfrm>
              <a:off x="5755216" y="3363377"/>
              <a:ext cx="2095499" cy="444501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pt-BR" sz="1800">
                  <a:latin typeface="Calibri"/>
                  <a:cs typeface="Calibri"/>
                </a:rPr>
                <a:t>Custo</a:t>
              </a:r>
              <a:endParaRPr lang="pt-BR" sz="1200" err="1">
                <a:cs typeface="Arial"/>
              </a:endParaRPr>
            </a:p>
          </p:txBody>
        </p:sp>
        <p:sp>
          <p:nvSpPr>
            <p:cNvPr id="10" name="Retângulo: Cantos Arredondados 9">
              <a:extLst>
                <a:ext uri="{FF2B5EF4-FFF2-40B4-BE49-F238E27FC236}">
                  <a16:creationId xmlns:a16="http://schemas.microsoft.com/office/drawing/2014/main" id="{80B6303F-F274-DD8E-FF63-9138CBB77ADC}"/>
                </a:ext>
              </a:extLst>
            </p:cNvPr>
            <p:cNvSpPr/>
            <p:nvPr/>
          </p:nvSpPr>
          <p:spPr>
            <a:xfrm>
              <a:off x="5755216" y="3934877"/>
              <a:ext cx="2095499" cy="592668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pt-BR" sz="1800">
                  <a:latin typeface="Calibri"/>
                  <a:cs typeface="Calibri"/>
                </a:rPr>
                <a:t>Tipo de caminho de acesso</a:t>
              </a:r>
              <a:endParaRPr lang="pt-BR" sz="1200" err="1">
                <a:cs typeface="Arial"/>
              </a:endParaRPr>
            </a:p>
          </p:txBody>
        </p:sp>
      </p:grpSp>
      <p:sp>
        <p:nvSpPr>
          <p:cNvPr id="2" name="Chave Esquerda 1">
            <a:extLst>
              <a:ext uri="{FF2B5EF4-FFF2-40B4-BE49-F238E27FC236}">
                <a16:creationId xmlns:a16="http://schemas.microsoft.com/office/drawing/2014/main" id="{97F126E6-8657-B2A9-D06D-75F010EEEB93}"/>
              </a:ext>
            </a:extLst>
          </p:cNvPr>
          <p:cNvSpPr/>
          <p:nvPr/>
        </p:nvSpPr>
        <p:spPr>
          <a:xfrm>
            <a:off x="4494276" y="1648884"/>
            <a:ext cx="550333" cy="2973915"/>
          </a:xfrm>
          <a:prstGeom prst="leftBrac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11" descr="Diagrama&#10;&#10;Descrição gerada automaticamente">
            <a:extLst>
              <a:ext uri="{FF2B5EF4-FFF2-40B4-BE49-F238E27FC236}">
                <a16:creationId xmlns:a16="http://schemas.microsoft.com/office/drawing/2014/main" id="{2814EF38-C924-8A4C-6E23-4D5763D54E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00" y="1585396"/>
            <a:ext cx="1991783" cy="1718707"/>
          </a:xfrm>
          <a:prstGeom prst="rect">
            <a:avLst/>
          </a:prstGeom>
        </p:spPr>
      </p:pic>
      <p:pic>
        <p:nvPicPr>
          <p:cNvPr id="12" name="Imagem 12" descr="Ícone&#10;&#10;Descrição gerada automaticamente">
            <a:extLst>
              <a:ext uri="{FF2B5EF4-FFF2-40B4-BE49-F238E27FC236}">
                <a16:creationId xmlns:a16="http://schemas.microsoft.com/office/drawing/2014/main" id="{8C093FC1-BB7C-9469-9B82-172D1E8725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6150" y="1485063"/>
            <a:ext cx="933450" cy="839876"/>
          </a:xfrm>
          <a:prstGeom prst="rect">
            <a:avLst/>
          </a:prstGeom>
        </p:spPr>
      </p:pic>
      <p:pic>
        <p:nvPicPr>
          <p:cNvPr id="13" name="Imagem 18" descr="Diagrama&#10;&#10;Descrição gerada automaticamente">
            <a:extLst>
              <a:ext uri="{FF2B5EF4-FFF2-40B4-BE49-F238E27FC236}">
                <a16:creationId xmlns:a16="http://schemas.microsoft.com/office/drawing/2014/main" id="{E9FF406B-84E6-5538-C603-B1E2D9BE90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4400" y="3404423"/>
            <a:ext cx="2266950" cy="1551988"/>
          </a:xfrm>
          <a:prstGeom prst="rect">
            <a:avLst/>
          </a:prstGeom>
        </p:spPr>
      </p:pic>
      <p:pic>
        <p:nvPicPr>
          <p:cNvPr id="14" name="Imagem 14" descr="Diagrama, Desenho técnico&#10;&#10;Descrição gerada automaticamente">
            <a:extLst>
              <a:ext uri="{FF2B5EF4-FFF2-40B4-BE49-F238E27FC236}">
                <a16:creationId xmlns:a16="http://schemas.microsoft.com/office/drawing/2014/main" id="{8C0CC63F-6DC7-8A6B-3E44-F836B5F5A0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650" y="3916892"/>
            <a:ext cx="1960034" cy="109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291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Conversa</a:t>
            </a:r>
            <a:endParaRPr lang="en-US"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4" name="Diagrama 12">
            <a:extLst>
              <a:ext uri="{FF2B5EF4-FFF2-40B4-BE49-F238E27FC236}">
                <a16:creationId xmlns:a16="http://schemas.microsoft.com/office/drawing/2014/main" id="{C89E0CA1-15B9-EA1A-ECF9-8F6ADC7AEDE6}"/>
              </a:ext>
            </a:extLst>
          </p:cNvPr>
          <p:cNvGraphicFramePr/>
          <p:nvPr/>
        </p:nvGraphicFramePr>
        <p:xfrm>
          <a:off x="984251" y="1557867"/>
          <a:ext cx="7503580" cy="3086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036854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3D375DD4-E5A5-1127-934E-30FE534009D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20</a:t>
            </a:fld>
            <a:r>
              <a:rPr lang="en-US"/>
              <a:t>]</a:t>
            </a:r>
            <a:endParaRPr/>
          </a:p>
        </p:txBody>
      </p:sp>
      <p:sp>
        <p:nvSpPr>
          <p:cNvPr id="5" name="Google Shape;232;g116d3f5ae16_1_0">
            <a:extLst>
              <a:ext uri="{FF2B5EF4-FFF2-40B4-BE49-F238E27FC236}">
                <a16:creationId xmlns:a16="http://schemas.microsoft.com/office/drawing/2014/main" id="{E344AFF0-3712-2DEA-5F66-CA9265B4E820}"/>
              </a:ext>
            </a:extLst>
          </p:cNvPr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  <a:buSzPts val="3200"/>
            </a:pPr>
            <a:r>
              <a:rPr lang="en-US" sz="3600" b="1" err="1">
                <a:solidFill>
                  <a:srgbClr val="EA4E60"/>
                </a:solidFill>
                <a:latin typeface="Century Gothic"/>
              </a:rPr>
              <a:t>Classificação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82AD4BED-B02E-1CE2-FCCD-319F8A8BB57F}"/>
              </a:ext>
            </a:extLst>
          </p:cNvPr>
          <p:cNvGrpSpPr/>
          <p:nvPr/>
        </p:nvGrpSpPr>
        <p:grpSpPr>
          <a:xfrm>
            <a:off x="5755216" y="1712378"/>
            <a:ext cx="2095499" cy="2815167"/>
            <a:chOff x="5755216" y="1712378"/>
            <a:chExt cx="2095499" cy="2815167"/>
          </a:xfrm>
        </p:grpSpPr>
        <p:sp>
          <p:nvSpPr>
            <p:cNvPr id="7" name="Retângulo: Cantos Arredondados 6">
              <a:extLst>
                <a:ext uri="{FF2B5EF4-FFF2-40B4-BE49-F238E27FC236}">
                  <a16:creationId xmlns:a16="http://schemas.microsoft.com/office/drawing/2014/main" id="{A6105978-4D4F-1FD1-4864-837338175766}"/>
                </a:ext>
              </a:extLst>
            </p:cNvPr>
            <p:cNvSpPr/>
            <p:nvPr/>
          </p:nvSpPr>
          <p:spPr>
            <a:xfrm>
              <a:off x="5755216" y="2262711"/>
              <a:ext cx="2095499" cy="444501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pt-BR" sz="1800">
                  <a:latin typeface="Calibri"/>
                  <a:cs typeface="Calibri"/>
                </a:rPr>
                <a:t>N° de usuários</a:t>
              </a:r>
              <a:endParaRPr lang="pt-BR" sz="1200" err="1"/>
            </a:p>
          </p:txBody>
        </p:sp>
        <p:sp>
          <p:nvSpPr>
            <p:cNvPr id="8" name="Retângulo: Cantos Arredondados 7">
              <a:extLst>
                <a:ext uri="{FF2B5EF4-FFF2-40B4-BE49-F238E27FC236}">
                  <a16:creationId xmlns:a16="http://schemas.microsoft.com/office/drawing/2014/main" id="{205C8F59-046A-69F7-6C5A-B5ECF4C15895}"/>
                </a:ext>
              </a:extLst>
            </p:cNvPr>
            <p:cNvSpPr/>
            <p:nvPr/>
          </p:nvSpPr>
          <p:spPr>
            <a:xfrm>
              <a:off x="5755216" y="1712378"/>
              <a:ext cx="2095499" cy="444501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pt-BR" sz="1800">
                  <a:latin typeface="Calibri"/>
                  <a:cs typeface="Calibri"/>
                </a:rPr>
                <a:t>Modelo de dados</a:t>
              </a:r>
              <a:endParaRPr lang="pt-BR" sz="1200" err="1"/>
            </a:p>
          </p:txBody>
        </p:sp>
        <p:sp>
          <p:nvSpPr>
            <p:cNvPr id="9" name="Retângulo: Cantos Arredondados 8">
              <a:extLst>
                <a:ext uri="{FF2B5EF4-FFF2-40B4-BE49-F238E27FC236}">
                  <a16:creationId xmlns:a16="http://schemas.microsoft.com/office/drawing/2014/main" id="{1BD5D030-8EEE-4525-6DEE-4A62C203946F}"/>
                </a:ext>
              </a:extLst>
            </p:cNvPr>
            <p:cNvSpPr/>
            <p:nvPr/>
          </p:nvSpPr>
          <p:spPr>
            <a:xfrm>
              <a:off x="5755216" y="2813044"/>
              <a:ext cx="2095499" cy="444501"/>
            </a:xfrm>
            <a:prstGeom prst="roundRect">
              <a:avLst/>
            </a:prstGeom>
            <a:solidFill>
              <a:srgbClr val="002060"/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pt-BR" sz="1800">
                  <a:latin typeface="Calibri"/>
                  <a:cs typeface="Calibri"/>
                </a:rPr>
                <a:t>N° de sites</a:t>
              </a:r>
              <a:endParaRPr lang="pt-BR" sz="1200" err="1">
                <a:cs typeface="Arial"/>
              </a:endParaRPr>
            </a:p>
          </p:txBody>
        </p:sp>
        <p:sp>
          <p:nvSpPr>
            <p:cNvPr id="11" name="Retângulo: Cantos Arredondados 10">
              <a:extLst>
                <a:ext uri="{FF2B5EF4-FFF2-40B4-BE49-F238E27FC236}">
                  <a16:creationId xmlns:a16="http://schemas.microsoft.com/office/drawing/2014/main" id="{299A2BDA-E456-4BC8-7DAE-42904B364810}"/>
                </a:ext>
              </a:extLst>
            </p:cNvPr>
            <p:cNvSpPr/>
            <p:nvPr/>
          </p:nvSpPr>
          <p:spPr>
            <a:xfrm>
              <a:off x="5755216" y="3363377"/>
              <a:ext cx="2095499" cy="444501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pt-BR" sz="1800">
                  <a:latin typeface="Calibri"/>
                  <a:cs typeface="Calibri"/>
                </a:rPr>
                <a:t>Custo</a:t>
              </a:r>
              <a:endParaRPr lang="pt-BR" sz="1200" err="1">
                <a:cs typeface="Arial"/>
              </a:endParaRPr>
            </a:p>
          </p:txBody>
        </p:sp>
        <p:sp>
          <p:nvSpPr>
            <p:cNvPr id="10" name="Retângulo: Cantos Arredondados 9">
              <a:extLst>
                <a:ext uri="{FF2B5EF4-FFF2-40B4-BE49-F238E27FC236}">
                  <a16:creationId xmlns:a16="http://schemas.microsoft.com/office/drawing/2014/main" id="{80B6303F-F274-DD8E-FF63-9138CBB77ADC}"/>
                </a:ext>
              </a:extLst>
            </p:cNvPr>
            <p:cNvSpPr/>
            <p:nvPr/>
          </p:nvSpPr>
          <p:spPr>
            <a:xfrm>
              <a:off x="5755216" y="3934877"/>
              <a:ext cx="2095499" cy="592668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pt-BR" sz="1800">
                  <a:latin typeface="Calibri"/>
                  <a:cs typeface="Calibri"/>
                </a:rPr>
                <a:t>Tipo de caminho de acesso</a:t>
              </a:r>
              <a:endParaRPr lang="pt-BR" sz="1200" err="1">
                <a:cs typeface="Arial"/>
              </a:endParaRPr>
            </a:p>
          </p:txBody>
        </p:sp>
      </p:grpSp>
      <p:sp>
        <p:nvSpPr>
          <p:cNvPr id="2" name="Chave Esquerda 1">
            <a:extLst>
              <a:ext uri="{FF2B5EF4-FFF2-40B4-BE49-F238E27FC236}">
                <a16:creationId xmlns:a16="http://schemas.microsoft.com/office/drawing/2014/main" id="{97F126E6-8657-B2A9-D06D-75F010EEEB93}"/>
              </a:ext>
            </a:extLst>
          </p:cNvPr>
          <p:cNvSpPr/>
          <p:nvPr/>
        </p:nvSpPr>
        <p:spPr>
          <a:xfrm>
            <a:off x="4494276" y="1648884"/>
            <a:ext cx="550333" cy="2973915"/>
          </a:xfrm>
          <a:prstGeom prst="leftBrac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3" name="Imagem 18" descr="Diagrama&#10;&#10;Descrição gerada automaticamente">
            <a:extLst>
              <a:ext uri="{FF2B5EF4-FFF2-40B4-BE49-F238E27FC236}">
                <a16:creationId xmlns:a16="http://schemas.microsoft.com/office/drawing/2014/main" id="{E9FF406B-84E6-5538-C603-B1E2D9BE90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4400" y="3404423"/>
            <a:ext cx="2266950" cy="1551988"/>
          </a:xfrm>
          <a:prstGeom prst="rect">
            <a:avLst/>
          </a:prstGeom>
        </p:spPr>
      </p:pic>
      <p:pic>
        <p:nvPicPr>
          <p:cNvPr id="14" name="Imagem 14" descr="Diagrama, Desenho técnico&#10;&#10;Descrição gerada automaticamente">
            <a:extLst>
              <a:ext uri="{FF2B5EF4-FFF2-40B4-BE49-F238E27FC236}">
                <a16:creationId xmlns:a16="http://schemas.microsoft.com/office/drawing/2014/main" id="{8C0CC63F-6DC7-8A6B-3E44-F836B5F5A0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3916892"/>
            <a:ext cx="1960034" cy="1098550"/>
          </a:xfrm>
          <a:prstGeom prst="rect">
            <a:avLst/>
          </a:prstGeom>
        </p:spPr>
      </p:pic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3B036E67-93A6-5612-FAF7-1E0AC0F1A030}"/>
              </a:ext>
            </a:extLst>
          </p:cNvPr>
          <p:cNvSpPr/>
          <p:nvPr/>
        </p:nvSpPr>
        <p:spPr>
          <a:xfrm>
            <a:off x="404283" y="1780111"/>
            <a:ext cx="2095499" cy="444501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1800">
                <a:latin typeface="Calibri"/>
                <a:cs typeface="Calibri"/>
              </a:rPr>
              <a:t>Big data</a:t>
            </a:r>
            <a:endParaRPr lang="pt-BR"/>
          </a:p>
        </p:txBody>
      </p:sp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C9CBDA12-7CC1-0720-DF69-1E26518F175A}"/>
              </a:ext>
            </a:extLst>
          </p:cNvPr>
          <p:cNvSpPr/>
          <p:nvPr/>
        </p:nvSpPr>
        <p:spPr>
          <a:xfrm>
            <a:off x="2034116" y="2912527"/>
            <a:ext cx="2095499" cy="444501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1800">
                <a:latin typeface="Calibri"/>
                <a:cs typeface="Calibri"/>
              </a:rPr>
              <a:t>Heterogeneidade</a:t>
            </a:r>
            <a:endParaRPr lang="pt-BR"/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3F99962F-3C8D-9D9F-F21A-09111FBD0183}"/>
              </a:ext>
            </a:extLst>
          </p:cNvPr>
          <p:cNvSpPr/>
          <p:nvPr/>
        </p:nvSpPr>
        <p:spPr>
          <a:xfrm>
            <a:off x="806450" y="2351611"/>
            <a:ext cx="2095499" cy="444501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1800">
                <a:latin typeface="Calibri"/>
                <a:cs typeface="Calibri"/>
              </a:rPr>
              <a:t>Replicação</a:t>
            </a:r>
            <a:endParaRPr lang="pt-BR"/>
          </a:p>
        </p:txBody>
      </p:sp>
      <p:sp>
        <p:nvSpPr>
          <p:cNvPr id="19" name="Balão de Fala: Retângulo com Cantos Arredondados 18">
            <a:extLst>
              <a:ext uri="{FF2B5EF4-FFF2-40B4-BE49-F238E27FC236}">
                <a16:creationId xmlns:a16="http://schemas.microsoft.com/office/drawing/2014/main" id="{E624D858-A28E-0E5B-8DB7-415ACF80FB87}"/>
              </a:ext>
            </a:extLst>
          </p:cNvPr>
          <p:cNvSpPr/>
          <p:nvPr/>
        </p:nvSpPr>
        <p:spPr>
          <a:xfrm>
            <a:off x="2950633" y="2223092"/>
            <a:ext cx="1693332" cy="613833"/>
          </a:xfrm>
          <a:prstGeom prst="wedgeRoundRectCallout">
            <a:avLst/>
          </a:prstGeom>
          <a:ln>
            <a:solidFill>
              <a:srgbClr val="00206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>
                <a:cs typeface="Arial"/>
              </a:rPr>
              <a:t>DB federado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1928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3D375DD4-E5A5-1127-934E-30FE534009D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21</a:t>
            </a:fld>
            <a:r>
              <a:rPr lang="en-US"/>
              <a:t>]</a:t>
            </a:r>
            <a:endParaRPr/>
          </a:p>
        </p:txBody>
      </p:sp>
      <p:sp>
        <p:nvSpPr>
          <p:cNvPr id="5" name="Google Shape;232;g116d3f5ae16_1_0">
            <a:extLst>
              <a:ext uri="{FF2B5EF4-FFF2-40B4-BE49-F238E27FC236}">
                <a16:creationId xmlns:a16="http://schemas.microsoft.com/office/drawing/2014/main" id="{E344AFF0-3712-2DEA-5F66-CA9265B4E820}"/>
              </a:ext>
            </a:extLst>
          </p:cNvPr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  <a:buSzPts val="3200"/>
            </a:pPr>
            <a:r>
              <a:rPr lang="en-US" sz="3600" b="1" err="1">
                <a:solidFill>
                  <a:srgbClr val="EA4E60"/>
                </a:solidFill>
                <a:latin typeface="Century Gothic"/>
              </a:rPr>
              <a:t>Classificação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82AD4BED-B02E-1CE2-FCCD-319F8A8BB57F}"/>
              </a:ext>
            </a:extLst>
          </p:cNvPr>
          <p:cNvGrpSpPr/>
          <p:nvPr/>
        </p:nvGrpSpPr>
        <p:grpSpPr>
          <a:xfrm>
            <a:off x="5755216" y="1712378"/>
            <a:ext cx="2095499" cy="2815167"/>
            <a:chOff x="5755216" y="1712378"/>
            <a:chExt cx="2095499" cy="2815167"/>
          </a:xfrm>
        </p:grpSpPr>
        <p:sp>
          <p:nvSpPr>
            <p:cNvPr id="7" name="Retângulo: Cantos Arredondados 6">
              <a:extLst>
                <a:ext uri="{FF2B5EF4-FFF2-40B4-BE49-F238E27FC236}">
                  <a16:creationId xmlns:a16="http://schemas.microsoft.com/office/drawing/2014/main" id="{A6105978-4D4F-1FD1-4864-837338175766}"/>
                </a:ext>
              </a:extLst>
            </p:cNvPr>
            <p:cNvSpPr/>
            <p:nvPr/>
          </p:nvSpPr>
          <p:spPr>
            <a:xfrm>
              <a:off x="5755216" y="2262711"/>
              <a:ext cx="2095499" cy="444501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pt-BR" sz="1800">
                  <a:latin typeface="Calibri"/>
                  <a:cs typeface="Calibri"/>
                </a:rPr>
                <a:t>N° de usuários</a:t>
              </a:r>
              <a:endParaRPr lang="pt-BR" sz="1200" err="1"/>
            </a:p>
          </p:txBody>
        </p:sp>
        <p:sp>
          <p:nvSpPr>
            <p:cNvPr id="8" name="Retângulo: Cantos Arredondados 7">
              <a:extLst>
                <a:ext uri="{FF2B5EF4-FFF2-40B4-BE49-F238E27FC236}">
                  <a16:creationId xmlns:a16="http://schemas.microsoft.com/office/drawing/2014/main" id="{205C8F59-046A-69F7-6C5A-B5ECF4C15895}"/>
                </a:ext>
              </a:extLst>
            </p:cNvPr>
            <p:cNvSpPr/>
            <p:nvPr/>
          </p:nvSpPr>
          <p:spPr>
            <a:xfrm>
              <a:off x="5755216" y="1712378"/>
              <a:ext cx="2095499" cy="444501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pt-BR" sz="1800">
                  <a:latin typeface="Calibri"/>
                  <a:cs typeface="Calibri"/>
                </a:rPr>
                <a:t>Modelo de dados</a:t>
              </a:r>
              <a:endParaRPr lang="pt-BR" sz="1200" err="1"/>
            </a:p>
          </p:txBody>
        </p:sp>
        <p:sp>
          <p:nvSpPr>
            <p:cNvPr id="9" name="Retângulo: Cantos Arredondados 8">
              <a:extLst>
                <a:ext uri="{FF2B5EF4-FFF2-40B4-BE49-F238E27FC236}">
                  <a16:creationId xmlns:a16="http://schemas.microsoft.com/office/drawing/2014/main" id="{1BD5D030-8EEE-4525-6DEE-4A62C203946F}"/>
                </a:ext>
              </a:extLst>
            </p:cNvPr>
            <p:cNvSpPr/>
            <p:nvPr/>
          </p:nvSpPr>
          <p:spPr>
            <a:xfrm>
              <a:off x="5755216" y="2813044"/>
              <a:ext cx="2095499" cy="444501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pt-BR" sz="1800">
                  <a:latin typeface="Calibri"/>
                  <a:cs typeface="Calibri"/>
                </a:rPr>
                <a:t>N° de sites</a:t>
              </a:r>
              <a:endParaRPr lang="pt-BR" sz="1200" err="1">
                <a:cs typeface="Arial"/>
              </a:endParaRPr>
            </a:p>
          </p:txBody>
        </p:sp>
        <p:sp>
          <p:nvSpPr>
            <p:cNvPr id="11" name="Retângulo: Cantos Arredondados 10">
              <a:extLst>
                <a:ext uri="{FF2B5EF4-FFF2-40B4-BE49-F238E27FC236}">
                  <a16:creationId xmlns:a16="http://schemas.microsoft.com/office/drawing/2014/main" id="{299A2BDA-E456-4BC8-7DAE-42904B364810}"/>
                </a:ext>
              </a:extLst>
            </p:cNvPr>
            <p:cNvSpPr/>
            <p:nvPr/>
          </p:nvSpPr>
          <p:spPr>
            <a:xfrm>
              <a:off x="5755216" y="3363377"/>
              <a:ext cx="2095499" cy="444501"/>
            </a:xfrm>
            <a:prstGeom prst="roundRect">
              <a:avLst/>
            </a:prstGeom>
            <a:solidFill>
              <a:srgbClr val="002060"/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pt-BR" sz="1800">
                  <a:latin typeface="Calibri"/>
                  <a:cs typeface="Calibri"/>
                </a:rPr>
                <a:t>Custo</a:t>
              </a:r>
              <a:endParaRPr lang="pt-BR" sz="1200" err="1">
                <a:cs typeface="Arial"/>
              </a:endParaRPr>
            </a:p>
          </p:txBody>
        </p:sp>
        <p:sp>
          <p:nvSpPr>
            <p:cNvPr id="10" name="Retângulo: Cantos Arredondados 9">
              <a:extLst>
                <a:ext uri="{FF2B5EF4-FFF2-40B4-BE49-F238E27FC236}">
                  <a16:creationId xmlns:a16="http://schemas.microsoft.com/office/drawing/2014/main" id="{80B6303F-F274-DD8E-FF63-9138CBB77ADC}"/>
                </a:ext>
              </a:extLst>
            </p:cNvPr>
            <p:cNvSpPr/>
            <p:nvPr/>
          </p:nvSpPr>
          <p:spPr>
            <a:xfrm>
              <a:off x="5755216" y="3934877"/>
              <a:ext cx="2095499" cy="592668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pt-BR" sz="1800">
                  <a:latin typeface="Calibri"/>
                  <a:cs typeface="Calibri"/>
                </a:rPr>
                <a:t>Tipo de caminho de acesso</a:t>
              </a:r>
              <a:endParaRPr lang="pt-BR" sz="1200" err="1">
                <a:cs typeface="Arial"/>
              </a:endParaRPr>
            </a:p>
          </p:txBody>
        </p:sp>
      </p:grpSp>
      <p:sp>
        <p:nvSpPr>
          <p:cNvPr id="2" name="Chave Esquerda 1">
            <a:extLst>
              <a:ext uri="{FF2B5EF4-FFF2-40B4-BE49-F238E27FC236}">
                <a16:creationId xmlns:a16="http://schemas.microsoft.com/office/drawing/2014/main" id="{97F126E6-8657-B2A9-D06D-75F010EEEB93}"/>
              </a:ext>
            </a:extLst>
          </p:cNvPr>
          <p:cNvSpPr/>
          <p:nvPr/>
        </p:nvSpPr>
        <p:spPr>
          <a:xfrm>
            <a:off x="4494276" y="1648884"/>
            <a:ext cx="550333" cy="2973915"/>
          </a:xfrm>
          <a:prstGeom prst="leftBrac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5" name="Imagem 15">
            <a:extLst>
              <a:ext uri="{FF2B5EF4-FFF2-40B4-BE49-F238E27FC236}">
                <a16:creationId xmlns:a16="http://schemas.microsoft.com/office/drawing/2014/main" id="{10486439-231C-369B-8F90-38F86F9EEF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6233" y="352955"/>
            <a:ext cx="1790700" cy="923925"/>
          </a:xfrm>
          <a:prstGeom prst="rect">
            <a:avLst/>
          </a:prstGeom>
        </p:spPr>
      </p:pic>
      <p:pic>
        <p:nvPicPr>
          <p:cNvPr id="16" name="Imagem 16">
            <a:extLst>
              <a:ext uri="{FF2B5EF4-FFF2-40B4-BE49-F238E27FC236}">
                <a16:creationId xmlns:a16="http://schemas.microsoft.com/office/drawing/2014/main" id="{C0D807DE-EDE2-65EA-7AE8-942C931F89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329" y="1521883"/>
            <a:ext cx="2352675" cy="914400"/>
          </a:xfrm>
          <a:prstGeom prst="rect">
            <a:avLst/>
          </a:prstGeom>
        </p:spPr>
      </p:pic>
      <p:pic>
        <p:nvPicPr>
          <p:cNvPr id="17" name="Imagem 17">
            <a:extLst>
              <a:ext uri="{FF2B5EF4-FFF2-40B4-BE49-F238E27FC236}">
                <a16:creationId xmlns:a16="http://schemas.microsoft.com/office/drawing/2014/main" id="{45B1246D-CE00-377F-A405-49804591BF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6288" y="2515129"/>
            <a:ext cx="2522008" cy="547158"/>
          </a:xfrm>
          <a:prstGeom prst="rect">
            <a:avLst/>
          </a:prstGeom>
        </p:spPr>
      </p:pic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B7EA774E-9DD7-4651-A009-D6C2913CFEEA}"/>
              </a:ext>
            </a:extLst>
          </p:cNvPr>
          <p:cNvSpPr/>
          <p:nvPr/>
        </p:nvSpPr>
        <p:spPr>
          <a:xfrm>
            <a:off x="436033" y="4182528"/>
            <a:ext cx="4053415" cy="444501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1800">
                <a:latin typeface="Calibri"/>
                <a:cs typeface="Calibri"/>
              </a:rPr>
              <a:t>Módulos: replicação, paralelismo ....</a:t>
            </a:r>
            <a:endParaRPr lang="pt-BR" sz="1200" err="1"/>
          </a:p>
        </p:txBody>
      </p:sp>
      <p:pic>
        <p:nvPicPr>
          <p:cNvPr id="20" name="Imagem 20" descr="Logotipo&#10;&#10;Descrição gerada automaticamente">
            <a:extLst>
              <a:ext uri="{FF2B5EF4-FFF2-40B4-BE49-F238E27FC236}">
                <a16:creationId xmlns:a16="http://schemas.microsoft.com/office/drawing/2014/main" id="{95214984-228A-F0DE-31FD-5298C67422E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0463" t="12409" r="21622" b="14598"/>
          <a:stretch/>
        </p:blipFill>
        <p:spPr>
          <a:xfrm>
            <a:off x="268817" y="2846494"/>
            <a:ext cx="1588728" cy="1051229"/>
          </a:xfrm>
          <a:prstGeom prst="rect">
            <a:avLst/>
          </a:prstGeom>
        </p:spPr>
      </p:pic>
      <p:sp>
        <p:nvSpPr>
          <p:cNvPr id="21" name="CaixaDeTexto 20">
            <a:extLst>
              <a:ext uri="{FF2B5EF4-FFF2-40B4-BE49-F238E27FC236}">
                <a16:creationId xmlns:a16="http://schemas.microsoft.com/office/drawing/2014/main" id="{E8FB8F43-A87A-1852-6C19-778DE3DAFD5B}"/>
              </a:ext>
            </a:extLst>
          </p:cNvPr>
          <p:cNvSpPr txBox="1"/>
          <p:nvPr/>
        </p:nvSpPr>
        <p:spPr>
          <a:xfrm>
            <a:off x="2660649" y="3443816"/>
            <a:ext cx="1653117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000" err="1">
                <a:latin typeface="Calibri"/>
                <a:cs typeface="Calibri"/>
              </a:rPr>
              <a:t>User</a:t>
            </a:r>
            <a:r>
              <a:rPr lang="pt-BR" sz="2000">
                <a:latin typeface="Calibri"/>
                <a:cs typeface="Calibri"/>
              </a:rPr>
              <a:t> licences</a:t>
            </a:r>
          </a:p>
        </p:txBody>
      </p:sp>
    </p:spTree>
    <p:extLst>
      <p:ext uri="{BB962C8B-B14F-4D97-AF65-F5344CB8AC3E}">
        <p14:creationId xmlns:p14="http://schemas.microsoft.com/office/powerpoint/2010/main" val="36657061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3D375DD4-E5A5-1127-934E-30FE534009D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22</a:t>
            </a:fld>
            <a:r>
              <a:rPr lang="en-US"/>
              <a:t>]</a:t>
            </a:r>
            <a:endParaRPr/>
          </a:p>
        </p:txBody>
      </p:sp>
      <p:sp>
        <p:nvSpPr>
          <p:cNvPr id="5" name="Google Shape;232;g116d3f5ae16_1_0">
            <a:extLst>
              <a:ext uri="{FF2B5EF4-FFF2-40B4-BE49-F238E27FC236}">
                <a16:creationId xmlns:a16="http://schemas.microsoft.com/office/drawing/2014/main" id="{E344AFF0-3712-2DEA-5F66-CA9265B4E820}"/>
              </a:ext>
            </a:extLst>
          </p:cNvPr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  <a:buSzPts val="3200"/>
            </a:pPr>
            <a:r>
              <a:rPr lang="en-US" sz="3600" b="1" err="1">
                <a:solidFill>
                  <a:srgbClr val="EA4E60"/>
                </a:solidFill>
                <a:latin typeface="Century Gothic"/>
              </a:rPr>
              <a:t>Classificação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82AD4BED-B02E-1CE2-FCCD-319F8A8BB57F}"/>
              </a:ext>
            </a:extLst>
          </p:cNvPr>
          <p:cNvGrpSpPr/>
          <p:nvPr/>
        </p:nvGrpSpPr>
        <p:grpSpPr>
          <a:xfrm>
            <a:off x="5755216" y="1712378"/>
            <a:ext cx="2095499" cy="2815167"/>
            <a:chOff x="5755216" y="1712378"/>
            <a:chExt cx="2095499" cy="2815167"/>
          </a:xfrm>
        </p:grpSpPr>
        <p:sp>
          <p:nvSpPr>
            <p:cNvPr id="7" name="Retângulo: Cantos Arredondados 6">
              <a:extLst>
                <a:ext uri="{FF2B5EF4-FFF2-40B4-BE49-F238E27FC236}">
                  <a16:creationId xmlns:a16="http://schemas.microsoft.com/office/drawing/2014/main" id="{A6105978-4D4F-1FD1-4864-837338175766}"/>
                </a:ext>
              </a:extLst>
            </p:cNvPr>
            <p:cNvSpPr/>
            <p:nvPr/>
          </p:nvSpPr>
          <p:spPr>
            <a:xfrm>
              <a:off x="5755216" y="2262711"/>
              <a:ext cx="2095499" cy="444501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pt-BR" sz="1800">
                  <a:latin typeface="Calibri"/>
                  <a:cs typeface="Calibri"/>
                </a:rPr>
                <a:t>N° de usuários</a:t>
              </a:r>
              <a:endParaRPr lang="pt-BR" sz="1200" err="1"/>
            </a:p>
          </p:txBody>
        </p:sp>
        <p:sp>
          <p:nvSpPr>
            <p:cNvPr id="8" name="Retângulo: Cantos Arredondados 7">
              <a:extLst>
                <a:ext uri="{FF2B5EF4-FFF2-40B4-BE49-F238E27FC236}">
                  <a16:creationId xmlns:a16="http://schemas.microsoft.com/office/drawing/2014/main" id="{205C8F59-046A-69F7-6C5A-B5ECF4C15895}"/>
                </a:ext>
              </a:extLst>
            </p:cNvPr>
            <p:cNvSpPr/>
            <p:nvPr/>
          </p:nvSpPr>
          <p:spPr>
            <a:xfrm>
              <a:off x="5755216" y="1712378"/>
              <a:ext cx="2095499" cy="444501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pt-BR" sz="1800">
                  <a:latin typeface="Calibri"/>
                  <a:cs typeface="Calibri"/>
                </a:rPr>
                <a:t>Modelo de dados</a:t>
              </a:r>
              <a:endParaRPr lang="pt-BR" sz="1200" err="1"/>
            </a:p>
          </p:txBody>
        </p:sp>
        <p:sp>
          <p:nvSpPr>
            <p:cNvPr id="9" name="Retângulo: Cantos Arredondados 8">
              <a:extLst>
                <a:ext uri="{FF2B5EF4-FFF2-40B4-BE49-F238E27FC236}">
                  <a16:creationId xmlns:a16="http://schemas.microsoft.com/office/drawing/2014/main" id="{1BD5D030-8EEE-4525-6DEE-4A62C203946F}"/>
                </a:ext>
              </a:extLst>
            </p:cNvPr>
            <p:cNvSpPr/>
            <p:nvPr/>
          </p:nvSpPr>
          <p:spPr>
            <a:xfrm>
              <a:off x="5755216" y="2813044"/>
              <a:ext cx="2095499" cy="444501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pt-BR" sz="1800">
                  <a:latin typeface="Calibri"/>
                  <a:cs typeface="Calibri"/>
                </a:rPr>
                <a:t>N° de sites</a:t>
              </a:r>
              <a:endParaRPr lang="pt-BR" sz="1200" err="1">
                <a:cs typeface="Arial"/>
              </a:endParaRPr>
            </a:p>
          </p:txBody>
        </p:sp>
        <p:sp>
          <p:nvSpPr>
            <p:cNvPr id="11" name="Retângulo: Cantos Arredondados 10">
              <a:extLst>
                <a:ext uri="{FF2B5EF4-FFF2-40B4-BE49-F238E27FC236}">
                  <a16:creationId xmlns:a16="http://schemas.microsoft.com/office/drawing/2014/main" id="{299A2BDA-E456-4BC8-7DAE-42904B364810}"/>
                </a:ext>
              </a:extLst>
            </p:cNvPr>
            <p:cNvSpPr/>
            <p:nvPr/>
          </p:nvSpPr>
          <p:spPr>
            <a:xfrm>
              <a:off x="5755216" y="3363377"/>
              <a:ext cx="2095499" cy="444501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pt-BR" sz="1800">
                  <a:latin typeface="Calibri"/>
                  <a:cs typeface="Calibri"/>
                </a:rPr>
                <a:t>Custo</a:t>
              </a:r>
              <a:endParaRPr lang="pt-BR" sz="1200" err="1">
                <a:cs typeface="Arial"/>
              </a:endParaRPr>
            </a:p>
          </p:txBody>
        </p:sp>
        <p:sp>
          <p:nvSpPr>
            <p:cNvPr id="10" name="Retângulo: Cantos Arredondados 9">
              <a:extLst>
                <a:ext uri="{FF2B5EF4-FFF2-40B4-BE49-F238E27FC236}">
                  <a16:creationId xmlns:a16="http://schemas.microsoft.com/office/drawing/2014/main" id="{80B6303F-F274-DD8E-FF63-9138CBB77ADC}"/>
                </a:ext>
              </a:extLst>
            </p:cNvPr>
            <p:cNvSpPr/>
            <p:nvPr/>
          </p:nvSpPr>
          <p:spPr>
            <a:xfrm>
              <a:off x="5755216" y="3934877"/>
              <a:ext cx="2095499" cy="592668"/>
            </a:xfrm>
            <a:prstGeom prst="roundRect">
              <a:avLst/>
            </a:prstGeom>
            <a:solidFill>
              <a:srgbClr val="002060"/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pt-BR" sz="1800">
                  <a:latin typeface="Calibri"/>
                  <a:cs typeface="Calibri"/>
                </a:rPr>
                <a:t>Tipo de caminho de acesso</a:t>
              </a:r>
              <a:endParaRPr lang="pt-BR" sz="1200" err="1">
                <a:cs typeface="Arial"/>
              </a:endParaRPr>
            </a:p>
          </p:txBody>
        </p:sp>
      </p:grpSp>
      <p:sp>
        <p:nvSpPr>
          <p:cNvPr id="2" name="Chave Esquerda 1">
            <a:extLst>
              <a:ext uri="{FF2B5EF4-FFF2-40B4-BE49-F238E27FC236}">
                <a16:creationId xmlns:a16="http://schemas.microsoft.com/office/drawing/2014/main" id="{97F126E6-8657-B2A9-D06D-75F010EEEB93}"/>
              </a:ext>
            </a:extLst>
          </p:cNvPr>
          <p:cNvSpPr/>
          <p:nvPr/>
        </p:nvSpPr>
        <p:spPr>
          <a:xfrm>
            <a:off x="4494276" y="1648884"/>
            <a:ext cx="550333" cy="2973915"/>
          </a:xfrm>
          <a:prstGeom prst="leftBrac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B7EA774E-9DD7-4651-A009-D6C2913CFEEA}"/>
              </a:ext>
            </a:extLst>
          </p:cNvPr>
          <p:cNvSpPr/>
          <p:nvPr/>
        </p:nvSpPr>
        <p:spPr>
          <a:xfrm>
            <a:off x="436033" y="4182528"/>
            <a:ext cx="4053415" cy="444501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1800">
                <a:latin typeface="Calibri"/>
                <a:cs typeface="Calibri"/>
              </a:rPr>
              <a:t>Armazenamento de arquivos</a:t>
            </a:r>
            <a:endParaRPr lang="pt-BR"/>
          </a:p>
        </p:txBody>
      </p:sp>
      <p:pic>
        <p:nvPicPr>
          <p:cNvPr id="6" name="Imagem 20" descr="Logotipo&#10;&#10;Descrição gerada automaticamente">
            <a:extLst>
              <a:ext uri="{FF2B5EF4-FFF2-40B4-BE49-F238E27FC236}">
                <a16:creationId xmlns:a16="http://schemas.microsoft.com/office/drawing/2014/main" id="{09162414-2192-8A90-9B02-4C58FE1E73F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463" t="12409" r="21622" b="14598"/>
          <a:stretch/>
        </p:blipFill>
        <p:spPr>
          <a:xfrm>
            <a:off x="4771725" y="421313"/>
            <a:ext cx="1588728" cy="1051229"/>
          </a:xfrm>
          <a:prstGeom prst="rect">
            <a:avLst/>
          </a:prstGeom>
        </p:spPr>
      </p:pic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CDBED709-4650-6231-92ED-00FB5C753B59}"/>
              </a:ext>
            </a:extLst>
          </p:cNvPr>
          <p:cNvSpPr/>
          <p:nvPr/>
        </p:nvSpPr>
        <p:spPr>
          <a:xfrm>
            <a:off x="2085835" y="1573036"/>
            <a:ext cx="2349699" cy="104835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1800">
                <a:latin typeface="Calibri"/>
                <a:cs typeface="Calibri"/>
              </a:rPr>
              <a:t>SGBD de estrutura de arquivos invertida</a:t>
            </a:r>
          </a:p>
        </p:txBody>
      </p:sp>
      <p:grpSp>
        <p:nvGrpSpPr>
          <p:cNvPr id="26" name="Agrupar 25">
            <a:extLst>
              <a:ext uri="{FF2B5EF4-FFF2-40B4-BE49-F238E27FC236}">
                <a16:creationId xmlns:a16="http://schemas.microsoft.com/office/drawing/2014/main" id="{66D21A36-4767-1886-4815-E8BB5547856C}"/>
              </a:ext>
            </a:extLst>
          </p:cNvPr>
          <p:cNvGrpSpPr/>
          <p:nvPr/>
        </p:nvGrpSpPr>
        <p:grpSpPr>
          <a:xfrm>
            <a:off x="2930625" y="3239160"/>
            <a:ext cx="1340610" cy="798223"/>
            <a:chOff x="2369908" y="3012717"/>
            <a:chExt cx="2743200" cy="1543050"/>
          </a:xfrm>
        </p:grpSpPr>
        <p:pic>
          <p:nvPicPr>
            <p:cNvPr id="27" name="Imagem 26" descr="Celular com tela ligada&#10;&#10;Descrição gerada automaticamente">
              <a:extLst>
                <a:ext uri="{FF2B5EF4-FFF2-40B4-BE49-F238E27FC236}">
                  <a16:creationId xmlns:a16="http://schemas.microsoft.com/office/drawing/2014/main" id="{03766FE6-68C2-C15C-CB53-A8425936F6B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69908" y="3012717"/>
              <a:ext cx="2743200" cy="1543050"/>
            </a:xfrm>
            <a:prstGeom prst="rect">
              <a:avLst/>
            </a:prstGeom>
          </p:spPr>
        </p:pic>
        <p:sp>
          <p:nvSpPr>
            <p:cNvPr id="28" name="CaixaDeTexto 3">
              <a:extLst>
                <a:ext uri="{FF2B5EF4-FFF2-40B4-BE49-F238E27FC236}">
                  <a16:creationId xmlns:a16="http://schemas.microsoft.com/office/drawing/2014/main" id="{923F1F7B-AC1D-DC9D-DA92-BA89E89079B1}"/>
                </a:ext>
              </a:extLst>
            </p:cNvPr>
            <p:cNvSpPr txBox="1"/>
            <p:nvPr/>
          </p:nvSpPr>
          <p:spPr>
            <a:xfrm>
              <a:off x="2994324" y="3280475"/>
              <a:ext cx="1356784" cy="307777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l"/>
              <a:r>
                <a:rPr lang="pt-BR">
                  <a:solidFill>
                    <a:srgbClr val="FFFFFF"/>
                  </a:solidFill>
                </a:rPr>
                <a:t>C:/</a:t>
              </a:r>
            </a:p>
          </p:txBody>
        </p:sp>
      </p:grpSp>
      <p:grpSp>
        <p:nvGrpSpPr>
          <p:cNvPr id="30" name="Agrupar 29">
            <a:extLst>
              <a:ext uri="{FF2B5EF4-FFF2-40B4-BE49-F238E27FC236}">
                <a16:creationId xmlns:a16="http://schemas.microsoft.com/office/drawing/2014/main" id="{CF737816-378F-4537-AC0D-50E4AD6D57E3}"/>
              </a:ext>
            </a:extLst>
          </p:cNvPr>
          <p:cNvGrpSpPr/>
          <p:nvPr/>
        </p:nvGrpSpPr>
        <p:grpSpPr>
          <a:xfrm>
            <a:off x="213504" y="2102149"/>
            <a:ext cx="2603021" cy="1467569"/>
            <a:chOff x="213504" y="2026668"/>
            <a:chExt cx="2603021" cy="1467569"/>
          </a:xfrm>
        </p:grpSpPr>
        <p:pic>
          <p:nvPicPr>
            <p:cNvPr id="12" name="Imagem 12" descr="Forma, Retângulo&#10;&#10;Descrição gerada automaticamente">
              <a:extLst>
                <a:ext uri="{FF2B5EF4-FFF2-40B4-BE49-F238E27FC236}">
                  <a16:creationId xmlns:a16="http://schemas.microsoft.com/office/drawing/2014/main" id="{E8EFA183-32C0-F2BD-EDCF-4B068786D9E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13504" y="2026668"/>
              <a:ext cx="2603021" cy="1467569"/>
            </a:xfrm>
            <a:prstGeom prst="rect">
              <a:avLst/>
            </a:prstGeom>
          </p:spPr>
        </p:pic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F6BB2C49-D035-002A-8ED3-A9D0C1973234}"/>
                </a:ext>
              </a:extLst>
            </p:cNvPr>
            <p:cNvSpPr txBox="1"/>
            <p:nvPr/>
          </p:nvSpPr>
          <p:spPr>
            <a:xfrm>
              <a:off x="741872" y="2666641"/>
              <a:ext cx="1546285" cy="40011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pt-BR" sz="2000" b="1">
                  <a:latin typeface="Calibri"/>
                </a:rPr>
                <a:t>Nome file</a:t>
              </a:r>
            </a:p>
          </p:txBody>
        </p:sp>
      </p:grpSp>
      <p:sp>
        <p:nvSpPr>
          <p:cNvPr id="14" name="Seta: Dobrada 13">
            <a:extLst>
              <a:ext uri="{FF2B5EF4-FFF2-40B4-BE49-F238E27FC236}">
                <a16:creationId xmlns:a16="http://schemas.microsoft.com/office/drawing/2014/main" id="{E2F30BF7-808D-8808-2EFE-05159F23B5A6}"/>
              </a:ext>
            </a:extLst>
          </p:cNvPr>
          <p:cNvSpPr/>
          <p:nvPr/>
        </p:nvSpPr>
        <p:spPr>
          <a:xfrm rot="10800000" flipH="1">
            <a:off x="1445774" y="3334724"/>
            <a:ext cx="1387414" cy="615231"/>
          </a:xfrm>
          <a:prstGeom prst="ben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08067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3D375DD4-E5A5-1127-934E-30FE534009D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23</a:t>
            </a:fld>
            <a:r>
              <a:rPr lang="en-US"/>
              <a:t>]</a:t>
            </a:r>
            <a:endParaRPr/>
          </a:p>
        </p:txBody>
      </p:sp>
      <p:sp>
        <p:nvSpPr>
          <p:cNvPr id="5" name="Google Shape;232;g116d3f5ae16_1_0">
            <a:extLst>
              <a:ext uri="{FF2B5EF4-FFF2-40B4-BE49-F238E27FC236}">
                <a16:creationId xmlns:a16="http://schemas.microsoft.com/office/drawing/2014/main" id="{E344AFF0-3712-2DEA-5F66-CA9265B4E820}"/>
              </a:ext>
            </a:extLst>
          </p:cNvPr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  <a:buSzPts val="3200"/>
            </a:pPr>
            <a:r>
              <a:rPr lang="en-US" sz="3600" b="1" err="1">
                <a:solidFill>
                  <a:srgbClr val="EA4E60"/>
                </a:solidFill>
                <a:latin typeface="Century Gothic"/>
              </a:rPr>
              <a:t>Classificação</a:t>
            </a:r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B7EA774E-9DD7-4651-A009-D6C2913CFEEA}"/>
              </a:ext>
            </a:extLst>
          </p:cNvPr>
          <p:cNvSpPr/>
          <p:nvPr/>
        </p:nvSpPr>
        <p:spPr>
          <a:xfrm>
            <a:off x="479165" y="4506019"/>
            <a:ext cx="8075481" cy="444501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1800">
                <a:latin typeface="Calibri"/>
                <a:cs typeface="Calibri"/>
              </a:rPr>
              <a:t>SGBD de Propósito Geral</a:t>
            </a:r>
            <a:endParaRPr lang="pt-BR"/>
          </a:p>
        </p:txBody>
      </p: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CDBED709-4650-6231-92ED-00FB5C753B59}"/>
              </a:ext>
            </a:extLst>
          </p:cNvPr>
          <p:cNvSpPr/>
          <p:nvPr/>
        </p:nvSpPr>
        <p:spPr>
          <a:xfrm>
            <a:off x="5040382" y="1475988"/>
            <a:ext cx="2942765" cy="444501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1800">
                <a:latin typeface="Calibri"/>
                <a:cs typeface="Calibri"/>
              </a:rPr>
              <a:t>Performance</a:t>
            </a:r>
          </a:p>
        </p:txBody>
      </p:sp>
      <p:sp>
        <p:nvSpPr>
          <p:cNvPr id="28" name="CaixaDeTexto 3">
            <a:extLst>
              <a:ext uri="{FF2B5EF4-FFF2-40B4-BE49-F238E27FC236}">
                <a16:creationId xmlns:a16="http://schemas.microsoft.com/office/drawing/2014/main" id="{923F1F7B-AC1D-DC9D-DA92-BA89E89079B1}"/>
              </a:ext>
            </a:extLst>
          </p:cNvPr>
          <p:cNvSpPr txBox="1"/>
          <p:nvPr/>
        </p:nvSpPr>
        <p:spPr>
          <a:xfrm>
            <a:off x="3235779" y="3377672"/>
            <a:ext cx="663064" cy="159214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pt-BR">
                <a:solidFill>
                  <a:srgbClr val="FFFFFF"/>
                </a:solidFill>
              </a:rPr>
              <a:t>C:/</a:t>
            </a:r>
          </a:p>
        </p:txBody>
      </p:sp>
      <p:pic>
        <p:nvPicPr>
          <p:cNvPr id="15" name="Imagem 15" descr="Ícone&#10;&#10;Descrição gerada automaticamente">
            <a:extLst>
              <a:ext uri="{FF2B5EF4-FFF2-40B4-BE49-F238E27FC236}">
                <a16:creationId xmlns:a16="http://schemas.microsoft.com/office/drawing/2014/main" id="{B6B77292-9671-B63A-C75E-AEA5FF0721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343" y="2237294"/>
            <a:ext cx="2743200" cy="2049137"/>
          </a:xfrm>
          <a:prstGeom prst="rect">
            <a:avLst/>
          </a:prstGeom>
        </p:spPr>
      </p:pic>
      <p:pic>
        <p:nvPicPr>
          <p:cNvPr id="16" name="Imagem 16" descr="Ícone&#10;&#10;Descrição gerada automaticamente">
            <a:extLst>
              <a:ext uri="{FF2B5EF4-FFF2-40B4-BE49-F238E27FC236}">
                <a16:creationId xmlns:a16="http://schemas.microsoft.com/office/drawing/2014/main" id="{5F7DA60A-A37E-27E0-BB75-83DB852244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4984" y="3223584"/>
            <a:ext cx="1945257" cy="1122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6518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3D375DD4-E5A5-1127-934E-30FE534009D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24</a:t>
            </a:fld>
            <a:r>
              <a:rPr lang="en-US"/>
              <a:t>]</a:t>
            </a:r>
            <a:endParaRPr/>
          </a:p>
        </p:txBody>
      </p:sp>
      <p:sp>
        <p:nvSpPr>
          <p:cNvPr id="5" name="Google Shape;232;g116d3f5ae16_1_0">
            <a:extLst>
              <a:ext uri="{FF2B5EF4-FFF2-40B4-BE49-F238E27FC236}">
                <a16:creationId xmlns:a16="http://schemas.microsoft.com/office/drawing/2014/main" id="{E344AFF0-3712-2DEA-5F66-CA9265B4E820}"/>
              </a:ext>
            </a:extLst>
          </p:cNvPr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  <a:buSzPts val="3200"/>
            </a:pPr>
            <a:r>
              <a:rPr lang="en-US" sz="3600" b="1" err="1">
                <a:solidFill>
                  <a:srgbClr val="EA4E60"/>
                </a:solidFill>
                <a:latin typeface="Century Gothic"/>
              </a:rPr>
              <a:t>Classificação</a:t>
            </a:r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B7EA774E-9DD7-4651-A009-D6C2913CFEEA}"/>
              </a:ext>
            </a:extLst>
          </p:cNvPr>
          <p:cNvSpPr/>
          <p:nvPr/>
        </p:nvSpPr>
        <p:spPr>
          <a:xfrm>
            <a:off x="479165" y="4506019"/>
            <a:ext cx="8075481" cy="444501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1800">
                <a:latin typeface="Calibri"/>
                <a:cs typeface="Calibri"/>
              </a:rPr>
              <a:t>SGBD de Propósito Geral</a:t>
            </a:r>
            <a:endParaRPr lang="pt-BR"/>
          </a:p>
        </p:txBody>
      </p:sp>
      <p:sp>
        <p:nvSpPr>
          <p:cNvPr id="28" name="CaixaDeTexto 3">
            <a:extLst>
              <a:ext uri="{FF2B5EF4-FFF2-40B4-BE49-F238E27FC236}">
                <a16:creationId xmlns:a16="http://schemas.microsoft.com/office/drawing/2014/main" id="{923F1F7B-AC1D-DC9D-DA92-BA89E89079B1}"/>
              </a:ext>
            </a:extLst>
          </p:cNvPr>
          <p:cNvSpPr txBox="1"/>
          <p:nvPr/>
        </p:nvSpPr>
        <p:spPr>
          <a:xfrm>
            <a:off x="3235779" y="3377672"/>
            <a:ext cx="663064" cy="159214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pt-BR">
                <a:solidFill>
                  <a:srgbClr val="FFFFFF"/>
                </a:solidFill>
              </a:rPr>
              <a:t>C:/</a:t>
            </a:r>
          </a:p>
        </p:txBody>
      </p:sp>
      <p:pic>
        <p:nvPicPr>
          <p:cNvPr id="15" name="Imagem 15" descr="Ícone&#10;&#10;Descrição gerada automaticamente">
            <a:extLst>
              <a:ext uri="{FF2B5EF4-FFF2-40B4-BE49-F238E27FC236}">
                <a16:creationId xmlns:a16="http://schemas.microsoft.com/office/drawing/2014/main" id="{B6B77292-9671-B63A-C75E-AEA5FF0721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343" y="2237294"/>
            <a:ext cx="2743200" cy="2049137"/>
          </a:xfrm>
          <a:prstGeom prst="rect">
            <a:avLst/>
          </a:prstGeom>
        </p:spPr>
      </p:pic>
      <p:pic>
        <p:nvPicPr>
          <p:cNvPr id="16" name="Imagem 16" descr="Ícone&#10;&#10;Descrição gerada automaticamente">
            <a:extLst>
              <a:ext uri="{FF2B5EF4-FFF2-40B4-BE49-F238E27FC236}">
                <a16:creationId xmlns:a16="http://schemas.microsoft.com/office/drawing/2014/main" id="{5F7DA60A-A37E-27E0-BB75-83DB852244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4984" y="3223584"/>
            <a:ext cx="1945257" cy="1122513"/>
          </a:xfrm>
          <a:prstGeom prst="rect">
            <a:avLst/>
          </a:prstGeom>
        </p:spPr>
      </p:pic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F71B7137-9FAA-B50A-C462-6FCA5B3997F1}"/>
              </a:ext>
            </a:extLst>
          </p:cNvPr>
          <p:cNvSpPr/>
          <p:nvPr/>
        </p:nvSpPr>
        <p:spPr>
          <a:xfrm>
            <a:off x="5040382" y="1475988"/>
            <a:ext cx="2942765" cy="444501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1800">
                <a:latin typeface="Calibri"/>
                <a:cs typeface="Calibri"/>
              </a:rPr>
              <a:t>Performance</a:t>
            </a:r>
          </a:p>
        </p:txBody>
      </p:sp>
      <p:sp>
        <p:nvSpPr>
          <p:cNvPr id="18" name="Seta: Curva para Baixo 17">
            <a:extLst>
              <a:ext uri="{FF2B5EF4-FFF2-40B4-BE49-F238E27FC236}">
                <a16:creationId xmlns:a16="http://schemas.microsoft.com/office/drawing/2014/main" id="{A7EF6B10-5BA1-7FD9-FD4A-6E4F36B223D8}"/>
              </a:ext>
            </a:extLst>
          </p:cNvPr>
          <p:cNvSpPr/>
          <p:nvPr/>
        </p:nvSpPr>
        <p:spPr>
          <a:xfrm rot="15120000">
            <a:off x="4121285" y="2287623"/>
            <a:ext cx="1940943" cy="1067518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err="1">
                <a:solidFill>
                  <a:schemeClr val="tx1"/>
                </a:solidFill>
                <a:cs typeface="Arial"/>
              </a:rPr>
              <a:t>Designed</a:t>
            </a:r>
            <a:endParaRPr lang="pt-BR" err="1">
              <a:solidFill>
                <a:schemeClr val="tx1"/>
              </a:solidFill>
            </a:endParaRPr>
          </a:p>
        </p:txBody>
      </p:sp>
      <p:pic>
        <p:nvPicPr>
          <p:cNvPr id="20" name="Imagem 20" descr="Desenho de personagem de desenho animado&#10;&#10;Descrição gerada automaticamente">
            <a:extLst>
              <a:ext uri="{FF2B5EF4-FFF2-40B4-BE49-F238E27FC236}">
                <a16:creationId xmlns:a16="http://schemas.microsoft.com/office/drawing/2014/main" id="{840F8829-E030-5DC0-8339-ECDEC58F3A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75116" y="2245654"/>
            <a:ext cx="1486440" cy="2258863"/>
          </a:xfrm>
          <a:prstGeom prst="rect">
            <a:avLst/>
          </a:prstGeom>
        </p:spPr>
      </p:pic>
      <p:pic>
        <p:nvPicPr>
          <p:cNvPr id="21" name="Imagem 23" descr="Interface gráfica do usuário&#10;&#10;Descrição gerada automaticamente">
            <a:extLst>
              <a:ext uri="{FF2B5EF4-FFF2-40B4-BE49-F238E27FC236}">
                <a16:creationId xmlns:a16="http://schemas.microsoft.com/office/drawing/2014/main" id="{3FC87E7B-AFD5-2DA9-F131-82E4659007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58567" y="2054225"/>
            <a:ext cx="1833034" cy="1024467"/>
          </a:xfrm>
          <a:prstGeom prst="rect">
            <a:avLst/>
          </a:prstGeom>
        </p:spPr>
      </p:pic>
      <p:sp>
        <p:nvSpPr>
          <p:cNvPr id="29" name="Retângulo: Cantos Arredondados 28">
            <a:extLst>
              <a:ext uri="{FF2B5EF4-FFF2-40B4-BE49-F238E27FC236}">
                <a16:creationId xmlns:a16="http://schemas.microsoft.com/office/drawing/2014/main" id="{B6A62CD7-A50B-232B-1ED1-44354F71E9DA}"/>
              </a:ext>
            </a:extLst>
          </p:cNvPr>
          <p:cNvSpPr/>
          <p:nvPr/>
        </p:nvSpPr>
        <p:spPr>
          <a:xfrm>
            <a:off x="7569798" y="3243404"/>
            <a:ext cx="1260015" cy="433918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1800">
                <a:latin typeface="Calibri"/>
                <a:cs typeface="Calibri"/>
              </a:rPr>
              <a:t>OLTP</a:t>
            </a:r>
          </a:p>
        </p:txBody>
      </p:sp>
    </p:spTree>
    <p:extLst>
      <p:ext uri="{BB962C8B-B14F-4D97-AF65-F5344CB8AC3E}">
        <p14:creationId xmlns:p14="http://schemas.microsoft.com/office/powerpoint/2010/main" val="33272009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3D375DD4-E5A5-1127-934E-30FE534009D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25</a:t>
            </a:fld>
            <a:r>
              <a:rPr lang="en-US"/>
              <a:t>]</a:t>
            </a:r>
            <a:endParaRPr/>
          </a:p>
        </p:txBody>
      </p:sp>
      <p:sp>
        <p:nvSpPr>
          <p:cNvPr id="5" name="Google Shape;232;g116d3f5ae16_1_0">
            <a:extLst>
              <a:ext uri="{FF2B5EF4-FFF2-40B4-BE49-F238E27FC236}">
                <a16:creationId xmlns:a16="http://schemas.microsoft.com/office/drawing/2014/main" id="{E344AFF0-3712-2DEA-5F66-CA9265B4E820}"/>
              </a:ext>
            </a:extLst>
          </p:cNvPr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  <a:buSzPts val="3200"/>
            </a:pPr>
            <a:r>
              <a:rPr lang="en-US" sz="3600" b="1" err="1">
                <a:solidFill>
                  <a:srgbClr val="EA4E60"/>
                </a:solidFill>
                <a:latin typeface="Century Gothic"/>
              </a:rPr>
              <a:t>Classificação</a:t>
            </a:r>
            <a:r>
              <a:rPr lang="en-US" sz="3600" b="1">
                <a:solidFill>
                  <a:srgbClr val="EA4E60"/>
                </a:solidFill>
                <a:latin typeface="Century Gothic"/>
              </a:rPr>
              <a:t> - </a:t>
            </a:r>
            <a:r>
              <a:rPr lang="en-US" sz="3600" b="1" err="1">
                <a:solidFill>
                  <a:srgbClr val="EA4E60"/>
                </a:solidFill>
                <a:latin typeface="Century Gothic"/>
              </a:rPr>
              <a:t>Relacional</a:t>
            </a:r>
          </a:p>
        </p:txBody>
      </p:sp>
      <p:sp>
        <p:nvSpPr>
          <p:cNvPr id="28" name="CaixaDeTexto 3">
            <a:extLst>
              <a:ext uri="{FF2B5EF4-FFF2-40B4-BE49-F238E27FC236}">
                <a16:creationId xmlns:a16="http://schemas.microsoft.com/office/drawing/2014/main" id="{923F1F7B-AC1D-DC9D-DA92-BA89E89079B1}"/>
              </a:ext>
            </a:extLst>
          </p:cNvPr>
          <p:cNvSpPr txBox="1"/>
          <p:nvPr/>
        </p:nvSpPr>
        <p:spPr>
          <a:xfrm>
            <a:off x="3235779" y="3377672"/>
            <a:ext cx="663064" cy="159214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pt-BR">
                <a:solidFill>
                  <a:srgbClr val="FFFFFF"/>
                </a:solidFill>
              </a:rPr>
              <a:t>C:/</a:t>
            </a:r>
          </a:p>
        </p:txBody>
      </p:sp>
      <p:pic>
        <p:nvPicPr>
          <p:cNvPr id="2" name="Imagem 11" descr="Forma&#10;&#10;Descrição gerada automaticamente">
            <a:extLst>
              <a:ext uri="{FF2B5EF4-FFF2-40B4-BE49-F238E27FC236}">
                <a16:creationId xmlns:a16="http://schemas.microsoft.com/office/drawing/2014/main" id="{870DF968-7329-34BC-B6A4-5FF9DF32BD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317" y="2045182"/>
            <a:ext cx="2743200" cy="2217302"/>
          </a:xfrm>
          <a:prstGeom prst="rect">
            <a:avLst/>
          </a:prstGeom>
        </p:spPr>
      </p:pic>
      <p:pic>
        <p:nvPicPr>
          <p:cNvPr id="4" name="Imagem 12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AD509417-B01E-4DEC-8AB9-3BA6316906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7896" y="3717396"/>
            <a:ext cx="1285875" cy="714375"/>
          </a:xfrm>
          <a:prstGeom prst="rect">
            <a:avLst/>
          </a:prstGeom>
        </p:spPr>
      </p:pic>
      <p:grpSp>
        <p:nvGrpSpPr>
          <p:cNvPr id="8" name="Agrupar 7">
            <a:extLst>
              <a:ext uri="{FF2B5EF4-FFF2-40B4-BE49-F238E27FC236}">
                <a16:creationId xmlns:a16="http://schemas.microsoft.com/office/drawing/2014/main" id="{DC0DB0AC-AE25-5B69-F283-AF3F6564CB6D}"/>
              </a:ext>
            </a:extLst>
          </p:cNvPr>
          <p:cNvGrpSpPr/>
          <p:nvPr/>
        </p:nvGrpSpPr>
        <p:grpSpPr>
          <a:xfrm>
            <a:off x="4722882" y="1920488"/>
            <a:ext cx="3408430" cy="2413001"/>
            <a:chOff x="4722882" y="1920488"/>
            <a:chExt cx="3408430" cy="2413001"/>
          </a:xfrm>
        </p:grpSpPr>
        <p:sp>
          <p:nvSpPr>
            <p:cNvPr id="6" name="Retângulo: Cantos Arredondados 5">
              <a:extLst>
                <a:ext uri="{FF2B5EF4-FFF2-40B4-BE49-F238E27FC236}">
                  <a16:creationId xmlns:a16="http://schemas.microsoft.com/office/drawing/2014/main" id="{9CD39AAD-8BF4-3945-36C3-77237242BA2B}"/>
                </a:ext>
              </a:extLst>
            </p:cNvPr>
            <p:cNvSpPr/>
            <p:nvPr/>
          </p:nvSpPr>
          <p:spPr>
            <a:xfrm>
              <a:off x="4987466" y="1920488"/>
              <a:ext cx="2942765" cy="444501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pt-BR" sz="1800">
                  <a:latin typeface="Calibri"/>
                  <a:cs typeface="Calibri"/>
                </a:rPr>
                <a:t>Coleções de tabelas</a:t>
              </a:r>
            </a:p>
          </p:txBody>
        </p:sp>
        <p:sp>
          <p:nvSpPr>
            <p:cNvPr id="24" name="Retângulo: Cantos Arredondados 23">
              <a:extLst>
                <a:ext uri="{FF2B5EF4-FFF2-40B4-BE49-F238E27FC236}">
                  <a16:creationId xmlns:a16="http://schemas.microsoft.com/office/drawing/2014/main" id="{D13358D8-1540-BD6C-E0D4-C5C15B1F3C23}"/>
                </a:ext>
              </a:extLst>
            </p:cNvPr>
            <p:cNvSpPr/>
            <p:nvPr/>
          </p:nvSpPr>
          <p:spPr>
            <a:xfrm>
              <a:off x="4722882" y="2608405"/>
              <a:ext cx="1164765" cy="444501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pt-BR" sz="1800">
                  <a:latin typeface="Calibri"/>
                  <a:cs typeface="Calibri"/>
                </a:rPr>
                <a:t>Tabela</a:t>
              </a:r>
            </a:p>
          </p:txBody>
        </p:sp>
        <p:sp>
          <p:nvSpPr>
            <p:cNvPr id="25" name="Retângulo: Cantos Arredondados 24">
              <a:extLst>
                <a:ext uri="{FF2B5EF4-FFF2-40B4-BE49-F238E27FC236}">
                  <a16:creationId xmlns:a16="http://schemas.microsoft.com/office/drawing/2014/main" id="{E7163FC5-EA3D-0DA6-8B03-0E90438A07C4}"/>
                </a:ext>
              </a:extLst>
            </p:cNvPr>
            <p:cNvSpPr/>
            <p:nvPr/>
          </p:nvSpPr>
          <p:spPr>
            <a:xfrm>
              <a:off x="6924214" y="2608405"/>
              <a:ext cx="1164765" cy="444501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pt-BR" sz="1800">
                  <a:latin typeface="Calibri"/>
                  <a:cs typeface="Calibri"/>
                </a:rPr>
                <a:t>File</a:t>
              </a:r>
            </a:p>
          </p:txBody>
        </p:sp>
        <p:sp>
          <p:nvSpPr>
            <p:cNvPr id="7" name="Seta: para a Direita 6">
              <a:extLst>
                <a:ext uri="{FF2B5EF4-FFF2-40B4-BE49-F238E27FC236}">
                  <a16:creationId xmlns:a16="http://schemas.microsoft.com/office/drawing/2014/main" id="{DA00AB34-5162-7E2E-64FE-3A9A2D8A9907}"/>
                </a:ext>
              </a:extLst>
            </p:cNvPr>
            <p:cNvSpPr/>
            <p:nvPr/>
          </p:nvSpPr>
          <p:spPr>
            <a:xfrm>
              <a:off x="6030129" y="2678684"/>
              <a:ext cx="783166" cy="264584"/>
            </a:xfrm>
            <a:prstGeom prst="rightArrow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Retângulo: Cantos Arredondados 29">
              <a:extLst>
                <a:ext uri="{FF2B5EF4-FFF2-40B4-BE49-F238E27FC236}">
                  <a16:creationId xmlns:a16="http://schemas.microsoft.com/office/drawing/2014/main" id="{292FAC50-BBF7-46FA-E8F5-2DF04667533F}"/>
                </a:ext>
              </a:extLst>
            </p:cNvPr>
            <p:cNvSpPr/>
            <p:nvPr/>
          </p:nvSpPr>
          <p:spPr>
            <a:xfrm>
              <a:off x="4987466" y="3253988"/>
              <a:ext cx="2942765" cy="444501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pt-BR" sz="1800">
                  <a:latin typeface="Calibri"/>
                  <a:cs typeface="Calibri"/>
                </a:rPr>
                <a:t>Alto Nível</a:t>
              </a:r>
            </a:p>
          </p:txBody>
        </p:sp>
        <p:sp>
          <p:nvSpPr>
            <p:cNvPr id="31" name="Retângulo: Cantos Arredondados 30">
              <a:extLst>
                <a:ext uri="{FF2B5EF4-FFF2-40B4-BE49-F238E27FC236}">
                  <a16:creationId xmlns:a16="http://schemas.microsoft.com/office/drawing/2014/main" id="{0C480645-99BB-F6F1-A359-D034128F8E98}"/>
                </a:ext>
              </a:extLst>
            </p:cNvPr>
            <p:cNvSpPr/>
            <p:nvPr/>
          </p:nvSpPr>
          <p:spPr>
            <a:xfrm>
              <a:off x="4765215" y="3888988"/>
              <a:ext cx="1164765" cy="444501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pt-BR" sz="1800" err="1">
                  <a:latin typeface="Calibri"/>
                  <a:cs typeface="Calibri"/>
                </a:rPr>
                <a:t>View</a:t>
              </a:r>
            </a:p>
          </p:txBody>
        </p:sp>
        <p:sp>
          <p:nvSpPr>
            <p:cNvPr id="32" name="Retângulo: Cantos Arredondados 31">
              <a:extLst>
                <a:ext uri="{FF2B5EF4-FFF2-40B4-BE49-F238E27FC236}">
                  <a16:creationId xmlns:a16="http://schemas.microsoft.com/office/drawing/2014/main" id="{9AD533B9-45CE-23BA-5793-C8D2F059C9B7}"/>
                </a:ext>
              </a:extLst>
            </p:cNvPr>
            <p:cNvSpPr/>
            <p:nvPr/>
          </p:nvSpPr>
          <p:spPr>
            <a:xfrm>
              <a:off x="6966547" y="3888988"/>
              <a:ext cx="1164765" cy="444501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pt-BR" sz="1800" err="1">
                  <a:latin typeface="Calibri"/>
                  <a:cs typeface="Calibri"/>
                </a:rPr>
                <a:t>User</a:t>
              </a:r>
            </a:p>
          </p:txBody>
        </p:sp>
        <p:sp>
          <p:nvSpPr>
            <p:cNvPr id="33" name="Seta: para a Direita 32">
              <a:extLst>
                <a:ext uri="{FF2B5EF4-FFF2-40B4-BE49-F238E27FC236}">
                  <a16:creationId xmlns:a16="http://schemas.microsoft.com/office/drawing/2014/main" id="{E86D4BFB-FEA6-D42F-1398-AFAF906FE8D9}"/>
                </a:ext>
              </a:extLst>
            </p:cNvPr>
            <p:cNvSpPr/>
            <p:nvPr/>
          </p:nvSpPr>
          <p:spPr>
            <a:xfrm>
              <a:off x="6072462" y="3959267"/>
              <a:ext cx="783166" cy="264584"/>
            </a:xfrm>
            <a:prstGeom prst="rightArrow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pic>
        <p:nvPicPr>
          <p:cNvPr id="9" name="Imagem 14" descr="Círculo&#10;&#10;Descrição gerada automaticamente">
            <a:extLst>
              <a:ext uri="{FF2B5EF4-FFF2-40B4-BE49-F238E27FC236}">
                <a16:creationId xmlns:a16="http://schemas.microsoft.com/office/drawing/2014/main" id="{23D6EA96-FC34-4159-ED41-059FAC2BB26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4927" t="1882" r="-362" b="926"/>
          <a:stretch/>
        </p:blipFill>
        <p:spPr>
          <a:xfrm>
            <a:off x="7486650" y="1058333"/>
            <a:ext cx="1091261" cy="720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9307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Fórum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Comunidade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</a:t>
            </a: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83" name="Google Shape;283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26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17040352ea_0_0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1800"/>
              </a:spcBef>
            </a:pPr>
            <a:r>
              <a:rPr lang="en-US" sz="2400" err="1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Referências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err="1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principais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:</a:t>
            </a:r>
          </a:p>
          <a:p>
            <a:pPr>
              <a:spcBef>
                <a:spcPts val="1800"/>
              </a:spcBef>
            </a:pPr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  <a:p>
            <a:pPr marL="342900" indent="-342900">
              <a:spcBef>
                <a:spcPts val="1800"/>
              </a:spcBef>
              <a:buChar char="•"/>
            </a:pPr>
            <a:r>
              <a:rPr lang="en-US" sz="2000" err="1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Referência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000" err="1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bibliográfica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: Fundamentals of Database Systems – </a:t>
            </a:r>
            <a:r>
              <a:rPr lang="en-US" sz="2000" err="1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Navathe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, 7° </a:t>
            </a:r>
            <a:r>
              <a:rPr lang="en-US" sz="2000" err="1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edição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000" err="1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editora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: Pearson</a:t>
            </a:r>
            <a:endParaRPr lang="en-US">
              <a:solidFill>
                <a:schemeClr val="dk1"/>
              </a:solidFill>
            </a:endParaRPr>
          </a:p>
          <a:p>
            <a:pPr marL="342900" indent="-342900">
              <a:buChar char="•"/>
            </a:pPr>
            <a:endParaRPr lang="en-US" sz="2000">
              <a:latin typeface="Calibri"/>
              <a:ea typeface="Calibri"/>
              <a:cs typeface="Calibri"/>
            </a:endParaRPr>
          </a:p>
          <a:p>
            <a:pPr marL="342900" indent="-342900">
              <a:buChar char="•"/>
            </a:pPr>
            <a:r>
              <a:rPr lang="en-US" sz="2000" err="1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Projeto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 de banco de dados: Uma </a:t>
            </a:r>
            <a:r>
              <a:rPr lang="en-US" sz="2000" err="1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visão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000" err="1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prática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 - </a:t>
            </a:r>
            <a:r>
              <a:rPr lang="en-US" sz="2000" err="1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Edição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000" err="1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revisada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 e </a:t>
            </a:r>
            <a:r>
              <a:rPr lang="en-US" sz="2000" err="1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ampliada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 - Machado 17° </a:t>
            </a:r>
            <a:r>
              <a:rPr lang="en-US" sz="2000" err="1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edição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, </a:t>
            </a:r>
            <a:r>
              <a:rPr lang="en-US" sz="2000" err="1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editora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: Saraiva</a:t>
            </a:r>
          </a:p>
          <a:p>
            <a:pPr>
              <a:spcBef>
                <a:spcPts val="1800"/>
              </a:spcBef>
            </a:pPr>
            <a:endParaRPr lang="en-US" sz="2000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275" name="Google Shape;275;g117040352ea_0_0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saber </a:t>
            </a:r>
            <a:r>
              <a:rPr lang="en-US" sz="4000" b="1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mais</a:t>
            </a:r>
            <a:endParaRPr sz="4000" b="0" i="0" u="none" strike="noStrike" cap="none" err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6" name="Google Shape;276;g117040352ea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27</a:t>
            </a:fld>
            <a:r>
              <a:rPr lang="en-US"/>
              <a:t>]</a:t>
            </a:r>
            <a:endParaRPr/>
          </a:p>
        </p:txBody>
      </p:sp>
      <p:pic>
        <p:nvPicPr>
          <p:cNvPr id="2" name="Imagem 2">
            <a:extLst>
              <a:ext uri="{FF2B5EF4-FFF2-40B4-BE49-F238E27FC236}">
                <a16:creationId xmlns:a16="http://schemas.microsoft.com/office/drawing/2014/main" id="{CC3BF32F-0D25-493C-1EAE-C7E4B2A97B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5212" y="3592182"/>
            <a:ext cx="1300793" cy="1549881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17040352ea_0_0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1800"/>
              </a:spcBef>
            </a:pPr>
            <a:r>
              <a:rPr lang="en-US" sz="2400" err="1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Outras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err="1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referências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:</a:t>
            </a:r>
          </a:p>
          <a:p>
            <a:pPr>
              <a:buChar char="•"/>
            </a:pPr>
            <a:endParaRPr lang="en-US">
              <a:solidFill>
                <a:schemeClr val="dk1"/>
              </a:solidFill>
              <a:ea typeface="Calibri"/>
            </a:endParaRPr>
          </a:p>
          <a:p>
            <a:pPr>
              <a:buChar char="•"/>
            </a:pPr>
            <a:endParaRPr lang="en-US">
              <a:solidFill>
                <a:schemeClr val="dk1"/>
              </a:solidFill>
              <a:ea typeface="Calibri"/>
            </a:endParaRPr>
          </a:p>
          <a:p>
            <a:pPr algn="ctr"/>
            <a:r>
              <a:rPr lang="en-US" sz="2000">
                <a:latin typeface="Calibri"/>
                <a:ea typeface="Calibri"/>
                <a:hlinkClick r:id="rId3"/>
              </a:rPr>
              <a:t>https://www.ime.usp.br/~andrers/aulas/bd2005-1/aula3</a:t>
            </a:r>
            <a:endParaRPr lang="en-US">
              <a:latin typeface="Calibri"/>
            </a:endParaRPr>
          </a:p>
          <a:p>
            <a:pPr algn="ctr"/>
            <a:r>
              <a:rPr lang="en-US" sz="2000">
                <a:latin typeface="Calibri"/>
                <a:ea typeface="Calibri"/>
                <a:hlinkClick r:id="rId4"/>
              </a:rPr>
              <a:t>https://www.devmedia.com.br/a-historia-dos-banco-de-dados/1678</a:t>
            </a:r>
            <a:endParaRPr lang="en-US">
              <a:latin typeface="Calibri"/>
            </a:endParaRPr>
          </a:p>
          <a:p>
            <a:pPr algn="ctr"/>
            <a:r>
              <a:rPr lang="en-US" sz="2000">
                <a:latin typeface="Calibri"/>
                <a:ea typeface="Calibri"/>
                <a:hlinkClick r:id="rId5"/>
              </a:rPr>
              <a:t>https://db-engines.com/en/ranking</a:t>
            </a:r>
            <a:endParaRPr lang="en-US">
              <a:latin typeface="Calibri"/>
            </a:endParaRPr>
          </a:p>
          <a:p>
            <a:pPr algn="ctr"/>
            <a:r>
              <a:rPr lang="en-US" sz="2000">
                <a:latin typeface="Calibri"/>
                <a:ea typeface="Calibri"/>
                <a:hlinkClick r:id="rId6"/>
              </a:rPr>
              <a:t>https://www.opservices.com.br/banco-de-dados/</a:t>
            </a:r>
            <a:endParaRPr lang="en-US">
              <a:ea typeface="Calibri"/>
            </a:endParaRPr>
          </a:p>
          <a:p>
            <a:pPr algn="ctr"/>
            <a:r>
              <a:rPr lang="en-US" sz="2000">
                <a:latin typeface="Calibri"/>
                <a:ea typeface="Calibri"/>
                <a:hlinkClick r:id="rId7"/>
              </a:rPr>
              <a:t>https://www.quora.com/What-is-a-canned-transaction</a:t>
            </a:r>
            <a:endParaRPr lang="en-US">
              <a:latin typeface="Calibri"/>
            </a:endParaRPr>
          </a:p>
        </p:txBody>
      </p:sp>
      <p:sp>
        <p:nvSpPr>
          <p:cNvPr id="275" name="Google Shape;275;g117040352ea_0_0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saber </a:t>
            </a:r>
            <a:r>
              <a:rPr lang="en-US" sz="4000" b="1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mais</a:t>
            </a:r>
            <a:endParaRPr sz="4000" b="0" i="0" u="none" strike="noStrike" cap="none" err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6" name="Google Shape;276;g117040352ea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28</a:t>
            </a:fld>
            <a:r>
              <a:rPr lang="en-US"/>
              <a:t>]</a:t>
            </a:r>
            <a:endParaRPr/>
          </a:p>
        </p:txBody>
      </p:sp>
      <p:pic>
        <p:nvPicPr>
          <p:cNvPr id="2" name="Imagem 3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7755748A-97E0-4E32-4FA8-677362E35FB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73428" y="4315562"/>
            <a:ext cx="1255145" cy="739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3258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17040352ea_0_0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1800"/>
              </a:spcBef>
            </a:pPr>
            <a:r>
              <a:rPr lang="en-US" sz="2400" err="1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Outras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err="1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referências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:</a:t>
            </a:r>
          </a:p>
          <a:p>
            <a:pPr>
              <a:buChar char="•"/>
            </a:pPr>
            <a:endParaRPr lang="en-US">
              <a:solidFill>
                <a:schemeClr val="dk1"/>
              </a:solidFill>
              <a:ea typeface="Calibri"/>
            </a:endParaRPr>
          </a:p>
          <a:p>
            <a:pPr algn="ctr"/>
            <a:r>
              <a:rPr lang="en-US" sz="2000">
                <a:latin typeface="Calibri"/>
                <a:ea typeface="Calibri"/>
                <a:hlinkClick r:id="rId3"/>
              </a:rPr>
              <a:t>https://www.geeksforgeeks.org/impedance-mismatch-in-dbms/#:~:text=Impedance%20mismatch%20is%20the%20term,Attributes%20and%20their%20data%20types</a:t>
            </a:r>
            <a:endParaRPr lang="en-US" sz="2000">
              <a:latin typeface="Calibri"/>
            </a:endParaRPr>
          </a:p>
          <a:p>
            <a:pPr algn="ctr">
              <a:spcBef>
                <a:spcPts val="1800"/>
              </a:spcBef>
            </a:pPr>
            <a:r>
              <a:rPr lang="en-US" sz="2000">
                <a:latin typeface="Calibri"/>
                <a:ea typeface="Calibri"/>
                <a:hlinkClick r:id="rId4"/>
              </a:rPr>
              <a:t>https://www.oreilly.com/library/view/mysql-reference-manual/0596002653/ch03s05.html</a:t>
            </a:r>
            <a:endParaRPr lang="en-US">
              <a:latin typeface="Calibri"/>
            </a:endParaRPr>
          </a:p>
          <a:p>
            <a:pPr>
              <a:spcBef>
                <a:spcPts val="1800"/>
              </a:spcBef>
            </a:pPr>
            <a:endParaRPr lang="en-US" sz="2000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275" name="Google Shape;275;g117040352ea_0_0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saber </a:t>
            </a:r>
            <a:r>
              <a:rPr lang="en-US" sz="4000" b="1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mais</a:t>
            </a:r>
            <a:endParaRPr sz="4000" b="0" i="0" u="none" strike="noStrike" cap="none" err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6" name="Google Shape;276;g117040352ea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29</a:t>
            </a:fld>
            <a:r>
              <a:rPr lang="en-US"/>
              <a:t>]</a:t>
            </a:r>
            <a:endParaRPr/>
          </a:p>
        </p:txBody>
      </p:sp>
      <p:pic>
        <p:nvPicPr>
          <p:cNvPr id="2" name="Imagem 3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6ED6048F-C22B-0EE0-BD0E-14EA45E7C0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73428" y="4315562"/>
            <a:ext cx="1255145" cy="739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795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3D375DD4-E5A5-1127-934E-30FE534009D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</a:t>
            </a:fld>
            <a:r>
              <a:rPr lang="en-US"/>
              <a:t>]</a:t>
            </a:r>
            <a:endParaRPr/>
          </a:p>
        </p:txBody>
      </p:sp>
      <p:sp>
        <p:nvSpPr>
          <p:cNvPr id="5" name="Google Shape;232;g116d3f5ae16_1_0">
            <a:extLst>
              <a:ext uri="{FF2B5EF4-FFF2-40B4-BE49-F238E27FC236}">
                <a16:creationId xmlns:a16="http://schemas.microsoft.com/office/drawing/2014/main" id="{E344AFF0-3712-2DEA-5F66-CA9265B4E820}"/>
              </a:ext>
            </a:extLst>
          </p:cNvPr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3600" b="1" err="1">
                <a:solidFill>
                  <a:srgbClr val="EA4E60"/>
                </a:solidFill>
                <a:latin typeface="Century Gothic"/>
              </a:rPr>
              <a:t>Arquitetura</a:t>
            </a:r>
          </a:p>
        </p:txBody>
      </p:sp>
      <p:pic>
        <p:nvPicPr>
          <p:cNvPr id="17" name="Imagem 18" descr="Diagrama&#10;&#10;Descrição gerada automaticamente">
            <a:extLst>
              <a:ext uri="{FF2B5EF4-FFF2-40B4-BE49-F238E27FC236}">
                <a16:creationId xmlns:a16="http://schemas.microsoft.com/office/drawing/2014/main" id="{3F4FDED6-9568-14CD-F173-1716B71BD2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1317" y="820763"/>
            <a:ext cx="4754033" cy="4062890"/>
          </a:xfrm>
          <a:prstGeom prst="rect">
            <a:avLst/>
          </a:prstGeom>
        </p:spPr>
      </p:pic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9C2A174C-3506-1A96-032B-7D32D30FEDD9}"/>
              </a:ext>
            </a:extLst>
          </p:cNvPr>
          <p:cNvSpPr/>
          <p:nvPr/>
        </p:nvSpPr>
        <p:spPr>
          <a:xfrm>
            <a:off x="569381" y="2061629"/>
            <a:ext cx="2846916" cy="276225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2000">
                <a:latin typeface="Calibri"/>
                <a:cs typeface="Calibri"/>
              </a:rPr>
              <a:t>Arquitetura Física Centralizada</a:t>
            </a:r>
            <a:endParaRPr lang="pt-BR" err="1"/>
          </a:p>
        </p:txBody>
      </p:sp>
    </p:spTree>
    <p:extLst>
      <p:ext uri="{BB962C8B-B14F-4D97-AF65-F5344CB8AC3E}">
        <p14:creationId xmlns:p14="http://schemas.microsoft.com/office/powerpoint/2010/main" val="13486227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17040352ea_0_0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1800"/>
              </a:spcBef>
            </a:pPr>
            <a:r>
              <a:rPr lang="en-US" sz="2400" err="1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Outras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err="1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referências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:</a:t>
            </a:r>
          </a:p>
          <a:p>
            <a:pPr>
              <a:buChar char="•"/>
            </a:pPr>
            <a:endParaRPr lang="en-US">
              <a:solidFill>
                <a:schemeClr val="dk1"/>
              </a:solidFill>
              <a:ea typeface="Calibri"/>
            </a:endParaRPr>
          </a:p>
          <a:p>
            <a:pPr algn="ctr"/>
            <a:r>
              <a:rPr lang="en-US" sz="1800">
                <a:latin typeface="Calibri"/>
                <a:ea typeface="Calibri"/>
                <a:hlinkClick r:id="rId3"/>
              </a:rPr>
              <a:t>https://docs.oracle.com/pt-br/solutions/deploy-lustre-fs/index.html#:~:text=Lustre%20%C3%A9%20um%20sistema%20de,do%20Linux%20e%20do%20cluster</a:t>
            </a:r>
            <a:r>
              <a:rPr lang="en-US" sz="1800">
                <a:latin typeface="Calibri"/>
                <a:ea typeface="Calibri"/>
              </a:rPr>
              <a:t>.</a:t>
            </a:r>
            <a:endParaRPr lang="en-US" sz="1800">
              <a:latin typeface="Calibri"/>
            </a:endParaRPr>
          </a:p>
          <a:p>
            <a:pPr algn="ctr"/>
            <a:r>
              <a:rPr lang="en-US" sz="1800">
                <a:latin typeface="Calibri"/>
                <a:ea typeface="Calibri"/>
                <a:hlinkClick r:id="rId4"/>
              </a:rPr>
              <a:t>https://stackoverflow.com/questions/1075074/opinions-on-netcdf-vs-hdf5-for-storing-scientific-data#:~:text=NetCDF%2C%20starting%20with%20version%204.0,a%20much%20wider%20tool%20base</a:t>
            </a:r>
            <a:endParaRPr lang="en-US" sz="1800">
              <a:latin typeface="Calibri"/>
            </a:endParaRPr>
          </a:p>
          <a:p>
            <a:pPr algn="ctr"/>
            <a:endParaRPr lang="en-US" sz="1800">
              <a:solidFill>
                <a:schemeClr val="dk1"/>
              </a:solidFill>
              <a:latin typeface="Calibri"/>
              <a:ea typeface="Calibri"/>
            </a:endParaRPr>
          </a:p>
          <a:p>
            <a:pPr>
              <a:spcBef>
                <a:spcPts val="1800"/>
              </a:spcBef>
            </a:pPr>
            <a:endParaRPr lang="en-US" sz="2000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275" name="Google Shape;275;g117040352ea_0_0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saber </a:t>
            </a:r>
            <a:r>
              <a:rPr lang="en-US" sz="4000" b="1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mais</a:t>
            </a:r>
            <a:endParaRPr sz="4000" b="0" i="0" u="none" strike="noStrike" cap="none" err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6" name="Google Shape;276;g117040352ea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30</a:t>
            </a:fld>
            <a:r>
              <a:rPr lang="en-US"/>
              <a:t>]</a:t>
            </a:r>
            <a:endParaRPr/>
          </a:p>
        </p:txBody>
      </p:sp>
      <p:pic>
        <p:nvPicPr>
          <p:cNvPr id="2" name="Imagem 3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49C49B25-13AE-ABAB-07CA-4FCAE5F5AB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73428" y="4315562"/>
            <a:ext cx="1255145" cy="739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8143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17040352ea_0_0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1800"/>
              </a:spcBef>
            </a:pPr>
            <a:r>
              <a:rPr lang="en-US" sz="2400" err="1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Empresas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 e SGBDs:</a:t>
            </a:r>
          </a:p>
          <a:p>
            <a:pPr>
              <a:buChar char="•"/>
            </a:pPr>
            <a:endParaRPr lang="en-US">
              <a:solidFill>
                <a:schemeClr val="dk1"/>
              </a:solidFill>
              <a:ea typeface="Calibri"/>
            </a:endParaRPr>
          </a:p>
          <a:p>
            <a:pPr algn="ctr"/>
            <a:r>
              <a:rPr lang="en-US" sz="1800">
                <a:latin typeface="Calibri"/>
                <a:ea typeface="Calibri"/>
                <a:hlinkClick r:id="rId3"/>
              </a:rPr>
              <a:t>https://www.quora.com/What-are-all-the-DBMS-that-are-being-used-by-Google-Facebook-and-Twitter-1</a:t>
            </a:r>
            <a:endParaRPr lang="en-US">
              <a:latin typeface="Calibri"/>
            </a:endParaRPr>
          </a:p>
          <a:p>
            <a:pPr algn="ctr"/>
            <a:r>
              <a:rPr lang="en-US" sz="1800">
                <a:latin typeface="Calibri"/>
                <a:ea typeface="Calibri"/>
                <a:hlinkClick r:id="rId4"/>
              </a:rPr>
              <a:t>https://introbigdata.org/</a:t>
            </a:r>
            <a:endParaRPr lang="en-US">
              <a:latin typeface="Calibri"/>
            </a:endParaRPr>
          </a:p>
          <a:p>
            <a:pPr algn="ctr"/>
            <a:r>
              <a:rPr lang="en-US" sz="1800">
                <a:latin typeface="Calibri"/>
                <a:ea typeface="Calibri"/>
                <a:hlinkClick r:id="rId5"/>
              </a:rPr>
              <a:t>https://www.mongodb.com/big-data-explained/examples</a:t>
            </a:r>
            <a:endParaRPr lang="en-US">
              <a:latin typeface="Calibri"/>
            </a:endParaRPr>
          </a:p>
          <a:p>
            <a:pPr algn="ctr"/>
            <a:r>
              <a:rPr lang="en-US" sz="1800">
                <a:latin typeface="Calibri"/>
                <a:ea typeface="Calibri"/>
                <a:hlinkClick r:id="rId6"/>
              </a:rPr>
              <a:t>https://intellipaat.com/blog/10-big-data-examples-application-of-big-data-in-real-life/</a:t>
            </a:r>
            <a:endParaRPr lang="en-US">
              <a:latin typeface="Calibri"/>
            </a:endParaRPr>
          </a:p>
          <a:p>
            <a:pPr algn="ctr"/>
            <a:r>
              <a:rPr lang="en-US" sz="1800">
                <a:latin typeface="Calibri"/>
                <a:ea typeface="Calibri"/>
                <a:hlinkClick r:id="rId7"/>
              </a:rPr>
              <a:t>https://instagram-engineering.com/instagration-pt-2-scaling-our-infrastructure-to-multiple-data-centers-5745cbad7834</a:t>
            </a:r>
            <a:endParaRPr lang="en-US">
              <a:latin typeface="Calibri"/>
            </a:endParaRPr>
          </a:p>
          <a:p>
            <a:pPr algn="ctr"/>
            <a:endParaRPr lang="en-US" sz="1800"/>
          </a:p>
          <a:p>
            <a:pPr algn="ctr"/>
            <a:endParaRPr lang="en-US" sz="1800">
              <a:solidFill>
                <a:schemeClr val="dk1"/>
              </a:solidFill>
              <a:latin typeface="Calibri"/>
              <a:ea typeface="Calibri"/>
            </a:endParaRPr>
          </a:p>
          <a:p>
            <a:pPr>
              <a:spcBef>
                <a:spcPts val="1800"/>
              </a:spcBef>
            </a:pPr>
            <a:endParaRPr lang="en-US" sz="2000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275" name="Google Shape;275;g117040352ea_0_0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saber </a:t>
            </a:r>
            <a:r>
              <a:rPr lang="en-US" sz="4000" b="1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mais</a:t>
            </a:r>
            <a:endParaRPr sz="4000" b="0" i="0" u="none" strike="noStrike" cap="none" err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6" name="Google Shape;276;g117040352ea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31</a:t>
            </a:fld>
            <a:r>
              <a:rPr lang="en-US"/>
              <a:t>]</a:t>
            </a:r>
            <a:endParaRPr/>
          </a:p>
        </p:txBody>
      </p:sp>
      <p:pic>
        <p:nvPicPr>
          <p:cNvPr id="3" name="Imagem 3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28DA9721-444B-2907-A36B-2A593474A56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48909" y="4358694"/>
            <a:ext cx="1179664" cy="696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6104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17040352ea_0_0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1800"/>
              </a:spcBef>
            </a:pPr>
            <a:r>
              <a:rPr lang="en-US" sz="2400" err="1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Empresas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 e SGBDs:</a:t>
            </a:r>
          </a:p>
          <a:p>
            <a:pPr>
              <a:buChar char="•"/>
            </a:pPr>
            <a:endParaRPr lang="en-US">
              <a:solidFill>
                <a:schemeClr val="dk1"/>
              </a:solidFill>
              <a:ea typeface="Calibri"/>
            </a:endParaRPr>
          </a:p>
          <a:p>
            <a:pPr algn="ctr"/>
            <a:r>
              <a:rPr lang="en-US" sz="1800">
                <a:latin typeface="Calibri"/>
                <a:ea typeface="Calibri"/>
                <a:hlinkClick r:id="rId3"/>
              </a:rPr>
              <a:t>https://blog.twitter.com/engineering/en_us/topics/infrastructure/2017/the-infrastructure-behind-twitter-scale#:~:text=Twitter%20was%20built%20on%20MySQL,eventually%20many%20large%20database%20clusters</a:t>
            </a:r>
            <a:r>
              <a:rPr lang="en-US" sz="1800">
                <a:latin typeface="Calibri"/>
                <a:ea typeface="Calibri"/>
              </a:rPr>
              <a:t>.</a:t>
            </a:r>
            <a:endParaRPr lang="en-US">
              <a:latin typeface="Calibri"/>
            </a:endParaRPr>
          </a:p>
          <a:p>
            <a:pPr algn="ctr"/>
            <a:r>
              <a:rPr lang="en-US" sz="1800">
                <a:latin typeface="Calibri"/>
                <a:ea typeface="Calibri"/>
                <a:hlinkClick r:id="rId4"/>
              </a:rPr>
              <a:t>https://www.mysql.com/customers/view/?id=757</a:t>
            </a:r>
            <a:endParaRPr lang="en-US">
              <a:latin typeface="Calibri"/>
            </a:endParaRPr>
          </a:p>
          <a:p>
            <a:pPr algn="ctr"/>
            <a:r>
              <a:rPr lang="en-US" sz="1800">
                <a:latin typeface="Calibri"/>
                <a:ea typeface="Calibri"/>
                <a:hlinkClick r:id="rId5"/>
              </a:rPr>
              <a:t>https://engineering.linkedin.com/espresso/introducing-espresso-linkedins-hot-new-distributed-document-store#:~:text=To%20meet%20the%20needs%20of,both%20serving%20different%20use%20cases</a:t>
            </a:r>
            <a:endParaRPr lang="en-US" sz="1800">
              <a:latin typeface="Calibri"/>
            </a:endParaRPr>
          </a:p>
          <a:p>
            <a:pPr>
              <a:spcBef>
                <a:spcPts val="1800"/>
              </a:spcBef>
            </a:pPr>
            <a:endParaRPr lang="en-US" sz="2000">
              <a:latin typeface="Calibri"/>
              <a:ea typeface="Calibri"/>
              <a:cs typeface="Calibri"/>
            </a:endParaRPr>
          </a:p>
        </p:txBody>
      </p:sp>
      <p:sp>
        <p:nvSpPr>
          <p:cNvPr id="275" name="Google Shape;275;g117040352ea_0_0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saber </a:t>
            </a:r>
            <a:r>
              <a:rPr lang="en-US" sz="4000" b="1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mais</a:t>
            </a:r>
            <a:endParaRPr sz="4000" b="0" i="0" u="none" strike="noStrike" cap="none" err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6" name="Google Shape;276;g117040352ea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32</a:t>
            </a:fld>
            <a:r>
              <a:rPr lang="en-US"/>
              <a:t>]</a:t>
            </a:r>
            <a:endParaRPr/>
          </a:p>
        </p:txBody>
      </p:sp>
      <p:pic>
        <p:nvPicPr>
          <p:cNvPr id="3" name="Imagem 3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28DA9721-444B-2907-A36B-2A593474A56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38126" y="4358694"/>
            <a:ext cx="1190447" cy="696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1502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2781B5B6-5A89-31A5-19E0-7C890914AA6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33</a:t>
            </a:fld>
            <a:r>
              <a:rPr lang="en-US"/>
              <a:t>]</a:t>
            </a:r>
            <a:endParaRPr/>
          </a:p>
        </p:txBody>
      </p:sp>
      <p:sp>
        <p:nvSpPr>
          <p:cNvPr id="6" name="Google Shape;232;g116d3f5ae16_1_0">
            <a:extLst>
              <a:ext uri="{FF2B5EF4-FFF2-40B4-BE49-F238E27FC236}">
                <a16:creationId xmlns:a16="http://schemas.microsoft.com/office/drawing/2014/main" id="{A562A4B7-FB58-17F3-4DB9-2E22B5392BD6}"/>
              </a:ext>
            </a:extLst>
          </p:cNvPr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err="1">
                <a:solidFill>
                  <a:srgbClr val="EA4E60"/>
                </a:solidFill>
                <a:latin typeface="Century Gothic"/>
              </a:rPr>
              <a:t>Desafio</a:t>
            </a:r>
            <a:r>
              <a:rPr lang="en-US" sz="4000" b="1">
                <a:solidFill>
                  <a:srgbClr val="EA4E60"/>
                </a:solidFill>
                <a:latin typeface="Century Gothic"/>
              </a:rPr>
              <a:t> textual</a:t>
            </a: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03898301-C1E2-87DE-33E6-AF7F6EAB3D45}"/>
              </a:ext>
            </a:extLst>
          </p:cNvPr>
          <p:cNvSpPr/>
          <p:nvPr/>
        </p:nvSpPr>
        <p:spPr>
          <a:xfrm>
            <a:off x="611715" y="2230964"/>
            <a:ext cx="2116666" cy="1830916"/>
          </a:xfrm>
          <a:prstGeom prst="roundRect">
            <a:avLst/>
          </a:prstGeom>
          <a:solidFill>
            <a:srgbClr val="EA4E60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2400">
                <a:solidFill>
                  <a:srgbClr val="D8D8D8"/>
                </a:solidFill>
                <a:latin typeface="Calibri"/>
                <a:ea typeface="Calibri"/>
                <a:cs typeface="Calibri"/>
              </a:rPr>
              <a:t>Defina!</a:t>
            </a:r>
          </a:p>
        </p:txBody>
      </p:sp>
      <p:sp>
        <p:nvSpPr>
          <p:cNvPr id="10" name="Google Shape;231;g116d3f5ae16_1_0">
            <a:extLst>
              <a:ext uri="{FF2B5EF4-FFF2-40B4-BE49-F238E27FC236}">
                <a16:creationId xmlns:a16="http://schemas.microsoft.com/office/drawing/2014/main" id="{C47DEF0D-F74A-F5BD-9630-29EEB4BCA94C}"/>
              </a:ext>
            </a:extLst>
          </p:cNvPr>
          <p:cNvSpPr txBox="1"/>
          <p:nvPr/>
        </p:nvSpPr>
        <p:spPr>
          <a:xfrm>
            <a:off x="3264275" y="1724466"/>
            <a:ext cx="5222900" cy="2840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indent="-342900" algn="just">
              <a:lnSpc>
                <a:spcPct val="114999"/>
              </a:lnSpc>
              <a:spcBef>
                <a:spcPts val="1000"/>
              </a:spcBef>
              <a:buChar char="•"/>
            </a:pPr>
            <a:r>
              <a:rPr lang="en-US" sz="2000">
                <a:solidFill>
                  <a:srgbClr val="040A24"/>
                </a:solidFill>
                <a:latin typeface="Calibri"/>
                <a:cs typeface="Calibri"/>
              </a:rPr>
              <a:t>Dados e banco de dados</a:t>
            </a:r>
            <a:endParaRPr lang="pt-BR"/>
          </a:p>
          <a:p>
            <a:pPr marL="342900" indent="-342900" algn="just">
              <a:lnSpc>
                <a:spcPct val="114999"/>
              </a:lnSpc>
              <a:spcBef>
                <a:spcPts val="1000"/>
              </a:spcBef>
              <a:buChar char="•"/>
            </a:pPr>
            <a:r>
              <a:rPr lang="en-US" sz="2000">
                <a:solidFill>
                  <a:srgbClr val="040A24"/>
                </a:solidFill>
                <a:latin typeface="Calibri"/>
                <a:cs typeface="Calibri"/>
              </a:rPr>
              <a:t>SGBD, Sistema de Banco de Dados e </a:t>
            </a:r>
            <a:r>
              <a:rPr lang="en-US" sz="2000" err="1">
                <a:solidFill>
                  <a:srgbClr val="040A24"/>
                </a:solidFill>
                <a:latin typeface="Calibri"/>
                <a:cs typeface="Calibri"/>
              </a:rPr>
              <a:t>Catálago</a:t>
            </a:r>
            <a:r>
              <a:rPr lang="en-US" sz="2000">
                <a:solidFill>
                  <a:srgbClr val="040A24"/>
                </a:solidFill>
                <a:latin typeface="Calibri"/>
                <a:cs typeface="Calibri"/>
              </a:rPr>
              <a:t> de BD</a:t>
            </a:r>
          </a:p>
          <a:p>
            <a:pPr marL="342900" indent="-342900" algn="just">
              <a:lnSpc>
                <a:spcPct val="114999"/>
              </a:lnSpc>
              <a:spcBef>
                <a:spcPts val="1000"/>
              </a:spcBef>
              <a:buChar char="•"/>
            </a:pPr>
            <a:r>
              <a:rPr lang="en-US" sz="2000" err="1">
                <a:solidFill>
                  <a:srgbClr val="040A24"/>
                </a:solidFill>
                <a:latin typeface="Calibri"/>
                <a:cs typeface="Calibri"/>
              </a:rPr>
              <a:t>Independência</a:t>
            </a:r>
            <a:r>
              <a:rPr lang="en-US" sz="2000">
                <a:solidFill>
                  <a:srgbClr val="040A24"/>
                </a:solidFill>
                <a:latin typeface="Calibri"/>
                <a:cs typeface="Calibri"/>
              </a:rPr>
              <a:t> program/data, user view</a:t>
            </a:r>
          </a:p>
          <a:p>
            <a:pPr marL="342900" indent="-342900" algn="just">
              <a:lnSpc>
                <a:spcPct val="114999"/>
              </a:lnSpc>
              <a:spcBef>
                <a:spcPts val="1000"/>
              </a:spcBef>
              <a:buChar char="•"/>
            </a:pPr>
            <a:r>
              <a:rPr lang="en-US" sz="2000">
                <a:solidFill>
                  <a:srgbClr val="040A24"/>
                </a:solidFill>
                <a:latin typeface="Calibri"/>
                <a:cs typeface="Calibri"/>
              </a:rPr>
              <a:t>DBA, </a:t>
            </a:r>
            <a:r>
              <a:rPr lang="en-US" sz="2000" err="1">
                <a:solidFill>
                  <a:srgbClr val="040A24"/>
                </a:solidFill>
                <a:latin typeface="Calibri"/>
                <a:cs typeface="Calibri"/>
              </a:rPr>
              <a:t>transações</a:t>
            </a:r>
            <a:r>
              <a:rPr lang="en-US" sz="2000">
                <a:solidFill>
                  <a:srgbClr val="040A24"/>
                </a:solidFill>
                <a:latin typeface="Calibri"/>
                <a:cs typeface="Calibri"/>
              </a:rPr>
              <a:t> canned, </a:t>
            </a:r>
            <a:r>
              <a:rPr lang="en-US" sz="2000" err="1">
                <a:solidFill>
                  <a:srgbClr val="040A24"/>
                </a:solidFill>
                <a:latin typeface="Calibri"/>
                <a:cs typeface="Calibri"/>
              </a:rPr>
              <a:t>metadados</a:t>
            </a:r>
            <a:r>
              <a:rPr lang="en-US" sz="2000">
                <a:solidFill>
                  <a:srgbClr val="040A24"/>
                </a:solidFill>
                <a:latin typeface="Calibri"/>
                <a:cs typeface="Calibri"/>
              </a:rPr>
              <a:t> e </a:t>
            </a:r>
            <a:r>
              <a:rPr lang="en-US" sz="2000" err="1">
                <a:solidFill>
                  <a:srgbClr val="040A24"/>
                </a:solidFill>
                <a:latin typeface="Calibri"/>
                <a:cs typeface="Calibri"/>
              </a:rPr>
              <a:t>aplicação</a:t>
            </a:r>
            <a:r>
              <a:rPr lang="en-US" sz="2000">
                <a:solidFill>
                  <a:srgbClr val="040A24"/>
                </a:solidFill>
                <a:latin typeface="Calibri"/>
                <a:cs typeface="Calibri"/>
              </a:rPr>
              <a:t> de </a:t>
            </a:r>
            <a:r>
              <a:rPr lang="en-US" sz="2000" err="1">
                <a:solidFill>
                  <a:srgbClr val="040A24"/>
                </a:solidFill>
                <a:latin typeface="Calibri"/>
                <a:cs typeface="Calibri"/>
              </a:rPr>
              <a:t>processamento</a:t>
            </a:r>
            <a:r>
              <a:rPr lang="en-US" sz="2000">
                <a:solidFill>
                  <a:srgbClr val="040A24"/>
                </a:solidFill>
                <a:latin typeface="Calibri"/>
                <a:cs typeface="Calibri"/>
              </a:rPr>
              <a:t> de </a:t>
            </a:r>
            <a:r>
              <a:rPr lang="en-US" sz="2000" err="1">
                <a:solidFill>
                  <a:srgbClr val="040A24"/>
                </a:solidFill>
                <a:latin typeface="Calibri"/>
                <a:cs typeface="Calibri"/>
              </a:rPr>
              <a:t>transação</a:t>
            </a:r>
            <a:endParaRPr lang="en-US" sz="2000">
              <a:solidFill>
                <a:srgbClr val="040A24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107326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BB07756-77A7-FF14-489F-A8C1E0A1487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34</a:t>
            </a:fld>
            <a:r>
              <a:rPr lang="en-US"/>
              <a:t>]</a:t>
            </a:r>
            <a:endParaRPr/>
          </a:p>
        </p:txBody>
      </p:sp>
      <p:sp>
        <p:nvSpPr>
          <p:cNvPr id="6" name="Google Shape;232;g116d3f5ae16_1_0">
            <a:extLst>
              <a:ext uri="{FF2B5EF4-FFF2-40B4-BE49-F238E27FC236}">
                <a16:creationId xmlns:a16="http://schemas.microsoft.com/office/drawing/2014/main" id="{B1AD9F21-A9E9-235E-269E-C7C0CB67071B}"/>
              </a:ext>
            </a:extLst>
          </p:cNvPr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err="1">
                <a:solidFill>
                  <a:srgbClr val="EA4E60"/>
                </a:solidFill>
                <a:latin typeface="Century Gothic"/>
              </a:rPr>
              <a:t>Desafio</a:t>
            </a:r>
          </a:p>
        </p:txBody>
      </p:sp>
      <p:pic>
        <p:nvPicPr>
          <p:cNvPr id="2" name="Imagem 9" descr="Diagrama&#10;&#10;Descrição gerada automaticamente">
            <a:extLst>
              <a:ext uri="{FF2B5EF4-FFF2-40B4-BE49-F238E27FC236}">
                <a16:creationId xmlns:a16="http://schemas.microsoft.com/office/drawing/2014/main" id="{12425453-CC8C-2D0B-26D2-156312C114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651" y="2766529"/>
            <a:ext cx="7442199" cy="1864689"/>
          </a:xfrm>
          <a:prstGeom prst="rect">
            <a:avLst/>
          </a:prstGeom>
        </p:spPr>
      </p:pic>
      <p:grpSp>
        <p:nvGrpSpPr>
          <p:cNvPr id="8" name="Agrupar 7">
            <a:extLst>
              <a:ext uri="{FF2B5EF4-FFF2-40B4-BE49-F238E27FC236}">
                <a16:creationId xmlns:a16="http://schemas.microsoft.com/office/drawing/2014/main" id="{5B528CF2-4BCB-A308-EADA-0875D3B46A28}"/>
              </a:ext>
            </a:extLst>
          </p:cNvPr>
          <p:cNvGrpSpPr/>
          <p:nvPr/>
        </p:nvGrpSpPr>
        <p:grpSpPr>
          <a:xfrm>
            <a:off x="3702051" y="1125008"/>
            <a:ext cx="4455580" cy="1391707"/>
            <a:chOff x="2855384" y="1103842"/>
            <a:chExt cx="4455580" cy="1391707"/>
          </a:xfrm>
        </p:grpSpPr>
        <p:sp>
          <p:nvSpPr>
            <p:cNvPr id="5" name="Retângulo: Cantos Arredondados 4">
              <a:extLst>
                <a:ext uri="{FF2B5EF4-FFF2-40B4-BE49-F238E27FC236}">
                  <a16:creationId xmlns:a16="http://schemas.microsoft.com/office/drawing/2014/main" id="{0C7C4F69-A23B-A7BC-5F71-755CF2C4B0A7}"/>
                </a:ext>
              </a:extLst>
            </p:cNvPr>
            <p:cNvSpPr/>
            <p:nvPr/>
          </p:nvSpPr>
          <p:spPr>
            <a:xfrm>
              <a:off x="2855384" y="1341967"/>
              <a:ext cx="1809748" cy="910166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>
                  <a:cs typeface="Arial"/>
                </a:rPr>
                <a:t>Entidades</a:t>
              </a:r>
              <a:endParaRPr lang="pt-BR"/>
            </a:p>
          </p:txBody>
        </p:sp>
        <p:sp>
          <p:nvSpPr>
            <p:cNvPr id="7" name="Chave Esquerda 6">
              <a:extLst>
                <a:ext uri="{FF2B5EF4-FFF2-40B4-BE49-F238E27FC236}">
                  <a16:creationId xmlns:a16="http://schemas.microsoft.com/office/drawing/2014/main" id="{49B135E4-E8D0-C8A4-4294-413102F3AB28}"/>
                </a:ext>
              </a:extLst>
            </p:cNvPr>
            <p:cNvSpPr/>
            <p:nvPr/>
          </p:nvSpPr>
          <p:spPr>
            <a:xfrm>
              <a:off x="4753568" y="1103842"/>
              <a:ext cx="370416" cy="1386416"/>
            </a:xfrm>
            <a:prstGeom prst="leftBrac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Retângulo: Cantos Arredondados 9">
              <a:extLst>
                <a:ext uri="{FF2B5EF4-FFF2-40B4-BE49-F238E27FC236}">
                  <a16:creationId xmlns:a16="http://schemas.microsoft.com/office/drawing/2014/main" id="{3DF53BAD-2A70-E4B8-A6B0-3FBF9DC277C1}"/>
                </a:ext>
              </a:extLst>
            </p:cNvPr>
            <p:cNvSpPr/>
            <p:nvPr/>
          </p:nvSpPr>
          <p:spPr>
            <a:xfrm>
              <a:off x="5501216" y="1204383"/>
              <a:ext cx="1809748" cy="550333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pt-BR">
                  <a:cs typeface="Arial"/>
                </a:rPr>
                <a:t>Artigo/</a:t>
              </a:r>
              <a:r>
                <a:rPr lang="pt-BR" err="1">
                  <a:cs typeface="Arial"/>
                </a:rPr>
                <a:t>work</a:t>
              </a:r>
              <a:endParaRPr lang="pt-BR" err="1"/>
            </a:p>
          </p:txBody>
        </p:sp>
        <p:sp>
          <p:nvSpPr>
            <p:cNvPr id="13" name="Retângulo: Cantos Arredondados 12">
              <a:extLst>
                <a:ext uri="{FF2B5EF4-FFF2-40B4-BE49-F238E27FC236}">
                  <a16:creationId xmlns:a16="http://schemas.microsoft.com/office/drawing/2014/main" id="{D39861D4-7C13-47CB-A038-794B0C909B3A}"/>
                </a:ext>
              </a:extLst>
            </p:cNvPr>
            <p:cNvSpPr/>
            <p:nvPr/>
          </p:nvSpPr>
          <p:spPr>
            <a:xfrm>
              <a:off x="5501215" y="1945216"/>
              <a:ext cx="1809748" cy="550333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pt-BR">
                  <a:cs typeface="Arial"/>
                </a:rPr>
                <a:t>Pesquisador/autor</a:t>
              </a:r>
              <a:endParaRPr lang="pt-BR"/>
            </a:p>
          </p:txBody>
        </p:sp>
      </p:grpSp>
      <p:sp>
        <p:nvSpPr>
          <p:cNvPr id="9" name="Seta: para a Esquerda e para Cima 8">
            <a:extLst>
              <a:ext uri="{FF2B5EF4-FFF2-40B4-BE49-F238E27FC236}">
                <a16:creationId xmlns:a16="http://schemas.microsoft.com/office/drawing/2014/main" id="{1CB1CFB5-9C91-D7B0-6307-9EC36A656115}"/>
              </a:ext>
            </a:extLst>
          </p:cNvPr>
          <p:cNvSpPr/>
          <p:nvPr/>
        </p:nvSpPr>
        <p:spPr>
          <a:xfrm rot="5400000">
            <a:off x="2289429" y="850095"/>
            <a:ext cx="402167" cy="1936749"/>
          </a:xfrm>
          <a:prstGeom prst="lef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3149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3D375DD4-E5A5-1127-934E-30FE534009D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</a:t>
            </a:fld>
            <a:r>
              <a:rPr lang="en-US"/>
              <a:t>]</a:t>
            </a:r>
            <a:endParaRPr/>
          </a:p>
        </p:txBody>
      </p:sp>
      <p:sp>
        <p:nvSpPr>
          <p:cNvPr id="5" name="Google Shape;232;g116d3f5ae16_1_0">
            <a:extLst>
              <a:ext uri="{FF2B5EF4-FFF2-40B4-BE49-F238E27FC236}">
                <a16:creationId xmlns:a16="http://schemas.microsoft.com/office/drawing/2014/main" id="{E344AFF0-3712-2DEA-5F66-CA9265B4E820}"/>
              </a:ext>
            </a:extLst>
          </p:cNvPr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3600" b="1" err="1">
                <a:solidFill>
                  <a:srgbClr val="EA4E60"/>
                </a:solidFill>
                <a:latin typeface="Century Gothic"/>
              </a:rPr>
              <a:t>Arquitetura</a:t>
            </a:r>
          </a:p>
        </p:txBody>
      </p:sp>
      <p:pic>
        <p:nvPicPr>
          <p:cNvPr id="17" name="Imagem 18" descr="Diagrama&#10;&#10;Descrição gerada automaticamente">
            <a:extLst>
              <a:ext uri="{FF2B5EF4-FFF2-40B4-BE49-F238E27FC236}">
                <a16:creationId xmlns:a16="http://schemas.microsoft.com/office/drawing/2014/main" id="{3F4FDED6-9568-14CD-F173-1716B71BD2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1317" y="820763"/>
            <a:ext cx="4754033" cy="4062890"/>
          </a:xfrm>
          <a:prstGeom prst="rect">
            <a:avLst/>
          </a:prstGeom>
        </p:spPr>
      </p:pic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9C2A174C-3506-1A96-032B-7D32D30FEDD9}"/>
              </a:ext>
            </a:extLst>
          </p:cNvPr>
          <p:cNvSpPr/>
          <p:nvPr/>
        </p:nvSpPr>
        <p:spPr>
          <a:xfrm>
            <a:off x="569381" y="2061629"/>
            <a:ext cx="2846916" cy="276225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2000">
                <a:latin typeface="Calibri"/>
                <a:cs typeface="Calibri"/>
              </a:rPr>
              <a:t>Arquitetura Física Centralizada</a:t>
            </a:r>
            <a:endParaRPr lang="pt-BR" err="1"/>
          </a:p>
        </p:txBody>
      </p:sp>
      <p:pic>
        <p:nvPicPr>
          <p:cNvPr id="2" name="Imagem 3">
            <a:extLst>
              <a:ext uri="{FF2B5EF4-FFF2-40B4-BE49-F238E27FC236}">
                <a16:creationId xmlns:a16="http://schemas.microsoft.com/office/drawing/2014/main" id="{8AB84EED-C54D-3056-0553-53D43715DC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2385483" y="2171619"/>
            <a:ext cx="1960034" cy="863761"/>
          </a:xfrm>
          <a:prstGeom prst="rect">
            <a:avLst/>
          </a:prstGeom>
        </p:spPr>
      </p:pic>
      <p:sp>
        <p:nvSpPr>
          <p:cNvPr id="6" name="Seta: Curva para Cima 5">
            <a:extLst>
              <a:ext uri="{FF2B5EF4-FFF2-40B4-BE49-F238E27FC236}">
                <a16:creationId xmlns:a16="http://schemas.microsoft.com/office/drawing/2014/main" id="{8F08A2A5-27A9-75D3-394A-651A9D152FDE}"/>
              </a:ext>
            </a:extLst>
          </p:cNvPr>
          <p:cNvSpPr/>
          <p:nvPr/>
        </p:nvSpPr>
        <p:spPr>
          <a:xfrm rot="2880000">
            <a:off x="1181069" y="2099397"/>
            <a:ext cx="1756832" cy="793750"/>
          </a:xfrm>
          <a:prstGeom prst="curvedUp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2C36C6B6-3695-51AB-09B6-7A9AF6E4162F}"/>
              </a:ext>
            </a:extLst>
          </p:cNvPr>
          <p:cNvSpPr/>
          <p:nvPr/>
        </p:nvSpPr>
        <p:spPr>
          <a:xfrm>
            <a:off x="563033" y="1483778"/>
            <a:ext cx="1629833" cy="444501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pt-BR" sz="1800">
                <a:latin typeface="Calibri"/>
                <a:cs typeface="Calibri"/>
              </a:rPr>
              <a:t>Mainframes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2357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3D375DD4-E5A5-1127-934E-30FE534009D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</a:t>
            </a:fld>
            <a:r>
              <a:rPr lang="en-US"/>
              <a:t>]</a:t>
            </a:r>
            <a:endParaRPr/>
          </a:p>
        </p:txBody>
      </p:sp>
      <p:sp>
        <p:nvSpPr>
          <p:cNvPr id="5" name="Google Shape;232;g116d3f5ae16_1_0">
            <a:extLst>
              <a:ext uri="{FF2B5EF4-FFF2-40B4-BE49-F238E27FC236}">
                <a16:creationId xmlns:a16="http://schemas.microsoft.com/office/drawing/2014/main" id="{E344AFF0-3712-2DEA-5F66-CA9265B4E820}"/>
              </a:ext>
            </a:extLst>
          </p:cNvPr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3600" b="1" err="1">
                <a:solidFill>
                  <a:srgbClr val="EA4E60"/>
                </a:solidFill>
                <a:latin typeface="Century Gothic"/>
              </a:rPr>
              <a:t>Arquitetura</a:t>
            </a:r>
          </a:p>
        </p:txBody>
      </p:sp>
      <p:pic>
        <p:nvPicPr>
          <p:cNvPr id="17" name="Imagem 18" descr="Diagrama&#10;&#10;Descrição gerada automaticamente">
            <a:extLst>
              <a:ext uri="{FF2B5EF4-FFF2-40B4-BE49-F238E27FC236}">
                <a16:creationId xmlns:a16="http://schemas.microsoft.com/office/drawing/2014/main" id="{3F4FDED6-9568-14CD-F173-1716B71BD2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1317" y="820763"/>
            <a:ext cx="4754033" cy="4062890"/>
          </a:xfrm>
          <a:prstGeom prst="rect">
            <a:avLst/>
          </a:prstGeom>
        </p:spPr>
      </p:pic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9C2A174C-3506-1A96-032B-7D32D30FEDD9}"/>
              </a:ext>
            </a:extLst>
          </p:cNvPr>
          <p:cNvSpPr/>
          <p:nvPr/>
        </p:nvSpPr>
        <p:spPr>
          <a:xfrm>
            <a:off x="569381" y="2061629"/>
            <a:ext cx="2846916" cy="276225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2000">
                <a:latin typeface="Calibri"/>
                <a:cs typeface="Calibri"/>
              </a:rPr>
              <a:t>Arquitetura Física Centralizada</a:t>
            </a:r>
            <a:endParaRPr lang="pt-BR" err="1"/>
          </a:p>
        </p:txBody>
      </p:sp>
      <p:pic>
        <p:nvPicPr>
          <p:cNvPr id="2" name="Imagem 3">
            <a:extLst>
              <a:ext uri="{FF2B5EF4-FFF2-40B4-BE49-F238E27FC236}">
                <a16:creationId xmlns:a16="http://schemas.microsoft.com/office/drawing/2014/main" id="{8AB84EED-C54D-3056-0553-53D43715DC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2385483" y="2171619"/>
            <a:ext cx="1960034" cy="863761"/>
          </a:xfrm>
          <a:prstGeom prst="rect">
            <a:avLst/>
          </a:prstGeom>
        </p:spPr>
      </p:pic>
      <p:sp>
        <p:nvSpPr>
          <p:cNvPr id="6" name="Seta: Curva para Cima 5">
            <a:extLst>
              <a:ext uri="{FF2B5EF4-FFF2-40B4-BE49-F238E27FC236}">
                <a16:creationId xmlns:a16="http://schemas.microsoft.com/office/drawing/2014/main" id="{8F08A2A5-27A9-75D3-394A-651A9D152FDE}"/>
              </a:ext>
            </a:extLst>
          </p:cNvPr>
          <p:cNvSpPr/>
          <p:nvPr/>
        </p:nvSpPr>
        <p:spPr>
          <a:xfrm rot="2880000">
            <a:off x="1181069" y="2099397"/>
            <a:ext cx="1756832" cy="793750"/>
          </a:xfrm>
          <a:prstGeom prst="curvedUp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2C36C6B6-3695-51AB-09B6-7A9AF6E4162F}"/>
              </a:ext>
            </a:extLst>
          </p:cNvPr>
          <p:cNvSpPr/>
          <p:nvPr/>
        </p:nvSpPr>
        <p:spPr>
          <a:xfrm>
            <a:off x="563033" y="1483778"/>
            <a:ext cx="1629833" cy="444501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pt-BR" sz="1800">
                <a:latin typeface="Calibri"/>
                <a:cs typeface="Calibri"/>
              </a:rPr>
              <a:t>Mainframes</a:t>
            </a:r>
            <a:endParaRPr lang="pt-BR"/>
          </a:p>
        </p:txBody>
      </p:sp>
      <p:pic>
        <p:nvPicPr>
          <p:cNvPr id="4" name="Imagem 6" descr="Celular com tela ligada&#10;&#10;Descrição gerada automaticamente">
            <a:extLst>
              <a:ext uri="{FF2B5EF4-FFF2-40B4-BE49-F238E27FC236}">
                <a16:creationId xmlns:a16="http://schemas.microsoft.com/office/drawing/2014/main" id="{201783D0-BDA2-5313-D30F-7951B67DA7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3" y="4001558"/>
            <a:ext cx="1536700" cy="865717"/>
          </a:xfrm>
          <a:prstGeom prst="rect">
            <a:avLst/>
          </a:prstGeom>
        </p:spPr>
      </p:pic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2DEEDBEC-5F2F-D7BB-15F6-1D3D6375D152}"/>
              </a:ext>
            </a:extLst>
          </p:cNvPr>
          <p:cNvSpPr/>
          <p:nvPr/>
        </p:nvSpPr>
        <p:spPr>
          <a:xfrm>
            <a:off x="1377949" y="4214277"/>
            <a:ext cx="910167" cy="444501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pt-BR" sz="1800">
                <a:latin typeface="Calibri"/>
                <a:cs typeface="Calibri"/>
              </a:rPr>
              <a:t>PCs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55191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3D375DD4-E5A5-1127-934E-30FE534009D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</a:t>
            </a:fld>
            <a:r>
              <a:rPr lang="en-US"/>
              <a:t>]</a:t>
            </a:r>
            <a:endParaRPr/>
          </a:p>
        </p:txBody>
      </p:sp>
      <p:sp>
        <p:nvSpPr>
          <p:cNvPr id="5" name="Google Shape;232;g116d3f5ae16_1_0">
            <a:extLst>
              <a:ext uri="{FF2B5EF4-FFF2-40B4-BE49-F238E27FC236}">
                <a16:creationId xmlns:a16="http://schemas.microsoft.com/office/drawing/2014/main" id="{E344AFF0-3712-2DEA-5F66-CA9265B4E820}"/>
              </a:ext>
            </a:extLst>
          </p:cNvPr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3600" b="1" err="1">
                <a:solidFill>
                  <a:srgbClr val="EA4E60"/>
                </a:solidFill>
                <a:latin typeface="Century Gothic"/>
              </a:rPr>
              <a:t>Arquitetura</a:t>
            </a:r>
          </a:p>
        </p:txBody>
      </p:sp>
      <p:pic>
        <p:nvPicPr>
          <p:cNvPr id="2" name="Imagem 3" descr="Diagrama&#10;&#10;Descrição gerada automaticamente">
            <a:extLst>
              <a:ext uri="{FF2B5EF4-FFF2-40B4-BE49-F238E27FC236}">
                <a16:creationId xmlns:a16="http://schemas.microsoft.com/office/drawing/2014/main" id="{4A6D5B2F-4F9D-17A1-388B-6187A48257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0651" y="439932"/>
            <a:ext cx="4616450" cy="1427304"/>
          </a:xfrm>
          <a:prstGeom prst="rect">
            <a:avLst/>
          </a:prstGeom>
        </p:spPr>
      </p:pic>
      <p:sp>
        <p:nvSpPr>
          <p:cNvPr id="8" name="Seta: para Cima 7">
            <a:extLst>
              <a:ext uri="{FF2B5EF4-FFF2-40B4-BE49-F238E27FC236}">
                <a16:creationId xmlns:a16="http://schemas.microsoft.com/office/drawing/2014/main" id="{43D1F922-69CE-4053-7120-90B6AC4F9924}"/>
              </a:ext>
            </a:extLst>
          </p:cNvPr>
          <p:cNvSpPr/>
          <p:nvPr/>
        </p:nvSpPr>
        <p:spPr>
          <a:xfrm rot="2820000">
            <a:off x="3557739" y="1529369"/>
            <a:ext cx="137584" cy="1809750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1" name="Agrupar 10">
            <a:extLst>
              <a:ext uri="{FF2B5EF4-FFF2-40B4-BE49-F238E27FC236}">
                <a16:creationId xmlns:a16="http://schemas.microsoft.com/office/drawing/2014/main" id="{2ECD0E31-218F-7459-AA3F-80E27A1ECF26}"/>
              </a:ext>
            </a:extLst>
          </p:cNvPr>
          <p:cNvGrpSpPr/>
          <p:nvPr/>
        </p:nvGrpSpPr>
        <p:grpSpPr>
          <a:xfrm>
            <a:off x="448060" y="2628420"/>
            <a:ext cx="2951018" cy="1600200"/>
            <a:chOff x="5951394" y="2226253"/>
            <a:chExt cx="2951018" cy="1600200"/>
          </a:xfrm>
        </p:grpSpPr>
        <p:sp>
          <p:nvSpPr>
            <p:cNvPr id="12" name="Retângulo: Cantos Arredondados 11">
              <a:extLst>
                <a:ext uri="{FF2B5EF4-FFF2-40B4-BE49-F238E27FC236}">
                  <a16:creationId xmlns:a16="http://schemas.microsoft.com/office/drawing/2014/main" id="{D4B71992-7163-7EA3-1CAD-9295473D39A7}"/>
                </a:ext>
              </a:extLst>
            </p:cNvPr>
            <p:cNvSpPr/>
            <p:nvPr/>
          </p:nvSpPr>
          <p:spPr>
            <a:xfrm>
              <a:off x="5951394" y="2226253"/>
              <a:ext cx="2951018" cy="1600200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9pPr>
            </a:lstStyle>
            <a:p>
              <a:pPr algn="ctr"/>
              <a:endParaRPr lang="pt-BR"/>
            </a:p>
          </p:txBody>
        </p:sp>
        <p:sp>
          <p:nvSpPr>
            <p:cNvPr id="13" name="CaixaDeTexto 4">
              <a:extLst>
                <a:ext uri="{FF2B5EF4-FFF2-40B4-BE49-F238E27FC236}">
                  <a16:creationId xmlns:a16="http://schemas.microsoft.com/office/drawing/2014/main" id="{6248D954-9716-43B3-FF4F-643C39AD03A1}"/>
                </a:ext>
              </a:extLst>
            </p:cNvPr>
            <p:cNvSpPr txBox="1"/>
            <p:nvPr/>
          </p:nvSpPr>
          <p:spPr>
            <a:xfrm>
              <a:off x="6941127" y="2249632"/>
              <a:ext cx="1018309" cy="461665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/>
              <a:r>
                <a:rPr lang="pt-BR" sz="2400"/>
                <a:t>Model</a:t>
              </a:r>
            </a:p>
          </p:txBody>
        </p:sp>
        <p:pic>
          <p:nvPicPr>
            <p:cNvPr id="14" name="Gráfico 3" descr="Laptop estrutura de tópicos">
              <a:extLst>
                <a:ext uri="{FF2B5EF4-FFF2-40B4-BE49-F238E27FC236}">
                  <a16:creationId xmlns:a16="http://schemas.microsoft.com/office/drawing/2014/main" id="{23FB5FC6-EDBE-0D8D-E014-BA9FAD63AD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203373" y="2852305"/>
              <a:ext cx="914400" cy="914400"/>
            </a:xfrm>
            <a:prstGeom prst="rect">
              <a:avLst/>
            </a:prstGeom>
          </p:spPr>
        </p:pic>
        <p:pic>
          <p:nvPicPr>
            <p:cNvPr id="15" name="Gráfico 4" descr="Servidor estrutura de tópicos">
              <a:extLst>
                <a:ext uri="{FF2B5EF4-FFF2-40B4-BE49-F238E27FC236}">
                  <a16:creationId xmlns:a16="http://schemas.microsoft.com/office/drawing/2014/main" id="{0802CF6A-32BB-0F19-12CE-83C1C49C0FC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741228" y="2852305"/>
              <a:ext cx="914400" cy="914400"/>
            </a:xfrm>
            <a:prstGeom prst="rect">
              <a:avLst/>
            </a:prstGeom>
          </p:spPr>
        </p:pic>
        <p:pic>
          <p:nvPicPr>
            <p:cNvPr id="16" name="Gráfico 5" descr="Garfo na estrada estrutura de tópicos">
              <a:extLst>
                <a:ext uri="{FF2B5EF4-FFF2-40B4-BE49-F238E27FC236}">
                  <a16:creationId xmlns:a16="http://schemas.microsoft.com/office/drawing/2014/main" id="{863A3935-FF20-A2DE-DD35-D1D71FFE13F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10800000">
              <a:off x="6982691" y="2623705"/>
              <a:ext cx="914400" cy="914400"/>
            </a:xfrm>
            <a:prstGeom prst="rect">
              <a:avLst/>
            </a:prstGeom>
          </p:spPr>
        </p:pic>
        <p:sp>
          <p:nvSpPr>
            <p:cNvPr id="17" name="CaixaDeTexto 8">
              <a:extLst>
                <a:ext uri="{FF2B5EF4-FFF2-40B4-BE49-F238E27FC236}">
                  <a16:creationId xmlns:a16="http://schemas.microsoft.com/office/drawing/2014/main" id="{2DAFCB54-9FAF-59D0-E3CF-3D301147BCBC}"/>
                </a:ext>
              </a:extLst>
            </p:cNvPr>
            <p:cNvSpPr txBox="1"/>
            <p:nvPr/>
          </p:nvSpPr>
          <p:spPr>
            <a:xfrm>
              <a:off x="6151417" y="2769177"/>
              <a:ext cx="1018309" cy="276999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/>
              <a:r>
                <a:rPr lang="pt-BR" sz="1200"/>
                <a:t>Cliente</a:t>
              </a:r>
            </a:p>
          </p:txBody>
        </p:sp>
        <p:sp>
          <p:nvSpPr>
            <p:cNvPr id="18" name="CaixaDeTexto 9">
              <a:extLst>
                <a:ext uri="{FF2B5EF4-FFF2-40B4-BE49-F238E27FC236}">
                  <a16:creationId xmlns:a16="http://schemas.microsoft.com/office/drawing/2014/main" id="{39A35F94-5494-2504-0BCA-71D70FFE05FB}"/>
                </a:ext>
              </a:extLst>
            </p:cNvPr>
            <p:cNvSpPr txBox="1"/>
            <p:nvPr/>
          </p:nvSpPr>
          <p:spPr>
            <a:xfrm>
              <a:off x="7689270" y="2727613"/>
              <a:ext cx="1018309" cy="276999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/>
              <a:r>
                <a:rPr lang="pt-BR" sz="1200"/>
                <a:t>Servidor</a:t>
              </a:r>
            </a:p>
          </p:txBody>
        </p:sp>
      </p:grpSp>
      <p:sp>
        <p:nvSpPr>
          <p:cNvPr id="7" name="Seta: para a Esquerda e para Cima 6">
            <a:extLst>
              <a:ext uri="{FF2B5EF4-FFF2-40B4-BE49-F238E27FC236}">
                <a16:creationId xmlns:a16="http://schemas.microsoft.com/office/drawing/2014/main" id="{E9D79A62-2A9D-E521-9BE1-C8B1426C8A64}"/>
              </a:ext>
            </a:extLst>
          </p:cNvPr>
          <p:cNvSpPr/>
          <p:nvPr/>
        </p:nvSpPr>
        <p:spPr>
          <a:xfrm rot="5400000">
            <a:off x="3062012" y="3612346"/>
            <a:ext cx="508000" cy="1460499"/>
          </a:xfrm>
          <a:prstGeom prst="leftUp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EE3E5C04-7C30-EF26-4131-9512D68ECABB}"/>
              </a:ext>
            </a:extLst>
          </p:cNvPr>
          <p:cNvSpPr/>
          <p:nvPr/>
        </p:nvSpPr>
        <p:spPr>
          <a:xfrm>
            <a:off x="4235449" y="4235445"/>
            <a:ext cx="3249083" cy="444501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pt-BR" sz="1800">
                <a:latin typeface="Calibri"/>
                <a:cs typeface="Calibri"/>
              </a:rPr>
              <a:t>Provedor de serviços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48901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3D375DD4-E5A5-1127-934E-30FE534009D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</a:t>
            </a:fld>
            <a:r>
              <a:rPr lang="en-US"/>
              <a:t>]</a:t>
            </a:r>
            <a:endParaRPr/>
          </a:p>
        </p:txBody>
      </p:sp>
      <p:sp>
        <p:nvSpPr>
          <p:cNvPr id="5" name="Google Shape;232;g116d3f5ae16_1_0">
            <a:extLst>
              <a:ext uri="{FF2B5EF4-FFF2-40B4-BE49-F238E27FC236}">
                <a16:creationId xmlns:a16="http://schemas.microsoft.com/office/drawing/2014/main" id="{E344AFF0-3712-2DEA-5F66-CA9265B4E820}"/>
              </a:ext>
            </a:extLst>
          </p:cNvPr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3600" b="1" err="1">
                <a:solidFill>
                  <a:srgbClr val="EA4E60"/>
                </a:solidFill>
                <a:latin typeface="Century Gothic"/>
              </a:rPr>
              <a:t>Arquitetura</a:t>
            </a:r>
          </a:p>
        </p:txBody>
      </p:sp>
      <p:pic>
        <p:nvPicPr>
          <p:cNvPr id="4" name="Imagem 5" descr="Celular com tela ligada&#10;&#10;Descrição gerada automaticamente">
            <a:extLst>
              <a:ext uri="{FF2B5EF4-FFF2-40B4-BE49-F238E27FC236}">
                <a16:creationId xmlns:a16="http://schemas.microsoft.com/office/drawing/2014/main" id="{3282F24D-A815-2B45-78B3-516B4C5744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83" y="3430058"/>
            <a:ext cx="2118784" cy="1193800"/>
          </a:xfrm>
          <a:prstGeom prst="rect">
            <a:avLst/>
          </a:prstGeom>
        </p:spPr>
      </p:pic>
      <p:pic>
        <p:nvPicPr>
          <p:cNvPr id="10" name="Imagem 19">
            <a:extLst>
              <a:ext uri="{FF2B5EF4-FFF2-40B4-BE49-F238E27FC236}">
                <a16:creationId xmlns:a16="http://schemas.microsoft.com/office/drawing/2014/main" id="{083F1AC0-CBC3-E13B-FDC9-E00D500A0D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-3600000">
            <a:off x="321733" y="2181224"/>
            <a:ext cx="1250950" cy="706967"/>
          </a:xfrm>
          <a:prstGeom prst="rect">
            <a:avLst/>
          </a:prstGeom>
        </p:spPr>
      </p:pic>
      <p:pic>
        <p:nvPicPr>
          <p:cNvPr id="21" name="Imagem 21" descr="Ícone&#10;&#10;Descrição gerada automaticamente">
            <a:extLst>
              <a:ext uri="{FF2B5EF4-FFF2-40B4-BE49-F238E27FC236}">
                <a16:creationId xmlns:a16="http://schemas.microsoft.com/office/drawing/2014/main" id="{5E2A2129-7AE1-7632-DF8C-03BB324B567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6602" b="-690"/>
          <a:stretch/>
        </p:blipFill>
        <p:spPr>
          <a:xfrm>
            <a:off x="6608234" y="1091142"/>
            <a:ext cx="2287766" cy="1553692"/>
          </a:xfrm>
          <a:prstGeom prst="rect">
            <a:avLst/>
          </a:prstGeom>
        </p:spPr>
      </p:pic>
      <p:sp>
        <p:nvSpPr>
          <p:cNvPr id="24" name="Seta: para Baixo 23">
            <a:extLst>
              <a:ext uri="{FF2B5EF4-FFF2-40B4-BE49-F238E27FC236}">
                <a16:creationId xmlns:a16="http://schemas.microsoft.com/office/drawing/2014/main" id="{D80812DB-55D9-1755-6275-5F70648B5295}"/>
              </a:ext>
            </a:extLst>
          </p:cNvPr>
          <p:cNvSpPr/>
          <p:nvPr/>
        </p:nvSpPr>
        <p:spPr>
          <a:xfrm rot="15600000">
            <a:off x="3938680" y="142548"/>
            <a:ext cx="285750" cy="48683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33675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3D375DD4-E5A5-1127-934E-30FE534009D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</a:t>
            </a:fld>
            <a:r>
              <a:rPr lang="en-US"/>
              <a:t>]</a:t>
            </a:r>
            <a:endParaRPr/>
          </a:p>
        </p:txBody>
      </p:sp>
      <p:sp>
        <p:nvSpPr>
          <p:cNvPr id="5" name="Google Shape;232;g116d3f5ae16_1_0">
            <a:extLst>
              <a:ext uri="{FF2B5EF4-FFF2-40B4-BE49-F238E27FC236}">
                <a16:creationId xmlns:a16="http://schemas.microsoft.com/office/drawing/2014/main" id="{E344AFF0-3712-2DEA-5F66-CA9265B4E820}"/>
              </a:ext>
            </a:extLst>
          </p:cNvPr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3600" b="1" err="1">
                <a:solidFill>
                  <a:srgbClr val="EA4E60"/>
                </a:solidFill>
                <a:latin typeface="Century Gothic"/>
              </a:rPr>
              <a:t>Arquitetura</a:t>
            </a:r>
          </a:p>
        </p:txBody>
      </p:sp>
      <p:pic>
        <p:nvPicPr>
          <p:cNvPr id="4" name="Imagem 5" descr="Celular com tela ligada&#10;&#10;Descrição gerada automaticamente">
            <a:extLst>
              <a:ext uri="{FF2B5EF4-FFF2-40B4-BE49-F238E27FC236}">
                <a16:creationId xmlns:a16="http://schemas.microsoft.com/office/drawing/2014/main" id="{3282F24D-A815-2B45-78B3-516B4C5744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83" y="3430058"/>
            <a:ext cx="2118784" cy="1193800"/>
          </a:xfrm>
          <a:prstGeom prst="rect">
            <a:avLst/>
          </a:prstGeom>
        </p:spPr>
      </p:pic>
      <p:pic>
        <p:nvPicPr>
          <p:cNvPr id="10" name="Imagem 19">
            <a:extLst>
              <a:ext uri="{FF2B5EF4-FFF2-40B4-BE49-F238E27FC236}">
                <a16:creationId xmlns:a16="http://schemas.microsoft.com/office/drawing/2014/main" id="{083F1AC0-CBC3-E13B-FDC9-E00D500A0D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-3600000">
            <a:off x="321733" y="2181224"/>
            <a:ext cx="1250950" cy="706967"/>
          </a:xfrm>
          <a:prstGeom prst="rect">
            <a:avLst/>
          </a:prstGeom>
        </p:spPr>
      </p:pic>
      <p:pic>
        <p:nvPicPr>
          <p:cNvPr id="21" name="Imagem 21" descr="Ícone&#10;&#10;Descrição gerada automaticamente">
            <a:extLst>
              <a:ext uri="{FF2B5EF4-FFF2-40B4-BE49-F238E27FC236}">
                <a16:creationId xmlns:a16="http://schemas.microsoft.com/office/drawing/2014/main" id="{5E2A2129-7AE1-7632-DF8C-03BB324B567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6602" b="-690"/>
          <a:stretch/>
        </p:blipFill>
        <p:spPr>
          <a:xfrm>
            <a:off x="6608234" y="1091142"/>
            <a:ext cx="2287766" cy="1553692"/>
          </a:xfrm>
          <a:prstGeom prst="rect">
            <a:avLst/>
          </a:prstGeom>
        </p:spPr>
      </p:pic>
      <p:sp>
        <p:nvSpPr>
          <p:cNvPr id="24" name="Seta: para Baixo 23">
            <a:extLst>
              <a:ext uri="{FF2B5EF4-FFF2-40B4-BE49-F238E27FC236}">
                <a16:creationId xmlns:a16="http://schemas.microsoft.com/office/drawing/2014/main" id="{D80812DB-55D9-1755-6275-5F70648B5295}"/>
              </a:ext>
            </a:extLst>
          </p:cNvPr>
          <p:cNvSpPr/>
          <p:nvPr/>
        </p:nvSpPr>
        <p:spPr>
          <a:xfrm rot="15600000">
            <a:off x="3938680" y="142548"/>
            <a:ext cx="285750" cy="4868332"/>
          </a:xfrm>
          <a:prstGeom prst="down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46455A0E-573B-F339-6747-A7EB08ECF961}"/>
              </a:ext>
            </a:extLst>
          </p:cNvPr>
          <p:cNvSpPr/>
          <p:nvPr/>
        </p:nvSpPr>
        <p:spPr>
          <a:xfrm>
            <a:off x="1781175" y="2892425"/>
            <a:ext cx="1365249" cy="370416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>
                <a:cs typeface="Arial"/>
              </a:rPr>
              <a:t>ODBC Driver</a:t>
            </a:r>
            <a:endParaRPr lang="pt-BR"/>
          </a:p>
        </p:txBody>
      </p:sp>
      <p:pic>
        <p:nvPicPr>
          <p:cNvPr id="7" name="Imagem 20" descr="Desenho de um cachorro&#10;&#10;Descrição gerada automaticamente">
            <a:extLst>
              <a:ext uri="{FF2B5EF4-FFF2-40B4-BE49-F238E27FC236}">
                <a16:creationId xmlns:a16="http://schemas.microsoft.com/office/drawing/2014/main" id="{46C9DA08-4BBB-922D-A542-C28578D2F1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85899" y="2085974"/>
            <a:ext cx="1854200" cy="1066800"/>
          </a:xfrm>
          <a:prstGeom prst="rect">
            <a:avLst/>
          </a:prstGeom>
        </p:spPr>
      </p:pic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73584F2D-9468-F824-99BF-D41DBA4A68CC}"/>
              </a:ext>
            </a:extLst>
          </p:cNvPr>
          <p:cNvSpPr/>
          <p:nvPr/>
        </p:nvSpPr>
        <p:spPr>
          <a:xfrm>
            <a:off x="2225674" y="4479924"/>
            <a:ext cx="6191249" cy="370416"/>
          </a:xfrm>
          <a:prstGeom prst="roundRec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>
                <a:solidFill>
                  <a:srgbClr val="D8D8D8"/>
                </a:solidFill>
                <a:cs typeface="Arial"/>
              </a:rPr>
              <a:t>Open </a:t>
            </a:r>
            <a:r>
              <a:rPr lang="pt-BR" err="1">
                <a:solidFill>
                  <a:srgbClr val="D8D8D8"/>
                </a:solidFill>
                <a:cs typeface="Arial"/>
              </a:rPr>
              <a:t>Database</a:t>
            </a:r>
            <a:r>
              <a:rPr lang="pt-BR">
                <a:solidFill>
                  <a:srgbClr val="D8D8D8"/>
                </a:solidFill>
                <a:cs typeface="Arial"/>
              </a:rPr>
              <a:t> </a:t>
            </a:r>
            <a:r>
              <a:rPr lang="pt-BR" err="1">
                <a:solidFill>
                  <a:srgbClr val="D8D8D8"/>
                </a:solidFill>
                <a:cs typeface="Arial"/>
              </a:rPr>
              <a:t>Connectivity</a:t>
            </a:r>
            <a:r>
              <a:rPr lang="pt-BR">
                <a:solidFill>
                  <a:srgbClr val="D8D8D8"/>
                </a:solidFill>
                <a:cs typeface="Arial"/>
              </a:rPr>
              <a:t> Driver</a:t>
            </a:r>
            <a:endParaRPr lang="pt-BR">
              <a:solidFill>
                <a:srgbClr val="D8D8D8"/>
              </a:solidFill>
            </a:endParaRPr>
          </a:p>
        </p:txBody>
      </p:sp>
      <p:grpSp>
        <p:nvGrpSpPr>
          <p:cNvPr id="8" name="Agrupar 7">
            <a:extLst>
              <a:ext uri="{FF2B5EF4-FFF2-40B4-BE49-F238E27FC236}">
                <a16:creationId xmlns:a16="http://schemas.microsoft.com/office/drawing/2014/main" id="{DE61FFF4-FCBD-F0F4-1319-595E0F0F8B79}"/>
              </a:ext>
            </a:extLst>
          </p:cNvPr>
          <p:cNvGrpSpPr/>
          <p:nvPr/>
        </p:nvGrpSpPr>
        <p:grpSpPr>
          <a:xfrm rot="21000000">
            <a:off x="4703110" y="1585751"/>
            <a:ext cx="1223433" cy="569385"/>
            <a:chOff x="2015067" y="2054225"/>
            <a:chExt cx="3414183" cy="1543050"/>
          </a:xfrm>
        </p:grpSpPr>
        <p:pic>
          <p:nvPicPr>
            <p:cNvPr id="14" name="Imagem 9" descr="Ícone&#10;&#10;Descrição gerada automaticamente">
              <a:extLst>
                <a:ext uri="{FF2B5EF4-FFF2-40B4-BE49-F238E27FC236}">
                  <a16:creationId xmlns:a16="http://schemas.microsoft.com/office/drawing/2014/main" id="{D5BE35EE-8348-B7E2-F2E7-E9D2C44BD8F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015067" y="2054225"/>
              <a:ext cx="2743200" cy="1543050"/>
            </a:xfrm>
            <a:prstGeom prst="rect">
              <a:avLst/>
            </a:prstGeom>
          </p:spPr>
        </p:pic>
        <p:pic>
          <p:nvPicPr>
            <p:cNvPr id="15" name="Imagem 22">
              <a:extLst>
                <a:ext uri="{FF2B5EF4-FFF2-40B4-BE49-F238E27FC236}">
                  <a16:creationId xmlns:a16="http://schemas.microsoft.com/office/drawing/2014/main" id="{E0AED30C-E262-7FB7-972B-4B125F4B872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714750" y="2085975"/>
              <a:ext cx="1714500" cy="971550"/>
            </a:xfrm>
            <a:prstGeom prst="rect">
              <a:avLst/>
            </a:prstGeom>
          </p:spPr>
        </p:pic>
      </p:grp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B0CB20B6-8C9C-55E9-7A3B-C7CE1F96E8DD}"/>
              </a:ext>
            </a:extLst>
          </p:cNvPr>
          <p:cNvGrpSpPr/>
          <p:nvPr/>
        </p:nvGrpSpPr>
        <p:grpSpPr>
          <a:xfrm>
            <a:off x="3721379" y="3145407"/>
            <a:ext cx="1242151" cy="944593"/>
            <a:chOff x="3591983" y="417303"/>
            <a:chExt cx="1242151" cy="944593"/>
          </a:xfrm>
        </p:grpSpPr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0C3EE9FA-6F4F-572E-B589-13E7D2D0C2FD}"/>
                </a:ext>
              </a:extLst>
            </p:cNvPr>
            <p:cNvSpPr txBox="1"/>
            <p:nvPr/>
          </p:nvSpPr>
          <p:spPr>
            <a:xfrm>
              <a:off x="3591983" y="829733"/>
              <a:ext cx="975783" cy="40011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pt-BR" sz="2000">
                  <a:latin typeface="Calibri"/>
                  <a:cs typeface="Calibri"/>
                </a:rPr>
                <a:t>JDBC</a:t>
              </a:r>
              <a:endParaRPr lang="pt-BR" sz="2000" err="1">
                <a:latin typeface="Calibri"/>
                <a:cs typeface="Calibri"/>
              </a:endParaRPr>
            </a:p>
          </p:txBody>
        </p:sp>
        <p:pic>
          <p:nvPicPr>
            <p:cNvPr id="18" name="Imagem 18">
              <a:extLst>
                <a:ext uri="{FF2B5EF4-FFF2-40B4-BE49-F238E27FC236}">
                  <a16:creationId xmlns:a16="http://schemas.microsoft.com/office/drawing/2014/main" id="{A28D03A8-4D85-4F80-2BBB-C5BD114C148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320651" y="417303"/>
              <a:ext cx="513483" cy="94459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617651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3D375DD4-E5A5-1127-934E-30FE534009D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</a:t>
            </a:fld>
            <a:r>
              <a:rPr lang="en-US"/>
              <a:t>]</a:t>
            </a:r>
            <a:endParaRPr/>
          </a:p>
        </p:txBody>
      </p:sp>
      <p:sp>
        <p:nvSpPr>
          <p:cNvPr id="5" name="Google Shape;232;g116d3f5ae16_1_0">
            <a:extLst>
              <a:ext uri="{FF2B5EF4-FFF2-40B4-BE49-F238E27FC236}">
                <a16:creationId xmlns:a16="http://schemas.microsoft.com/office/drawing/2014/main" id="{E344AFF0-3712-2DEA-5F66-CA9265B4E820}"/>
              </a:ext>
            </a:extLst>
          </p:cNvPr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3600" b="1" err="1">
                <a:solidFill>
                  <a:srgbClr val="EA4E60"/>
                </a:solidFill>
                <a:latin typeface="Century Gothic"/>
              </a:rPr>
              <a:t>Arquitetura</a:t>
            </a:r>
          </a:p>
        </p:txBody>
      </p:sp>
      <p:pic>
        <p:nvPicPr>
          <p:cNvPr id="4" name="Imagem 5" descr="Celular com tela ligada&#10;&#10;Descrição gerada automaticamente">
            <a:extLst>
              <a:ext uri="{FF2B5EF4-FFF2-40B4-BE49-F238E27FC236}">
                <a16:creationId xmlns:a16="http://schemas.microsoft.com/office/drawing/2014/main" id="{3282F24D-A815-2B45-78B3-516B4C5744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83" y="3430058"/>
            <a:ext cx="2118784" cy="1193800"/>
          </a:xfrm>
          <a:prstGeom prst="rect">
            <a:avLst/>
          </a:prstGeom>
        </p:spPr>
      </p:pic>
      <p:pic>
        <p:nvPicPr>
          <p:cNvPr id="10" name="Imagem 19">
            <a:extLst>
              <a:ext uri="{FF2B5EF4-FFF2-40B4-BE49-F238E27FC236}">
                <a16:creationId xmlns:a16="http://schemas.microsoft.com/office/drawing/2014/main" id="{083F1AC0-CBC3-E13B-FDC9-E00D500A0D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-3600000">
            <a:off x="321733" y="2181224"/>
            <a:ext cx="1250950" cy="706967"/>
          </a:xfrm>
          <a:prstGeom prst="rect">
            <a:avLst/>
          </a:prstGeom>
        </p:spPr>
      </p:pic>
      <p:pic>
        <p:nvPicPr>
          <p:cNvPr id="21" name="Imagem 21" descr="Ícone&#10;&#10;Descrição gerada automaticamente">
            <a:extLst>
              <a:ext uri="{FF2B5EF4-FFF2-40B4-BE49-F238E27FC236}">
                <a16:creationId xmlns:a16="http://schemas.microsoft.com/office/drawing/2014/main" id="{5E2A2129-7AE1-7632-DF8C-03BB324B567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6602" b="-690"/>
          <a:stretch/>
        </p:blipFill>
        <p:spPr>
          <a:xfrm>
            <a:off x="6608234" y="1091142"/>
            <a:ext cx="2287766" cy="1553692"/>
          </a:xfrm>
          <a:prstGeom prst="rect">
            <a:avLst/>
          </a:prstGeom>
        </p:spPr>
      </p:pic>
      <p:sp>
        <p:nvSpPr>
          <p:cNvPr id="24" name="Seta: para Baixo 23">
            <a:extLst>
              <a:ext uri="{FF2B5EF4-FFF2-40B4-BE49-F238E27FC236}">
                <a16:creationId xmlns:a16="http://schemas.microsoft.com/office/drawing/2014/main" id="{D80812DB-55D9-1755-6275-5F70648B5295}"/>
              </a:ext>
            </a:extLst>
          </p:cNvPr>
          <p:cNvSpPr/>
          <p:nvPr/>
        </p:nvSpPr>
        <p:spPr>
          <a:xfrm rot="15600000">
            <a:off x="3938680" y="142548"/>
            <a:ext cx="285750" cy="4868332"/>
          </a:xfrm>
          <a:prstGeom prst="down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46455A0E-573B-F339-6747-A7EB08ECF961}"/>
              </a:ext>
            </a:extLst>
          </p:cNvPr>
          <p:cNvSpPr/>
          <p:nvPr/>
        </p:nvSpPr>
        <p:spPr>
          <a:xfrm>
            <a:off x="1781175" y="2892425"/>
            <a:ext cx="1365249" cy="370416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>
                <a:cs typeface="Arial"/>
              </a:rPr>
              <a:t>ODBC Driver</a:t>
            </a:r>
            <a:endParaRPr lang="pt-BR"/>
          </a:p>
        </p:txBody>
      </p:sp>
      <p:pic>
        <p:nvPicPr>
          <p:cNvPr id="7" name="Imagem 20" descr="Desenho de um cachorro&#10;&#10;Descrição gerada automaticamente">
            <a:extLst>
              <a:ext uri="{FF2B5EF4-FFF2-40B4-BE49-F238E27FC236}">
                <a16:creationId xmlns:a16="http://schemas.microsoft.com/office/drawing/2014/main" id="{46C9DA08-4BBB-922D-A542-C28578D2F1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85899" y="2085974"/>
            <a:ext cx="1854200" cy="1066800"/>
          </a:xfrm>
          <a:prstGeom prst="rect">
            <a:avLst/>
          </a:prstGeom>
        </p:spPr>
      </p:pic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73584F2D-9468-F824-99BF-D41DBA4A68CC}"/>
              </a:ext>
            </a:extLst>
          </p:cNvPr>
          <p:cNvSpPr/>
          <p:nvPr/>
        </p:nvSpPr>
        <p:spPr>
          <a:xfrm>
            <a:off x="2225674" y="4479924"/>
            <a:ext cx="6191249" cy="370416"/>
          </a:xfrm>
          <a:prstGeom prst="roundRec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>
                <a:solidFill>
                  <a:srgbClr val="D8D8D8"/>
                </a:solidFill>
                <a:cs typeface="Arial"/>
              </a:rPr>
              <a:t>Open </a:t>
            </a:r>
            <a:r>
              <a:rPr lang="pt-BR" err="1">
                <a:solidFill>
                  <a:srgbClr val="D8D8D8"/>
                </a:solidFill>
                <a:cs typeface="Arial"/>
              </a:rPr>
              <a:t>Database</a:t>
            </a:r>
            <a:r>
              <a:rPr lang="pt-BR">
                <a:solidFill>
                  <a:srgbClr val="D8D8D8"/>
                </a:solidFill>
                <a:cs typeface="Arial"/>
              </a:rPr>
              <a:t> </a:t>
            </a:r>
            <a:r>
              <a:rPr lang="pt-BR" err="1">
                <a:solidFill>
                  <a:srgbClr val="D8D8D8"/>
                </a:solidFill>
                <a:cs typeface="Arial"/>
              </a:rPr>
              <a:t>Connectivity</a:t>
            </a:r>
            <a:r>
              <a:rPr lang="pt-BR">
                <a:solidFill>
                  <a:srgbClr val="D8D8D8"/>
                </a:solidFill>
                <a:cs typeface="Arial"/>
              </a:rPr>
              <a:t> Driver</a:t>
            </a:r>
            <a:endParaRPr lang="pt-BR">
              <a:solidFill>
                <a:srgbClr val="D8D8D8"/>
              </a:solidFill>
            </a:endParaRPr>
          </a:p>
        </p:txBody>
      </p:sp>
      <p:grpSp>
        <p:nvGrpSpPr>
          <p:cNvPr id="8" name="Agrupar 7">
            <a:extLst>
              <a:ext uri="{FF2B5EF4-FFF2-40B4-BE49-F238E27FC236}">
                <a16:creationId xmlns:a16="http://schemas.microsoft.com/office/drawing/2014/main" id="{DE61FFF4-FCBD-F0F4-1319-595E0F0F8B79}"/>
              </a:ext>
            </a:extLst>
          </p:cNvPr>
          <p:cNvGrpSpPr/>
          <p:nvPr/>
        </p:nvGrpSpPr>
        <p:grpSpPr>
          <a:xfrm rot="21000000">
            <a:off x="4703110" y="1585751"/>
            <a:ext cx="1223433" cy="569385"/>
            <a:chOff x="2015067" y="2054225"/>
            <a:chExt cx="3414183" cy="1543050"/>
          </a:xfrm>
        </p:grpSpPr>
        <p:pic>
          <p:nvPicPr>
            <p:cNvPr id="14" name="Imagem 9" descr="Ícone&#10;&#10;Descrição gerada automaticamente">
              <a:extLst>
                <a:ext uri="{FF2B5EF4-FFF2-40B4-BE49-F238E27FC236}">
                  <a16:creationId xmlns:a16="http://schemas.microsoft.com/office/drawing/2014/main" id="{D5BE35EE-8348-B7E2-F2E7-E9D2C44BD8F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015067" y="2054225"/>
              <a:ext cx="2743200" cy="1543050"/>
            </a:xfrm>
            <a:prstGeom prst="rect">
              <a:avLst/>
            </a:prstGeom>
          </p:spPr>
        </p:pic>
        <p:pic>
          <p:nvPicPr>
            <p:cNvPr id="15" name="Imagem 22">
              <a:extLst>
                <a:ext uri="{FF2B5EF4-FFF2-40B4-BE49-F238E27FC236}">
                  <a16:creationId xmlns:a16="http://schemas.microsoft.com/office/drawing/2014/main" id="{E0AED30C-E262-7FB7-972B-4B125F4B872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714750" y="2085975"/>
              <a:ext cx="1714500" cy="971550"/>
            </a:xfrm>
            <a:prstGeom prst="rect">
              <a:avLst/>
            </a:prstGeom>
          </p:spPr>
        </p:pic>
      </p:grpSp>
      <p:pic>
        <p:nvPicPr>
          <p:cNvPr id="9" name="Imagem 3" descr="Diagrama&#10;&#10;Descrição gerada automaticamente">
            <a:extLst>
              <a:ext uri="{FF2B5EF4-FFF2-40B4-BE49-F238E27FC236}">
                <a16:creationId xmlns:a16="http://schemas.microsoft.com/office/drawing/2014/main" id="{70673CB6-F429-1096-6739-50228972D1F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93068" y="2895265"/>
            <a:ext cx="4616450" cy="1427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009301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1E48B58A68BE64E9120D347E3E06B3A" ma:contentTypeVersion="15" ma:contentTypeDescription="Create a new document." ma:contentTypeScope="" ma:versionID="d8fe9e3f605ab464b244c43824fd4991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2d78425168359d2cc7120d23fa4ad875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</documentManagement>
</p:properties>
</file>

<file path=customXml/itemProps1.xml><?xml version="1.0" encoding="utf-8"?>
<ds:datastoreItem xmlns:ds="http://schemas.openxmlformats.org/officeDocument/2006/customXml" ds:itemID="{CDBD1D4A-2F2E-4D60-8C1E-927ED2E2FF8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1b35d3-0456-4d6a-bc2f-da927e91d158"/>
    <ds:schemaRef ds:uri="19483571-f922-4e8e-9c1c-26f0a22521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13D6E51-327B-433F-BDE5-850948D2A6D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CDE236A-8655-4787-A5C0-8D502EAC0CAB}">
  <ds:schemaRefs>
    <ds:schemaRef ds:uri="http://schemas.microsoft.com/office/2006/metadata/properties"/>
    <ds:schemaRef ds:uri="http://schemas.microsoft.com/office/infopath/2007/PartnerControls"/>
    <ds:schemaRef ds:uri="851b35d3-0456-4d6a-bc2f-da927e91d158"/>
    <ds:schemaRef ds:uri="19483571-f922-4e8e-9c1c-26f0a2252132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917</Words>
  <Application>Microsoft Office PowerPoint</Application>
  <PresentationFormat>Apresentação na tela (16:9)</PresentationFormat>
  <Paragraphs>215</Paragraphs>
  <Slides>34</Slides>
  <Notes>14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34</vt:i4>
      </vt:variant>
    </vt:vector>
  </HeadingPairs>
  <TitlesOfParts>
    <vt:vector size="38" baseType="lpstr">
      <vt:lpstr>Century Gothic</vt:lpstr>
      <vt:lpstr>Calibri</vt:lpstr>
      <vt:lpstr>Arial</vt:lpstr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Larissa Mestieri</dc:creator>
  <cp:lastModifiedBy>Emerson Fabiano Vieira</cp:lastModifiedBy>
  <cp:revision>35</cp:revision>
  <dcterms:modified xsi:type="dcterms:W3CDTF">2023-07-25T19:31:05Z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  <property fmtid="{D5CDD505-2E9C-101B-9397-08002B2CF9AE}" pid="3" name="MediaServiceImageTags">
    <vt:lpwstr/>
  </property>
</Properties>
</file>