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99" r:id="rId3"/>
    <p:sldId id="300" r:id="rId4"/>
    <p:sldId id="301" r:id="rId5"/>
    <p:sldId id="302" r:id="rId6"/>
    <p:sldId id="303" r:id="rId7"/>
    <p:sldId id="257" r:id="rId8"/>
    <p:sldId id="258" r:id="rId9"/>
    <p:sldId id="260" r:id="rId10"/>
    <p:sldId id="261" r:id="rId11"/>
    <p:sldId id="262" r:id="rId12"/>
    <p:sldId id="263" r:id="rId13"/>
    <p:sldId id="264" r:id="rId14"/>
    <p:sldId id="265" r:id="rId15"/>
    <p:sldId id="268" r:id="rId16"/>
    <p:sldId id="267" r:id="rId17"/>
    <p:sldId id="269" r:id="rId18"/>
    <p:sldId id="307" r:id="rId19"/>
    <p:sldId id="272" r:id="rId20"/>
    <p:sldId id="286" r:id="rId21"/>
    <p:sldId id="285" r:id="rId22"/>
    <p:sldId id="282" r:id="rId23"/>
    <p:sldId id="283" r:id="rId24"/>
    <p:sldId id="296" r:id="rId25"/>
    <p:sldId id="276" r:id="rId26"/>
    <p:sldId id="306" r:id="rId27"/>
    <p:sldId id="304" r:id="rId28"/>
    <p:sldId id="284" r:id="rId29"/>
    <p:sldId id="295" r:id="rId30"/>
    <p:sldId id="297" r:id="rId31"/>
    <p:sldId id="293" r:id="rId32"/>
    <p:sldId id="294" r:id="rId33"/>
    <p:sldId id="275" r:id="rId34"/>
    <p:sldId id="271" r:id="rId35"/>
    <p:sldId id="274" r:id="rId36"/>
    <p:sldId id="277" r:id="rId37"/>
    <p:sldId id="280" r:id="rId38"/>
    <p:sldId id="279" r:id="rId39"/>
    <p:sldId id="292" r:id="rId40"/>
    <p:sldId id="291" r:id="rId41"/>
    <p:sldId id="308" r:id="rId42"/>
    <p:sldId id="290" r:id="rId43"/>
    <p:sldId id="281" r:id="rId44"/>
    <p:sldId id="289" r:id="rId4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8999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 para a direita 7"/>
          <p:cNvSpPr/>
          <p:nvPr userDrawn="1"/>
        </p:nvSpPr>
        <p:spPr>
          <a:xfrm>
            <a:off x="177834" y="738462"/>
            <a:ext cx="8152620" cy="135597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22000">
                <a:srgbClr val="FF0000"/>
              </a:gs>
              <a:gs pos="47000">
                <a:srgbClr val="FF0000"/>
              </a:gs>
              <a:gs pos="84000">
                <a:schemeClr val="accent2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effectLst>
            <a:reflection blurRad="6350" stA="52000" endA="300" endPos="35000" dir="5400000" sy="-100000" algn="bl" rotWithShape="0"/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</p:spTree>
    <p:extLst>
      <p:ext uri="{BB962C8B-B14F-4D97-AF65-F5344CB8AC3E}">
        <p14:creationId xmlns:p14="http://schemas.microsoft.com/office/powerpoint/2010/main" val="149745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0908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vmlDrawing" Target="../drawings/vmlDrawing1.vml"/><Relationship Id="rId4" Type="http://schemas.openxmlformats.org/officeDocument/2006/relationships/theme" Target="../theme/theme1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Slide do think-cell" r:id="rId8" imgW="270" imgH="270" progId="TCLayout.ActiveDocument.1">
                  <p:embed/>
                </p:oleObj>
              </mc:Choice>
              <mc:Fallback>
                <p:oleObj name="Slide do think-cell" r:id="rId8" imgW="270" imgH="270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Elipse 5"/>
          <p:cNvSpPr/>
          <p:nvPr userDrawn="1"/>
        </p:nvSpPr>
        <p:spPr>
          <a:xfrm>
            <a:off x="0" y="2864225"/>
            <a:ext cx="5295118" cy="39937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52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8" r:id="rId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pt-BR" sz="3200" b="1" kern="1200" dirty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4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Dan_Brickl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649506" y="2412160"/>
            <a:ext cx="10058400" cy="1143000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CURSO DE EXCEL BÁSICO.</a:t>
            </a:r>
          </a:p>
          <a:p>
            <a:pPr marL="0" indent="0" algn="ctr">
              <a:lnSpc>
                <a:spcPct val="150000"/>
              </a:lnSpc>
              <a:buNone/>
            </a:pPr>
            <a:endParaRPr lang="pt-BR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AULA 1 de 4</a:t>
            </a:r>
          </a:p>
          <a:p>
            <a:pPr algn="ctr">
              <a:lnSpc>
                <a:spcPct val="150000"/>
              </a:lnSpc>
            </a:pPr>
            <a:endParaRPr lang="pt-BR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94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304799" y="820221"/>
            <a:ext cx="11219330" cy="1655762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Lotus 1-2-3: Lançado pela Lotus Corporation em 1983 para IBM-PC. Diferencia-se pela rapidez, gerar gráficos e tratar planilha como base de dados, automação pelo usuário (macro) e </a:t>
            </a:r>
            <a:r>
              <a:rPr lang="pt-BR" sz="1800" dirty="0" err="1" smtClean="0">
                <a:latin typeface="Corbel" panose="020B0503020204020204" pitchFamily="34" charset="0"/>
              </a:rPr>
              <a:t>add-ins</a:t>
            </a:r>
            <a:r>
              <a:rPr lang="pt-BR" sz="1800" dirty="0" smtClean="0">
                <a:latin typeface="Corbel" panose="020B0503020204020204" pitchFamily="34" charset="0"/>
              </a:rPr>
              <a:t>. Rapidamente tornou-se líder de mercado.</a:t>
            </a:r>
          </a:p>
          <a:p>
            <a:pPr algn="just"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Adquirida </a:t>
            </a:r>
            <a:r>
              <a:rPr lang="pt-BR" sz="1800">
                <a:latin typeface="Corbel" panose="020B0503020204020204" pitchFamily="34" charset="0"/>
              </a:rPr>
              <a:t>pela </a:t>
            </a:r>
            <a:r>
              <a:rPr lang="pt-BR" sz="1800" smtClean="0">
                <a:latin typeface="Corbel" panose="020B0503020204020204" pitchFamily="34" charset="0"/>
              </a:rPr>
              <a:t>IBM em 1995 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454" y="2475983"/>
            <a:ext cx="3078480" cy="338937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475983"/>
            <a:ext cx="5410200" cy="405765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Lotus 1-2-3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560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536107" y="880129"/>
            <a:ext cx="9732963" cy="165576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Excel : lançado em 1985 para </a:t>
            </a:r>
            <a:r>
              <a:rPr lang="pt-BR" sz="1800" dirty="0" err="1" smtClean="0">
                <a:latin typeface="Corbel" panose="020B0503020204020204" pitchFamily="34" charset="0"/>
              </a:rPr>
              <a:t>Machintosh</a:t>
            </a:r>
            <a:r>
              <a:rPr lang="pt-BR" sz="1800" dirty="0" smtClean="0">
                <a:latin typeface="Corbel" panose="020B0503020204020204" pitchFamily="34" charset="0"/>
              </a:rPr>
              <a:t> pela Microsoft , trazia inovações gráficas, Menus, gráficos e opções de formatação. Somente em 1987 foi lançado para Windows. Em 1990 tornou-se líder de mercado.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63" y="2305632"/>
            <a:ext cx="6237643" cy="417922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017" y="2305632"/>
            <a:ext cx="3480098" cy="2328066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4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611188"/>
            <a:ext cx="9144000" cy="400050"/>
          </a:xfrm>
        </p:spPr>
        <p:txBody>
          <a:bodyPr>
            <a:normAutofit fontScale="85000" lnSpcReduction="20000"/>
          </a:bodyPr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7" name="Subtítulo 1"/>
          <p:cNvSpPr txBox="1">
            <a:spLocks/>
          </p:cNvSpPr>
          <p:nvPr/>
        </p:nvSpPr>
        <p:spPr>
          <a:xfrm>
            <a:off x="1607372" y="1029821"/>
            <a:ext cx="9144000" cy="5378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1985: </a:t>
            </a:r>
            <a:r>
              <a:rPr lang="pt-BR" sz="1800" dirty="0">
                <a:latin typeface="Corbel" panose="020B0503020204020204" pitchFamily="34" charset="0"/>
              </a:rPr>
              <a:t>Excel </a:t>
            </a:r>
            <a:r>
              <a:rPr lang="pt-BR" sz="1800" dirty="0" smtClean="0">
                <a:latin typeface="Corbel" panose="020B0503020204020204" pitchFamily="34" charset="0"/>
              </a:rPr>
              <a:t>1.0 </a:t>
            </a:r>
            <a:r>
              <a:rPr lang="pt-BR" sz="1800" dirty="0">
                <a:latin typeface="Corbel" panose="020B0503020204020204" pitchFamily="34" charset="0"/>
              </a:rPr>
              <a:t>para </a:t>
            </a:r>
            <a:r>
              <a:rPr lang="pt-BR" sz="1800" dirty="0" smtClean="0">
                <a:latin typeface="Corbel" panose="020B0503020204020204" pitchFamily="34" charset="0"/>
              </a:rPr>
              <a:t>Macintosh</a:t>
            </a:r>
            <a:endParaRPr lang="pt-BR" sz="1800" dirty="0"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1987</a:t>
            </a:r>
            <a:r>
              <a:rPr lang="pt-BR" sz="1800" dirty="0">
                <a:latin typeface="Corbel" panose="020B0503020204020204" pitchFamily="34" charset="0"/>
              </a:rPr>
              <a:t>: Excel 2.0 para </a:t>
            </a:r>
            <a:r>
              <a:rPr lang="pt-BR" sz="1800" dirty="0" smtClean="0">
                <a:latin typeface="Corbel" panose="020B0503020204020204" pitchFamily="34" charset="0"/>
              </a:rPr>
              <a:t>Windows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1990: Excel 3.0 –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Gráficos 3D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1992</a:t>
            </a:r>
            <a:r>
              <a:rPr lang="pt-BR" sz="1800" dirty="0">
                <a:latin typeface="Corbel" panose="020B0503020204020204" pitchFamily="34" charset="0"/>
              </a:rPr>
              <a:t>: Excel 4.0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1993: Excel 5.0 (Office 4.2 e 4.3</a:t>
            </a:r>
            <a:r>
              <a:rPr lang="pt-BR" sz="1800" dirty="0" smtClean="0">
                <a:latin typeface="Corbel" panose="020B0503020204020204" pitchFamily="34" charset="0"/>
              </a:rPr>
              <a:t>) –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Primeiro com VBA</a:t>
            </a:r>
            <a:endParaRPr lang="pt-BR" sz="1800" dirty="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1995: Excel 7.0 (Office 95)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1997: Excel 8.0 | Excel 97 (Office 97</a:t>
            </a:r>
            <a:r>
              <a:rPr lang="pt-BR" sz="1800" dirty="0" smtClean="0">
                <a:latin typeface="Corbel" panose="020B0503020204020204" pitchFamily="34" charset="0"/>
              </a:rPr>
              <a:t>) –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Assistente Office</a:t>
            </a:r>
            <a:endParaRPr lang="pt-BR" sz="1800" dirty="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1999: Excel 9.0 | Excel 2000 (Office 2000)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2001: Excel 10.0 | Excel XP (Office XP)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2003: Excel 11.0 | Excel 2003 (Office 2003)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2007: Excel 12.0 | Excel 2007 (Office 2007</a:t>
            </a:r>
            <a:r>
              <a:rPr lang="pt-BR" sz="1800" dirty="0" smtClean="0">
                <a:latin typeface="Corbel" panose="020B0503020204020204" pitchFamily="34" charset="0"/>
              </a:rPr>
              <a:t>) –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Introdução de Guias / </a:t>
            </a: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1MM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linhas </a:t>
            </a:r>
            <a:endParaRPr lang="pt-BR" sz="1800" dirty="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2010: Excel 14.0 | Excel 2010 (Office 2010)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2013: Excel 15.0 | Excel 2013 (Office 2013</a:t>
            </a:r>
            <a:r>
              <a:rPr lang="pt-BR" sz="1800" dirty="0" smtClean="0">
                <a:latin typeface="Corbel" panose="020B0503020204020204" pitchFamily="34" charset="0"/>
              </a:rPr>
              <a:t>) –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Ferramentas de BI</a:t>
            </a:r>
            <a:endParaRPr lang="pt-BR" sz="1800" dirty="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2016 Excel 16.0 | Excel 2016 (Office 2016</a:t>
            </a:r>
            <a:r>
              <a:rPr lang="pt-BR" sz="1800" dirty="0" smtClean="0">
                <a:latin typeface="Corbel" panose="020B0503020204020204" pitchFamily="34" charset="0"/>
              </a:rPr>
              <a:t>)</a:t>
            </a:r>
          </a:p>
          <a:p>
            <a:pPr>
              <a:lnSpc>
                <a:spcPct val="10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Histórico das Versões Lançadas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34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1"/>
          <p:cNvSpPr txBox="1">
            <a:spLocks/>
          </p:cNvSpPr>
          <p:nvPr/>
        </p:nvSpPr>
        <p:spPr>
          <a:xfrm>
            <a:off x="1620819" y="1269404"/>
            <a:ext cx="9144000" cy="5378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Empregabilidade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Presente em 90% das empresas no mundo.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Exigência de Excel é 50% maior do que exigência de inglês.</a:t>
            </a: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Melhora na carreira.</a:t>
            </a: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Aumento médio de 10% no </a:t>
            </a:r>
            <a:r>
              <a:rPr lang="pt-BR" sz="1800" dirty="0" smtClean="0">
                <a:latin typeface="Corbel" panose="020B0503020204020204" pitchFamily="34" charset="0"/>
              </a:rPr>
              <a:t>salário.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Aumento de Network e promoções.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Aumenta eficiência.</a:t>
            </a:r>
          </a:p>
          <a:p>
            <a:pPr algn="l"/>
            <a:endParaRPr lang="pt-BR" sz="1800" dirty="0" smtClean="0">
              <a:latin typeface="Corbel" panose="020B0503020204020204" pitchFamily="34" charset="0"/>
            </a:endParaRP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Planejamento pessoal.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Adequa-se a todas as necessidades.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Oportunidades de negócio.</a:t>
            </a: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Não vai acabar tão cedo.</a:t>
            </a: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endParaRPr lang="pt-BR" sz="1800" dirty="0" smtClean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Porque Aprender 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19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4564828" y="3150795"/>
            <a:ext cx="9144000" cy="3984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 smtClean="0"/>
              <a:t>Fundamentos - Área de Trabalho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938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675" y="446442"/>
            <a:ext cx="9382125" cy="5943600"/>
          </a:xfrm>
          <a:prstGeom prst="rect">
            <a:avLst/>
          </a:prstGeom>
        </p:spPr>
      </p:pic>
      <p:grpSp>
        <p:nvGrpSpPr>
          <p:cNvPr id="41" name="Agrupar 40"/>
          <p:cNvGrpSpPr/>
          <p:nvPr/>
        </p:nvGrpSpPr>
        <p:grpSpPr>
          <a:xfrm>
            <a:off x="2560320" y="1887071"/>
            <a:ext cx="8123480" cy="1188842"/>
            <a:chOff x="2560320" y="1887071"/>
            <a:chExt cx="8123480" cy="1188842"/>
          </a:xfrm>
        </p:grpSpPr>
        <p:sp>
          <p:nvSpPr>
            <p:cNvPr id="10" name="Retângulo 9"/>
            <p:cNvSpPr/>
            <p:nvPr/>
          </p:nvSpPr>
          <p:spPr>
            <a:xfrm>
              <a:off x="2560320" y="1887071"/>
              <a:ext cx="8123480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Seta para a Direita 10"/>
            <p:cNvSpPr/>
            <p:nvPr/>
          </p:nvSpPr>
          <p:spPr>
            <a:xfrm rot="1842674" flipH="1">
              <a:off x="7208790" y="2505758"/>
              <a:ext cx="219417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Barra de Formulas</a:t>
              </a:r>
              <a:endParaRPr lang="pt-BR" b="1" dirty="0"/>
            </a:p>
          </p:txBody>
        </p:sp>
      </p:grpSp>
      <p:grpSp>
        <p:nvGrpSpPr>
          <p:cNvPr id="30" name="Agrupar 29"/>
          <p:cNvGrpSpPr/>
          <p:nvPr/>
        </p:nvGrpSpPr>
        <p:grpSpPr>
          <a:xfrm>
            <a:off x="1301673" y="618564"/>
            <a:ext cx="8670668" cy="570155"/>
            <a:chOff x="1301673" y="618564"/>
            <a:chExt cx="8670668" cy="570155"/>
          </a:xfrm>
        </p:grpSpPr>
        <p:sp>
          <p:nvSpPr>
            <p:cNvPr id="3" name="Retângulo 2"/>
            <p:cNvSpPr/>
            <p:nvPr/>
          </p:nvSpPr>
          <p:spPr>
            <a:xfrm>
              <a:off x="1301673" y="713591"/>
              <a:ext cx="6723530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Seta para a Direita 6"/>
            <p:cNvSpPr/>
            <p:nvPr/>
          </p:nvSpPr>
          <p:spPr>
            <a:xfrm flipH="1">
              <a:off x="8025205" y="618564"/>
              <a:ext cx="194713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Menu ou Guia</a:t>
              </a:r>
              <a:endParaRPr lang="pt-BR" b="1" dirty="0"/>
            </a:p>
          </p:txBody>
        </p:sp>
      </p:grpSp>
      <p:grpSp>
        <p:nvGrpSpPr>
          <p:cNvPr id="34" name="Agrupar 33"/>
          <p:cNvGrpSpPr/>
          <p:nvPr/>
        </p:nvGrpSpPr>
        <p:grpSpPr>
          <a:xfrm>
            <a:off x="1301674" y="989704"/>
            <a:ext cx="3765178" cy="1082040"/>
            <a:chOff x="1301674" y="989704"/>
            <a:chExt cx="3765178" cy="1082040"/>
          </a:xfrm>
        </p:grpSpPr>
        <p:sp>
          <p:nvSpPr>
            <p:cNvPr id="5" name="Seta para a Direita 4"/>
            <p:cNvSpPr/>
            <p:nvPr/>
          </p:nvSpPr>
          <p:spPr>
            <a:xfrm flipH="1">
              <a:off x="2560320" y="1501589"/>
              <a:ext cx="2506532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Grupo de Ferramentas</a:t>
              </a:r>
              <a:endParaRPr lang="pt-BR" b="1" dirty="0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1301674" y="989704"/>
              <a:ext cx="1258646" cy="1023770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3" name="Agrupar 32"/>
          <p:cNvGrpSpPr/>
          <p:nvPr/>
        </p:nvGrpSpPr>
        <p:grpSpPr>
          <a:xfrm>
            <a:off x="1871831" y="1275678"/>
            <a:ext cx="3453204" cy="570155"/>
            <a:chOff x="1871831" y="1275678"/>
            <a:chExt cx="3453204" cy="570155"/>
          </a:xfrm>
        </p:grpSpPr>
        <p:sp>
          <p:nvSpPr>
            <p:cNvPr id="8" name="Elipse 7"/>
            <p:cNvSpPr/>
            <p:nvPr/>
          </p:nvSpPr>
          <p:spPr>
            <a:xfrm>
              <a:off x="1871831" y="1398494"/>
              <a:ext cx="462578" cy="376518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Seta para a Direita 8"/>
            <p:cNvSpPr/>
            <p:nvPr/>
          </p:nvSpPr>
          <p:spPr>
            <a:xfrm flipH="1">
              <a:off x="2334409" y="1275678"/>
              <a:ext cx="299062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Ferramentas ou Comando</a:t>
              </a:r>
              <a:endParaRPr lang="pt-BR" b="1" dirty="0"/>
            </a:p>
          </p:txBody>
        </p:sp>
      </p:grpSp>
      <p:grpSp>
        <p:nvGrpSpPr>
          <p:cNvPr id="31" name="Agrupar 30"/>
          <p:cNvGrpSpPr/>
          <p:nvPr/>
        </p:nvGrpSpPr>
        <p:grpSpPr>
          <a:xfrm>
            <a:off x="8491053" y="1030045"/>
            <a:ext cx="2850778" cy="856129"/>
            <a:chOff x="8491053" y="1030045"/>
            <a:chExt cx="2850778" cy="856129"/>
          </a:xfrm>
        </p:grpSpPr>
        <p:sp>
          <p:nvSpPr>
            <p:cNvPr id="14" name="Chave Direita 13"/>
            <p:cNvSpPr/>
            <p:nvPr/>
          </p:nvSpPr>
          <p:spPr>
            <a:xfrm>
              <a:off x="8491053" y="1030045"/>
              <a:ext cx="766483" cy="856129"/>
            </a:xfrm>
            <a:prstGeom prst="righ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Seta para a Direita 14"/>
            <p:cNvSpPr/>
            <p:nvPr/>
          </p:nvSpPr>
          <p:spPr>
            <a:xfrm flipH="1">
              <a:off x="9394695" y="1161826"/>
              <a:ext cx="194713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Faixa de Opções</a:t>
              </a:r>
              <a:endParaRPr lang="pt-BR" b="1" dirty="0"/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1330363" y="1897379"/>
            <a:ext cx="3008983" cy="1224131"/>
            <a:chOff x="1330363" y="1897379"/>
            <a:chExt cx="3008983" cy="1224131"/>
          </a:xfrm>
        </p:grpSpPr>
        <p:sp>
          <p:nvSpPr>
            <p:cNvPr id="12" name="Seta para a Direita 11"/>
            <p:cNvSpPr/>
            <p:nvPr/>
          </p:nvSpPr>
          <p:spPr>
            <a:xfrm rot="1842674" flipH="1">
              <a:off x="2145170" y="2551355"/>
              <a:ext cx="219417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Caixa de Nomes</a:t>
              </a:r>
              <a:endParaRPr lang="pt-BR" b="1" dirty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1330363" y="1897379"/>
              <a:ext cx="1117002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9" name="Agrupar 28"/>
          <p:cNvGrpSpPr/>
          <p:nvPr/>
        </p:nvGrpSpPr>
        <p:grpSpPr>
          <a:xfrm>
            <a:off x="1301670" y="211119"/>
            <a:ext cx="6242129" cy="570155"/>
            <a:chOff x="1301670" y="211119"/>
            <a:chExt cx="6242129" cy="570155"/>
          </a:xfrm>
        </p:grpSpPr>
        <p:sp>
          <p:nvSpPr>
            <p:cNvPr id="13" name="Retângulo 12"/>
            <p:cNvSpPr/>
            <p:nvPr/>
          </p:nvSpPr>
          <p:spPr>
            <a:xfrm>
              <a:off x="1301670" y="318696"/>
              <a:ext cx="1697023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Seta para a Direita 17"/>
            <p:cNvSpPr/>
            <p:nvPr/>
          </p:nvSpPr>
          <p:spPr>
            <a:xfrm flipH="1">
              <a:off x="2998692" y="211119"/>
              <a:ext cx="4545107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Barra de Ferramentas de Acesso Rápido</a:t>
              </a:r>
              <a:endParaRPr lang="pt-BR" b="1" dirty="0"/>
            </a:p>
          </p:txBody>
        </p:sp>
      </p:grpSp>
      <p:grpSp>
        <p:nvGrpSpPr>
          <p:cNvPr id="39" name="Agrupar 38"/>
          <p:cNvGrpSpPr/>
          <p:nvPr/>
        </p:nvGrpSpPr>
        <p:grpSpPr>
          <a:xfrm>
            <a:off x="1188720" y="2483848"/>
            <a:ext cx="2752596" cy="3634564"/>
            <a:chOff x="1188720" y="2483848"/>
            <a:chExt cx="2752596" cy="3634564"/>
          </a:xfrm>
        </p:grpSpPr>
        <p:sp>
          <p:nvSpPr>
            <p:cNvPr id="21" name="Seta para a Direita 20"/>
            <p:cNvSpPr/>
            <p:nvPr/>
          </p:nvSpPr>
          <p:spPr>
            <a:xfrm rot="21403283" flipH="1">
              <a:off x="1623944" y="4022878"/>
              <a:ext cx="2317372" cy="58232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Nome da Linha</a:t>
              </a:r>
              <a:endParaRPr lang="pt-BR" b="1" dirty="0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1188720" y="2483848"/>
              <a:ext cx="420468" cy="3634564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7" name="Agrupar 36"/>
          <p:cNvGrpSpPr/>
          <p:nvPr/>
        </p:nvGrpSpPr>
        <p:grpSpPr>
          <a:xfrm>
            <a:off x="1537115" y="2224141"/>
            <a:ext cx="9259640" cy="1470074"/>
            <a:chOff x="1537115" y="2224141"/>
            <a:chExt cx="9259640" cy="1470074"/>
          </a:xfrm>
        </p:grpSpPr>
        <p:sp>
          <p:nvSpPr>
            <p:cNvPr id="19" name="Retângulo 18"/>
            <p:cNvSpPr/>
            <p:nvPr/>
          </p:nvSpPr>
          <p:spPr>
            <a:xfrm>
              <a:off x="1537115" y="2224141"/>
              <a:ext cx="9259640" cy="33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Seta para a Direita 24"/>
            <p:cNvSpPr/>
            <p:nvPr/>
          </p:nvSpPr>
          <p:spPr>
            <a:xfrm rot="1842674" flipH="1">
              <a:off x="6037518" y="3124060"/>
              <a:ext cx="268708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Nome da Coluna</a:t>
              </a:r>
              <a:endParaRPr lang="pt-BR" b="1" dirty="0"/>
            </a:p>
          </p:txBody>
        </p:sp>
      </p:grpSp>
      <p:grpSp>
        <p:nvGrpSpPr>
          <p:cNvPr id="38" name="Agrupar 37"/>
          <p:cNvGrpSpPr/>
          <p:nvPr/>
        </p:nvGrpSpPr>
        <p:grpSpPr>
          <a:xfrm>
            <a:off x="6889860" y="2337100"/>
            <a:ext cx="3906895" cy="3790932"/>
            <a:chOff x="6889860" y="2337100"/>
            <a:chExt cx="3906895" cy="3790932"/>
          </a:xfrm>
        </p:grpSpPr>
        <p:sp>
          <p:nvSpPr>
            <p:cNvPr id="20" name="Seta para a Direita 19"/>
            <p:cNvSpPr/>
            <p:nvPr/>
          </p:nvSpPr>
          <p:spPr>
            <a:xfrm rot="1842674">
              <a:off x="7102726" y="4866934"/>
              <a:ext cx="240630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Barra de Rolagem</a:t>
              </a:r>
              <a:endParaRPr lang="pt-BR" b="1" dirty="0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10368263" y="2337100"/>
              <a:ext cx="428492" cy="3749694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6889860" y="5822575"/>
              <a:ext cx="3853406" cy="305457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Seta para a Direita 25"/>
            <p:cNvSpPr/>
            <p:nvPr/>
          </p:nvSpPr>
          <p:spPr>
            <a:xfrm rot="21312958">
              <a:off x="8052299" y="4310935"/>
              <a:ext cx="2330901" cy="602619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Barra de Rolagem</a:t>
              </a:r>
              <a:endParaRPr lang="pt-BR" b="1" dirty="0"/>
            </a:p>
          </p:txBody>
        </p:sp>
      </p:grpSp>
      <p:grpSp>
        <p:nvGrpSpPr>
          <p:cNvPr id="40" name="Agrupar 39"/>
          <p:cNvGrpSpPr/>
          <p:nvPr/>
        </p:nvGrpSpPr>
        <p:grpSpPr>
          <a:xfrm>
            <a:off x="2063675" y="5096474"/>
            <a:ext cx="3337665" cy="1148695"/>
            <a:chOff x="2063675" y="5096474"/>
            <a:chExt cx="3337665" cy="1148695"/>
          </a:xfrm>
        </p:grpSpPr>
        <p:sp>
          <p:nvSpPr>
            <p:cNvPr id="27" name="Retângulo 26"/>
            <p:cNvSpPr/>
            <p:nvPr/>
          </p:nvSpPr>
          <p:spPr>
            <a:xfrm>
              <a:off x="2063675" y="5822574"/>
              <a:ext cx="1082937" cy="42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Seta para a Direita 27"/>
            <p:cNvSpPr/>
            <p:nvPr/>
          </p:nvSpPr>
          <p:spPr>
            <a:xfrm rot="19979622" flipH="1">
              <a:off x="3052846" y="5096474"/>
              <a:ext cx="2348494" cy="58232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Aba da Planilha</a:t>
              </a:r>
              <a:endParaRPr lang="pt-BR" b="1" dirty="0"/>
            </a:p>
          </p:txBody>
        </p:sp>
      </p:grpSp>
      <p:grpSp>
        <p:nvGrpSpPr>
          <p:cNvPr id="44" name="Agrupar 43"/>
          <p:cNvGrpSpPr/>
          <p:nvPr/>
        </p:nvGrpSpPr>
        <p:grpSpPr>
          <a:xfrm>
            <a:off x="8628553" y="4268542"/>
            <a:ext cx="1994162" cy="2219481"/>
            <a:chOff x="8628553" y="4268542"/>
            <a:chExt cx="1994162" cy="2219481"/>
          </a:xfrm>
        </p:grpSpPr>
        <p:sp>
          <p:nvSpPr>
            <p:cNvPr id="42" name="Seta para a Direita 41"/>
            <p:cNvSpPr/>
            <p:nvPr/>
          </p:nvSpPr>
          <p:spPr>
            <a:xfrm rot="13879469" flipH="1" flipV="1">
              <a:off x="7900726" y="4996369"/>
              <a:ext cx="1947136" cy="491482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Barra de Zoom</a:t>
              </a:r>
              <a:endParaRPr lang="pt-BR" b="1" dirty="0"/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8798542" y="6065428"/>
              <a:ext cx="1824173" cy="42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7" name="Agrupar 46"/>
          <p:cNvGrpSpPr/>
          <p:nvPr/>
        </p:nvGrpSpPr>
        <p:grpSpPr>
          <a:xfrm>
            <a:off x="4525383" y="294907"/>
            <a:ext cx="4631253" cy="1346453"/>
            <a:chOff x="4525383" y="294907"/>
            <a:chExt cx="4631253" cy="1346453"/>
          </a:xfrm>
        </p:grpSpPr>
        <p:sp>
          <p:nvSpPr>
            <p:cNvPr id="45" name="Retângulo 44"/>
            <p:cNvSpPr/>
            <p:nvPr/>
          </p:nvSpPr>
          <p:spPr>
            <a:xfrm>
              <a:off x="4525383" y="294907"/>
              <a:ext cx="2364477" cy="42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Seta para a Direita 45"/>
            <p:cNvSpPr/>
            <p:nvPr/>
          </p:nvSpPr>
          <p:spPr>
            <a:xfrm rot="1842674" flipH="1">
              <a:off x="6469550" y="1071205"/>
              <a:ext cx="268708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Nome do Arquivo</a:t>
              </a:r>
              <a:endParaRPr lang="pt-B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5111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268058" y="431800"/>
            <a:ext cx="9144000" cy="1023937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Conceito mais importante do Excel</a:t>
            </a:r>
          </a:p>
          <a:p>
            <a:r>
              <a:rPr lang="pt-BR" dirty="0" smtClean="0"/>
              <a:t>Colunas, Linhas e Células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1455737"/>
            <a:ext cx="8667750" cy="5038725"/>
          </a:xfrm>
          <a:prstGeom prst="rect">
            <a:avLst/>
          </a:prstGeom>
        </p:spPr>
      </p:pic>
      <p:sp>
        <p:nvSpPr>
          <p:cNvPr id="6" name="Seta para a Direita 5"/>
          <p:cNvSpPr/>
          <p:nvPr/>
        </p:nvSpPr>
        <p:spPr>
          <a:xfrm rot="7685901" flipV="1">
            <a:off x="4269914" y="2402834"/>
            <a:ext cx="1317048" cy="57376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Coluna D</a:t>
            </a:r>
            <a:endParaRPr lang="pt-BR" dirty="0"/>
          </a:p>
        </p:txBody>
      </p:sp>
      <p:sp>
        <p:nvSpPr>
          <p:cNvPr id="7" name="Seta para a Direita 6"/>
          <p:cNvSpPr/>
          <p:nvPr/>
        </p:nvSpPr>
        <p:spPr>
          <a:xfrm rot="346171">
            <a:off x="475681" y="4178725"/>
            <a:ext cx="1052091" cy="52193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Linha 5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3848100" y="3975099"/>
            <a:ext cx="171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= Célula D5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551342" y="2832100"/>
            <a:ext cx="1204558" cy="552856"/>
          </a:xfrm>
          <a:prstGeom prst="rect">
            <a:avLst/>
          </a:prstGeom>
          <a:noFill/>
          <a:ln w="444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089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498899" y="1075540"/>
            <a:ext cx="9144000" cy="44862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Símbolo Copyright: Guia Inserir,  Grupo de Ferramentas Símbolos, Comando Símbolo, Caracteres Especiais, Copyright;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Validação de dados: </a:t>
            </a:r>
            <a:r>
              <a:rPr lang="pt-BR" sz="1800" dirty="0">
                <a:latin typeface="Corbel" panose="020B0503020204020204" pitchFamily="34" charset="0"/>
              </a:rPr>
              <a:t>Guia </a:t>
            </a:r>
            <a:r>
              <a:rPr lang="pt-BR" sz="1800" dirty="0" smtClean="0">
                <a:latin typeface="Corbel" panose="020B0503020204020204" pitchFamily="34" charset="0"/>
              </a:rPr>
              <a:t>Dados,  </a:t>
            </a:r>
            <a:r>
              <a:rPr lang="pt-BR" sz="1800" dirty="0">
                <a:latin typeface="Corbel" panose="020B0503020204020204" pitchFamily="34" charset="0"/>
              </a:rPr>
              <a:t>Grupo </a:t>
            </a:r>
            <a:r>
              <a:rPr lang="pt-BR" sz="1800" dirty="0" smtClean="0">
                <a:latin typeface="Corbel" panose="020B0503020204020204" pitchFamily="34" charset="0"/>
              </a:rPr>
              <a:t>Ferramentas de Dados, Validação de dados;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Inserir Planilha: Página Inicial, Grupo Células, Menu Inserir, Comando Inserir Planilha.</a:t>
            </a: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Função Média: Guia Fórmulas, </a:t>
            </a:r>
            <a:r>
              <a:rPr lang="pt-BR" sz="1800" dirty="0">
                <a:latin typeface="Corbel" panose="020B0503020204020204" pitchFamily="34" charset="0"/>
              </a:rPr>
              <a:t>Grupo </a:t>
            </a:r>
            <a:r>
              <a:rPr lang="pt-BR" sz="1800" dirty="0" smtClean="0">
                <a:latin typeface="Corbel" panose="020B0503020204020204" pitchFamily="34" charset="0"/>
              </a:rPr>
              <a:t>Biblioteca de Funções, </a:t>
            </a:r>
            <a:r>
              <a:rPr lang="pt-BR" sz="1800" dirty="0">
                <a:latin typeface="Corbel" panose="020B0503020204020204" pitchFamily="34" charset="0"/>
              </a:rPr>
              <a:t>Menu </a:t>
            </a:r>
            <a:r>
              <a:rPr lang="pt-BR" sz="1800" dirty="0" smtClean="0">
                <a:latin typeface="Corbel" panose="020B0503020204020204" pitchFamily="34" charset="0"/>
              </a:rPr>
              <a:t>Auto Soma, </a:t>
            </a:r>
            <a:r>
              <a:rPr lang="pt-BR" sz="1800" dirty="0">
                <a:latin typeface="Corbel" panose="020B0503020204020204" pitchFamily="34" charset="0"/>
              </a:rPr>
              <a:t>Comando </a:t>
            </a:r>
            <a:r>
              <a:rPr lang="pt-BR" sz="1800" dirty="0" smtClean="0">
                <a:latin typeface="Corbel" panose="020B0503020204020204" pitchFamily="34" charset="0"/>
              </a:rPr>
              <a:t>Média.</a:t>
            </a: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Praticar encontrar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01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1"/>
          <p:cNvSpPr txBox="1">
            <a:spLocks/>
          </p:cNvSpPr>
          <p:nvPr/>
        </p:nvSpPr>
        <p:spPr>
          <a:xfrm>
            <a:off x="1607372" y="1029821"/>
            <a:ext cx="9144000" cy="5378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xlxs</a:t>
            </a:r>
            <a:r>
              <a:rPr lang="pt-BR" sz="1800" dirty="0">
                <a:latin typeface="Corbel" panose="020B0503020204020204" pitchFamily="34" charset="0"/>
              </a:rPr>
              <a:t>: formato atual de planilha sem Macro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xlsm</a:t>
            </a:r>
            <a:r>
              <a:rPr lang="pt-BR" sz="1800" dirty="0">
                <a:latin typeface="Corbel" panose="020B0503020204020204" pitchFamily="34" charset="0"/>
              </a:rPr>
              <a:t>: formato atual </a:t>
            </a:r>
            <a:r>
              <a:rPr lang="pt-BR" sz="1800" dirty="0" smtClean="0">
                <a:latin typeface="Corbel" panose="020B0503020204020204" pitchFamily="34" charset="0"/>
              </a:rPr>
              <a:t>de planilha habilitado </a:t>
            </a:r>
            <a:r>
              <a:rPr lang="pt-BR" sz="1800" dirty="0">
                <a:latin typeface="Corbel" panose="020B0503020204020204" pitchFamily="34" charset="0"/>
              </a:rPr>
              <a:t>para </a:t>
            </a:r>
            <a:r>
              <a:rPr lang="pt-BR" sz="1800" dirty="0" smtClean="0">
                <a:latin typeface="Corbel" panose="020B0503020204020204" pitchFamily="34" charset="0"/>
              </a:rPr>
              <a:t>Macro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xlam</a:t>
            </a:r>
            <a:r>
              <a:rPr lang="pt-BR" sz="1800" dirty="0">
                <a:latin typeface="Corbel" panose="020B0503020204020204" pitchFamily="34" charset="0"/>
              </a:rPr>
              <a:t>: formato atual </a:t>
            </a:r>
            <a:r>
              <a:rPr lang="pt-BR" sz="1800" dirty="0" smtClean="0">
                <a:latin typeface="Corbel" panose="020B0503020204020204" pitchFamily="34" charset="0"/>
              </a:rPr>
              <a:t>de suplemento (programa VBA de Excel).</a:t>
            </a:r>
            <a:endParaRPr lang="pt-BR" sz="1800" dirty="0"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xlsb</a:t>
            </a:r>
            <a:r>
              <a:rPr lang="pt-BR" sz="1800" dirty="0">
                <a:latin typeface="Corbel" panose="020B0503020204020204" pitchFamily="34" charset="0"/>
              </a:rPr>
              <a:t>: formato de planilha binaria (mais compacto, menos funcionalidades) Excel 2010 e 2007.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xls</a:t>
            </a:r>
            <a:r>
              <a:rPr lang="pt-BR" sz="1800" dirty="0" smtClean="0">
                <a:latin typeface="Corbel" panose="020B0503020204020204" pitchFamily="34" charset="0"/>
              </a:rPr>
              <a:t> : formato de planilha antiga até versão 2003 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xla</a:t>
            </a:r>
            <a:r>
              <a:rPr lang="pt-BR" sz="1800" dirty="0" smtClean="0">
                <a:latin typeface="Corbel" panose="020B0503020204020204" pitchFamily="34" charset="0"/>
              </a:rPr>
              <a:t> :  </a:t>
            </a:r>
            <a:r>
              <a:rPr lang="pt-BR" sz="1800" dirty="0">
                <a:latin typeface="Corbel" panose="020B0503020204020204" pitchFamily="34" charset="0"/>
              </a:rPr>
              <a:t>formato de </a:t>
            </a:r>
            <a:r>
              <a:rPr lang="pt-BR" sz="1800" dirty="0" smtClean="0">
                <a:latin typeface="Corbel" panose="020B0503020204020204" pitchFamily="34" charset="0"/>
              </a:rPr>
              <a:t>suplemento com macro antigo </a:t>
            </a:r>
            <a:r>
              <a:rPr lang="pt-BR" sz="1800" dirty="0">
                <a:latin typeface="Corbel" panose="020B0503020204020204" pitchFamily="34" charset="0"/>
              </a:rPr>
              <a:t>até versão 2003 </a:t>
            </a:r>
            <a:endParaRPr lang="pt-BR" sz="1800" dirty="0" smtClean="0"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Csv</a:t>
            </a:r>
            <a:r>
              <a:rPr lang="pt-BR" sz="1800" dirty="0" smtClean="0">
                <a:latin typeface="Corbel" panose="020B0503020204020204" pitchFamily="34" charset="0"/>
              </a:rPr>
              <a:t>: formato de texto com colunas separadas por ponto e virgula “;”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Txt</a:t>
            </a:r>
            <a:r>
              <a:rPr lang="pt-BR" sz="1800" dirty="0" smtClean="0">
                <a:latin typeface="Corbel" panose="020B0503020204020204" pitchFamily="34" charset="0"/>
              </a:rPr>
              <a:t>: formato de texto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xml</a:t>
            </a:r>
            <a:r>
              <a:rPr lang="pt-BR" sz="1800" dirty="0" smtClean="0">
                <a:latin typeface="Corbel" panose="020B0503020204020204" pitchFamily="34" charset="0"/>
              </a:rPr>
              <a:t>: formato padrão </a:t>
            </a:r>
            <a:r>
              <a:rPr lang="pt-BR" sz="1800" dirty="0" err="1" smtClean="0">
                <a:latin typeface="Corbel" panose="020B0503020204020204" pitchFamily="34" charset="0"/>
              </a:rPr>
              <a:t>xml</a:t>
            </a:r>
            <a:r>
              <a:rPr lang="pt-BR" sz="1800" dirty="0" smtClean="0">
                <a:latin typeface="Corbel" panose="020B0503020204020204" pitchFamily="34" charset="0"/>
              </a:rPr>
              <a:t> (</a:t>
            </a:r>
            <a:r>
              <a:rPr lang="pt-BR" sz="1800" dirty="0" err="1" smtClean="0">
                <a:latin typeface="Corbel" panose="020B0503020204020204" pitchFamily="34" charset="0"/>
              </a:rPr>
              <a:t>e</a:t>
            </a:r>
            <a:r>
              <a:rPr lang="pt-BR" sz="1800" dirty="0" err="1" smtClean="0">
                <a:solidFill>
                  <a:srgbClr val="FF0000"/>
                </a:solidFill>
                <a:latin typeface="Corbel" panose="020B0503020204020204" pitchFamily="34" charset="0"/>
              </a:rPr>
              <a:t>X</a:t>
            </a:r>
            <a:r>
              <a:rPr lang="pt-BR" sz="1800" dirty="0" err="1" smtClean="0">
                <a:latin typeface="Corbel" panose="020B0503020204020204" pitchFamily="34" charset="0"/>
              </a:rPr>
              <a:t>treme</a:t>
            </a:r>
            <a:r>
              <a:rPr lang="pt-BR" sz="1800" dirty="0" smtClean="0">
                <a:latin typeface="Corbel" panose="020B0503020204020204" pitchFamily="34" charset="0"/>
              </a:rPr>
              <a:t> </a:t>
            </a:r>
            <a:r>
              <a:rPr lang="pt-BR" sz="1800" dirty="0" err="1" smtClean="0">
                <a:solidFill>
                  <a:srgbClr val="FF0000"/>
                </a:solidFill>
                <a:latin typeface="Corbel" panose="020B0503020204020204" pitchFamily="34" charset="0"/>
              </a:rPr>
              <a:t>M</a:t>
            </a:r>
            <a:r>
              <a:rPr lang="pt-BR" sz="1800" dirty="0" err="1" smtClean="0">
                <a:latin typeface="Corbel" panose="020B0503020204020204" pitchFamily="34" charset="0"/>
              </a:rPr>
              <a:t>arkup</a:t>
            </a:r>
            <a:r>
              <a:rPr lang="pt-BR" sz="1800" dirty="0" smtClean="0">
                <a:latin typeface="Corbel" panose="020B0503020204020204" pitchFamily="34" charset="0"/>
              </a:rPr>
              <a:t> </a:t>
            </a:r>
            <a:r>
              <a:rPr lang="pt-BR" sz="1800" dirty="0" err="1" smtClean="0">
                <a:solidFill>
                  <a:srgbClr val="FF0000"/>
                </a:solidFill>
                <a:latin typeface="Corbel" panose="020B0503020204020204" pitchFamily="34" charset="0"/>
              </a:rPr>
              <a:t>L</a:t>
            </a:r>
            <a:r>
              <a:rPr lang="pt-BR" sz="1800" dirty="0" err="1" smtClean="0">
                <a:latin typeface="Corbel" panose="020B0503020204020204" pitchFamily="34" charset="0"/>
              </a:rPr>
              <a:t>anguage</a:t>
            </a:r>
            <a:r>
              <a:rPr lang="pt-BR" sz="1800" dirty="0" smtClean="0">
                <a:latin typeface="Corbel" panose="020B0503020204020204" pitchFamily="34" charset="0"/>
              </a:rPr>
              <a:t>)</a:t>
            </a:r>
          </a:p>
          <a:p>
            <a:pPr algn="l">
              <a:lnSpc>
                <a:spcPct val="10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0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395586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Principais tipos de Arquivos</a:t>
            </a:r>
          </a:p>
        </p:txBody>
      </p:sp>
    </p:spTree>
    <p:extLst>
      <p:ext uri="{BB962C8B-B14F-4D97-AF65-F5344CB8AC3E}">
        <p14:creationId xmlns:p14="http://schemas.microsoft.com/office/powerpoint/2010/main" val="204111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700142" y="914999"/>
            <a:ext cx="10821297" cy="515231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Movimentar-se:  Cursor do mouse + Clique ou setas.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Clique </a:t>
            </a:r>
            <a:r>
              <a:rPr lang="pt-BR" sz="1800" dirty="0">
                <a:latin typeface="Corbel" panose="020B0503020204020204" pitchFamily="34" charset="0"/>
              </a:rPr>
              <a:t>simples na célula &gt;&gt; Digitar &gt;&gt;[Confirma]:: </a:t>
            </a:r>
            <a:r>
              <a:rPr lang="pt-BR" sz="1800" dirty="0" smtClean="0">
                <a:latin typeface="Corbel" panose="020B0503020204020204" pitchFamily="34" charset="0"/>
              </a:rPr>
              <a:t>irá </a:t>
            </a:r>
            <a:r>
              <a:rPr lang="pt-BR" sz="1800" dirty="0">
                <a:latin typeface="Corbel" panose="020B0503020204020204" pitchFamily="34" charset="0"/>
              </a:rPr>
              <a:t>sobrescrever a informação que já </a:t>
            </a:r>
            <a:r>
              <a:rPr lang="pt-BR" sz="1800" dirty="0" smtClean="0">
                <a:latin typeface="Corbel" panose="020B0503020204020204" pitchFamily="34" charset="0"/>
              </a:rPr>
              <a:t>existe.</a:t>
            </a: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Duplo clique na célula ou barra de fórmula &gt;&gt; Digitar&gt;&gt; [Confirma] :: </a:t>
            </a:r>
            <a:r>
              <a:rPr lang="pt-BR" sz="1800" dirty="0" smtClean="0">
                <a:latin typeface="Corbel" panose="020B0503020204020204" pitchFamily="34" charset="0"/>
              </a:rPr>
              <a:t>irá </a:t>
            </a:r>
            <a:r>
              <a:rPr lang="pt-BR" sz="1800" dirty="0">
                <a:latin typeface="Corbel" panose="020B0503020204020204" pitchFamily="34" charset="0"/>
              </a:rPr>
              <a:t>habilitar edição completa da </a:t>
            </a:r>
            <a:r>
              <a:rPr lang="pt-BR" sz="1800" dirty="0" smtClean="0">
                <a:latin typeface="Corbel" panose="020B0503020204020204" pitchFamily="34" charset="0"/>
              </a:rPr>
              <a:t>célula.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[Delete] :: apagar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[</a:t>
            </a:r>
            <a:r>
              <a:rPr lang="pt-BR" sz="1800" dirty="0" err="1" smtClean="0">
                <a:latin typeface="Corbel" panose="020B0503020204020204" pitchFamily="34" charset="0"/>
              </a:rPr>
              <a:t>Esc</a:t>
            </a:r>
            <a:r>
              <a:rPr lang="pt-BR" sz="1800" dirty="0" smtClean="0">
                <a:latin typeface="Corbel" panose="020B0503020204020204" pitchFamily="34" charset="0"/>
              </a:rPr>
              <a:t>] durante Digitação:: cancela alteração da Célula.</a:t>
            </a: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b="1" dirty="0" smtClean="0">
                <a:latin typeface="Corbel" panose="020B0503020204020204" pitchFamily="34" charset="0"/>
              </a:rPr>
              <a:t>Seleção de células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Selecionar várias células com o Botão Esquerdo do Mouse pressionado ou [Seta]+[Shift]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Célula Ativa:: célula aberta para  alteração&gt;  Identificada na caixa de nomes.</a:t>
            </a:r>
          </a:p>
          <a:p>
            <a:pPr>
              <a:lnSpc>
                <a:spcPct val="150000"/>
              </a:lnSpc>
            </a:pP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Exercício rápido: Selecionar intervalo B4:G13, com a célula B4 ativa digite seu nome &gt;&gt; [</a:t>
            </a:r>
            <a:r>
              <a:rPr lang="pt-BR" sz="1800" b="1" dirty="0" err="1" smtClean="0">
                <a:solidFill>
                  <a:schemeClr val="tx2"/>
                </a:solidFill>
                <a:latin typeface="Corbel" panose="020B0503020204020204" pitchFamily="34" charset="0"/>
              </a:rPr>
              <a:t>Ctrl</a:t>
            </a: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]+[</a:t>
            </a:r>
            <a:r>
              <a:rPr lang="pt-BR" sz="1800" b="1" dirty="0" err="1" smtClean="0">
                <a:solidFill>
                  <a:schemeClr val="tx2"/>
                </a:solidFill>
                <a:latin typeface="Corbel" panose="020B0503020204020204" pitchFamily="34" charset="0"/>
              </a:rPr>
              <a:t>Enter</a:t>
            </a: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].</a:t>
            </a:r>
          </a:p>
          <a:p>
            <a:pPr>
              <a:lnSpc>
                <a:spcPct val="150000"/>
              </a:lnSpc>
            </a:pP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Apague tudo e refaça o mesmo Clicando em Células não consecutivas com o [</a:t>
            </a:r>
            <a:r>
              <a:rPr lang="pt-BR" sz="1800" b="1" dirty="0" err="1" smtClean="0">
                <a:solidFill>
                  <a:schemeClr val="tx2"/>
                </a:solidFill>
                <a:latin typeface="Corbel" panose="020B0503020204020204" pitchFamily="34" charset="0"/>
              </a:rPr>
              <a:t>Crtl</a:t>
            </a: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] pressionado</a:t>
            </a:r>
          </a:p>
          <a:p>
            <a:pPr>
              <a:lnSpc>
                <a:spcPct val="150000"/>
              </a:lnSpc>
            </a:pP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Clique no encontro COLUNA x LINHA (canto superior esquerdo) e Pressione [DEL].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Inserindo e Editando Informações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62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PROGRAMAÇÃO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66697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9:00 as 9:30 - Apresentação e Estrutura do Curso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9:30 as 10:00 - Fundamentos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10:00 as 12:30 -  Prática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12:30 as 13:30 - Almoço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13:30 às  16:45 -  Pratica com estudos de caso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16:45 as 17:00 – Duvidas e Reforço</a:t>
            </a: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99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16367" y="1039550"/>
            <a:ext cx="10810875" cy="37449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Iniciadas </a:t>
            </a:r>
            <a:r>
              <a:rPr lang="pt-BR" sz="1800" dirty="0">
                <a:latin typeface="Corbel" panose="020B0503020204020204" pitchFamily="34" charset="0"/>
              </a:rPr>
              <a:t>sempre por “ = </a:t>
            </a:r>
            <a:r>
              <a:rPr lang="pt-BR" sz="1800" dirty="0" smtClean="0">
                <a:latin typeface="Corbel" panose="020B0503020204020204" pitchFamily="34" charset="0"/>
              </a:rPr>
              <a:t>“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Ação: Clique na célula a inserir o resultado da fórmula &gt;&gt; [=] &gt;&gt; digite a fórmula ou clique &gt;&gt; [</a:t>
            </a:r>
            <a:r>
              <a:rPr lang="pt-BR" sz="1800" dirty="0" err="1" smtClean="0">
                <a:latin typeface="Corbel" panose="020B0503020204020204" pitchFamily="34" charset="0"/>
              </a:rPr>
              <a:t>Enter</a:t>
            </a:r>
            <a:r>
              <a:rPr lang="pt-BR" sz="1800" dirty="0" smtClean="0">
                <a:latin typeface="Corbel" panose="020B0503020204020204" pitchFamily="34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Equações algébricas: + - /  *</a:t>
            </a:r>
          </a:p>
          <a:p>
            <a:pPr>
              <a:lnSpc>
                <a:spcPct val="150000"/>
              </a:lnSpc>
            </a:pPr>
            <a:r>
              <a:rPr lang="pt-BR" sz="1800" dirty="0" err="1" smtClean="0">
                <a:latin typeface="Corbel" panose="020B0503020204020204" pitchFamily="34" charset="0"/>
              </a:rPr>
              <a:t>Exponenciação</a:t>
            </a:r>
            <a:r>
              <a:rPr lang="pt-BR" sz="1800" dirty="0" smtClean="0">
                <a:latin typeface="Corbel" panose="020B0503020204020204" pitchFamily="34" charset="0"/>
              </a:rPr>
              <a:t>: ^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Raiz quadrada: ^(1/2)</a:t>
            </a: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033" y="3789100"/>
            <a:ext cx="3390900" cy="1990725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Fórmulas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81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748552" y="816310"/>
            <a:ext cx="9144000" cy="571358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As informações no Excel estão localizadas por sistema de coordenadas e Ordenadas.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Essa localização da célula recebe o nome de “Referência”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Tipos de REFERÊNCIA: ABSOLUTO E RELATIVO.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	Absoluta (Congelar)  </a:t>
            </a:r>
            <a:r>
              <a:rPr lang="pt-BR" sz="1800" dirty="0">
                <a:latin typeface="Corbel" panose="020B0503020204020204" pitchFamily="34" charset="0"/>
              </a:rPr>
              <a:t>&gt;&gt; </a:t>
            </a:r>
            <a:r>
              <a:rPr lang="pt-BR" sz="1800" b="1" dirty="0">
                <a:latin typeface="Corbel" panose="020B0503020204020204" pitchFamily="34" charset="0"/>
              </a:rPr>
              <a:t>$</a:t>
            </a:r>
            <a:r>
              <a:rPr lang="pt-BR" sz="1800" dirty="0" smtClean="0">
                <a:latin typeface="Corbel" panose="020B0503020204020204" pitchFamily="34" charset="0"/>
              </a:rPr>
              <a:t>B</a:t>
            </a:r>
            <a:r>
              <a:rPr lang="pt-BR" sz="1800" b="1" dirty="0" smtClean="0">
                <a:latin typeface="Corbel" panose="020B0503020204020204" pitchFamily="34" charset="0"/>
              </a:rPr>
              <a:t>$</a:t>
            </a:r>
            <a:r>
              <a:rPr lang="pt-BR" sz="1800" dirty="0" smtClean="0">
                <a:latin typeface="Corbel" panose="020B0503020204020204" pitchFamily="34" charset="0"/>
              </a:rPr>
              <a:t>2 :: está sempre está no mesmo lugar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	Relativo&gt;&gt; B2 :: caminha junto</a:t>
            </a: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O símbolo “$” na frente da coluna ou linha determina o quê será “Congelado”.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B5 = Linha e coluna relativas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B$5 = linha congelada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$B5 = Coluna Congelada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$B$5 = Linha e Coluna Congeladas 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Inserindo Informações – Sistema de Localização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22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1"/>
          <p:cNvSpPr txBox="1">
            <a:spLocks/>
          </p:cNvSpPr>
          <p:nvPr/>
        </p:nvSpPr>
        <p:spPr>
          <a:xfrm>
            <a:off x="613186" y="871387"/>
            <a:ext cx="11499925" cy="6078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1-Digite na célula B3 sua data de nascimento (formato </a:t>
            </a:r>
            <a:r>
              <a:rPr lang="pt-BR" sz="1800" dirty="0" err="1" smtClean="0">
                <a:latin typeface="Corbel" panose="020B0503020204020204" pitchFamily="34" charset="0"/>
              </a:rPr>
              <a:t>dd</a:t>
            </a:r>
            <a:r>
              <a:rPr lang="pt-BR" sz="1800" dirty="0" smtClean="0">
                <a:latin typeface="Corbel" panose="020B0503020204020204" pitchFamily="34" charset="0"/>
              </a:rPr>
              <a:t>/mm/</a:t>
            </a:r>
            <a:r>
              <a:rPr lang="pt-BR" sz="1800" dirty="0" err="1" smtClean="0">
                <a:latin typeface="Corbel" panose="020B0503020204020204" pitchFamily="34" charset="0"/>
              </a:rPr>
              <a:t>aaaa</a:t>
            </a:r>
            <a:r>
              <a:rPr lang="pt-BR" sz="1800" dirty="0" smtClean="0">
                <a:latin typeface="Corbel" panose="020B0503020204020204" pitchFamily="34" charset="0"/>
              </a:rPr>
              <a:t>), na célula C3 o dia de hoje (formato </a:t>
            </a:r>
            <a:r>
              <a:rPr lang="pt-BR" sz="1800" dirty="0" err="1" smtClean="0">
                <a:latin typeface="Corbel" panose="020B0503020204020204" pitchFamily="34" charset="0"/>
              </a:rPr>
              <a:t>dd</a:t>
            </a:r>
            <a:r>
              <a:rPr lang="pt-BR" sz="1800" dirty="0" smtClean="0">
                <a:latin typeface="Corbel" panose="020B0503020204020204" pitchFamily="34" charset="0"/>
              </a:rPr>
              <a:t>/mm/</a:t>
            </a:r>
            <a:r>
              <a:rPr lang="pt-BR" sz="1800" dirty="0" err="1" smtClean="0">
                <a:latin typeface="Corbel" panose="020B0503020204020204" pitchFamily="34" charset="0"/>
              </a:rPr>
              <a:t>aaaa</a:t>
            </a:r>
            <a:r>
              <a:rPr lang="pt-BR" sz="1800" dirty="0" smtClean="0">
                <a:latin typeface="Corbel" panose="020B0503020204020204" pitchFamily="34" charset="0"/>
              </a:rPr>
              <a:t>) e  na célula D3 faça a fórmula para mostrar quantos dias se passaram desde o seu nascimento. </a:t>
            </a:r>
          </a:p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Quantos dias se passaram? E quantas horas?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2-Digite na célula B4 o número 121, na célula C3 faça a fórmula para calcular a raiz quadrada de </a:t>
            </a:r>
            <a:r>
              <a:rPr lang="pt-BR" sz="1800" dirty="0" smtClean="0">
                <a:latin typeface="Corbel" panose="020B0503020204020204" pitchFamily="34" charset="0"/>
              </a:rPr>
              <a:t>do B4</a:t>
            </a:r>
            <a:r>
              <a:rPr lang="pt-BR" sz="1800" dirty="0" smtClean="0">
                <a:latin typeface="Corbel" panose="020B0503020204020204" pitchFamily="34" charset="0"/>
              </a:rPr>
              <a:t>.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3-A partir da Célula B6 faça um tabela que represente a tabuada de multiplicação do 1 ao 10 . (use 10 colunas e 10 linhas)</a:t>
            </a: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Dicas: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Multiplicação: “*”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Divisão: “/”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Soma: “+”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Subtração: “ – “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Raiz quadrada: “^(1/2)”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Referência Absoluta/Congelar: “$”.</a:t>
            </a: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961120" y="365760"/>
            <a:ext cx="108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  <a:r>
              <a:rPr lang="pt-BR" dirty="0" smtClean="0"/>
              <a:t>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194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197" y="976984"/>
            <a:ext cx="6843480" cy="276667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314" y="3903047"/>
            <a:ext cx="6500309" cy="260656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Solução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961120" y="365760"/>
            <a:ext cx="108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5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8734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62695" y="934627"/>
            <a:ext cx="10055225" cy="37449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 smtClean="0"/>
              <a:t>Biblioteca organizada por categoria de uso. Cada input/pedaço de função é chamado de “argumento” que fica dentro do </a:t>
            </a:r>
            <a:r>
              <a:rPr lang="pt-BR" sz="1800" dirty="0" err="1" smtClean="0"/>
              <a:t>parentesis</a:t>
            </a:r>
            <a:r>
              <a:rPr lang="pt-BR" sz="1800" dirty="0" smtClean="0"/>
              <a:t> e vem depois do nome da função. </a:t>
            </a:r>
          </a:p>
          <a:p>
            <a:pPr marL="0" indent="0">
              <a:buNone/>
            </a:pPr>
            <a:r>
              <a:rPr lang="pt-BR" sz="1800" dirty="0"/>
              <a:t>= Nome da função(argumento1; argumento2;...)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 smtClean="0"/>
              <a:t>Pode </a:t>
            </a:r>
            <a:r>
              <a:rPr lang="pt-BR" sz="1800" dirty="0"/>
              <a:t>ou não possuir argumento.  </a:t>
            </a:r>
            <a:r>
              <a:rPr lang="pt-BR" sz="1800" dirty="0" smtClean="0"/>
              <a:t>Argumento pode ser opcional “[“ ou obrigatório.</a:t>
            </a:r>
            <a:endParaRPr lang="pt-BR" sz="1800" dirty="0"/>
          </a:p>
          <a:p>
            <a:pPr marL="0" indent="0">
              <a:buNone/>
            </a:pPr>
            <a:r>
              <a:rPr lang="pt-BR" sz="1800" dirty="0" smtClean="0"/>
              <a:t>=SOMA(num1</a:t>
            </a:r>
            <a:r>
              <a:rPr lang="pt-BR" sz="1800" dirty="0"/>
              <a:t>;[num2]) &gt;&gt; 2º Argumento é </a:t>
            </a:r>
            <a:r>
              <a:rPr lang="pt-BR" sz="1800" dirty="0" smtClean="0"/>
              <a:t>Opcional “[num2]”</a:t>
            </a:r>
          </a:p>
          <a:p>
            <a:pPr marL="0" indent="0">
              <a:buNone/>
            </a:pPr>
            <a:r>
              <a:rPr lang="pt-BR" sz="1800" dirty="0" smtClean="0"/>
              <a:t>Sem argumento  </a:t>
            </a:r>
            <a:r>
              <a:rPr lang="pt-BR" sz="1800" dirty="0"/>
              <a:t>= Hoje() </a:t>
            </a:r>
            <a:r>
              <a:rPr lang="pt-BR" sz="1800" dirty="0" smtClean="0"/>
              <a:t>&gt;&gt; 22/08/2018 -  normalmente usados para informação (não realizam calculo)</a:t>
            </a:r>
            <a:endParaRPr lang="pt-BR" sz="1800" dirty="0"/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r>
              <a:rPr lang="pt-BR" sz="1800" dirty="0" smtClean="0"/>
              <a:t>Caminho: botão função, Guia fórmulas, digitação direta na célula.</a:t>
            </a:r>
            <a:endParaRPr lang="pt-BR" sz="1800" dirty="0"/>
          </a:p>
          <a:p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944" y="4797797"/>
            <a:ext cx="3514725" cy="161925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659" y="4797796"/>
            <a:ext cx="3648075" cy="1895475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Funções e Fórmulas</a:t>
            </a: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endParaRPr lang="pt-BR" sz="2400" b="1" dirty="0" smtClean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14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11218" y="979618"/>
            <a:ext cx="10596283" cy="57864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Para apagar informações no Excel proceda da seguinte maneira: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Célula: Ativar a célula e pressionar [DEL] ou [</a:t>
            </a:r>
            <a:r>
              <a:rPr lang="pt-BR" sz="1800" dirty="0" err="1" smtClean="0">
                <a:latin typeface="Corbel" panose="020B0503020204020204" pitchFamily="34" charset="0"/>
              </a:rPr>
              <a:t>Backspace</a:t>
            </a:r>
            <a:r>
              <a:rPr lang="pt-BR" sz="1800" dirty="0" smtClean="0">
                <a:latin typeface="Corbel" panose="020B0503020204020204" pitchFamily="34" charset="0"/>
              </a:rPr>
              <a:t>]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Intervalo: selecionar o Intervalo e pressionar [DEL]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Coluna: Selecionar a coluna com botão Direito do Mouse e “Excluir” /teclas  [</a:t>
            </a:r>
            <a:r>
              <a:rPr lang="pt-BR" sz="1800" dirty="0" err="1" smtClean="0">
                <a:latin typeface="Corbel" panose="020B0503020204020204" pitchFamily="34" charset="0"/>
              </a:rPr>
              <a:t>ctrl</a:t>
            </a:r>
            <a:r>
              <a:rPr lang="pt-BR" sz="1800" dirty="0" smtClean="0">
                <a:latin typeface="Corbel" panose="020B0503020204020204" pitchFamily="34" charset="0"/>
              </a:rPr>
              <a:t> -] / Guia Pagina Inicial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Linha: </a:t>
            </a:r>
            <a:r>
              <a:rPr lang="pt-BR" sz="1800" dirty="0">
                <a:latin typeface="Corbel" panose="020B0503020204020204" pitchFamily="34" charset="0"/>
              </a:rPr>
              <a:t>Selecionar a </a:t>
            </a:r>
            <a:r>
              <a:rPr lang="pt-BR" sz="1800" dirty="0" smtClean="0">
                <a:latin typeface="Corbel" panose="020B0503020204020204" pitchFamily="34" charset="0"/>
              </a:rPr>
              <a:t>linha com </a:t>
            </a:r>
            <a:r>
              <a:rPr lang="pt-BR" sz="1800" dirty="0">
                <a:latin typeface="Corbel" panose="020B0503020204020204" pitchFamily="34" charset="0"/>
              </a:rPr>
              <a:t>botão Direito do Mouse e “Excluir” /teclas  [</a:t>
            </a:r>
            <a:r>
              <a:rPr lang="pt-BR" sz="1800" dirty="0" err="1">
                <a:latin typeface="Corbel" panose="020B0503020204020204" pitchFamily="34" charset="0"/>
              </a:rPr>
              <a:t>ctrl</a:t>
            </a:r>
            <a:r>
              <a:rPr lang="pt-BR" sz="1800" dirty="0">
                <a:latin typeface="Corbel" panose="020B0503020204020204" pitchFamily="34" charset="0"/>
              </a:rPr>
              <a:t> -] / Guia Pagina </a:t>
            </a:r>
            <a:r>
              <a:rPr lang="pt-BR" sz="1800" dirty="0" smtClean="0">
                <a:latin typeface="Corbel" panose="020B0503020204020204" pitchFamily="34" charset="0"/>
              </a:rPr>
              <a:t>Inicial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Para </a:t>
            </a:r>
            <a:r>
              <a:rPr lang="pt-BR" sz="1800" dirty="0" smtClean="0">
                <a:latin typeface="Corbel" panose="020B0503020204020204" pitchFamily="34" charset="0"/>
              </a:rPr>
              <a:t>OCULTAR informações </a:t>
            </a:r>
            <a:r>
              <a:rPr lang="pt-BR" sz="1800" dirty="0">
                <a:latin typeface="Corbel" panose="020B0503020204020204" pitchFamily="34" charset="0"/>
              </a:rPr>
              <a:t>no Excel proceda da seguinte maneira: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Coluna ou Linha : </a:t>
            </a:r>
            <a:r>
              <a:rPr lang="pt-BR" sz="1800" dirty="0">
                <a:latin typeface="Corbel" panose="020B0503020204020204" pitchFamily="34" charset="0"/>
              </a:rPr>
              <a:t>Selecionar a coluna </a:t>
            </a:r>
            <a:r>
              <a:rPr lang="pt-BR" sz="1800" dirty="0" smtClean="0">
                <a:latin typeface="Corbel" panose="020B0503020204020204" pitchFamily="34" charset="0"/>
              </a:rPr>
              <a:t>ou Linha com </a:t>
            </a:r>
            <a:r>
              <a:rPr lang="pt-BR" sz="1800" dirty="0">
                <a:latin typeface="Corbel" panose="020B0503020204020204" pitchFamily="34" charset="0"/>
              </a:rPr>
              <a:t>botão Direito do Mouse e </a:t>
            </a:r>
            <a:r>
              <a:rPr lang="pt-BR" sz="1800" dirty="0" smtClean="0">
                <a:latin typeface="Corbel" panose="020B0503020204020204" pitchFamily="34" charset="0"/>
              </a:rPr>
              <a:t>“Ocultar” / Guia </a:t>
            </a:r>
            <a:r>
              <a:rPr lang="pt-BR" sz="1800" dirty="0">
                <a:latin typeface="Corbel" panose="020B0503020204020204" pitchFamily="34" charset="0"/>
              </a:rPr>
              <a:t>Pagina Inicial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Para DESOCULTAR </a:t>
            </a:r>
            <a:r>
              <a:rPr lang="pt-BR" sz="1800" dirty="0">
                <a:latin typeface="Corbel" panose="020B0503020204020204" pitchFamily="34" charset="0"/>
              </a:rPr>
              <a:t>informações no Excel proceda da seguinte maneira: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Coluna ou Linha: </a:t>
            </a:r>
            <a:r>
              <a:rPr lang="pt-BR" sz="1800" dirty="0">
                <a:latin typeface="Corbel" panose="020B0503020204020204" pitchFamily="34" charset="0"/>
              </a:rPr>
              <a:t>Selecionar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o intervalo </a:t>
            </a:r>
            <a:r>
              <a:rPr lang="pt-BR" sz="1800" dirty="0" smtClean="0">
                <a:latin typeface="Corbel" panose="020B0503020204020204" pitchFamily="34" charset="0"/>
              </a:rPr>
              <a:t>da coluna/linha </a:t>
            </a:r>
            <a:r>
              <a:rPr lang="pt-BR" sz="1800" dirty="0">
                <a:latin typeface="Corbel" panose="020B0503020204020204" pitchFamily="34" charset="0"/>
              </a:rPr>
              <a:t>com botão Direito do Mouse e “Ocultar” / Guia Pagina Inicial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Apagar e Ocultar Dados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67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11218" y="979618"/>
            <a:ext cx="10596283" cy="57864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Ao Deletar Células, Colunas e Linhas tomar cuidado com erros nas fórmulas que referenciam o objeto deletado. Erros mais comuns em fórmulas e seu significado.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#N/A: valor buscado não foi encontrado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#DIV/</a:t>
            </a: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pt-BR" sz="1800" dirty="0" smtClean="0">
                <a:latin typeface="Corbel" panose="020B0503020204020204" pitchFamily="34" charset="0"/>
              </a:rPr>
              <a:t>!: tentativa de dividir algo por zero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#NOME!: erro na digitação da formula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#VALOR!: Tentativa de realizar operação matemática com “TEXTO”.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#REF!: algum argumento da formula foi “Deletado”. Fórmula Corrompida.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#NUM!: Formula possui argumentos errado (</a:t>
            </a:r>
            <a:r>
              <a:rPr lang="pt-BR" sz="1800" dirty="0" err="1" smtClean="0">
                <a:latin typeface="Corbel" panose="020B0503020204020204" pitchFamily="34" charset="0"/>
              </a:rPr>
              <a:t>Ex</a:t>
            </a:r>
            <a:r>
              <a:rPr lang="pt-BR" sz="1800" dirty="0" smtClean="0">
                <a:latin typeface="Corbel" panose="020B0503020204020204" pitchFamily="34" charset="0"/>
              </a:rPr>
              <a:t>: texto ao invés de numero</a:t>
            </a:r>
            <a:r>
              <a:rPr lang="pt-BR" sz="1800" dirty="0" smtClean="0">
                <a:latin typeface="Corbel" panose="020B0503020204020204" pitchFamily="34" charset="0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Pergunta: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Referência Circular é um erro?!!</a:t>
            </a: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Tipos de Erro nas Fórmulas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15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11218" y="979618"/>
            <a:ext cx="9966325" cy="57864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Permite melhorar o impacto visual e personalizar cores, fonte, tamanhos, bordas, etc.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Formatações mais frequentes: bordas, cor e tamanho de fonte, preenchimento da célula, alinhamento, formatação de número, </a:t>
            </a:r>
            <a:r>
              <a:rPr lang="pt-BR" sz="1800" dirty="0" err="1" smtClean="0">
                <a:latin typeface="Corbel" panose="020B0503020204020204" pitchFamily="34" charset="0"/>
              </a:rPr>
              <a:t>mesclagem</a:t>
            </a:r>
            <a:r>
              <a:rPr lang="pt-BR" sz="1800" dirty="0" smtClean="0">
                <a:latin typeface="Corbel" panose="020B0503020204020204" pitchFamily="34" charset="0"/>
              </a:rPr>
              <a:t>, largura de coluna, altura de linha, eliminar grades.</a:t>
            </a:r>
          </a:p>
          <a:p>
            <a:pPr marL="0" indent="0">
              <a:lnSpc>
                <a:spcPct val="150000"/>
              </a:lnSpc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Caminhos de Formatação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Guia Pagina Inicial, Guia Exibir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 menu flutuante rápido (botão direito)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Menu flutuante/contexto (botão direito)</a:t>
            </a: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Copiando de outro local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Ferramenta Pincel (tente com duplo clique)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Colar especial &gt; Formatação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err="1" smtClean="0">
                <a:latin typeface="Corbel" panose="020B0503020204020204" pitchFamily="34" charset="0"/>
              </a:rPr>
              <a:t>Ctrl+C</a:t>
            </a:r>
            <a:r>
              <a:rPr lang="pt-BR" sz="1800" dirty="0" smtClean="0">
                <a:latin typeface="Corbel" panose="020B0503020204020204" pitchFamily="34" charset="0"/>
              </a:rPr>
              <a:t> , </a:t>
            </a:r>
            <a:r>
              <a:rPr lang="pt-BR" sz="1800" dirty="0" err="1" smtClean="0">
                <a:latin typeface="Corbel" panose="020B0503020204020204" pitchFamily="34" charset="0"/>
              </a:rPr>
              <a:t>CTrl+V</a:t>
            </a: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Formatação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47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80" y="2687114"/>
            <a:ext cx="7562850" cy="3248025"/>
          </a:xfrm>
          <a:prstGeom prst="rect">
            <a:avLst/>
          </a:prstGeom>
        </p:spPr>
      </p:pic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125070" y="1235337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 smtClean="0"/>
              <a:t>Formate a Tabela do Exercício 3 anterior </a:t>
            </a:r>
            <a:r>
              <a:rPr lang="pt-BR" sz="2000" dirty="0"/>
              <a:t>(tabuada) </a:t>
            </a:r>
            <a:r>
              <a:rPr lang="pt-BR" sz="2000" dirty="0" smtClean="0"/>
              <a:t> para ficar igual à figura abaixo: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7" name="Texto Explicativo Retangular com Cantos Arredondados 6"/>
          <p:cNvSpPr/>
          <p:nvPr/>
        </p:nvSpPr>
        <p:spPr>
          <a:xfrm>
            <a:off x="9559121" y="3053629"/>
            <a:ext cx="1787451" cy="408791"/>
          </a:xfrm>
          <a:prstGeom prst="wedgeRoundRectCallout">
            <a:avLst>
              <a:gd name="adj1" fmla="val -58657"/>
              <a:gd name="adj2" fmla="val -1907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Mesclado, Preenchimento Azul, Fonte  </a:t>
            </a:r>
            <a:r>
              <a:rPr lang="pt-BR" sz="1000" dirty="0" err="1" smtClean="0">
                <a:solidFill>
                  <a:schemeClr val="tx1"/>
                </a:solidFill>
              </a:rPr>
              <a:t>Algerian</a:t>
            </a:r>
            <a:r>
              <a:rPr lang="pt-BR" sz="1000" dirty="0" smtClean="0">
                <a:solidFill>
                  <a:schemeClr val="tx1"/>
                </a:solidFill>
              </a:rPr>
              <a:t> 12, Negrito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9" name="Texto Explicativo Retangular com Cantos Arredondados 8"/>
          <p:cNvSpPr/>
          <p:nvPr/>
        </p:nvSpPr>
        <p:spPr>
          <a:xfrm>
            <a:off x="3508786" y="5935139"/>
            <a:ext cx="2257313" cy="637783"/>
          </a:xfrm>
          <a:prstGeom prst="wedgeRoundRectCallout">
            <a:avLst>
              <a:gd name="adj1" fmla="val -77916"/>
              <a:gd name="adj2" fmla="val -10855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Formatação de estilo de Bordas vermelha, Largura da Coluna = 5 ,  Alinhamento Centralizado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10" name="Texto Explicativo Retangular com Cantos Arredondados 9"/>
          <p:cNvSpPr/>
          <p:nvPr/>
        </p:nvSpPr>
        <p:spPr>
          <a:xfrm>
            <a:off x="9317915" y="5953572"/>
            <a:ext cx="1787451" cy="408791"/>
          </a:xfrm>
          <a:prstGeom prst="wedgeRoundRectCallout">
            <a:avLst>
              <a:gd name="adj1" fmla="val -23751"/>
              <a:gd name="adj2" fmla="val -4276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Linhas de Grades Ocultadas (Menu Exibir)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15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080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1547813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 smtClean="0"/>
              <a:t>Números Decimais, Inteiros, fração</a:t>
            </a:r>
          </a:p>
          <a:p>
            <a:r>
              <a:rPr lang="pt-BR" sz="2000" dirty="0" smtClean="0"/>
              <a:t>Data: com dia da semana, mês/ano.</a:t>
            </a:r>
          </a:p>
          <a:p>
            <a:r>
              <a:rPr lang="pt-BR" sz="2000" dirty="0" smtClean="0"/>
              <a:t>Formatos Especiais: CEP, CPF, CNPJ, etc...</a:t>
            </a:r>
          </a:p>
          <a:p>
            <a:r>
              <a:rPr lang="pt-BR" sz="2000" dirty="0" smtClean="0"/>
              <a:t>E outros formatos personalizados</a:t>
            </a:r>
          </a:p>
          <a:p>
            <a:r>
              <a:rPr lang="pt-BR" sz="2000" dirty="0" smtClean="0"/>
              <a:t>Acesso pela guia pagina Inicial ou Menu de Contexto (botão  esquerdo)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929" y="4102362"/>
            <a:ext cx="3429000" cy="234315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Formatação de Número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385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 smtClean="0">
                <a:latin typeface="Corbel" panose="020B0503020204020204" pitchFamily="34" charset="0"/>
              </a:rPr>
              <a:t>Aula 1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História do Excel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Abrir </a:t>
            </a:r>
            <a:r>
              <a:rPr lang="pt-BR" sz="2400" dirty="0">
                <a:latin typeface="Corbel" panose="020B0503020204020204" pitchFamily="34" charset="0"/>
              </a:rPr>
              <a:t>Excel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Área </a:t>
            </a:r>
            <a:r>
              <a:rPr lang="pt-BR" sz="2400" dirty="0">
                <a:latin typeface="Corbel" panose="020B0503020204020204" pitchFamily="34" charset="0"/>
              </a:rPr>
              <a:t>de trabalho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Salvar </a:t>
            </a:r>
            <a:r>
              <a:rPr lang="pt-BR" sz="2400" dirty="0">
                <a:latin typeface="Corbel" panose="020B0503020204020204" pitchFamily="34" charset="0"/>
              </a:rPr>
              <a:t>arquivo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Tipos de arquivo e </a:t>
            </a:r>
            <a:r>
              <a:rPr lang="pt-BR" sz="2400" dirty="0" smtClean="0">
                <a:latin typeface="Corbel" panose="020B0503020204020204" pitchFamily="34" charset="0"/>
              </a:rPr>
              <a:t>usos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Manipulação  e Formatação de dados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Criação e manipulação de Fórmulas</a:t>
            </a: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2485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0" y="1015701"/>
            <a:ext cx="11198225" cy="1857375"/>
          </a:xfrm>
        </p:spPr>
        <p:txBody>
          <a:bodyPr>
            <a:noAutofit/>
          </a:bodyPr>
          <a:lstStyle/>
          <a:p>
            <a:r>
              <a:rPr lang="pt-BR" sz="2000" dirty="0" smtClean="0"/>
              <a:t>Ao receber a tabela abaixo de entrada de estoque da filial internacional um assistente percebeu que os valores estavam em dólares. Para lançar corretamente no sistema ele precisa converter para a moeda local (Reais R$). O Dólar a ser utilizado é de 4,14. </a:t>
            </a:r>
          </a:p>
          <a:p>
            <a:r>
              <a:rPr lang="pt-BR" sz="2000" dirty="0" smtClean="0"/>
              <a:t>Qual o valor total de estoque que será dada a entrada no sistema (valor da célula D13)?</a:t>
            </a:r>
          </a:p>
          <a:p>
            <a:r>
              <a:rPr lang="pt-BR" sz="2000" dirty="0" smtClean="0"/>
              <a:t> Use formatação de moedas para diferenciar as colunas em reais e dólares, adicione cores e formatação para tornar o relatório apresentável.</a:t>
            </a:r>
          </a:p>
          <a:p>
            <a:endParaRPr lang="pt-BR" sz="2000" dirty="0" smtClean="0"/>
          </a:p>
          <a:p>
            <a:endParaRPr lang="pt-BR" sz="2000" dirty="0"/>
          </a:p>
          <a:p>
            <a:endParaRPr lang="pt-BR" sz="20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582" y="3238052"/>
            <a:ext cx="5419725" cy="293370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258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720762" y="724554"/>
            <a:ext cx="9966325" cy="549592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smtClean="0"/>
              <a:t>Similar ao uso do “post-it” &gt; permite criar pequenos textos e visualizações do tipo “pop-up”.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smtClean="0"/>
              <a:t>útil para criação de manuais e anotações.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Para Adicionar um comentário:: Acesso pela Guia Revisão, Comentários, Novo Comentário ou Botão Direito &gt; Inserir Comentário.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Para Editar:: Coloque o Cursor na célula de comentário &gt; Botão Direito do Mouse&gt;Editar Comentário.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Para Deletar:: acesse comando de Edição, Selecione o Balão e pressione Delete</a:t>
            </a:r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Comentários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24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0" y="819132"/>
            <a:ext cx="9966325" cy="5495925"/>
          </a:xfrm>
        </p:spPr>
        <p:txBody>
          <a:bodyPr>
            <a:noAutofit/>
          </a:bodyPr>
          <a:lstStyle/>
          <a:p>
            <a:r>
              <a:rPr lang="pt-BR" sz="2000" dirty="0" smtClean="0"/>
              <a:t>Seu chefe foi substituído por alguém que não é do ramo logístico e pediu-lhe um relatório para entender melhor sobre as características do setor. Como forma de ajuda-lo a situar-se  você precisa inserir referências visuais no seu trabalhando demonstrando a aparência de cada Tipo de Veículo.</a:t>
            </a:r>
            <a:endParaRPr lang="pt-BR" sz="2000" dirty="0"/>
          </a:p>
        </p:txBody>
      </p:sp>
      <p:pic>
        <p:nvPicPr>
          <p:cNvPr id="1026" name="Picture 2" descr="AnuÃ¡rio transpor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42" y="2264200"/>
            <a:ext cx="6021592" cy="373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  <a:r>
              <a:rPr lang="pt-BR" dirty="0" smtClean="0"/>
              <a:t>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717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294042" y="977589"/>
            <a:ext cx="9144000" cy="1400175"/>
          </a:xfrm>
        </p:spPr>
        <p:txBody>
          <a:bodyPr>
            <a:noAutofit/>
          </a:bodyPr>
          <a:lstStyle/>
          <a:p>
            <a:r>
              <a:rPr lang="pt-BR" sz="2000" dirty="0" smtClean="0"/>
              <a:t>Poderosa ferramenta que “entende” através das linha/colunas adjacentes o que está sendo feito e completa o restante automaticamente.</a:t>
            </a:r>
          </a:p>
          <a:p>
            <a:r>
              <a:rPr lang="pt-BR" sz="2000" dirty="0" smtClean="0"/>
              <a:t>Disponível pelo seta preta  + duplo clique ou clicar, segurar e arrastar.</a:t>
            </a:r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/>
          </a:p>
          <a:p>
            <a:endParaRPr lang="pt-BR" sz="20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61" y="2953421"/>
            <a:ext cx="2536906" cy="245274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/>
          <a:srcRect l="3093" t="4049"/>
          <a:stretch/>
        </p:blipFill>
        <p:spPr>
          <a:xfrm>
            <a:off x="3367143" y="2953421"/>
            <a:ext cx="2494485" cy="2549563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7868" y="2953421"/>
            <a:ext cx="1819275" cy="19050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5"/>
          <a:srcRect r="8082"/>
          <a:stretch/>
        </p:blipFill>
        <p:spPr>
          <a:xfrm>
            <a:off x="8164157" y="2953421"/>
            <a:ext cx="2959249" cy="2790825"/>
          </a:xfrm>
          <a:prstGeom prst="rect">
            <a:avLst/>
          </a:prstGeom>
        </p:spPr>
      </p:pic>
      <p:sp>
        <p:nvSpPr>
          <p:cNvPr id="9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Alça de Seleção e </a:t>
            </a:r>
            <a:r>
              <a:rPr lang="pt-BR" sz="2400" b="1" dirty="0" err="1" smtClean="0">
                <a:solidFill>
                  <a:srgbClr val="C00000"/>
                </a:solidFill>
                <a:latin typeface="Corbel" panose="020B0503020204020204" pitchFamily="34" charset="0"/>
              </a:rPr>
              <a:t>auto-preencher</a:t>
            </a:r>
            <a:endParaRPr lang="pt-BR" sz="2400" b="1" dirty="0" smtClean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83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0" y="622263"/>
            <a:ext cx="11004550" cy="5875338"/>
          </a:xfrm>
        </p:spPr>
        <p:txBody>
          <a:bodyPr>
            <a:noAutofit/>
          </a:bodyPr>
          <a:lstStyle/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Uma empresa precisa projetar o saldo de CAIXA para o fim do mês e as movimentações diárias. </a:t>
            </a:r>
          </a:p>
          <a:p>
            <a:pPr algn="just"/>
            <a:r>
              <a:rPr lang="pt-BR" sz="2000" dirty="0" smtClean="0"/>
              <a:t>1 - Ela inicia e termina o dia 01/07/2017 com R$ 0 de Saldo. </a:t>
            </a:r>
          </a:p>
          <a:p>
            <a:pPr algn="just"/>
            <a:r>
              <a:rPr lang="pt-BR" sz="2000" dirty="0" smtClean="0"/>
              <a:t>2 - Todas as segundas ela sempre recebe 50.000 R$ e nos demais 4 dias recebe 5.000 R$.</a:t>
            </a:r>
          </a:p>
          <a:p>
            <a:pPr algn="just"/>
            <a:r>
              <a:rPr lang="pt-BR" sz="2000" dirty="0" smtClean="0"/>
              <a:t>3 - Pagamentos ocorrem apenas às 3ª e 5ª. Na terça de R$ 35.000 e na quinta de R$ 30.000. </a:t>
            </a:r>
          </a:p>
          <a:p>
            <a:pPr algn="just"/>
            <a:r>
              <a:rPr lang="pt-BR" sz="2000" dirty="0" smtClean="0"/>
              <a:t>4 - No dia 20/07 ela tem um pagamento adicional da folha de R$ 15.000. </a:t>
            </a:r>
          </a:p>
          <a:p>
            <a:pPr algn="just"/>
            <a:r>
              <a:rPr lang="pt-BR" sz="2000" dirty="0" smtClean="0"/>
              <a:t>5 - Sábado e Domingo não tem movimento de dinheiro.</a:t>
            </a:r>
          </a:p>
          <a:p>
            <a:pPr algn="just"/>
            <a:r>
              <a:rPr lang="pt-BR" sz="2000" dirty="0" smtClean="0"/>
              <a:t>Qual o Saldo no fim do dia 31/07/2018 ? Demonstre  os dias da semana para a tesouraria programar os pagamentos. Formate seu trabalho e insira titulo mesclando 4 células e centralizado. Pinte de laranja os finais de semana.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Dicas: Tabela de 4 Colunas / Alça de preenchimento/ função soma / fórmulas aritméticas /formatação</a:t>
            </a:r>
          </a:p>
          <a:p>
            <a:pPr algn="just"/>
            <a:endParaRPr lang="pt-BR" sz="2000" dirty="0" smtClean="0"/>
          </a:p>
          <a:p>
            <a:pPr algn="just"/>
            <a:endParaRPr lang="pt-BR" sz="2000" dirty="0" smtClean="0"/>
          </a:p>
          <a:p>
            <a:pPr algn="just"/>
            <a:endParaRPr lang="pt-BR" sz="2000" dirty="0" smtClean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Atividade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638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15" y="1183678"/>
            <a:ext cx="5334000" cy="5200650"/>
          </a:xfrm>
          <a:prstGeom prst="rect">
            <a:avLst/>
          </a:prstGeom>
        </p:spPr>
      </p:pic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Solução</a:t>
            </a:r>
          </a:p>
        </p:txBody>
      </p:sp>
    </p:spTree>
    <p:extLst>
      <p:ext uri="{BB962C8B-B14F-4D97-AF65-F5344CB8AC3E}">
        <p14:creationId xmlns:p14="http://schemas.microsoft.com/office/powerpoint/2010/main" val="4170515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88489" y="635878"/>
            <a:ext cx="9966325" cy="5829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Inserir uma nova planilha</a:t>
            </a:r>
          </a:p>
          <a:p>
            <a:pPr marL="0" indent="0">
              <a:buNone/>
            </a:pPr>
            <a:r>
              <a:rPr lang="pt-BR" sz="2000" dirty="0" smtClean="0"/>
              <a:t>1- Botão ao lado da aba + </a:t>
            </a:r>
          </a:p>
          <a:p>
            <a:pPr marL="0" indent="0">
              <a:buNone/>
            </a:pPr>
            <a:r>
              <a:rPr lang="pt-BR" sz="2000" dirty="0" smtClean="0"/>
              <a:t>2- Guia Pagina Inicial &gt; Grupo de Ferramenta Células &gt; Comando inserir&gt; Inserir Planilha</a:t>
            </a:r>
          </a:p>
          <a:p>
            <a:pPr marL="0" indent="0">
              <a:buNone/>
            </a:pPr>
            <a:r>
              <a:rPr lang="pt-BR" sz="2000" dirty="0" smtClean="0"/>
              <a:t>3- Clique Esquerdo no nome da aba &gt; Inserir &gt; Planilha &gt; ok</a:t>
            </a:r>
          </a:p>
          <a:p>
            <a:pPr marL="0" indent="0">
              <a:buNone/>
            </a:pPr>
            <a:r>
              <a:rPr lang="pt-BR" sz="2000" dirty="0" smtClean="0"/>
              <a:t>4- Selecionar na aba da planilha e arrastar para o lado com o botão “</a:t>
            </a:r>
            <a:r>
              <a:rPr lang="pt-BR" sz="2000" dirty="0" err="1" smtClean="0"/>
              <a:t>Ctrl</a:t>
            </a:r>
            <a:r>
              <a:rPr lang="pt-BR" sz="2000" dirty="0" smtClean="0"/>
              <a:t>” pressionado.</a:t>
            </a:r>
            <a:endParaRPr lang="pt-BR" sz="2000" dirty="0"/>
          </a:p>
          <a:p>
            <a:endParaRPr lang="pt-BR" sz="2000" dirty="0" smtClean="0"/>
          </a:p>
          <a:p>
            <a:r>
              <a:rPr lang="pt-BR" sz="2000" dirty="0" smtClean="0"/>
              <a:t>Para inserir mais de uma planilha por vez, basta selecionar mais de uma planilha e usar o comando 2, 3 ou 4.</a:t>
            </a:r>
          </a:p>
          <a:p>
            <a:r>
              <a:rPr lang="pt-BR" sz="2000" dirty="0" smtClean="0"/>
              <a:t>Para fazer replica/copiar de uma planilha, use os passos 2,3 ou 4.</a:t>
            </a:r>
          </a:p>
          <a:p>
            <a:endParaRPr lang="pt-BR" sz="2000" dirty="0"/>
          </a:p>
          <a:p>
            <a:pPr marL="0" indent="0">
              <a:buNone/>
            </a:pPr>
            <a:r>
              <a:rPr lang="pt-BR" sz="2000" dirty="0" smtClean="0"/>
              <a:t>Para Excluir, </a:t>
            </a:r>
          </a:p>
          <a:p>
            <a:pPr marL="342900" indent="-342900">
              <a:buFontTx/>
              <a:buChar char="-"/>
            </a:pPr>
            <a:r>
              <a:rPr lang="pt-BR" sz="2000" dirty="0" smtClean="0"/>
              <a:t>1- </a:t>
            </a:r>
            <a:r>
              <a:rPr lang="pt-BR" sz="2000" dirty="0"/>
              <a:t>Guia Pagina Inicial &gt; Grupo de Ferramenta </a:t>
            </a:r>
            <a:r>
              <a:rPr lang="pt-BR" sz="2000" dirty="0" smtClean="0"/>
              <a:t>Células </a:t>
            </a:r>
            <a:r>
              <a:rPr lang="pt-BR" sz="2000" dirty="0"/>
              <a:t>&gt; Comando </a:t>
            </a:r>
            <a:r>
              <a:rPr lang="pt-BR" sz="2000" dirty="0" smtClean="0"/>
              <a:t>Excluir&gt; Excluir Planilha</a:t>
            </a:r>
            <a:endParaRPr lang="pt-BR" sz="2000" dirty="0"/>
          </a:p>
          <a:p>
            <a:pPr marL="342900" indent="-342900">
              <a:buFontTx/>
              <a:buChar char="-"/>
            </a:pPr>
            <a:r>
              <a:rPr lang="pt-BR" sz="2000" dirty="0"/>
              <a:t>3- Clique Esquerdo no nome da aba &gt; </a:t>
            </a:r>
            <a:r>
              <a:rPr lang="pt-BR" sz="2000" dirty="0" smtClean="0"/>
              <a:t>Excluir</a:t>
            </a:r>
          </a:p>
          <a:p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Trabalhando com Múltiplas planilhas</a:t>
            </a:r>
          </a:p>
        </p:txBody>
      </p:sp>
    </p:spTree>
    <p:extLst>
      <p:ext uri="{BB962C8B-B14F-4D97-AF65-F5344CB8AC3E}">
        <p14:creationId xmlns:p14="http://schemas.microsoft.com/office/powerpoint/2010/main" val="358551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96122" y="807851"/>
            <a:ext cx="9966325" cy="549592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000" dirty="0"/>
          </a:p>
          <a:p>
            <a:r>
              <a:rPr lang="pt-BR" sz="2000" dirty="0" smtClean="0"/>
              <a:t>Permite modificar diversas planilhas ao mesmo tempo.</a:t>
            </a:r>
          </a:p>
          <a:p>
            <a:r>
              <a:rPr lang="pt-BR" sz="2000" dirty="0" smtClean="0"/>
              <a:t>Usar fórmulas para ler o conteúdo das planilhas sem precisar referenciá-las.</a:t>
            </a:r>
          </a:p>
          <a:p>
            <a:r>
              <a:rPr lang="pt-BR" sz="2000" dirty="0" smtClean="0"/>
              <a:t>Condição: as informações devem estar sempre no mesmo endereço em cada Planilha.</a:t>
            </a:r>
          </a:p>
          <a:p>
            <a:endParaRPr lang="pt-BR" sz="2000" dirty="0"/>
          </a:p>
          <a:p>
            <a:pPr marL="0" indent="0">
              <a:buNone/>
            </a:pPr>
            <a:r>
              <a:rPr lang="pt-BR" sz="2000" dirty="0" smtClean="0"/>
              <a:t>Ação:</a:t>
            </a:r>
          </a:p>
          <a:p>
            <a:r>
              <a:rPr lang="pt-BR" sz="2000" dirty="0" smtClean="0"/>
              <a:t>1 - Clicar na aba da planilha com o </a:t>
            </a:r>
            <a:r>
              <a:rPr lang="pt-BR" sz="2000" dirty="0" err="1" smtClean="0"/>
              <a:t>Crtl</a:t>
            </a:r>
            <a:r>
              <a:rPr lang="pt-BR" sz="2000" dirty="0" smtClean="0"/>
              <a:t> pressionado</a:t>
            </a:r>
          </a:p>
          <a:p>
            <a:r>
              <a:rPr lang="pt-BR" sz="2000" dirty="0" smtClean="0"/>
              <a:t>2-Selecionar a primeira planilha, segurar Shift e clicar na ultima</a:t>
            </a:r>
          </a:p>
          <a:p>
            <a:r>
              <a:rPr lang="pt-BR" sz="2000" dirty="0" smtClean="0"/>
              <a:t>3-Botão direito no nome da aba “Selecionar todas as abas”.</a:t>
            </a:r>
          </a:p>
          <a:p>
            <a:endParaRPr lang="pt-BR" sz="2000" dirty="0"/>
          </a:p>
          <a:p>
            <a:pPr marL="0" indent="0">
              <a:buNone/>
            </a:pPr>
            <a:r>
              <a:rPr lang="pt-BR" sz="2000" dirty="0" smtClean="0"/>
              <a:t>Fórmulas 3D;</a:t>
            </a:r>
          </a:p>
          <a:p>
            <a:r>
              <a:rPr lang="pt-BR" sz="2000" dirty="0" smtClean="0"/>
              <a:t>Digite a fórmula, Secione a primeira planilha, segure shift e clique na última, [</a:t>
            </a:r>
            <a:r>
              <a:rPr lang="pt-BR" sz="2000" dirty="0" err="1" smtClean="0"/>
              <a:t>Enter</a:t>
            </a:r>
            <a:r>
              <a:rPr lang="pt-BR" sz="2000" dirty="0" smtClean="0"/>
              <a:t>]</a:t>
            </a:r>
          </a:p>
          <a:p>
            <a:r>
              <a:rPr lang="pt-BR" sz="2000" dirty="0"/>
              <a:t>=SOMA</a:t>
            </a:r>
            <a:r>
              <a:rPr lang="pt-BR" sz="2000" dirty="0" smtClean="0"/>
              <a:t>('Planilha1:Planilha4'!</a:t>
            </a:r>
            <a:r>
              <a:rPr lang="pt-BR" sz="2000" dirty="0"/>
              <a:t>D34)</a:t>
            </a:r>
            <a:endParaRPr lang="pt-BR" sz="2000" dirty="0" smtClean="0"/>
          </a:p>
          <a:p>
            <a:pPr marL="0" indent="0">
              <a:buNone/>
            </a:pPr>
            <a:r>
              <a:rPr lang="pt-BR" sz="2000" dirty="0" smtClean="0"/>
              <a:t> </a:t>
            </a:r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Formulas e ações Tridimensionais</a:t>
            </a:r>
          </a:p>
        </p:txBody>
      </p:sp>
      <p:sp>
        <p:nvSpPr>
          <p:cNvPr id="5" name="Elipse 4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28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91012" y="871369"/>
            <a:ext cx="10896600" cy="28178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 smtClean="0"/>
              <a:t>Uma empresa com 3 filiais e matriz esta montando seu orçamento de despesas anual. Todas as filiais possuem seus gastos de acordo com a politica abaixo:</a:t>
            </a:r>
          </a:p>
          <a:p>
            <a:pPr algn="just"/>
            <a:r>
              <a:rPr lang="pt-BR" sz="1800" dirty="0"/>
              <a:t>Filial Ceará: possui o equivalente à 2 X o Budget da </a:t>
            </a:r>
            <a:r>
              <a:rPr lang="pt-BR" sz="1800" dirty="0" smtClean="0"/>
              <a:t>Matriz.</a:t>
            </a:r>
            <a:endParaRPr lang="pt-BR" sz="1800" dirty="0"/>
          </a:p>
          <a:p>
            <a:pPr algn="just"/>
            <a:r>
              <a:rPr lang="pt-BR" sz="1800" dirty="0" smtClean="0"/>
              <a:t>Filial Rio: possui 70% do Budget da filial Ceará.</a:t>
            </a:r>
          </a:p>
          <a:p>
            <a:pPr algn="just"/>
            <a:r>
              <a:rPr lang="pt-BR" sz="1800" dirty="0" smtClean="0"/>
              <a:t>Filial </a:t>
            </a:r>
            <a:r>
              <a:rPr lang="pt-BR" sz="1800" dirty="0"/>
              <a:t>SP: possui o equivalente </a:t>
            </a:r>
            <a:r>
              <a:rPr lang="pt-BR" sz="1800" dirty="0" smtClean="0"/>
              <a:t>ao Budget </a:t>
            </a:r>
            <a:r>
              <a:rPr lang="pt-BR" sz="1800" dirty="0"/>
              <a:t>da </a:t>
            </a:r>
            <a:r>
              <a:rPr lang="pt-BR" sz="1800" dirty="0" smtClean="0"/>
              <a:t>matriz + </a:t>
            </a:r>
            <a:r>
              <a:rPr lang="pt-BR" sz="1800" dirty="0"/>
              <a:t>30% da filial Rio.</a:t>
            </a:r>
          </a:p>
          <a:p>
            <a:pPr algn="just"/>
            <a:r>
              <a:rPr lang="pt-BR" sz="1800" dirty="0" smtClean="0"/>
              <a:t>Despesa de salários: FIXO em 21.300.000R$/ ano para cada uma das Filiais.</a:t>
            </a:r>
          </a:p>
          <a:p>
            <a:pPr algn="just"/>
            <a:r>
              <a:rPr lang="pt-BR" sz="1800" dirty="0" smtClean="0"/>
              <a:t>Fazer o orçamento de cada filial em uma aba separada e uma consolidada com a soma de toda a empresa (inclusive Matriz). </a:t>
            </a: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61" y="3537507"/>
            <a:ext cx="3881884" cy="3005330"/>
          </a:xfrm>
          <a:prstGeom prst="rect">
            <a:avLst/>
          </a:prstGeom>
        </p:spPr>
      </p:pic>
      <p:sp>
        <p:nvSpPr>
          <p:cNvPr id="5" name="Subtítulo 1"/>
          <p:cNvSpPr txBox="1">
            <a:spLocks/>
          </p:cNvSpPr>
          <p:nvPr/>
        </p:nvSpPr>
        <p:spPr>
          <a:xfrm>
            <a:off x="5228216" y="3537507"/>
            <a:ext cx="6347012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smtClean="0"/>
              <a:t>Responda:</a:t>
            </a:r>
          </a:p>
          <a:p>
            <a:r>
              <a:rPr lang="pt-BR" sz="1800" dirty="0" smtClean="0"/>
              <a:t>Qual unidade que mais gasta?</a:t>
            </a:r>
          </a:p>
          <a:p>
            <a:r>
              <a:rPr lang="pt-BR" sz="1800" dirty="0" smtClean="0"/>
              <a:t>Qual o gasto total da empresa?</a:t>
            </a:r>
          </a:p>
          <a:p>
            <a:r>
              <a:rPr lang="pt-BR" sz="1800" dirty="0" smtClean="0"/>
              <a:t>Qual a conta que mais gasta?</a:t>
            </a:r>
          </a:p>
          <a:p>
            <a:r>
              <a:rPr lang="pt-BR" sz="1800" dirty="0" smtClean="0"/>
              <a:t>Quanto representa em percentual o gasto de pessoal no total?</a:t>
            </a:r>
          </a:p>
          <a:p>
            <a:endParaRPr lang="pt-BR" sz="1800" dirty="0"/>
          </a:p>
          <a:p>
            <a:r>
              <a:rPr lang="pt-BR" sz="1800" dirty="0" smtClean="0"/>
              <a:t>Dica: Formula 3d Soma, copia de planilhas, fórmula aritmética</a:t>
            </a:r>
          </a:p>
          <a:p>
            <a:endParaRPr lang="pt-BR" sz="1800" dirty="0" smtClean="0"/>
          </a:p>
          <a:p>
            <a:r>
              <a:rPr lang="pt-BR" sz="1800" dirty="0" smtClean="0"/>
              <a:t> </a:t>
            </a:r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Atividade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  <a:r>
              <a:rPr lang="pt-BR" dirty="0" smtClean="0"/>
              <a:t>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074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155550" y="872845"/>
            <a:ext cx="10896600" cy="2817812"/>
          </a:xfrm>
        </p:spPr>
        <p:txBody>
          <a:bodyPr>
            <a:noAutofit/>
          </a:bodyPr>
          <a:lstStyle/>
          <a:p>
            <a:pPr algn="just"/>
            <a:r>
              <a:rPr lang="pt-BR" sz="1800" dirty="0" smtClean="0"/>
              <a:t>Com o resultado do exercício anterior, demonstre em uma única tabela por conta e filial como está a distribuição das despesas da empresa.</a:t>
            </a:r>
          </a:p>
          <a:p>
            <a:endParaRPr lang="pt-BR" sz="1800" dirty="0"/>
          </a:p>
          <a:p>
            <a:pPr marL="0" indent="0">
              <a:buNone/>
            </a:pP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550" y="3537507"/>
            <a:ext cx="3881884" cy="3005330"/>
          </a:xfrm>
          <a:prstGeom prst="rect">
            <a:avLst/>
          </a:prstGeom>
        </p:spPr>
      </p:pic>
      <p:sp>
        <p:nvSpPr>
          <p:cNvPr id="5" name="Subtítulo 1"/>
          <p:cNvSpPr txBox="1">
            <a:spLocks/>
          </p:cNvSpPr>
          <p:nvPr/>
        </p:nvSpPr>
        <p:spPr>
          <a:xfrm>
            <a:off x="5228216" y="3537507"/>
            <a:ext cx="6347012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smtClean="0"/>
              <a:t>Responda:</a:t>
            </a:r>
          </a:p>
          <a:p>
            <a:r>
              <a:rPr lang="pt-BR" sz="1800" dirty="0" smtClean="0"/>
              <a:t>Qual é o percentual da despesa total do grupo que é gasto com Consultoria e Assessoria?</a:t>
            </a:r>
          </a:p>
          <a:p>
            <a:r>
              <a:rPr lang="pt-BR" sz="1800" dirty="0" smtClean="0"/>
              <a:t>Qual percentual de gastos total da filia RJ sobre o total do grupo?</a:t>
            </a:r>
          </a:p>
          <a:p>
            <a:r>
              <a:rPr lang="pt-BR" sz="1800" dirty="0" smtClean="0"/>
              <a:t>Apresente como seria a grade de rateio por Conta e por Unidade.</a:t>
            </a:r>
          </a:p>
          <a:p>
            <a:endParaRPr lang="pt-BR" sz="1800" dirty="0"/>
          </a:p>
          <a:p>
            <a:r>
              <a:rPr lang="pt-BR" sz="1800" dirty="0" smtClean="0"/>
              <a:t>Dica: Formula 3d Soma, copia de planilhas, vinculo a outra planilha, fórmula aritmética</a:t>
            </a:r>
          </a:p>
          <a:p>
            <a:endParaRPr lang="pt-BR" sz="1800" dirty="0" smtClean="0"/>
          </a:p>
          <a:p>
            <a:r>
              <a:rPr lang="pt-BR" sz="1800" dirty="0" smtClean="0"/>
              <a:t> </a:t>
            </a:r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Continuação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453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 smtClean="0">
                <a:latin typeface="Corbel" panose="020B0503020204020204" pitchFamily="34" charset="0"/>
              </a:rPr>
              <a:t>Aula 2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Manipulação de Planilhas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Trabalhar com diversos arquivos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Formulas 2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Trabalhar com Listas e intervalos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Classificação e filtros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Formatação 2</a:t>
            </a:r>
          </a:p>
          <a:p>
            <a:pPr>
              <a:lnSpc>
                <a:spcPct val="150000"/>
              </a:lnSpc>
            </a:pPr>
            <a:endParaRPr lang="pt-BR" sz="24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432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85395" y="719695"/>
            <a:ext cx="10896600" cy="281781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algn="just"/>
            <a:r>
              <a:rPr lang="pt-BR" sz="1800" dirty="0" smtClean="0"/>
              <a:t>Após as análises oferecidas por você, o diretor gostaria de rever a politica de rateio entre as filiais. Para isso ele pediu para você criar um simulador de rateio ( ou grade de rateio) de acordo com as especificações: </a:t>
            </a:r>
          </a:p>
          <a:p>
            <a:pPr algn="just"/>
            <a:r>
              <a:rPr lang="pt-BR" sz="1800" dirty="0" smtClean="0"/>
              <a:t>1 ) As despesas de Pessoas de TODAS as Filais serão centralizadas na Matriz e fixas em 80.000.000,00 por Ano.</a:t>
            </a:r>
          </a:p>
          <a:p>
            <a:pPr algn="just"/>
            <a:r>
              <a:rPr lang="pt-BR" sz="1800" dirty="0" smtClean="0"/>
              <a:t>2) Todas as demais despesas Devem ser uma proporção do Salário de pessoas a ser digitado/simulado pelo Diretor em uma única tabela.</a:t>
            </a:r>
          </a:p>
          <a:p>
            <a:pPr algn="just"/>
            <a:r>
              <a:rPr lang="pt-BR" sz="1800" dirty="0" smtClean="0"/>
              <a:t>3) Após distribuir as despesas por conta, ele fará a divisão por filial e matriz usando proporção do total.</a:t>
            </a:r>
          </a:p>
          <a:p>
            <a:pPr algn="just"/>
            <a:r>
              <a:rPr lang="pt-BR" sz="1800" dirty="0" smtClean="0"/>
              <a:t>4) Mantenha a grade anterior intacta, pois o diretor deseja comparar o antes e depois </a:t>
            </a: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11" y="3537507"/>
            <a:ext cx="3881884" cy="3005330"/>
          </a:xfrm>
          <a:prstGeom prst="rect">
            <a:avLst/>
          </a:prstGeom>
        </p:spPr>
      </p:pic>
      <p:sp>
        <p:nvSpPr>
          <p:cNvPr id="5" name="Subtítulo 1"/>
          <p:cNvSpPr txBox="1">
            <a:spLocks/>
          </p:cNvSpPr>
          <p:nvPr/>
        </p:nvSpPr>
        <p:spPr>
          <a:xfrm>
            <a:off x="5228216" y="3537507"/>
            <a:ext cx="6347012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1800" dirty="0"/>
          </a:p>
          <a:p>
            <a:r>
              <a:rPr lang="pt-BR" sz="1800" dirty="0" smtClean="0"/>
              <a:t>Copia de planilhas, copia de células, fórmula aritmética, formula soma.</a:t>
            </a:r>
          </a:p>
          <a:p>
            <a:endParaRPr lang="pt-BR" sz="1800" dirty="0"/>
          </a:p>
          <a:p>
            <a:r>
              <a:rPr lang="pt-BR" sz="1800" b="1" dirty="0" smtClean="0">
                <a:solidFill>
                  <a:srgbClr val="FF0000"/>
                </a:solidFill>
              </a:rPr>
              <a:t>Não esquecer que grade de rateio tem que somar 100% nas linhas e colunas.</a:t>
            </a:r>
          </a:p>
          <a:p>
            <a:endParaRPr lang="pt-BR" sz="1800" dirty="0" smtClean="0"/>
          </a:p>
          <a:p>
            <a:r>
              <a:rPr lang="pt-BR" sz="1800" dirty="0" smtClean="0"/>
              <a:t> </a:t>
            </a:r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Continuação 2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879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85395" y="719695"/>
            <a:ext cx="10896600" cy="281781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r>
              <a:rPr lang="pt-BR" sz="1800" dirty="0" smtClean="0"/>
              <a:t>PROCV: busca em uma lista vertical coluna</a:t>
            </a:r>
          </a:p>
          <a:p>
            <a:pPr marL="0" indent="0">
              <a:buNone/>
            </a:pPr>
            <a:r>
              <a:rPr lang="pt-BR" sz="1800" dirty="0" smtClean="0"/>
              <a:t>PROCH: busca em um lista horizontal linha</a:t>
            </a:r>
          </a:p>
        </p:txBody>
      </p:sp>
      <p:sp>
        <p:nvSpPr>
          <p:cNvPr id="5" name="Subtítulo 1"/>
          <p:cNvSpPr txBox="1">
            <a:spLocks/>
          </p:cNvSpPr>
          <p:nvPr/>
        </p:nvSpPr>
        <p:spPr>
          <a:xfrm>
            <a:off x="7005665" y="2128601"/>
            <a:ext cx="3856784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1800" dirty="0"/>
          </a:p>
          <a:p>
            <a:r>
              <a:rPr lang="pt-BR" sz="1800" dirty="0" smtClean="0"/>
              <a:t>Sempre Leia as informações dos assistente de função: elas são tudo o que você precisa para entender como montar formulas mais complexas</a:t>
            </a:r>
            <a:endParaRPr lang="pt-BR" sz="1800" b="1" dirty="0" smtClean="0">
              <a:solidFill>
                <a:srgbClr val="FF0000"/>
              </a:solidFill>
            </a:endParaRPr>
          </a:p>
          <a:p>
            <a:endParaRPr lang="pt-BR" sz="1800" dirty="0" smtClean="0"/>
          </a:p>
          <a:p>
            <a:r>
              <a:rPr lang="pt-BR" sz="1800" dirty="0" smtClean="0"/>
              <a:t> </a:t>
            </a:r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Fórmulas de </a:t>
            </a: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Busca</a:t>
            </a:r>
            <a:endParaRPr lang="pt-BR" sz="2400" b="1" dirty="0" smtClean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95" y="2128601"/>
            <a:ext cx="5800725" cy="318135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4163209" y="2280621"/>
            <a:ext cx="785309" cy="14386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68767" y="3719276"/>
            <a:ext cx="5409304" cy="8204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668767" y="4625788"/>
            <a:ext cx="5409304" cy="350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83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484095" y="754063"/>
            <a:ext cx="11707906" cy="5495925"/>
          </a:xfrm>
        </p:spPr>
        <p:txBody>
          <a:bodyPr>
            <a:noAutofit/>
          </a:bodyPr>
          <a:lstStyle/>
          <a:p>
            <a:pPr algn="just"/>
            <a:endParaRPr lang="pt-BR" sz="2000" dirty="0" smtClean="0"/>
          </a:p>
          <a:p>
            <a:pPr marL="0" indent="0" algn="just">
              <a:buNone/>
            </a:pPr>
            <a:r>
              <a:rPr lang="pt-BR" sz="2000" dirty="0" smtClean="0"/>
              <a:t>Fazer </a:t>
            </a:r>
            <a:r>
              <a:rPr lang="pt-BR" sz="2000" dirty="0"/>
              <a:t>um relatório </a:t>
            </a:r>
            <a:r>
              <a:rPr lang="pt-BR" sz="2000" dirty="0" smtClean="0"/>
              <a:t>do </a:t>
            </a:r>
            <a:r>
              <a:rPr lang="pt-BR" sz="2000" dirty="0"/>
              <a:t>fluxo de caixa diário para 1 ano.</a:t>
            </a:r>
          </a:p>
          <a:p>
            <a:pPr algn="just"/>
            <a:r>
              <a:rPr lang="pt-BR" sz="2000" dirty="0" smtClean="0"/>
              <a:t>1- Cada </a:t>
            </a:r>
            <a:r>
              <a:rPr lang="pt-BR" sz="2000" dirty="0"/>
              <a:t>mês será em uma Planilha diferente</a:t>
            </a:r>
          </a:p>
          <a:p>
            <a:pPr algn="just"/>
            <a:r>
              <a:rPr lang="pt-BR" sz="2000" dirty="0" smtClean="0"/>
              <a:t>2 -Inicia </a:t>
            </a:r>
            <a:r>
              <a:rPr lang="pt-BR" sz="2000" dirty="0"/>
              <a:t>em </a:t>
            </a:r>
            <a:r>
              <a:rPr lang="pt-BR" sz="2000" dirty="0" smtClean="0"/>
              <a:t>01/01/2017 com 0 de saldo Inicial. </a:t>
            </a:r>
            <a:r>
              <a:rPr lang="pt-BR" sz="2000" dirty="0"/>
              <a:t>Termina em </a:t>
            </a:r>
            <a:r>
              <a:rPr lang="pt-BR" sz="2000" dirty="0" smtClean="0"/>
              <a:t>31/12/2017.</a:t>
            </a:r>
            <a:endParaRPr lang="pt-BR" sz="2000" dirty="0"/>
          </a:p>
          <a:p>
            <a:pPr algn="just"/>
            <a:r>
              <a:rPr lang="pt-BR" sz="2000" dirty="0" smtClean="0"/>
              <a:t>3- </a:t>
            </a:r>
            <a:r>
              <a:rPr lang="pt-BR" sz="2000" dirty="0"/>
              <a:t>Toda terça tem pagamento de fornecedor no valor de 9.000 e às terças de 8.000.</a:t>
            </a:r>
            <a:endParaRPr lang="pt-BR" sz="2000" dirty="0" smtClean="0"/>
          </a:p>
          <a:p>
            <a:pPr algn="just"/>
            <a:r>
              <a:rPr lang="pt-BR" sz="2000" dirty="0" smtClean="0"/>
              <a:t>4 -Todo </a:t>
            </a:r>
            <a:r>
              <a:rPr lang="pt-BR" sz="2000" dirty="0"/>
              <a:t>dia </a:t>
            </a:r>
            <a:r>
              <a:rPr lang="pt-BR" sz="2000" dirty="0" smtClean="0"/>
              <a:t>5 </a:t>
            </a:r>
            <a:r>
              <a:rPr lang="pt-BR" sz="2000" dirty="0"/>
              <a:t>e dia </a:t>
            </a:r>
            <a:r>
              <a:rPr lang="pt-BR" sz="2000" dirty="0" smtClean="0"/>
              <a:t>20 </a:t>
            </a:r>
            <a:r>
              <a:rPr lang="pt-BR" sz="2000" dirty="0"/>
              <a:t>de cada mês tem despesa adicional de </a:t>
            </a:r>
            <a:r>
              <a:rPr lang="pt-BR" sz="2000" dirty="0" smtClean="0"/>
              <a:t>15.000 </a:t>
            </a:r>
            <a:r>
              <a:rPr lang="pt-BR" sz="2000" dirty="0"/>
              <a:t>e </a:t>
            </a:r>
            <a:r>
              <a:rPr lang="pt-BR" sz="2000" dirty="0" smtClean="0"/>
              <a:t>7.000 </a:t>
            </a:r>
            <a:r>
              <a:rPr lang="pt-BR" sz="2000" dirty="0"/>
              <a:t>respectivamente.</a:t>
            </a:r>
          </a:p>
          <a:p>
            <a:pPr algn="just"/>
            <a:r>
              <a:rPr lang="pt-BR" sz="2000" dirty="0" smtClean="0"/>
              <a:t>5- A </a:t>
            </a:r>
            <a:r>
              <a:rPr lang="pt-BR" sz="2000" dirty="0"/>
              <a:t>partir de setembro, todos os pagamentos aumentam 7%.</a:t>
            </a:r>
          </a:p>
          <a:p>
            <a:pPr algn="just"/>
            <a:r>
              <a:rPr lang="pt-BR" sz="2000" dirty="0" smtClean="0"/>
              <a:t>6 – Os recebimentos de </a:t>
            </a:r>
            <a:r>
              <a:rPr lang="pt-BR" sz="2000" dirty="0"/>
              <a:t>vendas são depositadas todas as segundas no valor de </a:t>
            </a:r>
            <a:r>
              <a:rPr lang="pt-BR" sz="2000" dirty="0" smtClean="0"/>
              <a:t>21.000 (constantes o  ano inteiro)</a:t>
            </a:r>
          </a:p>
          <a:p>
            <a:pPr algn="just"/>
            <a:r>
              <a:rPr lang="pt-BR" sz="2000" dirty="0" smtClean="0"/>
              <a:t>7- Os recebimentos de venda de sucata são depositadas às </a:t>
            </a:r>
            <a:r>
              <a:rPr lang="pt-BR" sz="2000" dirty="0"/>
              <a:t>quartas no valor de </a:t>
            </a:r>
            <a:r>
              <a:rPr lang="pt-BR" sz="2000" dirty="0" smtClean="0"/>
              <a:t>3.000 </a:t>
            </a:r>
            <a:r>
              <a:rPr lang="pt-BR" sz="2000" dirty="0"/>
              <a:t>(</a:t>
            </a:r>
            <a:r>
              <a:rPr lang="pt-BR" sz="2000" dirty="0" smtClean="0"/>
              <a:t>constantes </a:t>
            </a:r>
            <a:r>
              <a:rPr lang="pt-BR" sz="2000" dirty="0"/>
              <a:t>ano </a:t>
            </a:r>
            <a:r>
              <a:rPr lang="pt-BR" sz="2000" dirty="0" smtClean="0"/>
              <a:t> inteiro).</a:t>
            </a:r>
          </a:p>
          <a:p>
            <a:pPr algn="just"/>
            <a:endParaRPr lang="pt-BR" sz="2000" dirty="0"/>
          </a:p>
          <a:p>
            <a:pPr marL="0" indent="0" algn="just">
              <a:buNone/>
            </a:pPr>
            <a:r>
              <a:rPr lang="pt-BR" sz="2000" dirty="0" smtClean="0"/>
              <a:t>No fim do ano haverá </a:t>
            </a:r>
            <a:r>
              <a:rPr lang="pt-BR" sz="2000" dirty="0"/>
              <a:t>sobra ou falta de caixa? Quanto? Destaque pela cor vermelha a  planilha referente ao mês de menor </a:t>
            </a:r>
            <a:r>
              <a:rPr lang="pt-BR" sz="2000" dirty="0" smtClean="0"/>
              <a:t>caixa e verde onde esta a de maior caixa.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 smtClean="0"/>
              <a:t>Dica: use a planilha anterior, copia de planilhas e formatação, referência externa</a:t>
            </a:r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45391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91671" y="754063"/>
            <a:ext cx="11600329" cy="549592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 smtClean="0"/>
              <a:t> Criar relatório de fluxo de caixa de 1 ano com entradas, saídas e saldo.</a:t>
            </a:r>
          </a:p>
          <a:p>
            <a:pPr algn="just"/>
            <a:r>
              <a:rPr lang="pt-BR" sz="2000" dirty="0" smtClean="0"/>
              <a:t>1 - Um mês em cada planilha.</a:t>
            </a:r>
          </a:p>
          <a:p>
            <a:pPr algn="just"/>
            <a:r>
              <a:rPr lang="pt-BR" sz="2000" dirty="0" smtClean="0"/>
              <a:t>2 - Entrada/Recebimentos  Às terças de R$ 3.000, demais dias de R$ 2.000 (bruto)</a:t>
            </a:r>
          </a:p>
          <a:p>
            <a:pPr algn="just"/>
            <a:r>
              <a:rPr lang="pt-BR" sz="2000" dirty="0" smtClean="0"/>
              <a:t>3 - Saídas/Pagamentos as quintas de R$ 4.000, demais dias de R$ 1.600 (bruto)</a:t>
            </a:r>
          </a:p>
          <a:p>
            <a:pPr algn="just"/>
            <a:r>
              <a:rPr lang="pt-BR" sz="2000" dirty="0" smtClean="0"/>
              <a:t>4 - Todo dia 15 de cada mês, saída adicional de 6.000 (bruto)</a:t>
            </a:r>
          </a:p>
          <a:p>
            <a:pPr algn="just"/>
            <a:r>
              <a:rPr lang="pt-BR" sz="2000" dirty="0" smtClean="0"/>
              <a:t>5 - calcular imposto ICMS de 18% sobre entrada/recebimentos + </a:t>
            </a:r>
            <a:r>
              <a:rPr lang="pt-BR" sz="2000" dirty="0" err="1" smtClean="0"/>
              <a:t>Pis</a:t>
            </a:r>
            <a:r>
              <a:rPr lang="pt-BR" sz="2000" dirty="0" smtClean="0"/>
              <a:t>/</a:t>
            </a:r>
            <a:r>
              <a:rPr lang="pt-BR" sz="2000" dirty="0" err="1" smtClean="0"/>
              <a:t>Cofins</a:t>
            </a:r>
            <a:r>
              <a:rPr lang="pt-BR" sz="2000" dirty="0" smtClean="0"/>
              <a:t> de 9,25%.</a:t>
            </a:r>
          </a:p>
          <a:p>
            <a:pPr algn="just"/>
            <a:r>
              <a:rPr lang="pt-BR" sz="2000" dirty="0" smtClean="0"/>
              <a:t>6 - calcular imposto de 9,25% sobre saída/pagamentos.</a:t>
            </a:r>
          </a:p>
          <a:p>
            <a:pPr algn="just"/>
            <a:r>
              <a:rPr lang="pt-BR" sz="2000" dirty="0" smtClean="0"/>
              <a:t>8 - Criar uma aba resumo mostrando recebimento por dia do mês, recebimento, pagamento e impostos líquidos pagos no ano.</a:t>
            </a:r>
          </a:p>
          <a:p>
            <a:pPr algn="just"/>
            <a:r>
              <a:rPr lang="pt-BR" sz="2000" dirty="0" smtClean="0"/>
              <a:t>8 - Aba resumo deverá ser o local onde digitaremos as alíquotas e as demais planilhas deverão obedecer a estas alíquotas.</a:t>
            </a:r>
          </a:p>
          <a:p>
            <a:pPr algn="just"/>
            <a:endParaRPr lang="pt-BR" sz="2000" dirty="0"/>
          </a:p>
          <a:p>
            <a:pPr marL="0" indent="0" algn="just">
              <a:buNone/>
            </a:pPr>
            <a:r>
              <a:rPr lang="pt-BR" sz="2000" dirty="0" smtClean="0"/>
              <a:t>Dica: Fórmula soma 3D, formula aritmética, formatação, copia de planilhas, referência externa.</a:t>
            </a:r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208310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2225675" y="754063"/>
            <a:ext cx="9966325" cy="549592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000" dirty="0"/>
          </a:p>
          <a:p>
            <a:pPr algn="just"/>
            <a:r>
              <a:rPr lang="pt-BR" sz="2000" dirty="0" smtClean="0"/>
              <a:t>1- Com base no exercício anterior, qual é o dia com o maior saldo? E com menor Saldo? Qual a media de pagamento?</a:t>
            </a:r>
          </a:p>
          <a:p>
            <a:pPr algn="just"/>
            <a:r>
              <a:rPr lang="pt-BR" sz="2000" dirty="0" smtClean="0"/>
              <a:t>Dica: Formulas Soma, mínimo, Máximo, Média, Referencia e fórmulas 3D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2- Mostre os dados acima em uma única aba de forma que possamos comparar entre os meses.</a:t>
            </a:r>
          </a:p>
          <a:p>
            <a:pPr algn="just"/>
            <a:r>
              <a:rPr lang="pt-BR" sz="2000" dirty="0" smtClean="0"/>
              <a:t>Dica: Recortar e colar</a:t>
            </a:r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211876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 smtClean="0">
                <a:latin typeface="Corbel" panose="020B0503020204020204" pitchFamily="34" charset="0"/>
              </a:rPr>
              <a:t>Aula 3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Manipulação de banco de dados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Trabalhar com listas complexas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Formulas 3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Classificação e filtro avançados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Trabalhar com Listas e intervalos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Formatação Condicional</a:t>
            </a:r>
          </a:p>
          <a:p>
            <a:pPr>
              <a:lnSpc>
                <a:spcPct val="150000"/>
              </a:lnSpc>
            </a:pPr>
            <a:endParaRPr lang="pt-BR" sz="24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460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 smtClean="0">
                <a:latin typeface="Corbel" panose="020B0503020204020204" pitchFamily="34" charset="0"/>
              </a:rPr>
              <a:t>Aula 4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Outros tipos de importação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Gráficos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Impressão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Proteção de Arquivo</a:t>
            </a:r>
          </a:p>
          <a:p>
            <a:pPr>
              <a:lnSpc>
                <a:spcPct val="150000"/>
              </a:lnSpc>
            </a:pPr>
            <a:endParaRPr lang="pt-BR" sz="24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78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430305" y="747710"/>
            <a:ext cx="11040035" cy="165576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Lançada em 1979 para Apple e criada por </a:t>
            </a:r>
            <a:r>
              <a:rPr lang="pt-BR" sz="1800" u="sng" dirty="0">
                <a:latin typeface="Corbel" panose="020B0503020204020204" pitchFamily="34" charset="0"/>
                <a:hlinkClick r:id="rId2"/>
              </a:rPr>
              <a:t>Dan </a:t>
            </a:r>
            <a:r>
              <a:rPr lang="pt-BR" sz="1800" u="sng" dirty="0" err="1" smtClean="0">
                <a:latin typeface="Corbel" panose="020B0503020204020204" pitchFamily="34" charset="0"/>
                <a:hlinkClick r:id="rId2"/>
              </a:rPr>
              <a:t>Bricklin</a:t>
            </a:r>
            <a:r>
              <a:rPr lang="pt-BR" sz="1800" dirty="0" smtClean="0">
                <a:latin typeface="Corbel" panose="020B0503020204020204" pitchFamily="34" charset="0"/>
              </a:rPr>
              <a:t> e Bob </a:t>
            </a:r>
            <a:r>
              <a:rPr lang="pt-BR" sz="1800" dirty="0" err="1" smtClean="0">
                <a:latin typeface="Corbel" panose="020B0503020204020204" pitchFamily="34" charset="0"/>
              </a:rPr>
              <a:t>Frankston</a:t>
            </a:r>
            <a:r>
              <a:rPr lang="pt-BR" sz="1800" dirty="0" smtClean="0">
                <a:latin typeface="Corbel" panose="020B0503020204020204" pitchFamily="34" charset="0"/>
              </a:rPr>
              <a:t> baseada na ideia da folha quadriculada.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 1ª V. processava 5 coluna e 20 linhas. CP/M (anterior a </a:t>
            </a:r>
            <a:r>
              <a:rPr lang="pt-BR" sz="1800" dirty="0" err="1" smtClean="0">
                <a:latin typeface="Corbel" panose="020B0503020204020204" pitchFamily="34" charset="0"/>
              </a:rPr>
              <a:t>MS-Dos</a:t>
            </a:r>
            <a:r>
              <a:rPr lang="pt-BR" sz="1800" dirty="0" smtClean="0">
                <a:latin typeface="Corbel" panose="020B0503020204020204" pitchFamily="34" charset="0"/>
              </a:rPr>
              <a:t>)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Fundaram a empresa </a:t>
            </a:r>
            <a:r>
              <a:rPr lang="pt-BR" sz="1800" dirty="0" err="1" smtClean="0">
                <a:latin typeface="Corbel" panose="020B0503020204020204" pitchFamily="34" charset="0"/>
              </a:rPr>
              <a:t>Visicalc</a:t>
            </a:r>
            <a:r>
              <a:rPr lang="pt-BR" sz="1800" dirty="0" smtClean="0">
                <a:latin typeface="Corbel" panose="020B0503020204020204" pitchFamily="34" charset="0"/>
              </a:rPr>
              <a:t> Software </a:t>
            </a:r>
            <a:r>
              <a:rPr lang="pt-BR" sz="1800" dirty="0" err="1">
                <a:latin typeface="Corbel" panose="020B0503020204020204" pitchFamily="34" charset="0"/>
              </a:rPr>
              <a:t>Arts</a:t>
            </a:r>
            <a:r>
              <a:rPr lang="pt-BR" sz="1800" dirty="0">
                <a:latin typeface="Corbel" panose="020B0503020204020204" pitchFamily="34" charset="0"/>
              </a:rPr>
              <a:t> Corporation: </a:t>
            </a:r>
          </a:p>
          <a:p>
            <a:pPr algn="just">
              <a:lnSpc>
                <a:spcPct val="150000"/>
              </a:lnSpc>
            </a:pPr>
            <a:r>
              <a:rPr lang="pt-BR" sz="1800" u="sng" dirty="0" smtClean="0">
                <a:latin typeface="Corbel" panose="020B0503020204020204" pitchFamily="34" charset="0"/>
              </a:rPr>
              <a:t>Concorrente: </a:t>
            </a:r>
            <a:r>
              <a:rPr lang="pt-BR" sz="1800" u="sng" dirty="0" err="1" smtClean="0">
                <a:latin typeface="Corbel" panose="020B0503020204020204" pitchFamily="34" charset="0"/>
              </a:rPr>
              <a:t>Supercalc</a:t>
            </a:r>
            <a:r>
              <a:rPr lang="pt-BR" sz="1800" u="sng" dirty="0" smtClean="0">
                <a:latin typeface="Corbel" panose="020B0503020204020204" pitchFamily="34" charset="0"/>
              </a:rPr>
              <a:t>, Multiplan, Lotus 1-2-3.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323" y="3102932"/>
            <a:ext cx="4961406" cy="340210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33" y="3102932"/>
            <a:ext cx="4289238" cy="2699521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3071309" y="3662005"/>
            <a:ext cx="1484555" cy="15813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História do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02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775447" y="825668"/>
            <a:ext cx="10076329" cy="1655762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Lançado pela </a:t>
            </a:r>
            <a:r>
              <a:rPr lang="pt-BR" sz="1800" dirty="0" err="1" smtClean="0">
                <a:latin typeface="Corbel" panose="020B0503020204020204" pitchFamily="34" charset="0"/>
              </a:rPr>
              <a:t>Sorcim</a:t>
            </a:r>
            <a:r>
              <a:rPr lang="pt-BR" sz="1800" dirty="0" smtClean="0">
                <a:latin typeface="Corbel" panose="020B0503020204020204" pitchFamily="34" charset="0"/>
              </a:rPr>
              <a:t> em 1980 para </a:t>
            </a:r>
            <a:r>
              <a:rPr lang="pt-BR" sz="1800" u="sng" dirty="0">
                <a:latin typeface="Corbel" panose="020B0503020204020204" pitchFamily="34" charset="0"/>
              </a:rPr>
              <a:t>CP/M (anterior a </a:t>
            </a:r>
            <a:r>
              <a:rPr lang="pt-BR" sz="1800" u="sng" dirty="0" err="1">
                <a:latin typeface="Corbel" panose="020B0503020204020204" pitchFamily="34" charset="0"/>
              </a:rPr>
              <a:t>MS-Dos</a:t>
            </a:r>
            <a:r>
              <a:rPr lang="pt-BR" sz="1800" u="sng" dirty="0">
                <a:latin typeface="Corbel" panose="020B0503020204020204" pitchFamily="34" charset="0"/>
              </a:rPr>
              <a:t>)</a:t>
            </a:r>
            <a:r>
              <a:rPr lang="pt-BR" sz="1800" dirty="0" smtClean="0">
                <a:latin typeface="Corbel" panose="020B0503020204020204" pitchFamily="34" charset="0"/>
              </a:rPr>
              <a:t> e Apple: conseguia realizar calculo iterativo, algo que foi adicionado ao Excel somente 10 anos depois. </a:t>
            </a:r>
          </a:p>
          <a:p>
            <a:r>
              <a:rPr lang="pt-BR" sz="1800" dirty="0" err="1" smtClean="0">
                <a:latin typeface="Corbel" panose="020B0503020204020204" pitchFamily="34" charset="0"/>
              </a:rPr>
              <a:t>Sourcim</a:t>
            </a:r>
            <a:r>
              <a:rPr lang="pt-BR" sz="1800" dirty="0" smtClean="0">
                <a:latin typeface="Corbel" panose="020B0503020204020204" pitchFamily="34" charset="0"/>
              </a:rPr>
              <a:t> Computer Associates &gt; Comprada pela </a:t>
            </a:r>
            <a:r>
              <a:rPr lang="pt-BR" sz="1800" dirty="0" err="1" smtClean="0">
                <a:latin typeface="Corbel" panose="020B0503020204020204" pitchFamily="34" charset="0"/>
              </a:rPr>
              <a:t>Bradcom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819" y="2384611"/>
            <a:ext cx="6096000" cy="3810000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err="1" smtClean="0">
                <a:solidFill>
                  <a:srgbClr val="C00000"/>
                </a:solidFill>
                <a:latin typeface="Corbel" panose="020B0503020204020204" pitchFamily="34" charset="0"/>
              </a:rPr>
              <a:t>Supercalc</a:t>
            </a:r>
            <a:endParaRPr lang="pt-BR" sz="2400" b="1" dirty="0" smtClean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72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853440" y="853459"/>
            <a:ext cx="10493188" cy="165576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Lançado em 1982 pela Microsoft em 1982 diferencia-se pelo uso de formato números ao invés de colunas (melhor do ponto de vista de programação). Até hoje esta função está presente no Excel. </a:t>
            </a:r>
          </a:p>
          <a:p>
            <a:pPr algn="just">
              <a:lnSpc>
                <a:spcPct val="150000"/>
              </a:lnSpc>
            </a:pPr>
            <a:r>
              <a:rPr lang="pt-BR" sz="1800" u="sng" dirty="0" smtClean="0">
                <a:latin typeface="Corbel" panose="020B0503020204020204" pitchFamily="34" charset="0"/>
              </a:rPr>
              <a:t>Lançado para sistema CP/M (anterior a </a:t>
            </a:r>
            <a:r>
              <a:rPr lang="pt-BR" sz="1800" u="sng" dirty="0" err="1" smtClean="0">
                <a:latin typeface="Corbel" panose="020B0503020204020204" pitchFamily="34" charset="0"/>
              </a:rPr>
              <a:t>MS-Dos</a:t>
            </a:r>
            <a:r>
              <a:rPr lang="pt-BR" sz="1800" u="sng" dirty="0" smtClean="0">
                <a:latin typeface="Corbel" panose="020B0503020204020204" pitchFamily="34" charset="0"/>
              </a:rPr>
              <a:t>)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631" y="2509221"/>
            <a:ext cx="6366501" cy="3972261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Multiplan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6147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3375</TotalTime>
  <Words>3167</Words>
  <Application>Microsoft Office PowerPoint</Application>
  <PresentationFormat>Widescreen</PresentationFormat>
  <Paragraphs>392</Paragraphs>
  <Slides>44</Slides>
  <Notes>0</Notes>
  <HiddenSlides>5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Corbel</vt:lpstr>
      <vt:lpstr>Tema do Office</vt:lpstr>
      <vt:lpstr>Slide do think-cell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win10-2</dc:creator>
  <cp:lastModifiedBy>win10-2</cp:lastModifiedBy>
  <cp:revision>221</cp:revision>
  <dcterms:created xsi:type="dcterms:W3CDTF">2018-08-19T15:50:37Z</dcterms:created>
  <dcterms:modified xsi:type="dcterms:W3CDTF">2018-10-19T03:35:00Z</dcterms:modified>
</cp:coreProperties>
</file>