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34" r:id="rId62"/>
    <p:sldId id="336" r:id="rId63"/>
    <p:sldId id="309" r:id="rId64"/>
    <p:sldId id="327" r:id="rId65"/>
    <p:sldId id="337" r:id="rId66"/>
    <p:sldId id="338" r:id="rId67"/>
    <p:sldId id="339" r:id="rId68"/>
    <p:sldId id="340" r:id="rId69"/>
    <p:sldId id="341" r:id="rId70"/>
    <p:sldId id="290" r:id="rId71"/>
    <p:sldId id="281" r:id="rId72"/>
    <p:sldId id="289" r:id="rId7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 smtClean="0">
                <a:latin typeface="Corbel" panose="020B0503020204020204" pitchFamily="34" charset="0"/>
              </a:rPr>
              <a:t>descrescente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 smtClean="0">
                <a:latin typeface="Corbel" panose="020B0503020204020204" pitchFamily="34" charset="0"/>
              </a:rPr>
              <a:t>Nome de Um pais </a:t>
            </a:r>
            <a:r>
              <a:rPr lang="pt-BR" sz="1600" dirty="0" smtClean="0">
                <a:latin typeface="Corbel" panose="020B0503020204020204" pitchFamily="34" charset="0"/>
              </a:rPr>
              <a:t>e depois </a:t>
            </a:r>
            <a:r>
              <a:rPr lang="pt-BR" sz="1600" b="1" u="sng" dirty="0" smtClean="0">
                <a:latin typeface="Corbel" panose="020B0503020204020204" pitchFamily="34" charset="0"/>
              </a:rPr>
              <a:t>pelo Estado</a:t>
            </a:r>
            <a:r>
              <a:rPr lang="pt-BR" sz="1600" dirty="0" smtClean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 smtClean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-? &gt; “1 único” </a:t>
            </a:r>
            <a:r>
              <a:rPr lang="pt-BR" sz="1800" dirty="0" err="1" smtClean="0">
                <a:latin typeface="Corbel" panose="020B0503020204020204" pitchFamily="34" charset="0"/>
              </a:rPr>
              <a:t>caracter</a:t>
            </a:r>
            <a:r>
              <a:rPr lang="pt-BR" sz="1800" dirty="0" smtClean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 smtClean="0">
                <a:latin typeface="Corbel" panose="020B0503020204020204" pitchFamily="34" charset="0"/>
              </a:rPr>
              <a:t>fig</a:t>
            </a:r>
            <a:r>
              <a:rPr lang="pt-BR" sz="1800" dirty="0" smtClean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Selecionar Lista (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+</a:t>
            </a:r>
            <a:r>
              <a:rPr lang="pt-BR" sz="1800" dirty="0" err="1" smtClean="0">
                <a:latin typeface="Corbel" panose="020B0503020204020204" pitchFamily="34" charset="0"/>
              </a:rPr>
              <a:t>Shit</a:t>
            </a:r>
            <a:r>
              <a:rPr lang="pt-BR" sz="1800" dirty="0" smtClean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Toda vez que tiver alteração na Coluna “Empresa” o Excel vai usar a função Soma nas coluna “Mai”, “</a:t>
            </a:r>
            <a:r>
              <a:rPr lang="pt-BR" sz="1200" dirty="0" err="1" smtClean="0"/>
              <a:t>Jun</a:t>
            </a:r>
            <a:r>
              <a:rPr lang="pt-BR" sz="1200" dirty="0" smtClean="0"/>
              <a:t>”, “</a:t>
            </a:r>
            <a:r>
              <a:rPr lang="pt-BR" sz="1200" dirty="0" err="1" smtClean="0"/>
              <a:t>Ago</a:t>
            </a:r>
            <a:r>
              <a:rPr lang="pt-BR" sz="1200" dirty="0" smtClean="0"/>
              <a:t>” e “Set”.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Excel inseriu uma linha (Banco do Vale Total) com a Soma (4000+2073) no local onde houve alteração (De Banco do Vale para Bradesco)</a:t>
            </a:r>
            <a:endParaRPr lang="pt-BR" sz="1000" dirty="0"/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 smtClean="0"/>
              <a:t>Dicas no Uso de PROCV</a:t>
            </a:r>
            <a:endParaRPr lang="pt-BR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Argumento “</a:t>
            </a:r>
            <a:r>
              <a:rPr lang="pt-BR" sz="1800" dirty="0" err="1" smtClean="0"/>
              <a:t>Num_Indice</a:t>
            </a:r>
            <a:r>
              <a:rPr lang="pt-BR" sz="1800" dirty="0" smtClean="0"/>
              <a:t> Coluna”/ </a:t>
            </a:r>
            <a:r>
              <a:rPr lang="pt-BR" sz="1800" dirty="0" err="1" smtClean="0"/>
              <a:t>Nºda</a:t>
            </a:r>
            <a:r>
              <a:rPr lang="pt-BR" sz="1800" dirty="0" smtClean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O Argumento de procurar intervalo:</a:t>
            </a:r>
          </a:p>
          <a:p>
            <a:pPr algn="l"/>
            <a:r>
              <a:rPr lang="pt-BR" sz="1800" dirty="0" smtClean="0"/>
              <a:t>	</a:t>
            </a:r>
            <a:r>
              <a:rPr lang="pt-BR" sz="1800" dirty="0" err="1" smtClean="0"/>
              <a:t>Paramêtro</a:t>
            </a:r>
            <a:r>
              <a:rPr lang="pt-BR" sz="1800" dirty="0" smtClean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 smtClean="0"/>
              <a:t>	Parâmetro VERDADEIRO pode ser </a:t>
            </a:r>
            <a:r>
              <a:rPr lang="pt-BR" sz="1800" dirty="0" err="1" smtClean="0"/>
              <a:t>subsituído</a:t>
            </a:r>
            <a:r>
              <a:rPr lang="pt-BR" sz="1800" dirty="0" smtClean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  <a:endParaRPr lang="pt-BR" sz="1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Classificação </a:t>
            </a:r>
            <a:r>
              <a:rPr lang="pt-BR" sz="2000" dirty="0" smtClean="0"/>
              <a:t>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</a:t>
            </a:r>
            <a:r>
              <a:rPr lang="pt-BR" sz="2000" dirty="0" smtClean="0"/>
              <a:t>Subtotal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Auto </a:t>
            </a:r>
            <a:r>
              <a:rPr lang="pt-BR" sz="2000" dirty="0" smtClean="0"/>
              <a:t>Filtro simples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Pesquisar no </a:t>
            </a:r>
            <a:r>
              <a:rPr lang="pt-BR" sz="2000" dirty="0" err="1" smtClean="0"/>
              <a:t>auto-filtro</a:t>
            </a:r>
            <a:r>
              <a:rPr lang="pt-BR" sz="2000" dirty="0" smtClean="0"/>
              <a:t> com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Pesquisar </a:t>
            </a:r>
            <a:r>
              <a:rPr lang="pt-BR" sz="2000" dirty="0" err="1" smtClean="0"/>
              <a:t>autofiltro</a:t>
            </a:r>
            <a:r>
              <a:rPr lang="pt-BR" sz="2000" dirty="0" smtClean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Referencia externa à formula no </a:t>
            </a:r>
            <a:r>
              <a:rPr lang="pt-BR" sz="2000" dirty="0" err="1" smtClean="0"/>
              <a:t>Procv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Abrir um arquivo </a:t>
            </a:r>
            <a:r>
              <a:rPr lang="pt-BR" sz="2000" dirty="0" err="1" smtClean="0"/>
              <a:t>txt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vimos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3 tipos de comissão: Fixa, variável e sem comissão.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de Vendas (Excel e </a:t>
            </a:r>
            <a:r>
              <a:rPr lang="pt-BR" sz="2000" dirty="0" err="1" smtClean="0"/>
              <a:t>txt</a:t>
            </a:r>
            <a:r>
              <a:rPr lang="pt-B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vendedor com mais vendas?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Categoria de Eletrodoméstico com mais vendas.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loja menos vendeu?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Quantas (</a:t>
            </a:r>
            <a:r>
              <a:rPr lang="pt-BR" sz="2000" dirty="0" err="1" smtClean="0"/>
              <a:t>qtd</a:t>
            </a:r>
            <a:r>
              <a:rPr lang="pt-BR" sz="2000" dirty="0" smtClean="0"/>
              <a:t>) vendas foram realizadas no mês de Dezembro/14</a:t>
            </a:r>
            <a:r>
              <a:rPr lang="pt-BR" sz="20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Dica: classificação, Subtotal, </a:t>
            </a:r>
            <a:r>
              <a:rPr lang="pt-BR" sz="2000" dirty="0" err="1" smtClean="0"/>
              <a:t>Procv</a:t>
            </a:r>
            <a:r>
              <a:rPr lang="pt-BR" sz="2000" dirty="0" smtClean="0"/>
              <a:t>, Concatenar, formula Direita, abrir </a:t>
            </a:r>
            <a:r>
              <a:rPr lang="pt-BR" sz="2000" dirty="0" err="1" smtClean="0"/>
              <a:t>txt</a:t>
            </a:r>
            <a:r>
              <a:rPr lang="pt-BR" sz="2000" dirty="0" smtClean="0"/>
              <a:t>, texto para colunas (cuidado com campo de ID-Produto = manter tipo Texto)</a:t>
            </a:r>
            <a:endParaRPr lang="pt-BR" sz="2000" dirty="0" smtClean="0"/>
          </a:p>
          <a:p>
            <a:pPr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</a:t>
            </a:r>
            <a:r>
              <a:rPr lang="pt-BR" sz="1800" dirty="0" smtClean="0"/>
              <a:t>Ao </a:t>
            </a:r>
            <a:r>
              <a:rPr lang="pt-BR" sz="1800" dirty="0"/>
              <a:t>atender a </a:t>
            </a:r>
            <a:r>
              <a:rPr lang="pt-BR" sz="1800" dirty="0" smtClean="0"/>
              <a:t>1 </a:t>
            </a:r>
            <a:r>
              <a:rPr lang="pt-BR" sz="1800" dirty="0"/>
              <a:t>critério especifico, faz a soma de acordo com a parâmetro informado</a:t>
            </a:r>
            <a:r>
              <a:rPr lang="pt-BR" sz="1800" dirty="0" smtClean="0"/>
              <a:t>. As função são:</a:t>
            </a: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 smtClean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Usando a formula </a:t>
            </a:r>
            <a:r>
              <a:rPr lang="pt-BR" sz="1800" dirty="0" smtClean="0"/>
              <a:t> acima </a:t>
            </a:r>
            <a:r>
              <a:rPr lang="pt-BR" sz="1800" dirty="0" smtClean="0"/>
              <a:t>você consegue somar somente valores que atendam às condições proposta </a:t>
            </a:r>
            <a:r>
              <a:rPr lang="pt-BR" sz="1800" dirty="0" smtClean="0"/>
              <a:t>usando os símbolos do </a:t>
            </a:r>
            <a:r>
              <a:rPr lang="pt-BR" sz="1800" dirty="0" smtClean="0"/>
              <a:t>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</a:t>
            </a:r>
            <a:r>
              <a:rPr lang="pt-BR" sz="1800" dirty="0" smtClean="0"/>
              <a:t>usando </a:t>
            </a:r>
            <a:r>
              <a:rPr lang="pt-BR" sz="1800" dirty="0" smtClean="0"/>
              <a:t>o soma.se e cont.se qual venda média por ‘Segmento</a:t>
            </a:r>
            <a:r>
              <a:rPr lang="pt-BR" sz="1800" dirty="0" smtClean="0"/>
              <a:t>’?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vendas para todos os  Fornecedores que começa com “</a:t>
            </a:r>
            <a:r>
              <a:rPr lang="pt-BR" sz="1800" dirty="0" err="1" smtClean="0"/>
              <a:t>Br</a:t>
            </a:r>
            <a:r>
              <a:rPr lang="pt-BR" sz="1800" dirty="0" smtClean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todas as vendas desconsiderando estado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a soma onde o nome do vendedor 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total de vendas feitas desde Dez/2013 até hoje. E Anterior à Dez/2013?</a:t>
            </a:r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Guia dados&gt;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Traz </a:t>
            </a:r>
            <a:r>
              <a:rPr lang="pt-BR" dirty="0" smtClean="0"/>
              <a:t>1 única linha para cada estado (estado não repete)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Trás 1 única linha para cada estado combinado com a cidade (estado ou cidade podem repetir individualmente, mas a combinação de ambos não repete)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Calcule o preço </a:t>
            </a:r>
            <a:r>
              <a:rPr lang="pt-BR" sz="1800" dirty="0" smtClean="0"/>
              <a:t>médio de cada um dos itens acima (total de vendas dividido pela contagem de registros).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relatório de Gasto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numero (usar substituição), PROCV, Relatório Subtotal, Texto para Coluna, FILTRO, Classificação, formula banco de dados .</a:t>
            </a: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O Excel possui uma biblioteca muito rica para analise visual de informação: </a:t>
            </a:r>
            <a:r>
              <a:rPr lang="pt-BR" sz="1800" dirty="0" err="1" smtClean="0"/>
              <a:t>Graficos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Principais Tipos de Gráfico:</a:t>
            </a:r>
          </a:p>
          <a:p>
            <a:r>
              <a:rPr lang="pt-BR" sz="1800" dirty="0" smtClean="0"/>
              <a:t>Linha: quando queremos analisar séries temporais</a:t>
            </a:r>
          </a:p>
          <a:p>
            <a:r>
              <a:rPr lang="pt-BR" sz="1800" dirty="0" smtClean="0"/>
              <a:t>Barra: quando queremos comparar grupos</a:t>
            </a:r>
          </a:p>
          <a:p>
            <a:r>
              <a:rPr lang="pt-BR" sz="1800" dirty="0" smtClean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2) Como é representado graficamente as vendas por </a:t>
            </a:r>
            <a:r>
              <a:rPr lang="pt-BR" sz="1800" dirty="0" err="1" smtClean="0"/>
              <a:t>Forncedor</a:t>
            </a:r>
            <a:r>
              <a:rPr lang="pt-BR" sz="1800" dirty="0" smtClean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- Equação da reta: Ao obter dois pontos, é possível calcular qualquer ponto no Gráfico inclusive estimar um ponto </a:t>
            </a:r>
            <a:r>
              <a:rPr lang="pt-BR" sz="1800" dirty="0" smtClean="0"/>
              <a:t>qualquer na reta </a:t>
            </a:r>
            <a:r>
              <a:rPr lang="pt-BR" sz="1800" dirty="0" smtClean="0"/>
              <a:t>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Você pode ainda </a:t>
            </a:r>
            <a:r>
              <a:rPr lang="pt-BR" sz="1800" dirty="0" err="1" smtClean="0"/>
              <a:t>slecionar</a:t>
            </a:r>
            <a:r>
              <a:rPr lang="pt-BR" sz="1800" dirty="0" smtClean="0"/>
              <a:t> o tipo de equação : Linear, Exponencial, Potenciação, etc...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um gráfico de linhas e estime pela equação Linear, potenciação, </a:t>
            </a:r>
            <a:r>
              <a:rPr lang="pt-BR" sz="1800" dirty="0" err="1" smtClean="0"/>
              <a:t>exponenciação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Guia Arquivos, Menu Opções, Menu Avançado, Espaço Geral, Editar Lista Personalizada, Selecionar lista e clicar em Importar.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42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Uma Empresa em Dificuldades financeira precisa priorizar seus pagamentos.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O Banco de dados a pagar esta contido no arquivo Priorização de Pagamentos.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A empresa possui apenas 400 MIL REAIS  em caixa para realizar os pagamentos. Através das diretrizes de prioridades, separe todos os boletos que precisam ser pagos em um arquivo apartado.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</TotalTime>
  <Words>5166</Words>
  <Application>Microsoft Office PowerPoint</Application>
  <PresentationFormat>Widescreen</PresentationFormat>
  <Paragraphs>672</Paragraphs>
  <Slides>72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357</cp:revision>
  <dcterms:created xsi:type="dcterms:W3CDTF">2018-08-19T15:50:37Z</dcterms:created>
  <dcterms:modified xsi:type="dcterms:W3CDTF">2018-11-23T22:51:09Z</dcterms:modified>
</cp:coreProperties>
</file>