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9"/>
  </p:notesMasterIdLst>
  <p:handoutMasterIdLst>
    <p:handoutMasterId r:id="rId100"/>
  </p:handoutMasterIdLst>
  <p:sldIdLst>
    <p:sldId id="256" r:id="rId2"/>
    <p:sldId id="299" r:id="rId3"/>
    <p:sldId id="312" r:id="rId4"/>
    <p:sldId id="300" r:id="rId5"/>
    <p:sldId id="301" r:id="rId6"/>
    <p:sldId id="302" r:id="rId7"/>
    <p:sldId id="303" r:id="rId8"/>
    <p:sldId id="311" r:id="rId9"/>
    <p:sldId id="313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7" r:id="rId20"/>
    <p:sldId id="269" r:id="rId21"/>
    <p:sldId id="307" r:id="rId22"/>
    <p:sldId id="272" r:id="rId23"/>
    <p:sldId id="286" r:id="rId24"/>
    <p:sldId id="285" r:id="rId25"/>
    <p:sldId id="282" r:id="rId26"/>
    <p:sldId id="314" r:id="rId27"/>
    <p:sldId id="283" r:id="rId28"/>
    <p:sldId id="296" r:id="rId29"/>
    <p:sldId id="306" r:id="rId30"/>
    <p:sldId id="317" r:id="rId31"/>
    <p:sldId id="304" r:id="rId32"/>
    <p:sldId id="276" r:id="rId33"/>
    <p:sldId id="284" r:id="rId34"/>
    <p:sldId id="275" r:id="rId35"/>
    <p:sldId id="316" r:id="rId36"/>
    <p:sldId id="295" r:id="rId37"/>
    <p:sldId id="315" r:id="rId38"/>
    <p:sldId id="318" r:id="rId39"/>
    <p:sldId id="297" r:id="rId40"/>
    <p:sldId id="293" r:id="rId41"/>
    <p:sldId id="294" r:id="rId42"/>
    <p:sldId id="271" r:id="rId43"/>
    <p:sldId id="274" r:id="rId44"/>
    <p:sldId id="321" r:id="rId45"/>
    <p:sldId id="280" r:id="rId46"/>
    <p:sldId id="279" r:id="rId47"/>
    <p:sldId id="292" r:id="rId48"/>
    <p:sldId id="291" r:id="rId49"/>
    <p:sldId id="310" r:id="rId50"/>
    <p:sldId id="325" r:id="rId51"/>
    <p:sldId id="329" r:id="rId52"/>
    <p:sldId id="308" r:id="rId53"/>
    <p:sldId id="328" r:id="rId54"/>
    <p:sldId id="322" r:id="rId55"/>
    <p:sldId id="326" r:id="rId56"/>
    <p:sldId id="330" r:id="rId57"/>
    <p:sldId id="331" r:id="rId58"/>
    <p:sldId id="332" r:id="rId59"/>
    <p:sldId id="324" r:id="rId60"/>
    <p:sldId id="335" r:id="rId61"/>
    <p:sldId id="327" r:id="rId62"/>
    <p:sldId id="343" r:id="rId63"/>
    <p:sldId id="344" r:id="rId64"/>
    <p:sldId id="345" r:id="rId65"/>
    <p:sldId id="346" r:id="rId66"/>
    <p:sldId id="338" r:id="rId67"/>
    <p:sldId id="349" r:id="rId68"/>
    <p:sldId id="334" r:id="rId69"/>
    <p:sldId id="336" r:id="rId70"/>
    <p:sldId id="337" r:id="rId71"/>
    <p:sldId id="309" r:id="rId72"/>
    <p:sldId id="350" r:id="rId73"/>
    <p:sldId id="341" r:id="rId74"/>
    <p:sldId id="351" r:id="rId75"/>
    <p:sldId id="357" r:id="rId76"/>
    <p:sldId id="358" r:id="rId77"/>
    <p:sldId id="354" r:id="rId78"/>
    <p:sldId id="353" r:id="rId79"/>
    <p:sldId id="355" r:id="rId80"/>
    <p:sldId id="359" r:id="rId81"/>
    <p:sldId id="360" r:id="rId82"/>
    <p:sldId id="361" r:id="rId83"/>
    <p:sldId id="362" r:id="rId84"/>
    <p:sldId id="365" r:id="rId85"/>
    <p:sldId id="370" r:id="rId86"/>
    <p:sldId id="367" r:id="rId87"/>
    <p:sldId id="371" r:id="rId88"/>
    <p:sldId id="368" r:id="rId89"/>
    <p:sldId id="369" r:id="rId90"/>
    <p:sldId id="366" r:id="rId91"/>
    <p:sldId id="339" r:id="rId92"/>
    <p:sldId id="281" r:id="rId93"/>
    <p:sldId id="289" r:id="rId94"/>
    <p:sldId id="347" r:id="rId95"/>
    <p:sldId id="348" r:id="rId96"/>
    <p:sldId id="342" r:id="rId97"/>
    <p:sldId id="356" r:id="rId9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Linha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FF-402F-ADAF-69ED0161F7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4607624"/>
        <c:axId val="444610904"/>
      </c:line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A-43BA-8B75-D578383410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A-43BA-8B75-D578383410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A-43BA-8B75-D57838341034}"/>
              </c:ext>
            </c:extLst>
          </c:dPt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4A-43BA-8B75-D57838341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86766977317296E-2"/>
          <c:y val="0.10218596986817328"/>
          <c:w val="0.98751323302268268"/>
          <c:h val="0.765960922787193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3A-430C-B373-1FA6F5B82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1"/>
        <c:axPos val="l"/>
        <c:numFmt formatCode="_-&quot;R$&quot;\ * #,##0_-;\-&quot;R$&quot;\ * #,##0_-;_-&quot;R$&quot;\ * &quot;-&quot;??_-;_-@_-" sourceLinked="1"/>
        <c:majorTickMark val="none"/>
        <c:minorTickMark val="none"/>
        <c:tickLblPos val="nextTo"/>
        <c:crossAx val="444607624"/>
        <c:crosses val="autoZero"/>
        <c:crossBetween val="between"/>
      </c:valAx>
      <c:spPr>
        <a:solidFill>
          <a:schemeClr val="accent4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/>
            <a:t>Não sei o quanto sei</a:t>
          </a:r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/>
            <a:t>-Consciência</a:t>
          </a:r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/>
            <a:t>Sei que Sei</a:t>
          </a:r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/>
            <a:t>+Consciência</a:t>
          </a:r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/>
            <a:t>Sei que não sei</a:t>
          </a:r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/>
            <a:t>+Consciência</a:t>
          </a:r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/>
            <a:t>Não sei que não sei</a:t>
          </a:r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/>
            <a:t>-Consciência</a:t>
          </a:r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/>
            <a:t>-Competência</a:t>
          </a:r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/>
            <a:t>-Competência</a:t>
          </a:r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/>
            <a:t>+Competência</a:t>
          </a:r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/>
            <a:t>++Competência</a:t>
          </a:r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-Competência</a:t>
          </a:r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-Competência</a:t>
          </a:r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+Competência</a:t>
          </a:r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++Competência</a:t>
          </a:r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Não sei o quanto sei</a:t>
          </a:r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Sei que Sei</a:t>
          </a:r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Sei que não sei</a:t>
          </a:r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Não sei que não sei</a:t>
          </a:r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19/12/2018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19/12/2018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>
                <a:latin typeface="Corbel" panose="020B0503020204020204" pitchFamily="34" charset="0"/>
              </a:rPr>
              <a:t> e Bob </a:t>
            </a:r>
            <a:r>
              <a:rPr lang="pt-BR" sz="1800" dirty="0" err="1">
                <a:latin typeface="Corbel" panose="020B0503020204020204" pitchFamily="34" charset="0"/>
              </a:rPr>
              <a:t>Frankston</a:t>
            </a:r>
            <a:r>
              <a:rPr lang="pt-BR" sz="1800" dirty="0">
                <a:latin typeface="Corbel" panose="020B0503020204020204" pitchFamily="34" charset="0"/>
              </a:rPr>
              <a:t> baseada na </a:t>
            </a:r>
            <a:r>
              <a:rPr lang="pt-BR" sz="1800" dirty="0" err="1">
                <a:latin typeface="Corbel" panose="020B0503020204020204" pitchFamily="34" charset="0"/>
              </a:rPr>
              <a:t>idéia</a:t>
            </a:r>
            <a:r>
              <a:rPr lang="pt-BR" sz="1800" dirty="0">
                <a:latin typeface="Corbel" panose="020B0503020204020204" pitchFamily="34" charset="0"/>
              </a:rPr>
              <a:t>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>
                <a:latin typeface="Corbel" panose="020B0503020204020204" pitchFamily="34" charset="0"/>
              </a:rPr>
              <a:t>MS-Dos</a:t>
            </a:r>
            <a:r>
              <a:rPr lang="pt-BR" sz="1800" dirty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Fundaram a empresa </a:t>
            </a:r>
            <a:r>
              <a:rPr lang="pt-BR" sz="1800" dirty="0" err="1">
                <a:latin typeface="Corbel" panose="020B0503020204020204" pitchFamily="34" charset="0"/>
              </a:rPr>
              <a:t>Visicalc</a:t>
            </a:r>
            <a:r>
              <a:rPr lang="pt-BR" sz="1800" dirty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>
                <a:latin typeface="Corbel" panose="020B0503020204020204" pitchFamily="34" charset="0"/>
              </a:rPr>
              <a:t>Concorrente: </a:t>
            </a:r>
            <a:r>
              <a:rPr lang="pt-BR" sz="1800" u="sng" dirty="0" err="1">
                <a:latin typeface="Corbel" panose="020B0503020204020204" pitchFamily="34" charset="0"/>
              </a:rPr>
              <a:t>Supercalc</a:t>
            </a:r>
            <a:r>
              <a:rPr lang="pt-BR" sz="1800" u="sng" dirty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>
                <a:latin typeface="Corbel" panose="020B0503020204020204" pitchFamily="34" charset="0"/>
              </a:rPr>
              <a:t>Lançado pela </a:t>
            </a:r>
            <a:r>
              <a:rPr lang="pt-BR" sz="1800" dirty="0" err="1">
                <a:latin typeface="Corbel" panose="020B0503020204020204" pitchFamily="34" charset="0"/>
              </a:rPr>
              <a:t>Sorcim</a:t>
            </a:r>
            <a:r>
              <a:rPr lang="pt-BR" sz="1800" dirty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>
                <a:latin typeface="Corbel" panose="020B0503020204020204" pitchFamily="34" charset="0"/>
              </a:rPr>
              <a:t>Sourcim</a:t>
            </a:r>
            <a:r>
              <a:rPr lang="pt-BR" sz="1800" dirty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>
                <a:latin typeface="Corbel" panose="020B0503020204020204" pitchFamily="34" charset="0"/>
              </a:rPr>
              <a:t>add-ins</a:t>
            </a:r>
            <a:r>
              <a:rPr lang="pt-BR" sz="1800" dirty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>
                <a:latin typeface="Corbel" panose="020B0503020204020204" pitchFamily="34" charset="0"/>
              </a:rPr>
              <a:t>Machintosh</a:t>
            </a:r>
            <a:r>
              <a:rPr lang="pt-BR" sz="1800" dirty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1985: Excel 1.0 para Macintosh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1987: Excel 2.0 para Windows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1990: Excel 3.0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1992: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1MM linhas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no salário.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cedo. O QUE ESTÁ POR VIR (ML)?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Fundamentos - Área de Trabalho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Formulas</a:t>
              </a: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Menu ou Guia</a:t>
              </a:r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Grupo de Ferramentas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Ferramentas ou Comando</a:t>
              </a:r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Faixa de Opções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Caixa de Nomes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Ferramentas de Acesso Rápido</a:t>
              </a:r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da Linha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da Coluna</a:t>
              </a:r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Rolagem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Rolagem</a:t>
              </a:r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Aba da Planilha</a:t>
              </a:r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Zoom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do Arquivo</a:t>
              </a:r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Conceito mais importante do Excel</a:t>
            </a:r>
          </a:p>
          <a:p>
            <a:r>
              <a:rPr lang="pt-BR" dirty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Coluna D</a:t>
            </a:r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Linha 5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Célula D5</a:t>
            </a:r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O que espera do Curso</a:t>
            </a: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Validação de dados: Guia Dados,  Grupo 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Função Média: Guia Fórmulas, Grupo Biblioteca de Funções, Menu Auto Soma, Comando Média.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de planilha habilitado para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de suplemento (programa VBA de Excel).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</a:t>
            </a:r>
            <a:r>
              <a:rPr lang="pt-BR" sz="1800" dirty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xla</a:t>
            </a:r>
            <a:r>
              <a:rPr lang="pt-BR" sz="1800" dirty="0">
                <a:latin typeface="Corbel" panose="020B0503020204020204" pitchFamily="34" charset="0"/>
              </a:rPr>
              <a:t> :  formato de suplemento com macro antigo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Csv</a:t>
            </a:r>
            <a:r>
              <a:rPr lang="pt-BR" sz="1800" dirty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Txt</a:t>
            </a:r>
            <a:r>
              <a:rPr lang="pt-BR" sz="1800" dirty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xml</a:t>
            </a:r>
            <a:r>
              <a:rPr lang="pt-BR" sz="1800" dirty="0">
                <a:latin typeface="Corbel" panose="020B0503020204020204" pitchFamily="34" charset="0"/>
              </a:rPr>
              <a:t>: formato padrão </a:t>
            </a:r>
            <a:r>
              <a:rPr lang="pt-BR" sz="1800" dirty="0" err="1">
                <a:latin typeface="Corbel" panose="020B0503020204020204" pitchFamily="34" charset="0"/>
              </a:rPr>
              <a:t>xml</a:t>
            </a:r>
            <a:r>
              <a:rPr lang="pt-BR" sz="1800" dirty="0">
                <a:latin typeface="Corbel" panose="020B0503020204020204" pitchFamily="34" charset="0"/>
              </a:rPr>
              <a:t> (</a:t>
            </a:r>
            <a:r>
              <a:rPr lang="pt-BR" sz="1800" dirty="0" err="1">
                <a:latin typeface="Corbel" panose="020B0503020204020204" pitchFamily="34" charset="0"/>
              </a:rPr>
              <a:t>e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>
                <a:latin typeface="Corbel" panose="020B0503020204020204" pitchFamily="34" charset="0"/>
              </a:rPr>
              <a:t>treme</a:t>
            </a: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>
                <a:latin typeface="Corbel" panose="020B0503020204020204" pitchFamily="34" charset="0"/>
              </a:rPr>
              <a:t>arkup</a:t>
            </a: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>
                <a:latin typeface="Corbel" panose="020B0503020204020204" pitchFamily="34" charset="0"/>
              </a:rPr>
              <a:t>anguage</a:t>
            </a:r>
            <a:r>
              <a:rPr lang="pt-BR" sz="1800" dirty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Clique simples na célula &gt;&gt; Digitar &gt;&gt;[Confirma]:: irá sobrescrever a informação que já existe.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irá habilitar edição completa da célula.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[</a:t>
            </a:r>
            <a:r>
              <a:rPr lang="pt-BR" sz="1800" dirty="0" err="1">
                <a:latin typeface="Corbel" panose="020B0503020204020204" pitchFamily="34" charset="0"/>
              </a:rPr>
              <a:t>Esc</a:t>
            </a:r>
            <a:r>
              <a:rPr lang="pt-BR" sz="1800" dirty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Iniciadas sempre por “ = “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>
                <a:latin typeface="Corbel" panose="020B0503020204020204" pitchFamily="34" charset="0"/>
              </a:rPr>
              <a:t>Enter</a:t>
            </a:r>
            <a:r>
              <a:rPr lang="pt-BR" sz="1800" dirty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>
                <a:latin typeface="Corbel" panose="020B0503020204020204" pitchFamily="34" charset="0"/>
              </a:rPr>
              <a:t>Exponenciação</a:t>
            </a:r>
            <a:r>
              <a:rPr lang="pt-BR" sz="1800" dirty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	Absoluta (Congelar)  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>
                <a:latin typeface="Corbel" panose="020B0503020204020204" pitchFamily="34" charset="0"/>
              </a:rPr>
              <a:t>B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	Relativo&gt;&gt; B2 :: caminha junto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>
                <a:latin typeface="Corbel" panose="020B0503020204020204" pitchFamily="34" charset="0"/>
              </a:rPr>
              <a:t>dd</a:t>
            </a:r>
            <a:r>
              <a:rPr lang="pt-BR" sz="1800" dirty="0">
                <a:latin typeface="Corbel" panose="020B0503020204020204" pitchFamily="34" charset="0"/>
              </a:rPr>
              <a:t>/mm/</a:t>
            </a:r>
            <a:r>
              <a:rPr lang="pt-BR" sz="1800" dirty="0" err="1">
                <a:latin typeface="Corbel" panose="020B0503020204020204" pitchFamily="34" charset="0"/>
              </a:rPr>
              <a:t>aaaa</a:t>
            </a:r>
            <a:r>
              <a:rPr lang="pt-BR" sz="1800" dirty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>
                <a:latin typeface="Corbel" panose="020B0503020204020204" pitchFamily="34" charset="0"/>
              </a:rPr>
              <a:t>dd</a:t>
            </a:r>
            <a:r>
              <a:rPr lang="pt-BR" sz="1800" dirty="0">
                <a:latin typeface="Corbel" panose="020B0503020204020204" pitchFamily="34" charset="0"/>
              </a:rPr>
              <a:t>/mm/</a:t>
            </a:r>
            <a:r>
              <a:rPr lang="pt-BR" sz="1800" dirty="0" err="1">
                <a:latin typeface="Corbel" panose="020B0503020204020204" pitchFamily="34" charset="0"/>
              </a:rPr>
              <a:t>aaaa</a:t>
            </a:r>
            <a:r>
              <a:rPr lang="pt-BR" sz="1800" dirty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min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 min</a:t>
            </a:r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Biblioteca organizada por categoria de uso. Cada input/pedaço de função é chamado de “argumento” que fica dentro do </a:t>
            </a:r>
            <a:r>
              <a:rPr lang="pt-BR" sz="1800" dirty="0" err="1"/>
              <a:t>parentesis</a:t>
            </a:r>
            <a:r>
              <a:rPr lang="pt-BR" sz="1800" dirty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Pode ou não possuir argumento.  Argumento pode ser opcional “[“ ou obrigatório.</a:t>
            </a:r>
          </a:p>
          <a:p>
            <a:pPr marL="0" indent="0">
              <a:buNone/>
            </a:pPr>
            <a:r>
              <a:rPr lang="pt-BR" sz="1800" dirty="0"/>
              <a:t>=SOMA(num1;[num2]) &gt;&gt; 2º Argumento é Opcional “[num2]”</a:t>
            </a:r>
          </a:p>
          <a:p>
            <a:pPr marL="0" indent="0">
              <a:buNone/>
            </a:pPr>
            <a:r>
              <a:rPr lang="pt-BR" sz="1800" dirty="0"/>
              <a:t>Sem argumento  = Hoje() &gt;&gt; 22/08/2018 -  normalmente usados para informação (não realizam calculo)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Caminho: botão função, Guia fórmulas, digitação direta na célula.</a:t>
            </a:r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#DIV/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#NUM!: Fórmula possui argumentos errado (</a:t>
            </a:r>
            <a:r>
              <a:rPr lang="pt-BR" sz="1800" dirty="0" err="1">
                <a:latin typeface="Corbel" panose="020B0503020204020204" pitchFamily="34" charset="0"/>
              </a:rPr>
              <a:t>Ex</a:t>
            </a:r>
            <a:r>
              <a:rPr lang="pt-BR" sz="1800" dirty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9:10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13:30 às  17:50 -  Praticas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17:50 as 18:00 – Dúvidas</a:t>
            </a:r>
          </a:p>
        </p:txBody>
      </p:sp>
    </p:spTree>
    <p:extLst>
      <p:ext uri="{BB962C8B-B14F-4D97-AF65-F5344CB8AC3E}">
        <p14:creationId xmlns:p14="http://schemas.microsoft.com/office/powerpoint/2010/main" val="174977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949215"/>
            <a:ext cx="9144000" cy="1127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O recurso </a:t>
            </a:r>
            <a:r>
              <a:rPr lang="pt-BR" sz="1800" b="1" dirty="0"/>
              <a:t>Atingir Meta no Excel</a:t>
            </a:r>
            <a:r>
              <a:rPr lang="pt-BR" sz="1800" dirty="0"/>
              <a:t>, tem por finalidade alterar o valor de uma célula para que uma fórmula atinja o valor que queremos.</a:t>
            </a:r>
          </a:p>
          <a:p>
            <a:pPr marL="0" indent="0">
              <a:buNone/>
            </a:pPr>
            <a:r>
              <a:rPr lang="pt-BR" sz="1800" dirty="0"/>
              <a:t>Caminho: Guia Dados&gt; Grupo Previsão &gt; Menu teste de </a:t>
            </a:r>
            <a:r>
              <a:rPr lang="pt-BR" sz="1800" dirty="0" err="1"/>
              <a:t>Hipotese</a:t>
            </a:r>
            <a:r>
              <a:rPr lang="pt-BR" sz="1800" dirty="0"/>
              <a:t> &gt; Comando Atingir Meta</a:t>
            </a:r>
          </a:p>
          <a:p>
            <a:pPr marL="0" indent="0">
              <a:buNone/>
            </a:pPr>
            <a:r>
              <a:rPr lang="pt-BR" sz="1800" dirty="0"/>
              <a:t>No Exemplo quero saber qual o Volume de quantidades necessárias (Célula Verde) para que o lucro(célula laranja)  seja igual à “zero”.</a:t>
            </a:r>
          </a:p>
          <a:p>
            <a:endParaRPr lang="pt-BR" sz="18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46015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Atingir Meta</a:t>
            </a: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0" y="2553316"/>
            <a:ext cx="1905000" cy="26765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62" y="3060102"/>
            <a:ext cx="2219325" cy="14478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56" y="2534265"/>
            <a:ext cx="1933575" cy="271462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2969111" y="3582296"/>
            <a:ext cx="408790" cy="309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com Cantos Arredondados 14"/>
          <p:cNvSpPr/>
          <p:nvPr/>
        </p:nvSpPr>
        <p:spPr>
          <a:xfrm>
            <a:off x="7842325" y="5712311"/>
            <a:ext cx="1393506" cy="688489"/>
          </a:xfrm>
          <a:prstGeom prst="wedgeRoundRectCallout">
            <a:avLst>
              <a:gd name="adj1" fmla="val 27802"/>
              <a:gd name="adj2" fmla="val -1156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Solução Atendida</a:t>
            </a:r>
          </a:p>
        </p:txBody>
      </p:sp>
      <p:sp>
        <p:nvSpPr>
          <p:cNvPr id="16" name="Texto Explicativo Retangular com Cantos Arredondados 15"/>
          <p:cNvSpPr/>
          <p:nvPr/>
        </p:nvSpPr>
        <p:spPr>
          <a:xfrm>
            <a:off x="9672300" y="2635624"/>
            <a:ext cx="1554201" cy="633442"/>
          </a:xfrm>
          <a:prstGeom prst="wedgeRoundRectCallout">
            <a:avLst>
              <a:gd name="adj1" fmla="val -71784"/>
              <a:gd name="adj2" fmla="val 781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Numero encontrado pelo comando atingir meta</a:t>
            </a:r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4491208" y="4870722"/>
            <a:ext cx="1377451" cy="496502"/>
          </a:xfrm>
          <a:prstGeom prst="wedgeRoundRectCallout">
            <a:avLst>
              <a:gd name="adj1" fmla="val -11280"/>
              <a:gd name="adj2" fmla="val -2301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Endereço da </a:t>
            </a:r>
            <a:r>
              <a:rPr lang="pt-BR" sz="1000" dirty="0" err="1"/>
              <a:t>Celula</a:t>
            </a:r>
            <a:r>
              <a:rPr lang="pt-BR" sz="1000" dirty="0"/>
              <a:t> onde esta o Numero que será Alterado</a:t>
            </a:r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5868659" y="2168165"/>
            <a:ext cx="1294841" cy="633442"/>
          </a:xfrm>
          <a:prstGeom prst="wedgeRoundRectCallout">
            <a:avLst>
              <a:gd name="adj1" fmla="val -100855"/>
              <a:gd name="adj2" fmla="val 164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Endereço da célula onde esta o valor que queremos como ALVO</a:t>
            </a:r>
          </a:p>
        </p:txBody>
      </p:sp>
      <p:sp>
        <p:nvSpPr>
          <p:cNvPr id="19" name="Texto Explicativo Retangular com Cantos Arredondados 18"/>
          <p:cNvSpPr/>
          <p:nvPr/>
        </p:nvSpPr>
        <p:spPr>
          <a:xfrm>
            <a:off x="5992426" y="4507902"/>
            <a:ext cx="1171074" cy="444423"/>
          </a:xfrm>
          <a:prstGeom prst="wedgeRoundRectCallout">
            <a:avLst>
              <a:gd name="adj1" fmla="val -74664"/>
              <a:gd name="adj2" fmla="val -2253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O Valor que queremos como ALVO</a:t>
            </a:r>
          </a:p>
        </p:txBody>
      </p:sp>
      <p:sp>
        <p:nvSpPr>
          <p:cNvPr id="20" name="Igual a 19"/>
          <p:cNvSpPr/>
          <p:nvPr/>
        </p:nvSpPr>
        <p:spPr>
          <a:xfrm>
            <a:off x="6282466" y="3269066"/>
            <a:ext cx="881034" cy="6225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02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>
                <a:latin typeface="Corbel" panose="020B0503020204020204" pitchFamily="34" charset="0"/>
              </a:rPr>
              <a:t>mesclagem</a:t>
            </a:r>
            <a:r>
              <a:rPr lang="pt-BR" sz="1800" dirty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Menu flutuante/contexto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>
                <a:latin typeface="Corbel" panose="020B0503020204020204" pitchFamily="34" charset="0"/>
              </a:rPr>
              <a:t>Ctrl+C</a:t>
            </a:r>
            <a:r>
              <a:rPr lang="pt-BR" sz="1800" dirty="0">
                <a:latin typeface="Corbel" panose="020B0503020204020204" pitchFamily="34" charset="0"/>
              </a:rPr>
              <a:t> , </a:t>
            </a:r>
            <a:r>
              <a:rPr lang="pt-BR" sz="1800" dirty="0" err="1">
                <a:latin typeface="Corbel" panose="020B0503020204020204" pitchFamily="34" charset="0"/>
              </a:rPr>
              <a:t>CTrl+V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>
                <a:latin typeface="Corbel" panose="020B0503020204020204" pitchFamily="34" charset="0"/>
              </a:rPr>
              <a:t>Backspace</a:t>
            </a:r>
            <a:r>
              <a:rPr lang="pt-BR" sz="1800" dirty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Linha: Selecionar a linha com 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OCULTAR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 ou Linha : Selecionar a coluna ou Linha com botão Direito do Mouse e “Ocultar” / Guia 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DESOCULTAR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 ou Linha: Selecionar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>
                <a:latin typeface="Corbel" panose="020B0503020204020204" pitchFamily="34" charset="0"/>
              </a:rPr>
              <a:t>da coluna/linha 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Formate a Tabela do Exercício 3 anterior (tabuada) 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>
                <a:solidFill>
                  <a:schemeClr val="tx1"/>
                </a:solidFill>
              </a:rPr>
              <a:t>Algerian</a:t>
            </a:r>
            <a:r>
              <a:rPr lang="pt-BR" sz="1000" dirty="0">
                <a:solidFill>
                  <a:schemeClr val="tx1"/>
                </a:solidFill>
              </a:rPr>
              <a:t> 12, Negrito</a:t>
            </a: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Linhas de Grades Ocultadas (Menu Exibir)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/>
              <a:t>Disponível pelo seta preta  + duplo clique ou clicar, segurar e arrastar.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Números Decimais, Inteiros, fração</a:t>
            </a:r>
          </a:p>
          <a:p>
            <a:r>
              <a:rPr lang="pt-BR" sz="2000" dirty="0"/>
              <a:t>Data: com dia da semana, mês/ano.</a:t>
            </a:r>
          </a:p>
          <a:p>
            <a:r>
              <a:rPr lang="pt-BR" sz="2000" dirty="0"/>
              <a:t>Formatos Especiais: CEP, CPF, CNPJ, etc...</a:t>
            </a:r>
          </a:p>
          <a:p>
            <a:r>
              <a:rPr lang="pt-BR" sz="2000" dirty="0"/>
              <a:t>E outros formatos personalizados</a:t>
            </a:r>
          </a:p>
          <a:p>
            <a:r>
              <a:rPr lang="pt-BR" sz="2000" dirty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44" y="3684495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8" y="3656294"/>
            <a:ext cx="3809271" cy="2947273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5776856" y="4292301"/>
            <a:ext cx="874060" cy="8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278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Números Decimais, Inteiros, fração</a:t>
            </a:r>
          </a:p>
          <a:p>
            <a:r>
              <a:rPr lang="pt-BR" sz="2000" dirty="0"/>
              <a:t>Data: com dia da semana, mês/ano.</a:t>
            </a:r>
          </a:p>
          <a:p>
            <a:r>
              <a:rPr lang="pt-BR" sz="2000" dirty="0"/>
              <a:t>Formatos Especiais: CEP, CPF, CNPJ, etc...</a:t>
            </a:r>
          </a:p>
          <a:p>
            <a:r>
              <a:rPr lang="pt-BR" sz="2000" dirty="0"/>
              <a:t>E outros formatos personalizados</a:t>
            </a:r>
          </a:p>
          <a:p>
            <a:r>
              <a:rPr lang="pt-BR" sz="2000" dirty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err="1"/>
              <a:t>Area</a:t>
            </a:r>
            <a:r>
              <a:rPr lang="pt-BR" sz="2000" dirty="0"/>
              <a:t> de Trabalho, Tipo de arquivos, salvar, abrir</a:t>
            </a:r>
          </a:p>
          <a:p>
            <a:r>
              <a:rPr lang="pt-BR" sz="2000" dirty="0"/>
              <a:t>Inserir dados, inserir linha e coluna</a:t>
            </a:r>
          </a:p>
          <a:p>
            <a:r>
              <a:rPr lang="pt-BR" sz="2000" dirty="0" err="1"/>
              <a:t>Exluir</a:t>
            </a:r>
            <a:r>
              <a:rPr lang="pt-BR" sz="2000" dirty="0"/>
              <a:t> dados, linhas e colunas</a:t>
            </a:r>
          </a:p>
          <a:p>
            <a:r>
              <a:rPr lang="pt-BR" sz="2000" dirty="0"/>
              <a:t>Formulas  aritméticas e </a:t>
            </a:r>
            <a:r>
              <a:rPr lang="pt-BR" sz="2000" dirty="0" err="1"/>
              <a:t>formulos</a:t>
            </a:r>
            <a:r>
              <a:rPr lang="pt-BR" sz="2000" dirty="0"/>
              <a:t> sem argumentos (hoje, agora)</a:t>
            </a:r>
          </a:p>
          <a:p>
            <a:r>
              <a:rPr lang="pt-BR" sz="2000" dirty="0" err="1"/>
              <a:t>Subtituir</a:t>
            </a:r>
            <a:r>
              <a:rPr lang="pt-BR" sz="2000" dirty="0"/>
              <a:t> Formula, </a:t>
            </a:r>
            <a:r>
              <a:rPr lang="pt-BR" sz="2000" dirty="0" err="1"/>
              <a:t>caracter</a:t>
            </a:r>
            <a:r>
              <a:rPr lang="pt-BR" sz="2000" dirty="0"/>
              <a:t> curinga “?” e “ * “</a:t>
            </a:r>
          </a:p>
          <a:p>
            <a:r>
              <a:rPr lang="pt-BR" sz="2000" dirty="0"/>
              <a:t>Referencia Absoluta e relativa</a:t>
            </a:r>
          </a:p>
          <a:p>
            <a:r>
              <a:rPr lang="pt-BR" sz="2000" dirty="0"/>
              <a:t>Formatação: pincel, personalizada</a:t>
            </a:r>
          </a:p>
          <a:p>
            <a:r>
              <a:rPr lang="pt-BR" sz="2000" dirty="0"/>
              <a:t>Lista e </a:t>
            </a:r>
            <a:r>
              <a:rPr lang="pt-BR" sz="2000" dirty="0" err="1"/>
              <a:t>auto-preenchimento</a:t>
            </a:r>
            <a:endParaRPr lang="pt-BR" sz="2000" dirty="0"/>
          </a:p>
          <a:p>
            <a:r>
              <a:rPr lang="pt-BR" sz="2000" dirty="0"/>
              <a:t>Tipos de Erro em formulas</a:t>
            </a:r>
          </a:p>
          <a:p>
            <a:r>
              <a:rPr lang="pt-BR" sz="2000" dirty="0"/>
              <a:t>Referencia Circulas</a:t>
            </a:r>
          </a:p>
          <a:p>
            <a:r>
              <a:rPr lang="pt-BR" sz="2000" dirty="0"/>
              <a:t>Atingir Meta</a:t>
            </a:r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13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1461752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Oculta e Mostra linhas e colunas previamente “programadas” com apenas um clique e pode ter quantos níveis forem necessários. Limite de 8 níveis.</a:t>
            </a:r>
          </a:p>
          <a:p>
            <a:endParaRPr lang="pt-BR" sz="2000" dirty="0"/>
          </a:p>
          <a:p>
            <a:r>
              <a:rPr lang="pt-BR" sz="2000" dirty="0"/>
              <a:t>Caminho: Guia dados&gt; grupo Estrutura de </a:t>
            </a:r>
            <a:r>
              <a:rPr lang="pt-BR" sz="2000" dirty="0" err="1"/>
              <a:t>Topicos</a:t>
            </a:r>
            <a:r>
              <a:rPr lang="pt-BR" sz="2000" dirty="0"/>
              <a:t>&gt; Menu Agrupar&gt;Comando Agrupar.</a:t>
            </a:r>
          </a:p>
          <a:p>
            <a:r>
              <a:rPr lang="pt-BR" sz="2000" dirty="0"/>
              <a:t>Para limpar vá no menu </a:t>
            </a:r>
            <a:r>
              <a:rPr lang="pt-BR" sz="2000" dirty="0" err="1"/>
              <a:t>desagrupar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Agrupar e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Auto-Tópicos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37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5" y="3780268"/>
            <a:ext cx="3971925" cy="24193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67870" y="3737237"/>
            <a:ext cx="655321" cy="2405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67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76518" y="911953"/>
            <a:ext cx="11198225" cy="1857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Ao receber a tabela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1800" dirty="0"/>
              <a:t>Qual o valor total de estoque que será dada a entrada no sistema (valor da célula E14 e F14)?</a:t>
            </a:r>
          </a:p>
          <a:p>
            <a:r>
              <a:rPr lang="pt-BR" sz="1800" dirty="0"/>
              <a:t> Use formatação de moedas para diferenciar as colunas em reais e dólares, adicione cores e formatação para tornar o relatório apresentável.</a:t>
            </a:r>
          </a:p>
          <a:p>
            <a:pPr marL="0" indent="0">
              <a:buNone/>
            </a:pPr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para relembrar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08791" y="2779961"/>
            <a:ext cx="459351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Formate conforme Descrito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Fonte da Tabela inteira: </a:t>
            </a:r>
            <a:r>
              <a:rPr lang="pt-BR" sz="1400" dirty="0" err="1"/>
              <a:t>Corbel</a:t>
            </a:r>
            <a:r>
              <a:rPr lang="pt-BR" sz="1400" dirty="0"/>
              <a:t>,  10, Preto, Alinhado à Direita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Cabeçalho das coluna: Cor Branca, contorno espesso das células em Branco.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Linhas Horizontais pontilhadas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Contorno cabeçalho: Borda espessa e Vermelho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Totais de linha em Negrito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</a:t>
            </a:r>
            <a:r>
              <a:rPr lang="pt-BR" sz="1400" dirty="0" err="1"/>
              <a:t>Dolar</a:t>
            </a:r>
            <a:r>
              <a:rPr lang="pt-BR" sz="1400" dirty="0"/>
              <a:t> personalizado: “U$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Reais personalizado: “R$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Coloque um agrupamento na linha 4:5</a:t>
            </a:r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6" y="2655682"/>
            <a:ext cx="6972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Abrir Excel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Área de trabalho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Salvar 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usos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Deletar:: acesse comando de Edição, Selecione o Balão e pressione Delete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/>
          </a:p>
          <a:p>
            <a:pPr algn="just"/>
            <a:r>
              <a:rPr lang="pt-BR" sz="2000" dirty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/>
              <a:t>1 - Ela inicia e termina o dia 01/07/2017 com R$ 0 de Saldo. </a:t>
            </a:r>
          </a:p>
          <a:p>
            <a:pPr algn="just"/>
            <a:r>
              <a:rPr lang="pt-BR" sz="2000" dirty="0"/>
              <a:t>2 - Todas as segundas ela sempre recebe 50.000 R$ e nos demais 4 dias recebe 5.000 R$.</a:t>
            </a:r>
          </a:p>
          <a:p>
            <a:pPr algn="just"/>
            <a:r>
              <a:rPr lang="pt-BR" sz="2000" dirty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/>
              <a:t>4 - No dia 20/07 ela tem um pagamento adicional da folha de R$ 15.000. </a:t>
            </a:r>
          </a:p>
          <a:p>
            <a:pPr algn="just"/>
            <a:r>
              <a:rPr lang="pt-BR" sz="2000" dirty="0"/>
              <a:t>5 - Sábado e Domingo não tem movimento de dinheiro.</a:t>
            </a:r>
          </a:p>
          <a:p>
            <a:pPr algn="just"/>
            <a:r>
              <a:rPr lang="pt-BR" sz="2000" dirty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r>
              <a:rPr lang="pt-BR" sz="2000" dirty="0"/>
              <a:t>Qual somatória das entradas e saídas do mês?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Dicas: Tabela de 4 Colunas / Alça de preenchimento/ função soma / fórmulas aritméticas /formatação dia da semana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</p:txBody>
      </p:sp>
      <p:sp>
        <p:nvSpPr>
          <p:cNvPr id="5" name="Elipse 4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Função com argumento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Editar, Excluir , Inserir comentários e imagens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Ocultar e </a:t>
            </a:r>
            <a:r>
              <a:rPr lang="pt-BR" sz="2000" dirty="0" err="1"/>
              <a:t>Desocultar</a:t>
            </a:r>
            <a:r>
              <a:rPr lang="pt-BR" sz="2000" dirty="0"/>
              <a:t>  linha e Coluna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Estrutura de Tópico – Agrupar linha e Coluna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Inserir, Ocultar, </a:t>
            </a:r>
            <a:r>
              <a:rPr lang="pt-BR" sz="2000" dirty="0" err="1"/>
              <a:t>Desocultar</a:t>
            </a:r>
            <a:r>
              <a:rPr lang="pt-BR" sz="2000" dirty="0"/>
              <a:t>, Copiar,  Deletar múltiplas planilhas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Trabalhar com fórmulas entre planilhas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Formulas tridimensionais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2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Permite modificar diversas planilhas ao mesmo tempo.</a:t>
            </a:r>
          </a:p>
          <a:p>
            <a:r>
              <a:rPr lang="pt-BR" sz="2000" dirty="0"/>
              <a:t>Usar fórmulas para ler o conteúdo das planilhas sem precisar referenciá-las.</a:t>
            </a:r>
          </a:p>
          <a:p>
            <a:r>
              <a:rPr lang="pt-BR" sz="2000" dirty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Ação:</a:t>
            </a:r>
          </a:p>
          <a:p>
            <a:r>
              <a:rPr lang="pt-BR" sz="2000" dirty="0"/>
              <a:t>1 - Clicar na aba da planilha com o </a:t>
            </a:r>
            <a:r>
              <a:rPr lang="pt-BR" sz="2000" dirty="0" err="1"/>
              <a:t>Crtl</a:t>
            </a:r>
            <a:r>
              <a:rPr lang="pt-BR" sz="2000" dirty="0"/>
              <a:t> pressionado</a:t>
            </a:r>
          </a:p>
          <a:p>
            <a:r>
              <a:rPr lang="pt-BR" sz="2000" dirty="0"/>
              <a:t>2-Selecionar a primeira planilha, segurar Shift e clicar na ultima</a:t>
            </a:r>
          </a:p>
          <a:p>
            <a:r>
              <a:rPr lang="pt-BR" sz="2000" dirty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Fórmulas 3D;</a:t>
            </a:r>
          </a:p>
          <a:p>
            <a:r>
              <a:rPr lang="pt-BR" sz="2000" dirty="0"/>
              <a:t>Digite a fórmula, Secione a primeira planilha, segure shift e clique na última, [</a:t>
            </a:r>
            <a:r>
              <a:rPr lang="pt-BR" sz="2000" dirty="0" err="1"/>
              <a:t>Enter</a:t>
            </a:r>
            <a:r>
              <a:rPr lang="pt-BR" sz="2000" dirty="0"/>
              <a:t>]</a:t>
            </a:r>
          </a:p>
          <a:p>
            <a:r>
              <a:rPr lang="pt-BR" sz="2000" dirty="0"/>
              <a:t>=SOMA('Planilha1:Planilha4'!D34)</a:t>
            </a:r>
          </a:p>
          <a:p>
            <a:pPr marL="0" indent="0">
              <a:buNone/>
            </a:pPr>
            <a:r>
              <a:rPr lang="pt-BR" sz="2000" dirty="0"/>
              <a:t> 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1364558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Para RELEMBRAR &gt; Fórmulas e ações Tridimensionais e trabalho com Planilha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Matriz.</a:t>
            </a:r>
          </a:p>
          <a:p>
            <a:pPr algn="just"/>
            <a:r>
              <a:rPr lang="pt-BR" sz="1800" dirty="0"/>
              <a:t>Filial Rio: possui 70% do Budget da filial Ceará.</a:t>
            </a:r>
          </a:p>
          <a:p>
            <a:pPr algn="just"/>
            <a:r>
              <a:rPr lang="pt-BR" sz="1800" dirty="0"/>
              <a:t>Filial SP: possui o equivalente ao Budget da matriz + 30% da filial Rio.</a:t>
            </a:r>
          </a:p>
          <a:p>
            <a:pPr algn="just"/>
            <a:r>
              <a:rPr lang="pt-BR" sz="1800" dirty="0"/>
              <a:t>Despesa de salários: FIXO em 21.300.000R$/ ano para cada uma das Filiais.</a:t>
            </a:r>
          </a:p>
          <a:p>
            <a:pPr algn="just"/>
            <a:r>
              <a:rPr lang="pt-BR" sz="1800" dirty="0"/>
              <a:t>Fazer o orçamento de cada filial em uma aba separada e uma consolidada com a soma de toda a empresa (inclusive Matriz).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Responda:</a:t>
            </a:r>
          </a:p>
          <a:p>
            <a:r>
              <a:rPr lang="pt-BR" sz="1800" dirty="0"/>
              <a:t>Qual unidade que mais gasta?</a:t>
            </a:r>
          </a:p>
          <a:p>
            <a:r>
              <a:rPr lang="pt-BR" sz="1800" dirty="0"/>
              <a:t>Qual o gasto total da empresa?</a:t>
            </a:r>
          </a:p>
          <a:p>
            <a:r>
              <a:rPr lang="pt-BR" sz="1800" dirty="0"/>
              <a:t>Qual a conta que mais gasta?</a:t>
            </a:r>
          </a:p>
          <a:p>
            <a:r>
              <a:rPr lang="pt-BR" sz="1800" dirty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/>
              <a:t>Dica: Formula 3d Soma, copia de planilhas, fórmula aritmética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/>
              <a:t>Com o resultado do exercício anterior, demonstre em uma única tabela por conta e filial como está a Despesa consolidada e a distribuição percentual por Filial. Depois, do Grupo TOTAL, como esta a distribuição por Conta?</a:t>
            </a:r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Responda:</a:t>
            </a:r>
          </a:p>
          <a:p>
            <a:r>
              <a:rPr lang="pt-BR" sz="1800" dirty="0"/>
              <a:t>Qual é o percentual da despesa total do grupo que é gasto com Consultoria e Assessoria?</a:t>
            </a:r>
          </a:p>
          <a:p>
            <a:r>
              <a:rPr lang="pt-BR" sz="1800" dirty="0"/>
              <a:t>Qual percentual de gastos total da filia RJ sobre o total do grupo?</a:t>
            </a:r>
          </a:p>
          <a:p>
            <a:r>
              <a:rPr lang="pt-BR" sz="1800" dirty="0"/>
              <a:t>Apresente como seria a grade de rateio por Conta de Cada Filial. </a:t>
            </a:r>
          </a:p>
          <a:p>
            <a:endParaRPr lang="pt-BR" sz="1800" dirty="0"/>
          </a:p>
          <a:p>
            <a:r>
              <a:rPr lang="pt-BR" sz="1800" dirty="0"/>
              <a:t>Dica: Formula 3d Soma, copia de planilhas, vinculo a outra planilha, fórmula aritmética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 Min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189" y="1616426"/>
            <a:ext cx="4499500" cy="19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algn="just"/>
            <a:r>
              <a:rPr lang="pt-BR" sz="1800" dirty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/>
              <a:t>3) Após distribuir as despesas por conta, ele fará a divisão por filial e matriz usando proporção ente as filiais por conta.</a:t>
            </a:r>
          </a:p>
          <a:p>
            <a:pPr algn="just"/>
            <a:r>
              <a:rPr lang="pt-BR" sz="1800" dirty="0"/>
              <a:t>4) Mantenha a grade anterior intacta, pois o diretor deseja comparar o antes e depois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>
                <a:solidFill>
                  <a:srgbClr val="FF0000"/>
                </a:solidFill>
              </a:rPr>
              <a:t>Não esquecer que grade de rateio tem que somar 100% nas linhas.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Classificar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91757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O Excel Permite Classificar as listas (linhas e também colunas [fig2]) automaticamente de acordo com regras pré-estabelecidas (ordem numérica ou ordem alfabética) em diversos níveis de classificação tanto crescente quando </a:t>
            </a:r>
            <a:r>
              <a:rPr lang="pt-BR" sz="1600" dirty="0" err="1">
                <a:latin typeface="Corbel" panose="020B0503020204020204" pitchFamily="34" charset="0"/>
              </a:rPr>
              <a:t>descrescente</a:t>
            </a:r>
            <a:r>
              <a:rPr lang="pt-BR" sz="1600" dirty="0">
                <a:latin typeface="Corbel" panose="020B0503020204020204" pitchFamily="34" charset="0"/>
              </a:rPr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EX&gt; Classificar alfabeticamente pelo </a:t>
            </a:r>
            <a:r>
              <a:rPr lang="pt-BR" sz="1600" b="1" u="sng" dirty="0">
                <a:latin typeface="Corbel" panose="020B0503020204020204" pitchFamily="34" charset="0"/>
              </a:rPr>
              <a:t>Nome de Um pais </a:t>
            </a:r>
            <a:r>
              <a:rPr lang="pt-BR" sz="1600" dirty="0">
                <a:latin typeface="Corbel" panose="020B0503020204020204" pitchFamily="34" charset="0"/>
              </a:rPr>
              <a:t>e depois </a:t>
            </a:r>
            <a:r>
              <a:rPr lang="pt-BR" sz="1600" b="1" u="sng" dirty="0">
                <a:latin typeface="Corbel" panose="020B0503020204020204" pitchFamily="34" charset="0"/>
              </a:rPr>
              <a:t>pelo Estado</a:t>
            </a:r>
            <a:r>
              <a:rPr lang="pt-BR" sz="1600" dirty="0">
                <a:latin typeface="Corbel" panose="020B0503020204020204" pitchFamily="34" charset="0"/>
              </a:rPr>
              <a:t>: 2 níveis (fig1).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Fazer ordenação: Selecionar intervalo, Guia Dados, grupo classificar e Filtrar, comando classificar (permite +1 nível de classificação) </a:t>
            </a:r>
            <a:r>
              <a:rPr lang="pt-BR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OU</a:t>
            </a:r>
            <a:r>
              <a:rPr lang="pt-BR" sz="1600" dirty="0">
                <a:latin typeface="Corbel" panose="020B0503020204020204" pitchFamily="34" charset="0"/>
              </a:rPr>
              <a:t> Botão direito na coluna que quer usar como referencia&gt; Classificar. (somente 1 nível de classificação)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6" y="3937411"/>
            <a:ext cx="5223735" cy="214727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506993" y="4077148"/>
            <a:ext cx="634701" cy="484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4184725" y="4407496"/>
            <a:ext cx="2883049" cy="35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05" y="3937411"/>
            <a:ext cx="2276475" cy="16478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409251" y="6239435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121562" y="5648800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fig2</a:t>
            </a:r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Auto Filtro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Ainda temos uma poderosa ferramenta de analise de listas chamadas de </a:t>
            </a:r>
            <a:r>
              <a:rPr lang="pt-BR" sz="1800" dirty="0" err="1">
                <a:latin typeface="Corbel" panose="020B0503020204020204" pitchFamily="34" charset="0"/>
              </a:rPr>
              <a:t>Auto-filtro</a:t>
            </a:r>
            <a:r>
              <a:rPr lang="pt-BR" sz="1800" dirty="0">
                <a:latin typeface="Corbel" panose="020B0503020204020204" pitchFamily="34" charset="0"/>
              </a:rPr>
              <a:t> (somente para colunas) que agrupam automaticamente as informações repetidas e permitem deixar na tela somente o grupo que queremos analisar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- Filtro por Cor , valor único ou intervalo de valores, texto, caracteres curingas ( * e  ? 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-? &gt; “1 único” </a:t>
            </a:r>
            <a:r>
              <a:rPr lang="pt-BR" sz="1800" dirty="0" err="1">
                <a:latin typeface="Corbel" panose="020B0503020204020204" pitchFamily="34" charset="0"/>
              </a:rPr>
              <a:t>caracter</a:t>
            </a:r>
            <a:r>
              <a:rPr lang="pt-BR" sz="1800" dirty="0">
                <a:latin typeface="Corbel" panose="020B0503020204020204" pitchFamily="34" charset="0"/>
              </a:rPr>
              <a:t> qualquer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-* &gt; qualquer coisa serve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?p*  &gt; toda as palavras onde “p” esta na segunda posição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err="1">
                <a:latin typeface="Corbel" panose="020B0503020204020204" pitchFamily="34" charset="0"/>
              </a:rPr>
              <a:t>Br</a:t>
            </a:r>
            <a:r>
              <a:rPr lang="pt-BR" sz="1800" dirty="0">
                <a:latin typeface="Corbel" panose="020B0503020204020204" pitchFamily="34" charset="0"/>
              </a:rPr>
              <a:t>* &gt; todas as palavras que comecem com “</a:t>
            </a:r>
            <a:r>
              <a:rPr lang="pt-BR" sz="1800" dirty="0" err="1">
                <a:latin typeface="Corbel" panose="020B0503020204020204" pitchFamily="34" charset="0"/>
              </a:rPr>
              <a:t>Br</a:t>
            </a:r>
            <a:r>
              <a:rPr lang="pt-BR" sz="1800" dirty="0">
                <a:latin typeface="Corbel" panose="020B0503020204020204" pitchFamily="34" charset="0"/>
              </a:rPr>
              <a:t>”.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>
                <a:latin typeface="Corbel" panose="020B0503020204020204" pitchFamily="34" charset="0"/>
              </a:rPr>
              <a:t>Maioria das FÓRMULAS  desconsidera o FILTRO. Exceção: formula SUBTOTAL.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Acesso por: Selecionar intervalo de análise, Guia dados, grupo Classificar a Filtrar, Comando Filtro.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(ira aparecer um “menu” no cabeçalho de cada Coluna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71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Subtotal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Capaz de gerar em segundos um relatório resumindo uma operação (soma, media, contagem) em cada alteração do valor das linhas (</a:t>
            </a:r>
            <a:r>
              <a:rPr lang="pt-BR" sz="1800" dirty="0" err="1">
                <a:latin typeface="Corbel" panose="020B0503020204020204" pitchFamily="34" charset="0"/>
              </a:rPr>
              <a:t>fig</a:t>
            </a:r>
            <a:r>
              <a:rPr lang="pt-BR" sz="1800" dirty="0">
                <a:latin typeface="Corbel" panose="020B0503020204020204" pitchFamily="34" charset="0"/>
              </a:rPr>
              <a:t> 1).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Selecionar Lista (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+</a:t>
            </a:r>
            <a:r>
              <a:rPr lang="pt-BR" sz="1800" dirty="0" err="1">
                <a:latin typeface="Corbel" panose="020B0503020204020204" pitchFamily="34" charset="0"/>
              </a:rPr>
              <a:t>Shit</a:t>
            </a:r>
            <a:r>
              <a:rPr lang="pt-BR" sz="1800" dirty="0">
                <a:latin typeface="Corbel" panose="020B0503020204020204" pitchFamily="34" charset="0"/>
              </a:rPr>
              <a:t> +barra de espaço), Guia Dados, grupo Estrutura de Tópicos, Comando Subtotal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>
                <a:latin typeface="Corbel" panose="020B0503020204020204" pitchFamily="34" charset="0"/>
              </a:rPr>
              <a:t>Use esse comando somente APÓS usar o comando de classificação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83" y="3276319"/>
            <a:ext cx="2771775" cy="3209925"/>
          </a:xfrm>
          <a:prstGeom prst="rect">
            <a:avLst/>
          </a:prstGeom>
        </p:spPr>
      </p:pic>
      <p:sp>
        <p:nvSpPr>
          <p:cNvPr id="3" name="Texto Explicativo Retangular com Cantos Arredondados 2"/>
          <p:cNvSpPr/>
          <p:nvPr/>
        </p:nvSpPr>
        <p:spPr>
          <a:xfrm>
            <a:off x="4388223" y="3276319"/>
            <a:ext cx="1463937" cy="2371446"/>
          </a:xfrm>
          <a:prstGeom prst="wedgeRoundRectCallout">
            <a:avLst>
              <a:gd name="adj1" fmla="val -111115"/>
              <a:gd name="adj2" fmla="val -6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Toda vez que tiver alteração na Coluna “Empresa” o Excel vai usar a função Soma nas coluna “Mai”, “</a:t>
            </a:r>
            <a:r>
              <a:rPr lang="pt-BR" sz="1200" dirty="0" err="1"/>
              <a:t>Jun</a:t>
            </a:r>
            <a:r>
              <a:rPr lang="pt-BR" sz="1200" dirty="0"/>
              <a:t>”, “</a:t>
            </a:r>
            <a:r>
              <a:rPr lang="pt-BR" sz="1200" dirty="0" err="1"/>
              <a:t>Ago</a:t>
            </a:r>
            <a:r>
              <a:rPr lang="pt-BR" sz="1200" dirty="0"/>
              <a:t>” e “Set”.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87" y="3142084"/>
            <a:ext cx="3205505" cy="10566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87" y="5038165"/>
            <a:ext cx="4886325" cy="1219200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7498080" y="4313816"/>
            <a:ext cx="462579" cy="567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229600" y="4442908"/>
            <a:ext cx="3872753" cy="43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Excel inseriu uma linha (Banco do Vale Total) com a Soma (4000+2073) no local onde houve alteração (De Banco do Vale para Bradesco)</a:t>
            </a:r>
          </a:p>
        </p:txBody>
      </p:sp>
      <p:cxnSp>
        <p:nvCxnSpPr>
          <p:cNvPr id="12" name="Conector Angulado 11"/>
          <p:cNvCxnSpPr/>
          <p:nvPr/>
        </p:nvCxnSpPr>
        <p:spPr>
          <a:xfrm>
            <a:off x="6056554" y="3863978"/>
            <a:ext cx="4840942" cy="491672"/>
          </a:xfrm>
          <a:prstGeom prst="bentConnector3">
            <a:avLst>
              <a:gd name="adj1" fmla="val 1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433073" y="6301578"/>
            <a:ext cx="5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fig1</a:t>
            </a:r>
          </a:p>
        </p:txBody>
      </p:sp>
    </p:spTree>
    <p:extLst>
      <p:ext uri="{BB962C8B-B14F-4D97-AF65-F5344CB8AC3E}">
        <p14:creationId xmlns:p14="http://schemas.microsoft.com/office/powerpoint/2010/main" val="3942402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/>
              <a:t>Sempre Leia as informações do assistente de função: elas te ajudarão a  entender como montar fórmulas mais complexas</a:t>
            </a:r>
            <a:endParaRPr lang="pt-BR" sz="1800" b="1" dirty="0">
              <a:solidFill>
                <a:srgbClr val="FF0000"/>
              </a:solidFill>
            </a:endParaRP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387275" y="3070109"/>
            <a:ext cx="11585986" cy="3040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u="sng" dirty="0"/>
              <a:t>Dicas no Uso de PROCV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Sempre CONGELE a referência no argumento “MATRIZ TABELA” (selecione a pressione F4)</a:t>
            </a:r>
            <a:endParaRPr lang="pt-BR" sz="18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Argumento “</a:t>
            </a:r>
            <a:r>
              <a:rPr lang="pt-BR" sz="1800" dirty="0" err="1"/>
              <a:t>Num_Indice</a:t>
            </a:r>
            <a:r>
              <a:rPr lang="pt-BR" sz="1800" dirty="0"/>
              <a:t> Coluna”/ </a:t>
            </a:r>
            <a:r>
              <a:rPr lang="pt-BR" sz="1800" dirty="0" err="1"/>
              <a:t>Nºda</a:t>
            </a:r>
            <a:r>
              <a:rPr lang="pt-BR" sz="1800" dirty="0"/>
              <a:t> Coluna: pode ser apontado para uma célula que contem a posição  da coluna (referencia externa à formula).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O Argumento de procurar intervalo:</a:t>
            </a:r>
          </a:p>
          <a:p>
            <a:pPr algn="l"/>
            <a:r>
              <a:rPr lang="pt-BR" sz="1800" dirty="0"/>
              <a:t>	</a:t>
            </a:r>
            <a:r>
              <a:rPr lang="pt-BR" sz="1800" dirty="0" err="1"/>
              <a:t>Paramêtro</a:t>
            </a:r>
            <a:r>
              <a:rPr lang="pt-BR" sz="1800" dirty="0"/>
              <a:t> Falso por ser substituído por “0”: será usado em 90% dos casos (casos onde procuro um CODIGO)</a:t>
            </a:r>
          </a:p>
          <a:p>
            <a:pPr algn="l"/>
            <a:r>
              <a:rPr lang="pt-BR" sz="1800" dirty="0"/>
              <a:t>	Parâmetro VERDADEIRO pode ser </a:t>
            </a:r>
            <a:r>
              <a:rPr lang="pt-BR" sz="1800" dirty="0" err="1"/>
              <a:t>subsituído</a:t>
            </a:r>
            <a:r>
              <a:rPr lang="pt-BR" sz="1800" dirty="0"/>
              <a:t> na digitação por “1”: usado em apurações de comissão (procuro 	um intervalo).</a:t>
            </a:r>
          </a:p>
          <a:p>
            <a:pPr algn="l"/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1" y="1522680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246057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Usar material </a:t>
            </a:r>
            <a:r>
              <a:rPr lang="pt-BR" sz="1800" b="1" i="1" u="sng" dirty="0" err="1"/>
              <a:t>Ex</a:t>
            </a:r>
            <a:r>
              <a:rPr lang="pt-BR" sz="1800" b="1" i="1" u="sng" dirty="0"/>
              <a:t> PROVC.xlsx</a:t>
            </a:r>
          </a:p>
        </p:txBody>
      </p:sp>
    </p:spTree>
    <p:extLst>
      <p:ext uri="{BB962C8B-B14F-4D97-AF65-F5344CB8AC3E}">
        <p14:creationId xmlns:p14="http://schemas.microsoft.com/office/powerpoint/2010/main" val="31391104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Alto Volume de Dados  - Banco de Dados em TXT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531607" y="1106970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t-BR" sz="1800" dirty="0"/>
              <a:t>Ao trabalhar com banco de dados, utilizar comando Texto para Colunas do Excel</a:t>
            </a:r>
          </a:p>
          <a:p>
            <a:pPr>
              <a:buFontTx/>
              <a:buChar char="-"/>
            </a:pPr>
            <a:r>
              <a:rPr lang="pt-BR" sz="1800" dirty="0"/>
              <a:t>&gt;No comando Abrir, ou copiando do Arquivo </a:t>
            </a:r>
            <a:r>
              <a:rPr lang="pt-BR" sz="1800" dirty="0" err="1"/>
              <a:t>txt</a:t>
            </a:r>
            <a:r>
              <a:rPr lang="pt-BR" sz="1800" dirty="0"/>
              <a:t> e colando no Excel:</a:t>
            </a:r>
          </a:p>
          <a:p>
            <a:pPr marL="0" indent="0">
              <a:buNone/>
            </a:pPr>
            <a:r>
              <a:rPr lang="pt-BR" sz="1800" dirty="0"/>
              <a:t>Com a coluna do Texto Selecionada: Guia dados&gt; Grupo Ferramenta de Dados &gt; Texto para Colunas.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3 Passos para converter em Excel: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Coluna com tamanho Fixo ou existe algum carácter que marca a separação de cada coluna?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Onde separam-se as colunas (informar carácter ou a desenhar a divisória de coluna)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Dizer o tipo de dado de cada Coluna (texto ou número).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17" y="4094078"/>
            <a:ext cx="2775305" cy="22319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87" y="4094078"/>
            <a:ext cx="2775305" cy="2231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47" y="4094078"/>
            <a:ext cx="2786063" cy="224061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14291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Classificação de Listas simples (1 nível)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Classificação Avançadas (2 níveis, Colunas e personalizada)</a:t>
            </a:r>
          </a:p>
          <a:p>
            <a:pPr>
              <a:lnSpc>
                <a:spcPct val="150000"/>
              </a:lnSpc>
            </a:pPr>
            <a:r>
              <a:rPr lang="pt-BR" sz="2000" dirty="0" err="1"/>
              <a:t>Auto-agrupamento</a:t>
            </a:r>
            <a:r>
              <a:rPr lang="pt-BR" sz="2000" dirty="0"/>
              <a:t> e estrutura de tópico com relatório de Subtotal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Auto Filtro simples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no </a:t>
            </a:r>
            <a:r>
              <a:rPr lang="pt-BR" sz="2000" dirty="0" err="1"/>
              <a:t>auto-filtro</a:t>
            </a:r>
            <a:r>
              <a:rPr lang="pt-BR" sz="2000" dirty="0"/>
              <a:t> com </a:t>
            </a:r>
            <a:r>
              <a:rPr lang="pt-BR" sz="2000" dirty="0" err="1"/>
              <a:t>caracter</a:t>
            </a:r>
            <a:r>
              <a:rPr lang="pt-BR" sz="2000" dirty="0"/>
              <a:t> curinga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</a:t>
            </a:r>
            <a:r>
              <a:rPr lang="pt-BR" sz="2000" dirty="0" err="1"/>
              <a:t>autofiltro</a:t>
            </a:r>
            <a:r>
              <a:rPr lang="pt-BR" sz="2000" dirty="0"/>
              <a:t> por cor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Formula PROCV (valor exato x intervalo )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Referencia externa à formula no </a:t>
            </a:r>
            <a:r>
              <a:rPr lang="pt-BR" sz="2000" dirty="0" err="1"/>
              <a:t>Procv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Colar especial transpor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Abrir um arquivo </a:t>
            </a:r>
            <a:r>
              <a:rPr lang="pt-BR" sz="2000" dirty="0" err="1"/>
              <a:t>txt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Texto para colunas em 3 passos.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35945604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5049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tabela de Vendedores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Total de Comissão a pagar?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3 tipos de comissão: Fixa, variável e sem comissão.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R$ RESULTADO: 1851,40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relembrar PROCV e Filtro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108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8778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de Vendas (Excel e </a:t>
            </a:r>
            <a:r>
              <a:rPr lang="pt-BR" sz="2000" dirty="0" err="1"/>
              <a:t>txt</a:t>
            </a:r>
            <a:r>
              <a:rPr lang="pt-B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vendedor com mais vendas (em R$)?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Categoria </a:t>
            </a:r>
            <a:r>
              <a:rPr lang="pt-BR" sz="2000" strike="dblStrike" dirty="0">
                <a:solidFill>
                  <a:srgbClr val="FF0000"/>
                </a:solidFill>
              </a:rPr>
              <a:t>de Eletrodoméstico </a:t>
            </a:r>
            <a:r>
              <a:rPr lang="pt-BR" sz="2000" dirty="0"/>
              <a:t>com mais vendas (em R$).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loja menos vendeu (R$)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Quantas (</a:t>
            </a:r>
            <a:r>
              <a:rPr lang="pt-BR" sz="2000" dirty="0" err="1"/>
              <a:t>qtd</a:t>
            </a:r>
            <a:r>
              <a:rPr lang="pt-BR" sz="2000" dirty="0"/>
              <a:t>) vendas foram realizadas no mês de Dezembro/14?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Dica: classificação, Subtotal, </a:t>
            </a:r>
            <a:r>
              <a:rPr lang="pt-BR" sz="2000" dirty="0" err="1"/>
              <a:t>Procv</a:t>
            </a:r>
            <a:r>
              <a:rPr lang="pt-BR" sz="2000" dirty="0"/>
              <a:t>, Concatenar, formula Direita, abrir </a:t>
            </a:r>
            <a:r>
              <a:rPr lang="pt-BR" sz="2000" dirty="0" err="1"/>
              <a:t>txt</a:t>
            </a:r>
            <a:r>
              <a:rPr lang="pt-BR" sz="2000" dirty="0"/>
              <a:t>, texto para colunas (cuidado com campo de ID-Produto = manter tipo Texto).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REINICIO ÀS 13:20 – RESOLUÇÃO AS 13:40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Vamos relembrar PROCV e Subtotal 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36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FORMULA DE Banco de Dados e FLUXO DE LOGICA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871369"/>
            <a:ext cx="10896600" cy="465806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O Excel possui uma biblioteca de funções próprias para listas grandes. Ao atender a 1 critério especifico, faz a soma de acordo com a parâmetro informado. As função são: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SOMASE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CONT.SE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MÉDIASE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* ?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Elas trabalham em conjunto com a o fluxo de símbolos abaixo que dizem qual é o Critério:</a:t>
            </a:r>
          </a:p>
          <a:p>
            <a:pPr marL="0" indent="0">
              <a:buNone/>
            </a:pPr>
            <a:r>
              <a:rPr lang="pt-BR" sz="1800" dirty="0"/>
              <a:t>2) &gt; (maior do que ) ; &lt; (menor do que) ;  = (igual a ); &lt;&gt; (diferente de).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Usando a formula  acima você consegue somar somente valores que atendam às condições proposta usando os símbolos do item 2.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4" y="4578699"/>
            <a:ext cx="2908300" cy="15518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12" y="5093605"/>
            <a:ext cx="3517900" cy="2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9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- 2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qual venda média por ‘Segmento’?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vendas para todos os  </a:t>
            </a:r>
            <a:r>
              <a:rPr lang="pt-BR" sz="1800" strike="dblStrike" dirty="0">
                <a:solidFill>
                  <a:srgbClr val="FF0000"/>
                </a:solidFill>
              </a:rPr>
              <a:t>Fornecedores</a:t>
            </a:r>
            <a:r>
              <a:rPr lang="pt-BR" sz="1800" dirty="0"/>
              <a:t> </a:t>
            </a:r>
            <a:r>
              <a:rPr lang="pt-BR" sz="1800" b="1" dirty="0">
                <a:highlight>
                  <a:srgbClr val="FFFF00"/>
                </a:highlight>
              </a:rPr>
              <a:t>Fabrica</a:t>
            </a:r>
            <a:r>
              <a:rPr lang="pt-BR" sz="1800" dirty="0"/>
              <a:t>nte que começa com “</a:t>
            </a:r>
            <a:r>
              <a:rPr lang="pt-BR" sz="1800" dirty="0" err="1"/>
              <a:t>Br</a:t>
            </a:r>
            <a:r>
              <a:rPr lang="pt-BR" sz="1800" dirty="0"/>
              <a:t>” no nome.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todas as vendas desconsiderando e</a:t>
            </a:r>
            <a:r>
              <a:rPr lang="pt-BR" sz="1800" dirty="0">
                <a:highlight>
                  <a:srgbClr val="FFFF00"/>
                </a:highlight>
              </a:rPr>
              <a:t>stado</a:t>
            </a:r>
            <a:r>
              <a:rPr lang="pt-BR" sz="1800" dirty="0"/>
              <a:t> de “São Paulo”.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Qual a soma onde o </a:t>
            </a:r>
            <a:r>
              <a:rPr lang="pt-BR" sz="1800" dirty="0">
                <a:highlight>
                  <a:srgbClr val="FFFF00"/>
                </a:highlight>
              </a:rPr>
              <a:t>nome do vendedor </a:t>
            </a:r>
            <a:r>
              <a:rPr lang="pt-BR" sz="1800" dirty="0"/>
              <a:t>não possui nenhuma letra “E”.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Qual total de vendas feitas desde Dez/2013 até hoje. E Anterior à Dez/2013?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42816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59484" y="1268335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O Excel possui uma biblioteca muito rica para analise visual de informação: </a:t>
            </a:r>
            <a:r>
              <a:rPr lang="pt-BR" sz="1800" dirty="0" err="1"/>
              <a:t>Graficos</a:t>
            </a:r>
            <a:r>
              <a:rPr lang="pt-BR" sz="18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Selecionar 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Principais Tipos de Gráfico:</a:t>
            </a:r>
          </a:p>
          <a:p>
            <a:r>
              <a:rPr lang="pt-BR" sz="1800" dirty="0"/>
              <a:t>Linha: quando queremos analisar séries temporais</a:t>
            </a:r>
          </a:p>
          <a:p>
            <a:r>
              <a:rPr lang="pt-BR" sz="1800" dirty="0"/>
              <a:t>Barra: quando queremos comparar grupos</a:t>
            </a:r>
          </a:p>
          <a:p>
            <a:r>
              <a:rPr lang="pt-BR" sz="1800" dirty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864507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/>
              <a:t>O Excel possui uma biblioteca muito rica para analise visual de informação: Gráficos.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1)Selecionar 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2)Selecionar dados e pressionar F11 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Principais Tipos de Gráfico:</a:t>
            </a:r>
          </a:p>
          <a:p>
            <a:r>
              <a:rPr lang="pt-BR" sz="1600" dirty="0"/>
              <a:t>Linha: quando queremos analisar séries temporais</a:t>
            </a:r>
          </a:p>
          <a:p>
            <a:r>
              <a:rPr lang="pt-BR" sz="1600" dirty="0"/>
              <a:t>Barra: quando queremos comparar grupos</a:t>
            </a:r>
          </a:p>
          <a:p>
            <a:r>
              <a:rPr lang="pt-BR" sz="1600" dirty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444935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/>
          </p:nvPr>
        </p:nvGraphicFramePr>
        <p:xfrm>
          <a:off x="188903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685435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/>
              <a:t>Ao criar um gráfico você editar e alterar sua cor, formatação, inserir rotulo e mesmo alterar o tipo de gráfico (</a:t>
            </a:r>
            <a:r>
              <a:rPr lang="pt-BR" sz="1600" dirty="0" err="1"/>
              <a:t>Ex</a:t>
            </a:r>
            <a:r>
              <a:rPr lang="pt-BR" sz="1600" dirty="0"/>
              <a:t>: de </a:t>
            </a:r>
            <a:r>
              <a:rPr lang="pt-BR" sz="1600" dirty="0" err="1"/>
              <a:t>puizza</a:t>
            </a:r>
            <a:r>
              <a:rPr lang="pt-BR" sz="1600" dirty="0"/>
              <a:t> para Linha).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Selecionar o gráfico e clique com o botão direito do mouse.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 ou Selecionar o gráfico e utilize as guias : Design e Pagina inicial.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1125239" y="3197133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/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4546170" y="3302598"/>
          <a:ext cx="1843872" cy="184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eta para a Direita 1"/>
          <p:cNvSpPr/>
          <p:nvPr/>
        </p:nvSpPr>
        <p:spPr>
          <a:xfrm>
            <a:off x="3603812" y="3818965"/>
            <a:ext cx="505609" cy="355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526182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Abrir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Txt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Texto para colunas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Subtotal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Filtro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Procv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/>
              <a:t>Fórmulas de Banco de </a:t>
            </a:r>
            <a:r>
              <a:rPr lang="pt-BR" sz="2000" dirty="0" err="1"/>
              <a:t>Dados:Somase</a:t>
            </a:r>
            <a:r>
              <a:rPr lang="pt-BR" sz="2000" dirty="0"/>
              <a:t>, Cont.se, </a:t>
            </a:r>
            <a:r>
              <a:rPr lang="pt-BR" sz="2000" dirty="0" err="1"/>
              <a:t>médiase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Fórmulas de Texto: Concatenar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Gráficos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Formatação de Gráficos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4148471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929205" y="1156518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Abrir Arquivo DRE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RELEMBRAR GRAFICO</a:t>
            </a:r>
          </a:p>
        </p:txBody>
      </p:sp>
    </p:spTree>
    <p:extLst>
      <p:ext uri="{BB962C8B-B14F-4D97-AF65-F5344CB8AC3E}">
        <p14:creationId xmlns:p14="http://schemas.microsoft.com/office/powerpoint/2010/main" val="26970231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Elementos Gráficos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Cálculo da Equação da Reta diz qual a  TENDENCIA do comportamento dos dados: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Relembrando conceito matemático do Ginásio!!: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- Equação da reta: Ao obter dois pontos, é possível calcular qualquer ponto no Gráfico inclusive estimar um ponto qualquer na reta (projeção).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Adicionar linha de tendência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Selecionar categoria a estimar, botão direito, adicionar tendência.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Você pode ainda selecionar o tipo de equação : Linear, Exponencial, Potenciação, etc... inclusive fazer uma projeção futura.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13428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DE TEXTO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1690018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Permitem extrair e combinar textos  que estão dentro das células ao invés de texto separados em cada coluna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DIREITA =  retorna x caracteres a contar desde </a:t>
            </a:r>
            <a:r>
              <a:rPr lang="pt-BR" sz="1800" b="1" dirty="0"/>
              <a:t>o primeiro </a:t>
            </a:r>
            <a:r>
              <a:rPr lang="pt-BR" sz="1800" dirty="0" err="1"/>
              <a:t>caracter</a:t>
            </a:r>
            <a:r>
              <a:rPr lang="pt-BR" sz="1800" dirty="0"/>
              <a:t> (sentido esquerda&gt;direita)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ESQUERDA = retorna x caracteres a contar desde </a:t>
            </a:r>
            <a:r>
              <a:rPr lang="pt-BR" sz="1800" b="1" dirty="0"/>
              <a:t>o primeiro </a:t>
            </a:r>
            <a:r>
              <a:rPr lang="pt-BR" sz="1800" dirty="0" err="1"/>
              <a:t>caracter</a:t>
            </a:r>
            <a:r>
              <a:rPr lang="pt-BR" sz="1800" dirty="0"/>
              <a:t> (sentido esquerda&gt;direita)</a:t>
            </a:r>
          </a:p>
          <a:p>
            <a:pPr marL="0" indent="0">
              <a:buNone/>
            </a:pPr>
            <a:r>
              <a:rPr lang="pt-BR" sz="1800" dirty="0"/>
              <a:t>EXT.TEXTO = retorna x caracteres a partir de qualquer posição que eu informar (sentido direita esquerda).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7040824" y="4173967"/>
            <a:ext cx="43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Extrai 7 caracteres começando pela direita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3624"/>
            <a:ext cx="7040824" cy="18462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040824" y="4543299"/>
            <a:ext cx="43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Extrai 4 caracteres começando pela esquerda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040824" y="4928788"/>
            <a:ext cx="482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partir da 6ª posição Extrai 8 caracteres</a:t>
            </a:r>
          </a:p>
        </p:txBody>
      </p:sp>
    </p:spTree>
    <p:extLst>
      <p:ext uri="{BB962C8B-B14F-4D97-AF65-F5344CB8AC3E}">
        <p14:creationId xmlns:p14="http://schemas.microsoft.com/office/powerpoint/2010/main" val="37409830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REMOVER DUPLICADOS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03729" y="103166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Comando do Excel para remover automaticamente registros duplicados.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Pode ser usado para uma única coluna quanto colunas combinadas.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Caminhos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Guia dados &gt; Grupo Ferramenta de dados&gt; Comando Remover duplicatas.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Você pode selecionar uma única coluna ou intervalo inteiro.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3505648"/>
            <a:ext cx="3298567" cy="16430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919" y="3482374"/>
            <a:ext cx="3345292" cy="1666334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>
            <a:off x="1914861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7510630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61826" y="5852160"/>
            <a:ext cx="299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Traz 1 única linha para cada estado (estado não repete)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556491" y="5838521"/>
            <a:ext cx="5825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Trás 1 única linha para cada estado combinado com a cidade (estado ou cidade podem repetir individualmente, mas a combinação de ambos não repete)</a:t>
            </a:r>
          </a:p>
        </p:txBody>
      </p:sp>
    </p:spTree>
    <p:extLst>
      <p:ext uri="{BB962C8B-B14F-4D97-AF65-F5344CB8AC3E}">
        <p14:creationId xmlns:p14="http://schemas.microsoft.com/office/powerpoint/2010/main" val="8465464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- 3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calcule o total de vendas e contagem de vendas para cada: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categoria,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Vendedores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e fabricantes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Produto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Cidade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Calcule o preço médio de cada um dos itens acima (total de vendas dividido pela contagem de registros).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Faça Gráfico de Pizza para saber qual fatia pertence a cada ESTADO. Insira  </a:t>
            </a:r>
            <a:r>
              <a:rPr lang="pt-BR" sz="1800" dirty="0" err="1"/>
              <a:t>Rotulos</a:t>
            </a:r>
            <a:r>
              <a:rPr lang="pt-BR" sz="1800" dirty="0"/>
              <a:t> de valores </a:t>
            </a:r>
          </a:p>
          <a:p>
            <a:pPr marL="0" indent="0">
              <a:buFont typeface="Arial" charset="0"/>
              <a:buNone/>
            </a:pPr>
            <a:r>
              <a:rPr lang="pt-BR" sz="1800" dirty="0" err="1"/>
              <a:t>Grafico</a:t>
            </a:r>
            <a:r>
              <a:rPr lang="pt-BR" sz="1800" dirty="0"/>
              <a:t> DE COLUNAS para Comparar ENTRE VENDEDORES insira rótulos com valores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4311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– 3 continuação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Utilize o relatório de Vendas para mostrar graficamente durante todos o período, 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1) Como é representado graficamente as vendas por Fornecedor ( represente com gráfico de barra).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Quem vendeu mais /  Quem vendeu Menos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2) Mostre graficamente a participação de cada vendedor no total de vendas.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Quem vendeu mais / Quem vendeu Menos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18216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- 4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Você recebeu uma base de dados sobre as despesas da Empresa em </a:t>
            </a:r>
            <a:r>
              <a:rPr lang="pt-BR" sz="1800" dirty="0" err="1">
                <a:latin typeface="Corbel" panose="020B0503020204020204" pitchFamily="34" charset="0"/>
              </a:rPr>
              <a:t>txt</a:t>
            </a:r>
            <a:r>
              <a:rPr lang="pt-BR" sz="1800" dirty="0">
                <a:latin typeface="Corbel" panose="020B0503020204020204" pitchFamily="34" charset="0"/>
              </a:rPr>
              <a:t> extraída do sistema ERP de um relatório da contabilidade que não possui campos de descrição do Diretor responsável (</a:t>
            </a:r>
            <a:r>
              <a:rPr lang="pt-BR" sz="1800" dirty="0">
                <a:highlight>
                  <a:srgbClr val="FFFF00"/>
                </a:highlight>
                <a:latin typeface="Corbel" panose="020B0503020204020204" pitchFamily="34" charset="0"/>
              </a:rPr>
              <a:t>arquivo Fornecedores.txt</a:t>
            </a:r>
            <a:r>
              <a:rPr lang="pt-BR" sz="1800" dirty="0">
                <a:latin typeface="Corbel" panose="020B0503020204020204" pitchFamily="34" charset="0"/>
              </a:rPr>
              <a:t>). </a:t>
            </a: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Cada linha/registro  representa uma nota de pagamento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Cruze este banco de dados com o cadastro de outro sistema (</a:t>
            </a:r>
            <a:r>
              <a:rPr lang="pt-BR" sz="1800" dirty="0">
                <a:highlight>
                  <a:srgbClr val="FFFF00"/>
                </a:highlight>
                <a:latin typeface="Corbel" panose="020B0503020204020204" pitchFamily="34" charset="0"/>
              </a:rPr>
              <a:t>De para </a:t>
            </a:r>
            <a:r>
              <a:rPr lang="pt-BR" sz="1800" dirty="0" err="1">
                <a:highlight>
                  <a:srgbClr val="FFFF00"/>
                </a:highlight>
                <a:latin typeface="Corbel" panose="020B0503020204020204" pitchFamily="34" charset="0"/>
              </a:rPr>
              <a:t>CCusto</a:t>
            </a:r>
            <a:r>
              <a:rPr lang="pt-BR" sz="1800" dirty="0">
                <a:highlight>
                  <a:srgbClr val="FFFF00"/>
                </a:highlight>
                <a:latin typeface="Corbel" panose="020B0503020204020204" pitchFamily="34" charset="0"/>
              </a:rPr>
              <a:t> </a:t>
            </a:r>
            <a:r>
              <a:rPr lang="pt-BR" sz="1800" dirty="0">
                <a:latin typeface="Corbel" panose="020B0503020204020204" pitchFamily="34" charset="0"/>
              </a:rPr>
              <a:t>X Fornecedores.xlsx) e descubra: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Qual o valor gasto total da empresa com “MATERIAL IMPRESSO FÁBRICA”?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Qual o gasto total do Diretor Silvio?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latin typeface="Corbel" panose="020B0503020204020204" pitchFamily="34" charset="0"/>
              </a:rPr>
              <a:t>Faça um relatório de Gasto total por Diretor (inclua diretores não identificados = vazio)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latin typeface="Corbel" panose="020B0503020204020204" pitchFamily="34" charset="0"/>
              </a:rPr>
              <a:t>Faça um Gráfico de Colunas de Despesa por Diretor e Outro por DENOMINAÇÃO do Centro de Custo.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Dica: Converter Todos os IDS para numero ,</a:t>
            </a:r>
            <a:r>
              <a:rPr lang="pt-BR" sz="1800" dirty="0" err="1">
                <a:latin typeface="Corbel" panose="020B0503020204020204" pitchFamily="34" charset="0"/>
              </a:rPr>
              <a:t>PROCV,Texto</a:t>
            </a:r>
            <a:r>
              <a:rPr lang="pt-BR" sz="1800" dirty="0">
                <a:latin typeface="Corbel" panose="020B0503020204020204" pitchFamily="34" charset="0"/>
              </a:rPr>
              <a:t> para Coluna, FILTRO, Classificação, formula banco de dados (SOMASE, CONT.SE, MÉDIASE) </a:t>
            </a:r>
            <a:r>
              <a:rPr lang="pt-BR" sz="1800" dirty="0" err="1">
                <a:latin typeface="Corbel" panose="020B0503020204020204" pitchFamily="34" charset="0"/>
              </a:rPr>
              <a:t>Graficos</a:t>
            </a:r>
            <a:r>
              <a:rPr lang="pt-BR" sz="1800" dirty="0">
                <a:latin typeface="Corbel" panose="020B0503020204020204" pitchFamily="34" charset="0"/>
              </a:rPr>
              <a:t> , .</a:t>
            </a: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CRIAR LISTA PERSONALIZADA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59484" y="125757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Uma lista personalizada permite todos os benefícios que já vimos sobre a facilidade com alça de preenchimento e classificação similar ao comportamento com dias da semana e meses do ano ou números sequencias.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Para criar sua lista personalizadas, selecione a lista personalizada desejada e vá no caminho: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Guia Arquivos, Menu Opções, Menu Avançado, Espaço Geral, Editar Lista Personalizada, Selecionar lista e clicar em Importar.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529334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- 5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Uma Empresa em Dificuldades financeira precisa priorizar seus pagamentos.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O Banco de dados a pagar está contido no arquivo </a:t>
            </a:r>
            <a:r>
              <a:rPr lang="pt-BR" sz="1800" b="1" u="sng" dirty="0"/>
              <a:t>Priorização de Pagamentos</a:t>
            </a:r>
            <a:r>
              <a:rPr lang="pt-BR" sz="1800" dirty="0"/>
              <a:t>.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A empresa possui apenas 400 MIL REAIS  em caixa para realizar os pagamentos. Através das diretrizes de prioridades, separe todos os boletos que precisam ser pagos em um arquivo apartado.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DESAFIO: tente maximizar a quantidade de Notas/Registro que serão pagos: ou seja,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 - Pago poucas notas de alto valor ou muitas de pouco valor?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Dica: Formulas de Texto, </a:t>
            </a:r>
            <a:r>
              <a:rPr lang="pt-BR" sz="1800" dirty="0" err="1"/>
              <a:t>Procv</a:t>
            </a:r>
            <a:r>
              <a:rPr lang="pt-BR" sz="1800" dirty="0"/>
              <a:t>, Classificação, soma, lista personalizada.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3101863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FUNÇÃO SE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301416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Instruções SE possibilitam que você faça comparações lógicas entre condições. Uma instrução SE geralmente diz o seguinte: se uma condição é verdadeira, faça tal coisa; caso contrário, faça outra coisa. As fórmulas podem retornar texto, valores ou ainda mais cálculos.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EX: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Se minha nota é maior do que a Nota de corte, passei de ano, senão fico de recuperação.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Na formula ficará: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71" y="4927954"/>
            <a:ext cx="9531051" cy="934964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2226833" y="1032734"/>
            <a:ext cx="1484555" cy="8810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0446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Gráficos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Tendências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Subtotal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Procv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Fórmulas de Banco de Dados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Somase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, Cont.se,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médiase</a:t>
            </a:r>
            <a:endParaRPr lang="pt-B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Colar especial valores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/>
              <a:t>Fórmulas de Texto: </a:t>
            </a:r>
            <a:r>
              <a:rPr lang="pt-BR" sz="2000" dirty="0" smtClean="0"/>
              <a:t>Concatenar, Direita, Esquerda, </a:t>
            </a:r>
            <a:r>
              <a:rPr lang="pt-BR" sz="2000" dirty="0" err="1" smtClean="0"/>
              <a:t>Ext.Texto</a:t>
            </a:r>
            <a:r>
              <a:rPr lang="pt-BR" sz="2000" dirty="0"/>
              <a:t> </a:t>
            </a:r>
            <a:r>
              <a:rPr lang="pt-BR" sz="2000" dirty="0" smtClean="0"/>
              <a:t>= Meio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Eliminar Duplicatas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Classificação Personalizada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Formula SE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40882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 FUNÇÃO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741817"/>
            <a:ext cx="10896600" cy="301416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Uma </a:t>
            </a: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instrução SE geralmente diz o seguinte: se uma condição é verdadeira, faça tal coisa; caso contrário, faça outra coisa. As fórmulas podem retornar texto, valores ou ainda mais cálculos.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Na </a:t>
            </a: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formula ficará: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0" y="5414062"/>
            <a:ext cx="9531051" cy="93496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70" y="2098157"/>
            <a:ext cx="5146941" cy="273964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57611" y="2382592"/>
            <a:ext cx="5749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Teste Logico=&gt; Onde afirmo a minha </a:t>
            </a:r>
            <a:r>
              <a:rPr lang="pt-BR" dirty="0" err="1" smtClean="0"/>
              <a:t>Hipotese</a:t>
            </a:r>
            <a:r>
              <a:rPr lang="pt-BR" dirty="0" smtClean="0"/>
              <a:t>:</a:t>
            </a:r>
          </a:p>
          <a:p>
            <a:r>
              <a:rPr lang="pt-BR" dirty="0"/>
              <a:t>	</a:t>
            </a:r>
            <a:r>
              <a:rPr lang="pt-BR" dirty="0" err="1" smtClean="0"/>
              <a:t>Ex</a:t>
            </a:r>
            <a:r>
              <a:rPr lang="pt-BR" dirty="0" smtClean="0"/>
              <a:t>: Minha Nota É Maior do que a nota de Corte</a:t>
            </a:r>
          </a:p>
          <a:p>
            <a:endParaRPr lang="pt-BR" dirty="0"/>
          </a:p>
          <a:p>
            <a:r>
              <a:rPr lang="pt-BR" dirty="0" smtClean="0"/>
              <a:t>Se Verdadeiro: Ação caso minha hipótese seja verdadeira</a:t>
            </a:r>
          </a:p>
          <a:p>
            <a:r>
              <a:rPr lang="pt-BR" dirty="0"/>
              <a:t>	</a:t>
            </a:r>
            <a:r>
              <a:rPr lang="pt-BR" dirty="0" err="1" smtClean="0"/>
              <a:t>Ex</a:t>
            </a:r>
            <a:r>
              <a:rPr lang="pt-BR" dirty="0" smtClean="0"/>
              <a:t>: Escrever ”Passei de Ano”</a:t>
            </a:r>
          </a:p>
          <a:p>
            <a:endParaRPr lang="pt-BR" dirty="0"/>
          </a:p>
          <a:p>
            <a:r>
              <a:rPr lang="pt-BR" dirty="0" smtClean="0"/>
              <a:t>Se falso: Ação caso minha </a:t>
            </a:r>
            <a:r>
              <a:rPr lang="pt-BR" dirty="0" err="1" smtClean="0"/>
              <a:t>hipotese</a:t>
            </a:r>
            <a:r>
              <a:rPr lang="pt-BR" dirty="0" smtClean="0"/>
              <a:t> seja falsa.</a:t>
            </a:r>
          </a:p>
          <a:p>
            <a:r>
              <a:rPr lang="pt-BR" dirty="0"/>
              <a:t>	</a:t>
            </a:r>
            <a:r>
              <a:rPr lang="pt-BR" dirty="0" smtClean="0"/>
              <a:t>EX: Escrever “Fico de recuperação”.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22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- 5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Arquivo “</a:t>
            </a:r>
            <a:r>
              <a:rPr lang="pt-BR" sz="1800" dirty="0" err="1"/>
              <a:t>exercicios</a:t>
            </a:r>
            <a:r>
              <a:rPr lang="pt-BR" sz="1800" dirty="0"/>
              <a:t> se”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958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- 6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Arquivo Tabela de Vendedores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Refaça o calculo de comissionamento de vendas de modo que seja possível simular rapidamente qual o gasto com comissão caso sejam alteradas as opções do tipo de comissionamento.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5172128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Formulas Aninhadas e Auditoria de Formulas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b="1" u="sng" dirty="0">
                <a:highlight>
                  <a:srgbClr val="FFFF00"/>
                </a:highlight>
              </a:rPr>
              <a:t>Funções aninhadas: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dirty="0" smtClean="0"/>
              <a:t>O </a:t>
            </a:r>
            <a:r>
              <a:rPr lang="pt-BR" sz="1600" dirty="0"/>
              <a:t>Excel utiliza o resultado de uma função como argumento de outra função.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dirty="0" smtClean="0"/>
              <a:t>Vantagem</a:t>
            </a:r>
            <a:r>
              <a:rPr lang="pt-BR" sz="1600" dirty="0"/>
              <a:t>: Economia de Espaço, tempo, memoria, layout.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dirty="0"/>
              <a:t>Desvantagem: complexidade em rastrear e montar logica</a:t>
            </a:r>
            <a:r>
              <a:rPr lang="pt-BR" sz="1600" dirty="0" smtClean="0"/>
              <a:t>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b="1" u="sng" dirty="0">
                <a:highlight>
                  <a:srgbClr val="FFFF00"/>
                </a:highlight>
              </a:rPr>
              <a:t>Auditoria de Formulas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dirty="0" smtClean="0"/>
              <a:t>Consegue rastear erros e avaliar passo a passo o resultado de formulas. Muito útil para formulas complexas e aninhadas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dirty="0" smtClean="0"/>
              <a:t>Caminho: Guia formulas, Grupo Auditoria de Formulas, Comando Verificação de Erros (somente se formula trouxer erros) ou Avaliar formula (mostra etapas da formula).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786" y="4518211"/>
            <a:ext cx="3960833" cy="211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3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Estágios 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20668909"/>
              </p:ext>
            </p:extLst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Consciência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96045" y="1482769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Competência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1º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2º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3º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4º</a:t>
            </a:r>
          </a:p>
        </p:txBody>
      </p:sp>
    </p:spTree>
    <p:extLst>
      <p:ext uri="{BB962C8B-B14F-4D97-AF65-F5344CB8AC3E}">
        <p14:creationId xmlns:p14="http://schemas.microsoft.com/office/powerpoint/2010/main" val="20671110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- 7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Você </a:t>
            </a:r>
            <a:r>
              <a:rPr lang="pt-BR" sz="1800" dirty="0"/>
              <a:t>consegue refazer o </a:t>
            </a:r>
            <a:r>
              <a:rPr lang="pt-BR" sz="1800" dirty="0" smtClean="0"/>
              <a:t>Exercício anterior (calcular comissão) usando apenas </a:t>
            </a:r>
            <a:r>
              <a:rPr lang="pt-BR" sz="1800" dirty="0"/>
              <a:t>1 Coluna</a:t>
            </a:r>
            <a:r>
              <a:rPr lang="pt-BR" sz="1800" dirty="0" smtClean="0"/>
              <a:t>?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Dica: faça separado e depois junte tudo em uma única formula usando SE.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	</a:t>
            </a:r>
            <a:r>
              <a:rPr lang="pt-BR" sz="1800" dirty="0" smtClean="0"/>
              <a:t>Multiplicação, </a:t>
            </a:r>
            <a:r>
              <a:rPr lang="pt-BR" sz="1800" dirty="0" err="1" smtClean="0"/>
              <a:t>Procv</a:t>
            </a:r>
            <a:r>
              <a:rPr lang="pt-BR" sz="1800" dirty="0" smtClean="0"/>
              <a:t>, Se, ...auditor de formulas se </a:t>
            </a:r>
            <a:r>
              <a:rPr lang="pt-BR" sz="1800" dirty="0" err="1" smtClean="0"/>
              <a:t>necessario</a:t>
            </a: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1666036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Intervalos Nomeados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Permite você deixar um intervalos de células “</a:t>
            </a:r>
            <a:r>
              <a:rPr lang="pt-BR" sz="1800" dirty="0" err="1" smtClean="0"/>
              <a:t>Pre-definido</a:t>
            </a:r>
            <a:r>
              <a:rPr lang="pt-BR" sz="1800" dirty="0" smtClean="0"/>
              <a:t>” para agilizar o uso de formulas e seleção.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Como nome definido do intervalo, basta apenas utiliza-lo ao invés de selecionar as células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Caminho: Com o intervalo selecionado, Guia formulas, grupo Nomes Definidos , Gerenciador de Nomes e NOVO ou Digitar o nome do intervalo na caixa de  “Endereço da </a:t>
            </a:r>
            <a:r>
              <a:rPr lang="pt-BR" sz="1800" dirty="0" err="1" smtClean="0"/>
              <a:t>Celula</a:t>
            </a:r>
            <a:r>
              <a:rPr lang="pt-BR" sz="1800" dirty="0" smtClean="0"/>
              <a:t>”.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44" y="3805517"/>
            <a:ext cx="3536128" cy="27674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81" y="3805517"/>
            <a:ext cx="2371725" cy="1085850"/>
          </a:xfrm>
          <a:prstGeom prst="rect">
            <a:avLst/>
          </a:prstGeom>
        </p:spPr>
      </p:pic>
      <p:sp>
        <p:nvSpPr>
          <p:cNvPr id="4" name="Texto Explicativo Retangular 3"/>
          <p:cNvSpPr/>
          <p:nvPr/>
        </p:nvSpPr>
        <p:spPr>
          <a:xfrm>
            <a:off x="5239869" y="5023821"/>
            <a:ext cx="1623509" cy="527125"/>
          </a:xfrm>
          <a:prstGeom prst="wedgeRectCallout">
            <a:avLst>
              <a:gd name="adj1" fmla="val -30119"/>
              <a:gd name="adj2" fmla="val -229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Digite o Nome do intervalo nesta Caixa onde esta J10. EX: Vendas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9591837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Utilize o </a:t>
            </a:r>
            <a:r>
              <a:rPr lang="pt-BR" sz="1800" dirty="0"/>
              <a:t>arquivo  VENDAS INTERVALO </a:t>
            </a:r>
            <a:r>
              <a:rPr lang="pt-BR" sz="1800" dirty="0" smtClean="0"/>
              <a:t>NOMEADO para calcular o Total de IMPOSTO a pagar.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Utilize intervalos nomeados para poder refazer cálculos sem alterar as formulas já feitas (manutenção somente na tabela de Imposto).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err="1" smtClean="0"/>
              <a:t>OBS</a:t>
            </a:r>
            <a:r>
              <a:rPr lang="pt-BR" sz="1800" dirty="0" smtClean="0"/>
              <a:t>: Estado de Espirito SANTO possui ICMS de 17% e PIS/COFINS de 9,25%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065196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TABELA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O Comando Tabelas no Excel permite trabalhar listas com comportamento de BANCO de dados: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OS dados passam a trabalhar isolados em cada tabela permitindo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-Filtros independentes.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-Acrescimento automático ao intervalo NOMEADO.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-Formatação rápida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-Função aritmética rápida como subtotal (na ultima linha pressionar </a:t>
            </a:r>
            <a:r>
              <a:rPr lang="pt-BR" sz="1800" dirty="0" err="1" smtClean="0"/>
              <a:t>Alt</a:t>
            </a:r>
            <a:r>
              <a:rPr lang="pt-BR" sz="1800" dirty="0" smtClean="0"/>
              <a:t> + =).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Caminho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Guia Inserir, Grupo Tabelas, comando tabela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Para tornar uma tabela em intervalo regular, clique com o botão direito na tabela , no menu clique em tabela e depois em converter  em intervalo.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6183473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TABELA DINAMICA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520849" y="977879"/>
            <a:ext cx="10896600" cy="23032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Um dos comandos mais completos do EXCEL. Com </a:t>
            </a:r>
            <a:r>
              <a:rPr lang="pt-BR" sz="1800" dirty="0"/>
              <a:t>tabelas dinâmicas podemos criar </a:t>
            </a:r>
            <a:r>
              <a:rPr lang="pt-BR" sz="1800" dirty="0" smtClean="0"/>
              <a:t>resumos </a:t>
            </a:r>
            <a:r>
              <a:rPr lang="pt-BR" sz="1800" dirty="0"/>
              <a:t>de uma lista </a:t>
            </a:r>
            <a:r>
              <a:rPr lang="pt-BR" sz="1800" dirty="0" smtClean="0"/>
              <a:t>ou </a:t>
            </a:r>
            <a:r>
              <a:rPr lang="pt-BR" sz="1800" dirty="0"/>
              <a:t>de uma base de dados externa. As tabelas dinâmicas permitem cruzar dados, resumindo dados de registos em dois ou mais caminhos combinando valores de diferentes campos.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Caminho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Guia Inserir, Grupo Tabelas, comando tabela dinâmica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084" y="3141233"/>
            <a:ext cx="3538364" cy="302289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291377" y="3387592"/>
            <a:ext cx="437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Baseado em uma Lista no Excel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073089" y="4048100"/>
            <a:ext cx="590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Baseado em um Arquivo Externo (</a:t>
            </a:r>
            <a:r>
              <a:rPr lang="pt-BR" dirty="0" err="1" smtClean="0"/>
              <a:t>ex</a:t>
            </a:r>
            <a:r>
              <a:rPr lang="pt-BR" dirty="0" smtClean="0"/>
              <a:t>: arquivo </a:t>
            </a:r>
            <a:r>
              <a:rPr lang="pt-BR" dirty="0" err="1" smtClean="0"/>
              <a:t>txt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5626249" y="3664590"/>
            <a:ext cx="2829262" cy="92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6962666" y="4140432"/>
            <a:ext cx="1492845" cy="92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170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TABELA DINAMICA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520849" y="977879"/>
            <a:ext cx="10896600" cy="23032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A construção de Layout é feita Clicando e arrastando os nomes para as áreas abaixo(Filtro, Coluna, Linhas ou Valores). De acordo com o campo, a informação terá um comportamento: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  <p:pic>
        <p:nvPicPr>
          <p:cNvPr id="10" name="Campos de Tabela Dinâmica 2">
            <a:extLst>
              <a:ext uri="{FF2B5EF4-FFF2-40B4-BE49-F238E27FC236}">
                <a16:creationId xmlns:a16="http://schemas.microsoft.com/office/drawing/2014/main" id="{00000000-0008-0000-0E00-000007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5529" y="1965680"/>
            <a:ext cx="2447925" cy="465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r="11184"/>
          <a:stretch/>
        </p:blipFill>
        <p:spPr>
          <a:xfrm>
            <a:off x="5024579" y="2129480"/>
            <a:ext cx="6260193" cy="21717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609" y="4364037"/>
            <a:ext cx="5422862" cy="21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457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Utilize o </a:t>
            </a:r>
            <a:r>
              <a:rPr lang="pt-BR" sz="1800" dirty="0"/>
              <a:t>arquivo  VENDAS INTERVALO </a:t>
            </a:r>
            <a:r>
              <a:rPr lang="pt-BR" sz="1800" dirty="0" smtClean="0"/>
              <a:t>NOMEADO para calcular TOTAIS DE VENDA e QTD de NF`S(registros) por: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UF x </a:t>
            </a:r>
            <a:r>
              <a:rPr lang="pt-BR" sz="1800" u="sng" dirty="0" smtClean="0"/>
              <a:t>SEGMENTO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VENDEDOR x </a:t>
            </a:r>
            <a:r>
              <a:rPr lang="pt-BR" sz="1800" u="sng" dirty="0" smtClean="0"/>
              <a:t>PERÍODO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SEGMENTO x UF x </a:t>
            </a:r>
            <a:r>
              <a:rPr lang="pt-BR" sz="1800" u="sng" dirty="0"/>
              <a:t>CATEGORIA</a:t>
            </a:r>
            <a:r>
              <a:rPr lang="pt-BR" sz="1800" dirty="0"/>
              <a:t> </a:t>
            </a:r>
            <a:endParaRPr lang="pt-BR" sz="18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err="1" smtClean="0"/>
              <a:t>Obs</a:t>
            </a:r>
            <a:r>
              <a:rPr lang="pt-BR" sz="1800" dirty="0" smtClean="0"/>
              <a:t>: O que esta sublinhado insira como COLUNA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Depois faça um relatório que demonstre a participação% nas mesmas visões: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/>
              <a:t>UF x SEGMENTO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/>
              <a:t>EVOLUÇÃO DE VENDEDOR POR PERIODO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/>
              <a:t>CATEGORIA x SEGMENTO x </a:t>
            </a:r>
            <a:r>
              <a:rPr lang="pt-BR" sz="1800" dirty="0" smtClean="0"/>
              <a:t>UF</a:t>
            </a:r>
            <a:endParaRPr lang="pt-BR" sz="1800" dirty="0"/>
          </a:p>
        </p:txBody>
      </p:sp>
      <p:sp>
        <p:nvSpPr>
          <p:cNvPr id="4" name="Elipse 3"/>
          <p:cNvSpPr/>
          <p:nvPr/>
        </p:nvSpPr>
        <p:spPr>
          <a:xfrm>
            <a:off x="2226833" y="1032734"/>
            <a:ext cx="1484555" cy="8810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77273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Formula SE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Fórmulas Aninhadas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Auditor de Fórmula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Intervalo Nomeado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Tabela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Tabela Dinâmica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25882295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 CONTINUAÇAO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Utilize o </a:t>
            </a:r>
            <a:r>
              <a:rPr lang="pt-BR" sz="1800" dirty="0"/>
              <a:t>arquivo  VENDAS INTERVALO </a:t>
            </a:r>
            <a:r>
              <a:rPr lang="pt-BR" sz="1800" dirty="0" smtClean="0"/>
              <a:t>NOMEADO para calcular TOTAIS DE VENDA e %PARTICIPAÇÂO por vendas (no mesmo relatório)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VENDEDOR x SEGMENTO x </a:t>
            </a:r>
            <a:r>
              <a:rPr lang="pt-BR" sz="1800" u="sng" dirty="0" smtClean="0"/>
              <a:t>CATEGORIA</a:t>
            </a:r>
            <a:r>
              <a:rPr lang="pt-BR" sz="1800" dirty="0" smtClean="0"/>
              <a:t>  com filtro por UF.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9997252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 CONCILIAÇÃO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Uma empresa envia diariamente seus arquivos de recebimento de vendas para o banco. Entretanto desde a implementação do novo sistema de ERP os arquivos de retorno do Banco, e consequentemente os recebimentos, estão apresentado diferenças gerando problemas no Contábil x Financeiro. Para solucionar isto, o  departamento de TI gerou dois bancos de dados: 1 o arquivo de envio ao banco e o outro o Retorno daquilo que foi pago pelo cliente.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Você precisa identificar a passar para TI a separação das transação que estão “divergentes”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1)Planilha em que existe retorno do banco mas nunca foi pedido para cobrar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2)Cobranças sem retorno do banco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3) Mesmas </a:t>
            </a:r>
            <a:r>
              <a:rPr lang="pt-BR" sz="1800" dirty="0" err="1" smtClean="0"/>
              <a:t>ID´s</a:t>
            </a:r>
            <a:r>
              <a:rPr lang="pt-BR" sz="1800" dirty="0" smtClean="0"/>
              <a:t> de cobranças mas com valores diferentes.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OS: o ID da transação é o valor ÚNICO referente à ordem de Cobrança (use-o como referencia).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Qual  %do montante em valor que esta Descasado? E em numero de registros </a:t>
            </a:r>
            <a:r>
              <a:rPr lang="pt-BR" sz="1800" dirty="0" err="1" smtClean="0"/>
              <a:t>ID’s</a:t>
            </a:r>
            <a:r>
              <a:rPr lang="pt-BR" sz="1800" dirty="0" smtClean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82276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Intervalo 10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Tempo para Exercício, ~30:  mas negociável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8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Fazer um relatório do fluxo de caixa diário para 1 ano.</a:t>
            </a:r>
          </a:p>
          <a:p>
            <a:pPr algn="just"/>
            <a:r>
              <a:rPr lang="pt-BR" sz="2000" dirty="0"/>
              <a:t>1- Cada mês será em uma Planilha diferente</a:t>
            </a:r>
          </a:p>
          <a:p>
            <a:pPr algn="just"/>
            <a:r>
              <a:rPr lang="pt-BR" sz="2000" dirty="0"/>
              <a:t>2 -Inicia em 01/01/2017 com 0 de saldo Inicial. Termina em 31/12/2017.</a:t>
            </a:r>
          </a:p>
          <a:p>
            <a:pPr algn="just"/>
            <a:r>
              <a:rPr lang="pt-BR" sz="2000" dirty="0"/>
              <a:t>3- Toda terça tem pagamento de fornecedor no valor de 9.000 e às terças de 8.000.</a:t>
            </a:r>
          </a:p>
          <a:p>
            <a:pPr algn="just"/>
            <a:r>
              <a:rPr lang="pt-BR" sz="2000" dirty="0"/>
              <a:t>4 -Todo dia 5 e dia 20 de cada mês tem despesa adicional de 15.000 e 7.000 respectivamente.</a:t>
            </a:r>
          </a:p>
          <a:p>
            <a:pPr algn="just"/>
            <a:r>
              <a:rPr lang="pt-BR" sz="2000" dirty="0"/>
              <a:t>5- A partir de setembro, todos os pagamentos aumentam 7%.</a:t>
            </a:r>
          </a:p>
          <a:p>
            <a:pPr algn="just"/>
            <a:r>
              <a:rPr lang="pt-BR" sz="2000" dirty="0"/>
              <a:t>6 – Os recebimentos de vendas são depositadas todas as segundas no valor de 21.000 (constantes o  ano inteiro)</a:t>
            </a:r>
          </a:p>
          <a:p>
            <a:pPr algn="just"/>
            <a:r>
              <a:rPr lang="pt-BR" sz="2000" dirty="0"/>
              <a:t>7- Os recebimentos de venda de sucata são depositadas às quartas no valor de 3.000 (constantes ano 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No fim do ano haverá sobra ou falta de caixa? Quanto? Destaque pela cor vermelha a  planilha referente ao mês de menor 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Dica: use a planilha anterior, copia de planilhas e formatação, referência externa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42572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- 6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Projete 2 anos de vendas no relatório de VENDAS.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Faça um gráfico de linhas e estime pela equação Linear, potenciação, </a:t>
            </a:r>
            <a:r>
              <a:rPr lang="pt-BR" sz="1800" dirty="0" err="1"/>
              <a:t>exponenciação</a:t>
            </a:r>
            <a:r>
              <a:rPr lang="pt-BR" sz="1800" dirty="0"/>
              <a:t>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1603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Criar relatório de fluxo de caixa de 1 ano com entradas, saídas e saldo.</a:t>
            </a:r>
          </a:p>
          <a:p>
            <a:pPr algn="just"/>
            <a:r>
              <a:rPr lang="pt-BR" sz="2000" dirty="0"/>
              <a:t>1 - Um mês em cada planilha.</a:t>
            </a:r>
          </a:p>
          <a:p>
            <a:pPr algn="just"/>
            <a:r>
              <a:rPr lang="pt-BR" sz="2000" dirty="0"/>
              <a:t>2 - Entrada/Recebimentos  Às terças de R$ 3.000, demais dias de R$ 2.000 (bruto)</a:t>
            </a:r>
          </a:p>
          <a:p>
            <a:pPr algn="just"/>
            <a:r>
              <a:rPr lang="pt-BR" sz="2000" dirty="0"/>
              <a:t>3 - Saídas/Pagamentos as quintas de R$ 4.000, demais dias de R$ 1.600 (bruto)</a:t>
            </a:r>
          </a:p>
          <a:p>
            <a:pPr algn="just"/>
            <a:r>
              <a:rPr lang="pt-BR" sz="2000" dirty="0"/>
              <a:t>4 - Todo dia 15 de cada mês, saída adicional de 6.000 (bruto)</a:t>
            </a:r>
          </a:p>
          <a:p>
            <a:pPr algn="just"/>
            <a:r>
              <a:rPr lang="pt-BR" sz="2000" dirty="0"/>
              <a:t>5 - calcular imposto ICMS de 18% sobre entrada/recebimentos + </a:t>
            </a:r>
            <a:r>
              <a:rPr lang="pt-BR" sz="2000" dirty="0" err="1"/>
              <a:t>Pis</a:t>
            </a:r>
            <a:r>
              <a:rPr lang="pt-BR" sz="2000" dirty="0"/>
              <a:t>/</a:t>
            </a:r>
            <a:r>
              <a:rPr lang="pt-BR" sz="2000" dirty="0" err="1"/>
              <a:t>Cofins</a:t>
            </a:r>
            <a:r>
              <a:rPr lang="pt-BR" sz="2000" dirty="0"/>
              <a:t> de 9,25%.</a:t>
            </a:r>
          </a:p>
          <a:p>
            <a:pPr algn="just"/>
            <a:r>
              <a:rPr lang="pt-BR" sz="2000" dirty="0"/>
              <a:t>6 - calcular imposto de 9,25% sobre saída/pagamentos.</a:t>
            </a:r>
          </a:p>
          <a:p>
            <a:pPr algn="just"/>
            <a:r>
              <a:rPr lang="pt-BR" sz="2000" dirty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Dica: Fórmula soma 3D, formula aritmética, formatação, copia de planilhas, referência externa.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2- Mostre os dados acima em uma única aba de forma que possamos comparar entre os meses.</a:t>
            </a:r>
          </a:p>
          <a:p>
            <a:pPr algn="just"/>
            <a:r>
              <a:rPr lang="pt-BR" sz="2000" dirty="0"/>
              <a:t>Dica: Recortar e colar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Criativos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1128485"/>
            <a:ext cx="10896600" cy="32176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Por ser uma ferramenta de imagem, os Gráficos te permitem criar além do Excel interagindo com outros elementos tais como Figura, cores: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Um ótimo Exemplo é integrar os gráficos com elementos gráficos ou mesmo tornar o gráfico um figura “</a:t>
            </a:r>
            <a:r>
              <a:rPr lang="pt-BR" sz="1800" dirty="0" err="1"/>
              <a:t>jpeg</a:t>
            </a:r>
            <a:r>
              <a:rPr lang="pt-BR" sz="1800" dirty="0"/>
              <a:t>”.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 - Para inserir uma figura no Excel: Guia Inserir &gt; Ilustrações &gt; Imagens &gt; Procurar figura e clicar inserir.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Caminhos para formatação avançada de gráfico e figuras (somente funciona quando gráfico ou figura esta selecionado).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 - Guia “Ferramentas de Imagem” (aba menu Superior)  &gt; Guia Formatar.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2853054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DashBoard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1128485"/>
            <a:ext cx="10896600" cy="32176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837884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437FDA83-7F6A-40EA-BF64-6C09404FA777}"/>
              </a:ext>
            </a:extLst>
          </p:cNvPr>
          <p:cNvSpPr txBox="1">
            <a:spLocks/>
          </p:cNvSpPr>
          <p:nvPr/>
        </p:nvSpPr>
        <p:spPr>
          <a:xfrm>
            <a:off x="450664" y="786336"/>
            <a:ext cx="11171493" cy="549592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/>
              <a:t>PASTA AULA5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 err="1"/>
              <a:t>Disponivel</a:t>
            </a:r>
            <a:r>
              <a:rPr lang="pt-BR" sz="3600" dirty="0"/>
              <a:t>  na Pasta Carreteiros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QUEM NÃO CONSEGUIR ARQUIVOS, PEGAR PEN DRIVE AQUI NA FRENTE</a:t>
            </a:r>
          </a:p>
          <a:p>
            <a:pPr algn="just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5454938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437FDA83-7F6A-40EA-BF64-6C09404FA777}"/>
              </a:ext>
            </a:extLst>
          </p:cNvPr>
          <p:cNvSpPr txBox="1">
            <a:spLocks/>
          </p:cNvSpPr>
          <p:nvPr/>
        </p:nvSpPr>
        <p:spPr>
          <a:xfrm>
            <a:off x="3163384" y="2839188"/>
            <a:ext cx="11171493" cy="1179624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/>
              <a:t>RETORNAMOS AS 13:15</a:t>
            </a:r>
          </a:p>
          <a:p>
            <a:pPr algn="just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246370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10843</TotalTime>
  <Words>6684</Words>
  <Application>Microsoft Office PowerPoint</Application>
  <PresentationFormat>Widescreen</PresentationFormat>
  <Paragraphs>889</Paragraphs>
  <Slides>97</Slides>
  <Notes>0</Notes>
  <HiddenSlides>8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97</vt:i4>
      </vt:variant>
    </vt:vector>
  </HeadingPairs>
  <TitlesOfParts>
    <vt:vector size="104" baseType="lpstr">
      <vt:lpstr>Arial</vt:lpstr>
      <vt:lpstr>Calibri</vt:lpstr>
      <vt:lpstr>Corbel</vt:lpstr>
      <vt:lpstr>Segoe UI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Emerson Queiroz de Medeiros</cp:lastModifiedBy>
  <cp:revision>433</cp:revision>
  <dcterms:created xsi:type="dcterms:W3CDTF">2018-08-19T15:50:37Z</dcterms:created>
  <dcterms:modified xsi:type="dcterms:W3CDTF">2018-12-19T15:36:17Z</dcterms:modified>
</cp:coreProperties>
</file>