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2" r:id="rId14"/>
    <p:sldId id="298" r:id="rId15"/>
    <p:sldId id="286" r:id="rId16"/>
    <p:sldId id="285" r:id="rId17"/>
    <p:sldId id="282" r:id="rId18"/>
    <p:sldId id="283" r:id="rId19"/>
    <p:sldId id="276" r:id="rId20"/>
    <p:sldId id="284" r:id="rId21"/>
    <p:sldId id="295" r:id="rId22"/>
    <p:sldId id="296" r:id="rId23"/>
    <p:sldId id="297" r:id="rId24"/>
    <p:sldId id="293" r:id="rId25"/>
    <p:sldId id="294" r:id="rId26"/>
    <p:sldId id="275" r:id="rId27"/>
    <p:sldId id="271" r:id="rId28"/>
    <p:sldId id="274" r:id="rId29"/>
    <p:sldId id="277" r:id="rId30"/>
    <p:sldId id="280" r:id="rId31"/>
    <p:sldId id="279" r:id="rId32"/>
    <p:sldId id="292" r:id="rId33"/>
    <p:sldId id="291" r:id="rId34"/>
    <p:sldId id="290" r:id="rId35"/>
    <p:sldId id="281" r:id="rId36"/>
    <p:sldId id="289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5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78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9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04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6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3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0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B53E-13D6-4404-BD2C-D0CD5BD1AB97}" type="datetimeFigureOut">
              <a:rPr lang="pt-BR" smtClean="0"/>
              <a:t>15/10/2018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AC47-8912-4A73-B719-1A0BE05680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5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Objetivo para 30 minutos</a:t>
            </a:r>
          </a:p>
          <a:p>
            <a:r>
              <a:rPr lang="pt-BR" dirty="0" smtClean="0"/>
              <a:t>Motivar Aprendizado</a:t>
            </a:r>
          </a:p>
          <a:p>
            <a:r>
              <a:rPr lang="pt-BR" dirty="0" smtClean="0"/>
              <a:t>-Conhecer o Excel e Contexto demonstrar com isso salvou a Microsoft</a:t>
            </a:r>
          </a:p>
          <a:p>
            <a:r>
              <a:rPr lang="pt-BR" dirty="0" smtClean="0"/>
              <a:t>Demonstrar o Potencial para mercado de trabalho</a:t>
            </a:r>
          </a:p>
          <a:p>
            <a:r>
              <a:rPr lang="pt-BR" dirty="0" smtClean="0"/>
              <a:t>Demonstrar como isso pode salvar tempo e alavancar carreira</a:t>
            </a:r>
          </a:p>
          <a:p>
            <a:r>
              <a:rPr lang="pt-BR" dirty="0" smtClean="0"/>
              <a:t>Demonstrar como forma de negocio.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268058" y="431800"/>
            <a:ext cx="9144000" cy="1023937"/>
          </a:xfrm>
        </p:spPr>
        <p:txBody>
          <a:bodyPr>
            <a:normAutofit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666974"/>
            <a:ext cx="9144000" cy="448593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Praticar, Encontrar no Excel:</a:t>
            </a:r>
          </a:p>
          <a:p>
            <a:endParaRPr lang="pt-BR" dirty="0"/>
          </a:p>
          <a:p>
            <a:r>
              <a:rPr lang="pt-BR" dirty="0" smtClean="0"/>
              <a:t>Símbolo Copyright: Guia Inserir,  Grupo de Ferramentas Símbolos, Comando Símbolo, Caracteres Especiais, Copyright;</a:t>
            </a:r>
          </a:p>
          <a:p>
            <a:endParaRPr lang="pt-BR" dirty="0"/>
          </a:p>
          <a:p>
            <a:r>
              <a:rPr lang="pt-BR" dirty="0" smtClean="0"/>
              <a:t>Validação de dados: </a:t>
            </a:r>
            <a:r>
              <a:rPr lang="pt-BR" dirty="0"/>
              <a:t>Guia </a:t>
            </a:r>
            <a:r>
              <a:rPr lang="pt-BR" dirty="0" smtClean="0"/>
              <a:t>Dados,  </a:t>
            </a:r>
            <a:r>
              <a:rPr lang="pt-BR" dirty="0"/>
              <a:t>Grupo </a:t>
            </a:r>
            <a:r>
              <a:rPr lang="pt-BR" dirty="0" smtClean="0"/>
              <a:t>Ferramentas de Dados, Validação de dados;</a:t>
            </a:r>
          </a:p>
          <a:p>
            <a:endParaRPr lang="pt-BR" dirty="0"/>
          </a:p>
          <a:p>
            <a:r>
              <a:rPr lang="pt-BR" dirty="0" smtClean="0"/>
              <a:t>Inserir Planilha: Página Inicial, Grupo Células, Menu Inserir, Comando Inserir Planilha.</a:t>
            </a:r>
          </a:p>
          <a:p>
            <a:endParaRPr lang="pt-BR" dirty="0" smtClean="0"/>
          </a:p>
          <a:p>
            <a:r>
              <a:rPr lang="pt-BR" dirty="0" smtClean="0"/>
              <a:t>Função Média: Guia Fórmulas, </a:t>
            </a:r>
            <a:r>
              <a:rPr lang="pt-BR" dirty="0"/>
              <a:t>Grupo </a:t>
            </a:r>
            <a:r>
              <a:rPr lang="pt-BR" dirty="0" smtClean="0"/>
              <a:t>Biblioteca de Funções, </a:t>
            </a:r>
            <a:r>
              <a:rPr lang="pt-BR" dirty="0"/>
              <a:t>Menu </a:t>
            </a:r>
            <a:r>
              <a:rPr lang="pt-BR" dirty="0" smtClean="0"/>
              <a:t>Auto Soma, </a:t>
            </a:r>
            <a:r>
              <a:rPr lang="pt-BR" dirty="0"/>
              <a:t>Comando </a:t>
            </a:r>
            <a:r>
              <a:rPr lang="pt-BR" dirty="0" smtClean="0"/>
              <a:t>Média.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1269402"/>
            <a:ext cx="9144000" cy="4539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 smtClean="0"/>
              <a:t>Clicar</a:t>
            </a:r>
            <a:r>
              <a:rPr lang="pt-BR" sz="1600" dirty="0"/>
              <a:t> </a:t>
            </a:r>
            <a:r>
              <a:rPr lang="pt-BR" sz="1600" dirty="0" smtClean="0"/>
              <a:t>: ativa célula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ENTER: Confirma uma ação e move para a célula de baixo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Seta do Teclado: move-se na direção da seta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ESC: abandona as alterações</a:t>
            </a:r>
          </a:p>
          <a:p>
            <a:pPr>
              <a:lnSpc>
                <a:spcPct val="100000"/>
              </a:lnSpc>
            </a:pPr>
            <a:r>
              <a:rPr lang="pt-BR" sz="1600" dirty="0" err="1" smtClean="0"/>
              <a:t>Crtl+Z</a:t>
            </a:r>
            <a:r>
              <a:rPr lang="pt-BR" sz="1600" dirty="0" smtClean="0"/>
              <a:t>: desfaz ultima ação.</a:t>
            </a:r>
            <a:endParaRPr lang="pt-BR" sz="1600" dirty="0" smtClean="0"/>
          </a:p>
          <a:p>
            <a:pPr>
              <a:lnSpc>
                <a:spcPct val="100000"/>
              </a:lnSpc>
            </a:pPr>
            <a:r>
              <a:rPr lang="pt-BR" sz="1600" dirty="0" err="1" smtClean="0"/>
              <a:t>Backspace</a:t>
            </a:r>
            <a:r>
              <a:rPr lang="pt-BR" sz="1600" dirty="0" smtClean="0"/>
              <a:t>: Ativa e Apaga o conteúdo da célula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DEL: Apaga todo o conteúdo da seleção</a:t>
            </a: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 err="1" smtClean="0"/>
              <a:t>Celulas</a:t>
            </a:r>
            <a:r>
              <a:rPr lang="pt-BR" sz="1600" dirty="0" smtClean="0"/>
              <a:t> + Shift</a:t>
            </a:r>
          </a:p>
          <a:p>
            <a:pPr>
              <a:lnSpc>
                <a:spcPct val="100000"/>
              </a:lnSpc>
            </a:pPr>
            <a:r>
              <a:rPr lang="pt-BR" sz="1600" b="1" dirty="0" smtClean="0"/>
              <a:t>Seleção </a:t>
            </a:r>
            <a:r>
              <a:rPr lang="pt-BR" sz="1600" b="1" dirty="0" smtClean="0"/>
              <a:t>de células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Selecionar várias células com o Botão Esquerdo do Mouse pressionado ou [Seta]+[Shift]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Célula Ativa:: célula aberta para  alteração&gt;  Identificada na caixa de nomes.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Exercício rápido: Selecionar intervalo B4:G13, com a célula B4 ativa digite seu nome &gt;&gt; [</a:t>
            </a:r>
            <a:r>
              <a:rPr lang="pt-BR" sz="1600" dirty="0" err="1" smtClean="0"/>
              <a:t>Ctrl</a:t>
            </a:r>
            <a:r>
              <a:rPr lang="pt-BR" sz="1600" dirty="0" smtClean="0"/>
              <a:t>]+[</a:t>
            </a:r>
            <a:r>
              <a:rPr lang="pt-BR" sz="1600" dirty="0" err="1" smtClean="0"/>
              <a:t>Enter</a:t>
            </a:r>
            <a:r>
              <a:rPr lang="pt-BR" sz="1600" dirty="0" smtClean="0"/>
              <a:t>].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Faça o mesmo Clicando em Células não consecutivas com o [</a:t>
            </a:r>
            <a:r>
              <a:rPr lang="pt-BR" sz="1600" dirty="0" err="1" smtClean="0"/>
              <a:t>Crtl</a:t>
            </a:r>
            <a:r>
              <a:rPr lang="pt-BR" sz="1600" dirty="0" smtClean="0"/>
              <a:t>] pressionado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endParaRPr lang="pt-BR" sz="16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534758" y="473355"/>
            <a:ext cx="9144000" cy="79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dirty="0" smtClean="0"/>
              <a:t>Movimentação n o EXCEL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1269402"/>
            <a:ext cx="9144000" cy="4539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 smtClean="0"/>
              <a:t>Ação&gt; Movimentar-se com o Cursor do mouse ou setas &gt;&gt; Clicar.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 smtClean="0"/>
              <a:t>Clique </a:t>
            </a:r>
            <a:r>
              <a:rPr lang="pt-BR" sz="1600" dirty="0"/>
              <a:t>simples na célula &gt;&gt; Digitar &gt;&gt;[Confirma]:: </a:t>
            </a:r>
            <a:r>
              <a:rPr lang="pt-BR" sz="1600" dirty="0" smtClean="0"/>
              <a:t>irá </a:t>
            </a:r>
            <a:r>
              <a:rPr lang="pt-BR" sz="1600" dirty="0"/>
              <a:t>sobrescrever a informação que já </a:t>
            </a:r>
            <a:r>
              <a:rPr lang="pt-BR" sz="1600" dirty="0" smtClean="0"/>
              <a:t>existe.</a:t>
            </a:r>
            <a:endParaRPr lang="pt-BR" sz="1600" dirty="0"/>
          </a:p>
          <a:p>
            <a:pPr>
              <a:lnSpc>
                <a:spcPct val="100000"/>
              </a:lnSpc>
            </a:pPr>
            <a:r>
              <a:rPr lang="pt-BR" sz="1600" dirty="0"/>
              <a:t>Duplo clique na célula ou barra de fórmula &gt;&gt; Digitar&gt;&gt; [Confirma] :: </a:t>
            </a:r>
            <a:r>
              <a:rPr lang="pt-BR" sz="1600" dirty="0" smtClean="0"/>
              <a:t>irá </a:t>
            </a:r>
            <a:r>
              <a:rPr lang="pt-BR" sz="1600" dirty="0"/>
              <a:t>habilitar edição completa da </a:t>
            </a:r>
            <a:r>
              <a:rPr lang="pt-BR" sz="1600" dirty="0" smtClean="0"/>
              <a:t>célula.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[Delete] :: apagar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[</a:t>
            </a:r>
            <a:r>
              <a:rPr lang="pt-BR" sz="1600" dirty="0" err="1" smtClean="0"/>
              <a:t>Esc</a:t>
            </a:r>
            <a:r>
              <a:rPr lang="pt-BR" sz="1600" dirty="0" smtClean="0"/>
              <a:t>] durante Digitação:: cancela alteração da Célula.</a:t>
            </a:r>
          </a:p>
          <a:p>
            <a:pPr>
              <a:lnSpc>
                <a:spcPct val="100000"/>
              </a:lnSpc>
            </a:pPr>
            <a:endParaRPr lang="pt-BR" sz="1600" dirty="0" smtClean="0"/>
          </a:p>
          <a:p>
            <a:pPr>
              <a:lnSpc>
                <a:spcPct val="100000"/>
              </a:lnSpc>
            </a:pPr>
            <a:r>
              <a:rPr lang="pt-BR" sz="1600" b="1" dirty="0" smtClean="0"/>
              <a:t>Seleção de células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Selecionar várias células com o Botão Esquerdo do Mouse pressionado ou [Seta]+[Shift]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Célula Ativa:: célula aberta para  alteração&gt;  Identificada na caixa de nomes.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Exercício rápido: Selecionar intervalo B4:G13, com a célula B4 ativa digite seu nome &gt;&gt; [</a:t>
            </a:r>
            <a:r>
              <a:rPr lang="pt-BR" sz="1600" dirty="0" err="1" smtClean="0"/>
              <a:t>Ctrl</a:t>
            </a:r>
            <a:r>
              <a:rPr lang="pt-BR" sz="1600" dirty="0" smtClean="0"/>
              <a:t>]+[</a:t>
            </a:r>
            <a:r>
              <a:rPr lang="pt-BR" sz="1600" dirty="0" err="1" smtClean="0"/>
              <a:t>Enter</a:t>
            </a:r>
            <a:r>
              <a:rPr lang="pt-BR" sz="1600" dirty="0" smtClean="0"/>
              <a:t>].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Faça o mesmo Clicando em Células não consecutivas com o [</a:t>
            </a:r>
            <a:r>
              <a:rPr lang="pt-BR" sz="1600" dirty="0" err="1" smtClean="0"/>
              <a:t>Crtl</a:t>
            </a:r>
            <a:r>
              <a:rPr lang="pt-BR" sz="1600" dirty="0" smtClean="0"/>
              <a:t>] pressionado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endParaRPr lang="pt-BR" sz="16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534758" y="473355"/>
            <a:ext cx="9144000" cy="79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dirty="0" smtClean="0"/>
              <a:t>Inserir informações na planilha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527125" y="632926"/>
            <a:ext cx="10811435" cy="3745435"/>
          </a:xfrm>
        </p:spPr>
        <p:txBody>
          <a:bodyPr>
            <a:noAutofit/>
          </a:bodyPr>
          <a:lstStyle/>
          <a:p>
            <a:r>
              <a:rPr lang="pt-BR" sz="2000" dirty="0" smtClean="0"/>
              <a:t>Fórmulas</a:t>
            </a:r>
            <a:endParaRPr lang="pt-BR" sz="2000" dirty="0"/>
          </a:p>
          <a:p>
            <a:r>
              <a:rPr lang="pt-BR" sz="2000" dirty="0"/>
              <a:t>Iniciadas sempre por “ = </a:t>
            </a:r>
            <a:r>
              <a:rPr lang="pt-BR" sz="2000" dirty="0" smtClean="0"/>
              <a:t>“</a:t>
            </a:r>
          </a:p>
          <a:p>
            <a:r>
              <a:rPr lang="pt-BR" sz="2000" dirty="0" smtClean="0"/>
              <a:t>Ação: Clique na célula a inserir o resultado da fórmula &gt;&gt; [=] &gt;&gt; digite a </a:t>
            </a:r>
            <a:r>
              <a:rPr lang="pt-BR" sz="2000" dirty="0" smtClean="0"/>
              <a:t>fórmula </a:t>
            </a:r>
            <a:r>
              <a:rPr lang="pt-BR" sz="2000" dirty="0" smtClean="0"/>
              <a:t>ou clique &gt;&gt;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 smtClean="0"/>
              <a:t>Equações algébricas: + - /  *</a:t>
            </a:r>
          </a:p>
          <a:p>
            <a:r>
              <a:rPr lang="pt-BR" sz="2000" dirty="0" err="1" smtClean="0"/>
              <a:t>Exponenciação</a:t>
            </a:r>
            <a:r>
              <a:rPr lang="pt-BR" sz="2000" dirty="0" smtClean="0"/>
              <a:t>: ^</a:t>
            </a:r>
          </a:p>
          <a:p>
            <a:r>
              <a:rPr lang="pt-BR" sz="2000" dirty="0" smtClean="0"/>
              <a:t>Raiz quadrada: ^(1/2)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1644145"/>
            <a:ext cx="9144000" cy="41111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As informações no Excel estão localizadas por sistema de coordenadas e Ordenadas.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Essa localização da célula recebe o nome de “Referência”</a:t>
            </a:r>
          </a:p>
          <a:p>
            <a:pPr>
              <a:lnSpc>
                <a:spcPct val="100000"/>
              </a:lnSpc>
            </a:pPr>
            <a:r>
              <a:rPr lang="pt-BR" sz="1600" dirty="0"/>
              <a:t>Tipos de REFERÊNCIA: ABSOLUTO E RELATIVO.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Absoluta (Congelar)  </a:t>
            </a:r>
            <a:r>
              <a:rPr lang="pt-BR" sz="1600" dirty="0"/>
              <a:t>&gt;&gt; </a:t>
            </a:r>
            <a:r>
              <a:rPr lang="pt-BR" sz="1600" b="1" dirty="0"/>
              <a:t>$</a:t>
            </a:r>
            <a:r>
              <a:rPr lang="pt-BR" sz="1600" dirty="0" smtClean="0"/>
              <a:t>B</a:t>
            </a:r>
            <a:r>
              <a:rPr lang="pt-BR" sz="1600" b="1" dirty="0" smtClean="0"/>
              <a:t>$</a:t>
            </a:r>
            <a:r>
              <a:rPr lang="pt-BR" sz="1600" dirty="0" smtClean="0"/>
              <a:t>2 :: está sempre está no mesmo lugar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Relativo&gt;&gt; B2 :: caminha junto</a:t>
            </a:r>
            <a:endParaRPr lang="pt-BR" sz="1600" dirty="0"/>
          </a:p>
          <a:p>
            <a:pPr>
              <a:lnSpc>
                <a:spcPct val="100000"/>
              </a:lnSpc>
            </a:pPr>
            <a:endParaRPr lang="pt-BR" sz="1600" dirty="0" smtClean="0"/>
          </a:p>
          <a:p>
            <a:pPr>
              <a:lnSpc>
                <a:spcPct val="100000"/>
              </a:lnSpc>
            </a:pPr>
            <a:r>
              <a:rPr lang="pt-BR" sz="1600" dirty="0" smtClean="0"/>
              <a:t>O símbolo “$” na frente da coluna ou linha determina o quê será “Congelado”.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B5 = Linha e coluna relativas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B$5 = linha congelada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$B5 = Coluna Congelada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$B$5 = Linha e Coluna Congeladas </a:t>
            </a:r>
          </a:p>
          <a:p>
            <a:pPr>
              <a:lnSpc>
                <a:spcPct val="100000"/>
              </a:lnSpc>
            </a:pPr>
            <a:endParaRPr lang="pt-BR" sz="1600" dirty="0"/>
          </a:p>
          <a:p>
            <a:pPr>
              <a:lnSpc>
                <a:spcPct val="100000"/>
              </a:lnSpc>
            </a:pPr>
            <a:endParaRPr lang="pt-BR" sz="16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534758" y="473355"/>
            <a:ext cx="9144000" cy="796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600" dirty="0" smtClean="0"/>
              <a:t>Inserir informações na planilha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Atividade:</a:t>
            </a:r>
          </a:p>
          <a:p>
            <a:r>
              <a:rPr lang="pt-BR" sz="2000" dirty="0" smtClean="0"/>
              <a:t>1-Digite na célula B3 sua data de nascimento (formato </a:t>
            </a:r>
            <a:r>
              <a:rPr lang="pt-BR" sz="2000" dirty="0" err="1" smtClean="0"/>
              <a:t>dd</a:t>
            </a:r>
            <a:r>
              <a:rPr lang="pt-BR" sz="2000" dirty="0" smtClean="0"/>
              <a:t>/mm/</a:t>
            </a:r>
            <a:r>
              <a:rPr lang="pt-BR" sz="2000" dirty="0" err="1" smtClean="0"/>
              <a:t>aaaa</a:t>
            </a:r>
            <a:r>
              <a:rPr lang="pt-BR" sz="2000" dirty="0" smtClean="0"/>
              <a:t>), na célula C3 o dia de hoje (formato </a:t>
            </a:r>
            <a:r>
              <a:rPr lang="pt-BR" sz="2000" dirty="0" err="1" smtClean="0"/>
              <a:t>dd</a:t>
            </a:r>
            <a:r>
              <a:rPr lang="pt-BR" sz="2000" dirty="0" smtClean="0"/>
              <a:t>/mm/</a:t>
            </a:r>
            <a:r>
              <a:rPr lang="pt-BR" sz="2000" dirty="0" err="1" smtClean="0"/>
              <a:t>aaaa</a:t>
            </a:r>
            <a:r>
              <a:rPr lang="pt-BR" sz="2000" dirty="0" smtClean="0"/>
              <a:t>) e  na célula D3 faça a fórmula para mostrar quantos dias se passaram desde o seu nascimento. Quantos dias se passaram? E quantas horas?</a:t>
            </a:r>
          </a:p>
          <a:p>
            <a:endParaRPr lang="pt-BR" sz="2000" dirty="0"/>
          </a:p>
          <a:p>
            <a:r>
              <a:rPr lang="pt-BR" sz="2000" dirty="0" smtClean="0"/>
              <a:t>2-Digite na célula B4 o número 121, na célula C3 faça a fórmula para calcular a raiz quadrada de B4.</a:t>
            </a:r>
          </a:p>
          <a:p>
            <a:endParaRPr lang="pt-BR" sz="2000" dirty="0"/>
          </a:p>
          <a:p>
            <a:r>
              <a:rPr lang="pt-BR" sz="2000" dirty="0" smtClean="0"/>
              <a:t>3-A partir da Célula B6 faça um tabela que represente a tabuada de multiplicação do 1 ao 10 . ( use 10 colunas e 10 linhas )</a:t>
            </a:r>
          </a:p>
          <a:p>
            <a:endParaRPr lang="pt-BR" sz="2000" dirty="0" smtClean="0"/>
          </a:p>
          <a:p>
            <a:pPr>
              <a:lnSpc>
                <a:spcPct val="100000"/>
              </a:lnSpc>
            </a:pPr>
            <a:r>
              <a:rPr lang="pt-BR" sz="1400" dirty="0" smtClean="0"/>
              <a:t>Dicas: </a:t>
            </a:r>
            <a:r>
              <a:rPr lang="pt-BR" sz="1400" dirty="0" err="1" smtClean="0"/>
              <a:t>exponenciação</a:t>
            </a:r>
            <a:r>
              <a:rPr lang="pt-BR" sz="1400" dirty="0" smtClean="0"/>
              <a:t> : “^”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Multiplicação: “*”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Divisão: “/”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Soma: “+”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Subtração: “ – “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Raiz quadrada: “^(1/2)”</a:t>
            </a:r>
          </a:p>
          <a:p>
            <a:pPr>
              <a:lnSpc>
                <a:spcPct val="100000"/>
              </a:lnSpc>
            </a:pPr>
            <a:r>
              <a:rPr lang="pt-BR" sz="1400" dirty="0" smtClean="0"/>
              <a:t>Referência Absoluta/Congelar: “$”.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89" y="654255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89" y="3696596"/>
            <a:ext cx="6500309" cy="260656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1353671" y="172140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Solução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755724" y="743191"/>
            <a:ext cx="9966064" cy="5786700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Formatação no Excel:</a:t>
            </a:r>
          </a:p>
          <a:p>
            <a:r>
              <a:rPr lang="pt-BR" sz="2000" dirty="0" smtClean="0"/>
              <a:t>Permite melhorar o impacto visual e personalizar cores, fonte, tamanhos, bordas, etc.</a:t>
            </a:r>
          </a:p>
          <a:p>
            <a:r>
              <a:rPr lang="pt-BR" sz="2000" dirty="0" smtClean="0"/>
              <a:t>Formatações mais frequentes: bordas, cor e tamanho de fonte, preenchimento da </a:t>
            </a:r>
            <a:r>
              <a:rPr lang="pt-BR" sz="2000" dirty="0" err="1" smtClean="0"/>
              <a:t>celula</a:t>
            </a:r>
            <a:r>
              <a:rPr lang="pt-BR" sz="2000" dirty="0" smtClean="0"/>
              <a:t>, alinhamento, formatação de numero, </a:t>
            </a:r>
            <a:r>
              <a:rPr lang="pt-BR" sz="2000" dirty="0" err="1" smtClean="0"/>
              <a:t>mesclagem</a:t>
            </a:r>
            <a:r>
              <a:rPr lang="pt-BR" sz="2000" dirty="0" smtClean="0"/>
              <a:t>, largura de coluna, altura de linha, eliminar grades.</a:t>
            </a:r>
          </a:p>
          <a:p>
            <a:endParaRPr lang="pt-BR" sz="2000" dirty="0" smtClean="0"/>
          </a:p>
          <a:p>
            <a:r>
              <a:rPr lang="pt-BR" sz="2000" dirty="0" smtClean="0"/>
              <a:t>Caminhos de Formatação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Guia Pagina Inicial, Guia Exibir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 menu flutuante rápido (botão direito)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Menu flutuante/contexto (botão direito)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 smtClean="0"/>
              <a:t>Copiando de outro local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Ferramenta Pincel (tente com duplo clique)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Colar especial &gt; Formatação</a:t>
            </a:r>
          </a:p>
          <a:p>
            <a:pPr marL="342900" indent="-342900">
              <a:buFontTx/>
              <a:buChar char="-"/>
            </a:pPr>
            <a:r>
              <a:rPr lang="pt-BR" sz="2000" dirty="0" err="1" smtClean="0"/>
              <a:t>Ctrl+C</a:t>
            </a:r>
            <a:r>
              <a:rPr lang="pt-BR" sz="2000" dirty="0" smtClean="0"/>
              <a:t> , </a:t>
            </a:r>
            <a:r>
              <a:rPr lang="pt-BR" sz="2000" dirty="0" err="1" smtClean="0"/>
              <a:t>CTrl+V</a:t>
            </a:r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620819" y="611412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pt-BR" dirty="0" smtClean="0"/>
              <a:t>História do Excel</a:t>
            </a:r>
          </a:p>
          <a:p>
            <a:r>
              <a:rPr lang="pt-BR" dirty="0" err="1" smtClean="0"/>
              <a:t>Visicalc</a:t>
            </a:r>
            <a:r>
              <a:rPr lang="pt-BR" dirty="0" smtClean="0"/>
              <a:t> – Empresa Software </a:t>
            </a:r>
            <a:r>
              <a:rPr lang="pt-BR" dirty="0" err="1" smtClean="0"/>
              <a:t>Arts</a:t>
            </a:r>
            <a:r>
              <a:rPr lang="pt-BR" dirty="0" smtClean="0"/>
              <a:t> Corporation. : primeira planilha de calculo que fez com que computadores pessoais começassem a ser vistos como ferramenta de negócios e não mais como Hobby. Lançada em 1979 para Apple e criada por </a:t>
            </a:r>
            <a:r>
              <a:rPr lang="pt-BR" u="sng" dirty="0">
                <a:hlinkClick r:id="rId2"/>
              </a:rPr>
              <a:t>Dan </a:t>
            </a:r>
            <a:r>
              <a:rPr lang="pt-BR" u="sng" dirty="0" err="1" smtClean="0">
                <a:hlinkClick r:id="rId2"/>
              </a:rPr>
              <a:t>Bricklin</a:t>
            </a:r>
            <a:r>
              <a:rPr lang="pt-BR" u="sng" dirty="0" smtClean="0"/>
              <a:t> e Bob </a:t>
            </a:r>
            <a:r>
              <a:rPr lang="pt-BR" u="sng" dirty="0" err="1" smtClean="0"/>
              <a:t>Frankston</a:t>
            </a:r>
            <a:r>
              <a:rPr lang="pt-BR" u="sng" dirty="0" smtClean="0"/>
              <a:t> baseada na </a:t>
            </a:r>
            <a:r>
              <a:rPr lang="pt-BR" u="sng" dirty="0" err="1" smtClean="0"/>
              <a:t>idéia</a:t>
            </a:r>
            <a:r>
              <a:rPr lang="pt-BR" u="sng" dirty="0" smtClean="0"/>
              <a:t> da folha quadriculada, teve a ideia durante as aulas de controladoria em </a:t>
            </a:r>
            <a:r>
              <a:rPr lang="pt-BR" u="sng" dirty="0" err="1" smtClean="0"/>
              <a:t>Havard</a:t>
            </a:r>
            <a:r>
              <a:rPr lang="pt-BR" u="sng" dirty="0" smtClean="0"/>
              <a:t> que percebeu o quanto de tempo um professor </a:t>
            </a:r>
            <a:r>
              <a:rPr lang="pt-BR" u="sng" dirty="0" err="1" smtClean="0"/>
              <a:t>levadva</a:t>
            </a:r>
            <a:r>
              <a:rPr lang="pt-BR" u="sng" dirty="0" smtClean="0"/>
              <a:t> para fazer cálculos e atualizar registros.  1ª V. processava 5 coluna e 20 linhas. CP/M (anterior a </a:t>
            </a:r>
            <a:r>
              <a:rPr lang="pt-BR" u="sng" dirty="0" err="1" smtClean="0"/>
              <a:t>MS-Dos</a:t>
            </a:r>
            <a:r>
              <a:rPr lang="pt-BR" u="sng" dirty="0" smtClean="0"/>
              <a:t>)</a:t>
            </a:r>
          </a:p>
          <a:p>
            <a:endParaRPr lang="pt-BR" u="sng" dirty="0"/>
          </a:p>
          <a:p>
            <a:r>
              <a:rPr lang="pt-BR" u="sng" dirty="0" smtClean="0"/>
              <a:t>Concorrente: </a:t>
            </a:r>
            <a:r>
              <a:rPr lang="pt-BR" u="sng" dirty="0" err="1" smtClean="0"/>
              <a:t>Supercalc</a:t>
            </a:r>
            <a:r>
              <a:rPr lang="pt-BR" u="sng" dirty="0" smtClean="0"/>
              <a:t>, Multiplan, Lotus 1-2-3.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2267174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267174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4023361" y="2826247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1547326"/>
            <a:ext cx="9144000" cy="2110273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Exercício Prático</a:t>
            </a:r>
          </a:p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1547326"/>
            <a:ext cx="9144000" cy="2110273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Formatação de Números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613186" y="632926"/>
            <a:ext cx="10054814" cy="3745435"/>
          </a:xfrm>
        </p:spPr>
        <p:txBody>
          <a:bodyPr>
            <a:noAutofit/>
          </a:bodyPr>
          <a:lstStyle/>
          <a:p>
            <a:r>
              <a:rPr lang="pt-BR" sz="2000" dirty="0" smtClean="0"/>
              <a:t>Funções </a:t>
            </a:r>
          </a:p>
          <a:p>
            <a:r>
              <a:rPr lang="pt-BR" sz="2000" dirty="0" smtClean="0"/>
              <a:t>Biblioteca organizada por categoria de uso. Cada input/insumo de função é chamado de “argumento”.</a:t>
            </a:r>
          </a:p>
          <a:p>
            <a:r>
              <a:rPr lang="pt-BR" sz="2000" dirty="0" smtClean="0"/>
              <a:t>Pode ou não possuir argumento. Argumento pode ser opcional ou obrigatório.</a:t>
            </a:r>
            <a:endParaRPr lang="pt-BR" sz="2000" dirty="0"/>
          </a:p>
          <a:p>
            <a:r>
              <a:rPr lang="pt-BR" sz="2000" dirty="0" smtClean="0"/>
              <a:t>= </a:t>
            </a:r>
            <a:r>
              <a:rPr lang="pt-BR" sz="2000" dirty="0"/>
              <a:t>Nome da </a:t>
            </a:r>
            <a:r>
              <a:rPr lang="pt-BR" sz="2000" dirty="0" smtClean="0"/>
              <a:t>função(argumento1; argumento2</a:t>
            </a:r>
            <a:r>
              <a:rPr lang="pt-BR" sz="2000" dirty="0"/>
              <a:t>;...)</a:t>
            </a:r>
          </a:p>
          <a:p>
            <a:r>
              <a:rPr lang="pt-BR" sz="2000" dirty="0" err="1"/>
              <a:t>Ex</a:t>
            </a:r>
            <a:r>
              <a:rPr lang="pt-BR" sz="2000" dirty="0"/>
              <a:t>:  =SOMA(num1;[num2]) &gt;&gt; SOMA(B1;B3) ; SOMA(B1); SOMA(B1:B3</a:t>
            </a:r>
            <a:r>
              <a:rPr lang="pt-BR" sz="2000" dirty="0" smtClean="0"/>
              <a:t>);SOMA(3;4)</a:t>
            </a:r>
            <a:endParaRPr lang="pt-BR" sz="2000" dirty="0"/>
          </a:p>
          <a:p>
            <a:r>
              <a:rPr lang="pt-BR" sz="2000" dirty="0"/>
              <a:t>Sem parâmetro  = Hoje() &gt;&gt;22/08/2018</a:t>
            </a:r>
          </a:p>
          <a:p>
            <a:r>
              <a:rPr lang="pt-BR" sz="2000" dirty="0" smtClean="0"/>
              <a:t>Ação: botão função, Guia formulas, digitação direta na célula.</a:t>
            </a:r>
            <a:endParaRPr lang="pt-BR" sz="2000" dirty="0"/>
          </a:p>
          <a:p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441064" y="1295334"/>
            <a:ext cx="11198710" cy="1856657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Exercício: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917090" y="721676"/>
            <a:ext cx="9966064" cy="5496243"/>
          </a:xfrm>
        </p:spPr>
        <p:txBody>
          <a:bodyPr>
            <a:noAutofit/>
          </a:bodyPr>
          <a:lstStyle/>
          <a:p>
            <a:r>
              <a:rPr lang="pt-BR" sz="2000" dirty="0" smtClean="0"/>
              <a:t>Comentários no Excel.</a:t>
            </a:r>
          </a:p>
          <a:p>
            <a:endParaRPr lang="pt-BR" sz="2000" dirty="0"/>
          </a:p>
          <a:p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r>
              <a:rPr lang="pt-BR" sz="2000" dirty="0" smtClean="0"/>
              <a:t>útil para criação de manuais e anotações.</a:t>
            </a:r>
          </a:p>
          <a:p>
            <a:r>
              <a:rPr lang="pt-BR" sz="2000" dirty="0" smtClean="0"/>
              <a:t>Para Adicionar um comentário:: Acesso pela Guia Revisão, Comentários, Novo Comentário</a:t>
            </a:r>
          </a:p>
          <a:p>
            <a:r>
              <a:rPr lang="pt-BR" sz="2000" dirty="0" smtClean="0"/>
              <a:t>Ou</a:t>
            </a:r>
          </a:p>
          <a:p>
            <a:r>
              <a:rPr lang="pt-BR" sz="2000" dirty="0" smtClean="0"/>
              <a:t>Botão Direito &gt; Inserir Comentário.</a:t>
            </a:r>
          </a:p>
          <a:p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endParaRPr lang="pt-BR" sz="2000" dirty="0"/>
          </a:p>
          <a:p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917090" y="721676"/>
            <a:ext cx="9966064" cy="5496243"/>
          </a:xfrm>
        </p:spPr>
        <p:txBody>
          <a:bodyPr>
            <a:noAutofit/>
          </a:bodyPr>
          <a:lstStyle/>
          <a:p>
            <a:r>
              <a:rPr lang="pt-BR" sz="2000" dirty="0" smtClean="0"/>
              <a:t>Exercício Proposto.</a:t>
            </a:r>
          </a:p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0" y="2310970"/>
            <a:ext cx="58769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1534758" y="1547327"/>
            <a:ext cx="9144000" cy="1400268"/>
          </a:xfrm>
        </p:spPr>
        <p:txBody>
          <a:bodyPr>
            <a:noAutofit/>
          </a:bodyPr>
          <a:lstStyle/>
          <a:p>
            <a:r>
              <a:rPr lang="pt-BR" sz="2000" dirty="0" smtClean="0"/>
              <a:t>Falar da Cruz e Seleção com Mouse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Seleção de Células e alça de preenchimento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3" y="2030110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0009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29" y="20009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336280" y="2000921"/>
            <a:ext cx="2959249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311972" y="428531"/>
            <a:ext cx="11005073" cy="5875449"/>
          </a:xfrm>
        </p:spPr>
        <p:txBody>
          <a:bodyPr>
            <a:noAutofit/>
          </a:bodyPr>
          <a:lstStyle/>
          <a:p>
            <a:r>
              <a:rPr lang="pt-BR" sz="2000" dirty="0" smtClean="0"/>
              <a:t>Exercício proposto: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formulas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2111188" y="753950"/>
            <a:ext cx="9966064" cy="1400268"/>
          </a:xfrm>
        </p:spPr>
        <p:txBody>
          <a:bodyPr>
            <a:noAutofit/>
          </a:bodyPr>
          <a:lstStyle/>
          <a:p>
            <a:r>
              <a:rPr lang="pt-BR" sz="2000" dirty="0" smtClean="0"/>
              <a:t>Exercício </a:t>
            </a:r>
            <a:r>
              <a:rPr lang="pt-BR" sz="2000" dirty="0" err="1" smtClean="0"/>
              <a:t>proposto:Solução</a:t>
            </a:r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820270" y="614101"/>
            <a:ext cx="9966064" cy="5829730"/>
          </a:xfrm>
        </p:spPr>
        <p:txBody>
          <a:bodyPr>
            <a:noAutofit/>
          </a:bodyPr>
          <a:lstStyle/>
          <a:p>
            <a:r>
              <a:rPr lang="pt-BR" sz="2000" dirty="0" smtClean="0"/>
              <a:t>Trabalhando com Múltiplas Planilhas no Excel</a:t>
            </a:r>
            <a:br>
              <a:rPr lang="pt-BR" sz="2000" dirty="0" smtClean="0"/>
            </a:br>
            <a:endParaRPr lang="pt-BR" sz="2000" dirty="0" smtClean="0"/>
          </a:p>
          <a:p>
            <a:pPr marL="342900" indent="-342900">
              <a:buFontTx/>
              <a:buChar char="-"/>
            </a:pPr>
            <a:r>
              <a:rPr lang="pt-BR" sz="2000" dirty="0" smtClean="0"/>
              <a:t>1- Botão ao lado da aba +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620819" y="611412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err="1" smtClean="0"/>
              <a:t>Supercalc</a:t>
            </a:r>
            <a:r>
              <a:rPr lang="pt-BR" dirty="0" smtClean="0"/>
              <a:t>: </a:t>
            </a:r>
            <a:r>
              <a:rPr lang="pt-BR" dirty="0" err="1" smtClean="0"/>
              <a:t>Sorcim</a:t>
            </a:r>
            <a:r>
              <a:rPr lang="pt-BR" dirty="0" smtClean="0"/>
              <a:t> 1980 para </a:t>
            </a:r>
            <a:r>
              <a:rPr lang="pt-BR" dirty="0" err="1" smtClean="0"/>
              <a:t>MS-Dos</a:t>
            </a:r>
            <a:r>
              <a:rPr lang="pt-BR" dirty="0" smtClean="0"/>
              <a:t> e Apple conseguia realizar calculo interativo, algo que foi adicionado ao Excel somente 10 anos depois. </a:t>
            </a:r>
            <a:r>
              <a:rPr lang="pt-BR" u="sng" dirty="0" smtClean="0"/>
              <a:t>CP/M (anterior a </a:t>
            </a:r>
            <a:r>
              <a:rPr lang="pt-BR" u="sng" dirty="0" err="1" smtClean="0"/>
              <a:t>MS-Dos</a:t>
            </a:r>
            <a:r>
              <a:rPr lang="pt-BR" u="sng" dirty="0" smtClean="0"/>
              <a:t>)</a:t>
            </a:r>
            <a:endParaRPr lang="pt-BR" dirty="0" smtClean="0"/>
          </a:p>
          <a:p>
            <a:r>
              <a:rPr lang="pt-BR" dirty="0" err="1" smtClean="0"/>
              <a:t>Sourcim</a:t>
            </a:r>
            <a:r>
              <a:rPr lang="pt-BR" dirty="0" smtClean="0"/>
              <a:t> Computer Associates &gt; </a:t>
            </a:r>
            <a:r>
              <a:rPr lang="pt-BR" dirty="0" err="1" smtClean="0"/>
              <a:t>Bradcom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2111188" y="753949"/>
            <a:ext cx="9966064" cy="5496243"/>
          </a:xfrm>
        </p:spPr>
        <p:txBody>
          <a:bodyPr>
            <a:noAutofit/>
          </a:bodyPr>
          <a:lstStyle/>
          <a:p>
            <a:r>
              <a:rPr lang="pt-BR" sz="2000" dirty="0" smtClean="0"/>
              <a:t>Referência e fórmulas tridimensionais</a:t>
            </a:r>
          </a:p>
          <a:p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r>
              <a:rPr lang="pt-BR" sz="2000" dirty="0" smtClean="0"/>
              <a:t>-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677732" y="334402"/>
            <a:ext cx="10897496" cy="2817589"/>
          </a:xfrm>
        </p:spPr>
        <p:txBody>
          <a:bodyPr>
            <a:noAutofit/>
          </a:bodyPr>
          <a:lstStyle/>
          <a:p>
            <a:r>
              <a:rPr lang="pt-BR" sz="1800" dirty="0" smtClean="0"/>
              <a:t>Exercício:</a:t>
            </a:r>
          </a:p>
          <a:p>
            <a:pPr algn="just"/>
            <a:r>
              <a:rPr lang="pt-BR" sz="1800" dirty="0" smtClean="0"/>
              <a:t>Uma empresa com 3 filiais e matriz esta montando seu orçamento de despesas anual. Todas as filias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</a:t>
            </a:r>
          </a:p>
          <a:p>
            <a:endParaRPr lang="pt-BR" sz="1800" dirty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677732" y="334402"/>
            <a:ext cx="10897496" cy="2817589"/>
          </a:xfrm>
        </p:spPr>
        <p:txBody>
          <a:bodyPr>
            <a:noAutofit/>
          </a:bodyPr>
          <a:lstStyle/>
          <a:p>
            <a:r>
              <a:rPr lang="pt-BR" sz="1800" dirty="0" smtClean="0"/>
              <a:t>Exercício Continuação:</a:t>
            </a:r>
          </a:p>
          <a:p>
            <a:pPr algn="just"/>
            <a:r>
              <a:rPr lang="pt-BR" sz="1800" dirty="0" smtClean="0"/>
              <a:t>Com 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677732" y="334402"/>
            <a:ext cx="10897496" cy="2817589"/>
          </a:xfrm>
        </p:spPr>
        <p:txBody>
          <a:bodyPr>
            <a:noAutofit/>
          </a:bodyPr>
          <a:lstStyle/>
          <a:p>
            <a:r>
              <a:rPr lang="pt-BR" sz="1800" dirty="0" smtClean="0"/>
              <a:t>Exercício 3 -  Continuação:</a:t>
            </a:r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 dinâmica)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</a:t>
            </a:r>
          </a:p>
          <a:p>
            <a:endParaRPr lang="pt-BR" sz="1800" dirty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Dica: Fórmula 3d Soma, copia de planilhas, fórmula aritmética.</a:t>
            </a:r>
          </a:p>
          <a:p>
            <a:r>
              <a:rPr lang="pt-BR" sz="1800" dirty="0" smtClean="0"/>
              <a:t>Usar a grade de rateio formada, usar mover/copiar planilha.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2111188" y="753949"/>
            <a:ext cx="9966064" cy="5496243"/>
          </a:xfrm>
        </p:spPr>
        <p:txBody>
          <a:bodyPr>
            <a:noAutofit/>
          </a:bodyPr>
          <a:lstStyle/>
          <a:p>
            <a:r>
              <a:rPr lang="pt-BR" sz="2000" dirty="0" smtClean="0"/>
              <a:t>Exercício:</a:t>
            </a:r>
          </a:p>
          <a:p>
            <a:pPr algn="just"/>
            <a:r>
              <a:rPr lang="pt-BR" sz="2000" dirty="0"/>
              <a:t>Fazer 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o inteiro).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Dica: use a planilha anterior, copia de planilhas e formatação, referencia externa.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-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2111188" y="753949"/>
            <a:ext cx="9966064" cy="5496243"/>
          </a:xfrm>
        </p:spPr>
        <p:txBody>
          <a:bodyPr>
            <a:noAutofit/>
          </a:bodyPr>
          <a:lstStyle/>
          <a:p>
            <a:r>
              <a:rPr lang="pt-BR" sz="2000" dirty="0" smtClean="0"/>
              <a:t>Exercício Proposto</a:t>
            </a:r>
          </a:p>
          <a:p>
            <a:endParaRPr lang="pt-BR" sz="2000" dirty="0"/>
          </a:p>
          <a:p>
            <a:pPr algn="just"/>
            <a:r>
              <a:rPr lang="pt-BR" sz="2000" dirty="0" smtClean="0"/>
              <a:t>1 - Criar relatório de fluxo de caixa de 1 ano com entradas, saídas e saldo.</a:t>
            </a:r>
          </a:p>
          <a:p>
            <a:pPr algn="just"/>
            <a:r>
              <a:rPr lang="pt-BR" sz="2000" dirty="0" smtClean="0"/>
              <a:t>2 - Um mês em cada planilha.</a:t>
            </a:r>
          </a:p>
          <a:p>
            <a:pPr algn="just"/>
            <a:r>
              <a:rPr lang="pt-BR" sz="2000" dirty="0" smtClean="0"/>
              <a:t>3 - Entrada/Recebimentos  Às terças de 3000, demais dias de 2.000 (bruto)</a:t>
            </a:r>
          </a:p>
          <a:p>
            <a:pPr algn="just"/>
            <a:r>
              <a:rPr lang="pt-BR" sz="2000" dirty="0" smtClean="0"/>
              <a:t>4 - Saídas/Pagamentos as quintas de 4000, demais dias de 1600 (bruto)</a:t>
            </a:r>
          </a:p>
          <a:p>
            <a:pPr algn="just"/>
            <a:r>
              <a:rPr lang="pt-BR" sz="2000" dirty="0" smtClean="0"/>
              <a:t>5 - Todo dia 15 de cada mês, saída adicional de 6.000 (bruto)</a:t>
            </a:r>
          </a:p>
          <a:p>
            <a:pPr algn="just"/>
            <a:r>
              <a:rPr lang="pt-BR" sz="2000" dirty="0" smtClean="0"/>
              <a:t>6 -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7 -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9 -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Dica: Fórmula soma 3D, formula aritmética, formatação, copia de planilhas, referencia externa.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1"/>
          </p:nvPr>
        </p:nvSpPr>
        <p:spPr>
          <a:xfrm>
            <a:off x="2111188" y="753949"/>
            <a:ext cx="9966064" cy="5496243"/>
          </a:xfrm>
        </p:spPr>
        <p:txBody>
          <a:bodyPr>
            <a:noAutofit/>
          </a:bodyPr>
          <a:lstStyle/>
          <a:p>
            <a:r>
              <a:rPr lang="pt-BR" sz="2000" dirty="0" smtClean="0"/>
              <a:t>Exercício Proposto</a:t>
            </a:r>
          </a:p>
          <a:p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620819" y="611412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Multiplan: Microsoft em 1982 diferencia-se pelo uso de formato números ao invés de colunas (melhor do ponto de vista de programação). Até hoje esta função esta presente no Excel. </a:t>
            </a:r>
            <a:r>
              <a:rPr lang="pt-BR" u="sng" dirty="0" smtClean="0"/>
              <a:t>CP/M (anterior a </a:t>
            </a:r>
            <a:r>
              <a:rPr lang="pt-BR" u="sng" dirty="0" err="1" smtClean="0"/>
              <a:t>MS-Dos</a:t>
            </a:r>
            <a:r>
              <a:rPr lang="pt-BR" u="sng" dirty="0" smtClean="0"/>
              <a:t>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78" y="2267174"/>
            <a:ext cx="6366501" cy="39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620819" y="611412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Lotus 1-2-3: Lotus Corporation (adquirida pela IBM) em 1983 para IBM-PC. Diferencia-se pela rapidez, gerar gráficos e tratar planilha como base de dados, automação pelo usuário (macro) e </a:t>
            </a:r>
            <a:r>
              <a:rPr lang="pt-BR" dirty="0" err="1" smtClean="0"/>
              <a:t>add-ins</a:t>
            </a:r>
            <a:r>
              <a:rPr lang="pt-BR" dirty="0" smtClean="0"/>
              <a:t>. Rapidamente tornou-se líder de mercado.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40" y="2141846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" y="2141846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357255" y="611412"/>
            <a:ext cx="9407564" cy="1655762"/>
          </a:xfrm>
        </p:spPr>
        <p:txBody>
          <a:bodyPr>
            <a:normAutofit/>
          </a:bodyPr>
          <a:lstStyle/>
          <a:p>
            <a:r>
              <a:rPr lang="pt-BR" dirty="0" smtClean="0"/>
              <a:t>Excel : lançado em 1985 para </a:t>
            </a:r>
            <a:r>
              <a:rPr lang="pt-BR" dirty="0" err="1" smtClean="0"/>
              <a:t>Machintosh</a:t>
            </a:r>
            <a:r>
              <a:rPr lang="pt-BR" dirty="0" smtClean="0"/>
              <a:t> pela Microsoft , trazia inovações gráficas, Menus, gráficos e opções de formatação. Somente em 1987 foi lançado para Windows. Em 1990 tornou-se líder de mercado.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55" y="1929114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62" y="1929114"/>
            <a:ext cx="3480098" cy="23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620819" y="611412"/>
            <a:ext cx="9144000" cy="39980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Histórico das versões lançadas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20819" y="1290919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/>
              <a:t>1985: </a:t>
            </a:r>
            <a:r>
              <a:rPr lang="pt-BR" dirty="0"/>
              <a:t>Excel </a:t>
            </a:r>
            <a:r>
              <a:rPr lang="pt-BR" dirty="0" smtClean="0"/>
              <a:t>1.0 </a:t>
            </a:r>
            <a:r>
              <a:rPr lang="pt-BR" dirty="0"/>
              <a:t>para </a:t>
            </a:r>
            <a:r>
              <a:rPr lang="pt-BR" dirty="0" smtClean="0"/>
              <a:t>Macintosh</a:t>
            </a:r>
            <a:endParaRPr lang="pt-BR" dirty="0"/>
          </a:p>
          <a:p>
            <a:pPr algn="l"/>
            <a:r>
              <a:rPr lang="pt-BR" dirty="0" smtClean="0"/>
              <a:t>1987</a:t>
            </a:r>
            <a:r>
              <a:rPr lang="pt-BR" dirty="0"/>
              <a:t>: Excel 2.0 para </a:t>
            </a:r>
            <a:r>
              <a:rPr lang="pt-BR" dirty="0" smtClean="0"/>
              <a:t>Windows</a:t>
            </a:r>
          </a:p>
          <a:p>
            <a:pPr algn="l"/>
            <a:r>
              <a:rPr lang="pt-BR" dirty="0" smtClean="0"/>
              <a:t>1990: Excel 3.0 – </a:t>
            </a:r>
            <a:r>
              <a:rPr lang="pt-BR" dirty="0" smtClean="0">
                <a:solidFill>
                  <a:srgbClr val="FF0000"/>
                </a:solidFill>
              </a:rPr>
              <a:t>Gráficos 3D</a:t>
            </a:r>
          </a:p>
          <a:p>
            <a:pPr algn="l"/>
            <a:r>
              <a:rPr lang="pt-BR" dirty="0" smtClean="0"/>
              <a:t>1992</a:t>
            </a:r>
            <a:r>
              <a:rPr lang="pt-BR" dirty="0"/>
              <a:t>: Excel 4.0</a:t>
            </a:r>
          </a:p>
          <a:p>
            <a:pPr algn="l"/>
            <a:r>
              <a:rPr lang="pt-BR" dirty="0"/>
              <a:t>1993: Excel 5.0 (Office 4.2 e 4.3</a:t>
            </a:r>
            <a:r>
              <a:rPr lang="pt-BR" dirty="0" smtClean="0"/>
              <a:t>) – </a:t>
            </a:r>
            <a:r>
              <a:rPr lang="pt-BR" dirty="0" smtClean="0">
                <a:solidFill>
                  <a:srgbClr val="FF0000"/>
                </a:solidFill>
              </a:rPr>
              <a:t>Primeiro com VBA</a:t>
            </a:r>
            <a:endParaRPr lang="pt-BR" dirty="0">
              <a:solidFill>
                <a:srgbClr val="FF0000"/>
              </a:solidFill>
            </a:endParaRPr>
          </a:p>
          <a:p>
            <a:pPr algn="l"/>
            <a:r>
              <a:rPr lang="pt-BR" dirty="0"/>
              <a:t>1995: Excel 7.0 (Office 95)</a:t>
            </a:r>
          </a:p>
          <a:p>
            <a:pPr algn="l"/>
            <a:r>
              <a:rPr lang="pt-BR" dirty="0"/>
              <a:t>1997: Excel 8.0 | Excel 97 (Office 97</a:t>
            </a:r>
            <a:r>
              <a:rPr lang="pt-BR" dirty="0" smtClean="0"/>
              <a:t>) – </a:t>
            </a:r>
            <a:r>
              <a:rPr lang="pt-BR" dirty="0" smtClean="0">
                <a:solidFill>
                  <a:srgbClr val="FF0000"/>
                </a:solidFill>
              </a:rPr>
              <a:t>Assistente Office</a:t>
            </a:r>
            <a:endParaRPr lang="pt-BR" dirty="0">
              <a:solidFill>
                <a:srgbClr val="FF0000"/>
              </a:solidFill>
            </a:endParaRPr>
          </a:p>
          <a:p>
            <a:pPr algn="l"/>
            <a:r>
              <a:rPr lang="pt-BR" dirty="0"/>
              <a:t>1999: Excel 9.0 | Excel 2000 (Office 2000)</a:t>
            </a:r>
          </a:p>
          <a:p>
            <a:pPr algn="l"/>
            <a:r>
              <a:rPr lang="pt-BR" dirty="0"/>
              <a:t>2001: Excel 10.0 | Excel XP (Office XP)</a:t>
            </a:r>
          </a:p>
          <a:p>
            <a:pPr algn="l"/>
            <a:r>
              <a:rPr lang="pt-BR" dirty="0"/>
              <a:t>2003: Excel 11.0 | Excel 2003 (Office 2003)</a:t>
            </a:r>
          </a:p>
          <a:p>
            <a:pPr algn="l"/>
            <a:r>
              <a:rPr lang="pt-BR" dirty="0"/>
              <a:t>2007: Excel 12.0 | Excel 2007 (Office 2007</a:t>
            </a:r>
            <a:r>
              <a:rPr lang="pt-BR" dirty="0" smtClean="0"/>
              <a:t>) – </a:t>
            </a:r>
            <a:r>
              <a:rPr lang="pt-BR" dirty="0" smtClean="0">
                <a:solidFill>
                  <a:srgbClr val="FF0000"/>
                </a:solidFill>
              </a:rPr>
              <a:t>Introdução de Guias / </a:t>
            </a:r>
            <a:r>
              <a:rPr lang="pt-BR" dirty="0">
                <a:solidFill>
                  <a:srgbClr val="FF0000"/>
                </a:solidFill>
              </a:rPr>
              <a:t>1MM </a:t>
            </a:r>
            <a:r>
              <a:rPr lang="pt-BR" dirty="0" smtClean="0">
                <a:solidFill>
                  <a:srgbClr val="FF0000"/>
                </a:solidFill>
              </a:rPr>
              <a:t>linhas </a:t>
            </a:r>
            <a:endParaRPr lang="pt-BR" dirty="0">
              <a:solidFill>
                <a:srgbClr val="FF0000"/>
              </a:solidFill>
            </a:endParaRPr>
          </a:p>
          <a:p>
            <a:pPr algn="l"/>
            <a:r>
              <a:rPr lang="pt-BR" dirty="0"/>
              <a:t>2010: Excel 14.0 | Excel 2010 (Office 2010)</a:t>
            </a:r>
          </a:p>
          <a:p>
            <a:pPr algn="l"/>
            <a:r>
              <a:rPr lang="pt-BR" dirty="0"/>
              <a:t>2013: Excel 15.0 | Excel 2013 (Office 2013</a:t>
            </a:r>
            <a:r>
              <a:rPr lang="pt-BR" dirty="0" smtClean="0"/>
              <a:t>) – </a:t>
            </a:r>
            <a:r>
              <a:rPr lang="pt-BR" dirty="0" smtClean="0">
                <a:solidFill>
                  <a:srgbClr val="FF0000"/>
                </a:solidFill>
              </a:rPr>
              <a:t>Ferramentas de BI</a:t>
            </a:r>
            <a:endParaRPr lang="pt-BR" dirty="0">
              <a:solidFill>
                <a:srgbClr val="FF0000"/>
              </a:solidFill>
            </a:endParaRPr>
          </a:p>
          <a:p>
            <a:pPr algn="l"/>
            <a:r>
              <a:rPr lang="pt-BR" dirty="0"/>
              <a:t>2016 Excel 16.0 | Excel 2016 (Office 2016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620819" y="611412"/>
            <a:ext cx="9144000" cy="39980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Porque aprender Excel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/>
              <a:t>Empregabilidade</a:t>
            </a:r>
          </a:p>
          <a:p>
            <a:pPr algn="l"/>
            <a:r>
              <a:rPr lang="pt-BR" dirty="0" smtClean="0"/>
              <a:t>Presente em 90% das empresas no mundo.</a:t>
            </a:r>
          </a:p>
          <a:p>
            <a:pPr algn="l"/>
            <a:r>
              <a:rPr lang="pt-BR" dirty="0" smtClean="0"/>
              <a:t>Exigência de Excel é 50% maior do que exigência de inglês.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Melhora na carreira.</a:t>
            </a:r>
          </a:p>
          <a:p>
            <a:pPr algn="l"/>
            <a:r>
              <a:rPr lang="pt-BR" dirty="0"/>
              <a:t>Aumento médio de 10% no </a:t>
            </a:r>
            <a:r>
              <a:rPr lang="pt-BR" dirty="0" smtClean="0"/>
              <a:t>salário.</a:t>
            </a:r>
          </a:p>
          <a:p>
            <a:pPr algn="l"/>
            <a:r>
              <a:rPr lang="pt-BR" dirty="0" smtClean="0"/>
              <a:t>Aumento de Network e promoções.</a:t>
            </a:r>
          </a:p>
          <a:p>
            <a:pPr algn="l"/>
            <a:r>
              <a:rPr lang="pt-BR" dirty="0" smtClean="0"/>
              <a:t>Aumenta eficiência.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Planejamento pessoal.</a:t>
            </a:r>
          </a:p>
          <a:p>
            <a:pPr algn="l"/>
            <a:r>
              <a:rPr lang="pt-BR" dirty="0" smtClean="0"/>
              <a:t>Adequa-se a todas as necessidades.</a:t>
            </a:r>
          </a:p>
          <a:p>
            <a:pPr algn="l"/>
            <a:r>
              <a:rPr lang="pt-BR" dirty="0" smtClean="0"/>
              <a:t>Oportunidades de negócio.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Não vai acabar tão cedo.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534758" y="2031421"/>
            <a:ext cx="9144000" cy="399807"/>
          </a:xfrm>
        </p:spPr>
        <p:txBody>
          <a:bodyPr>
            <a:normAutofit lnSpcReduction="10000"/>
          </a:bodyPr>
          <a:lstStyle/>
          <a:p>
            <a:r>
              <a:rPr lang="pt-BR" smtClean="0"/>
              <a:t>Área de Trabalho</a:t>
            </a:r>
          </a:p>
          <a:p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2798</Words>
  <Application>Microsoft Office PowerPoint</Application>
  <PresentationFormat>Widescreen</PresentationFormat>
  <Paragraphs>322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165</cp:revision>
  <dcterms:created xsi:type="dcterms:W3CDTF">2018-08-19T15:50:37Z</dcterms:created>
  <dcterms:modified xsi:type="dcterms:W3CDTF">2018-10-15T21:13:51Z</dcterms:modified>
</cp:coreProperties>
</file>