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9"/>
  </p:notesMasterIdLst>
  <p:handoutMasterIdLst>
    <p:handoutMasterId r:id="rId90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46" r:id="rId66"/>
    <p:sldId id="338" r:id="rId67"/>
    <p:sldId id="349" r:id="rId68"/>
    <p:sldId id="334" r:id="rId69"/>
    <p:sldId id="336" r:id="rId70"/>
    <p:sldId id="337" r:id="rId71"/>
    <p:sldId id="309" r:id="rId72"/>
    <p:sldId id="350" r:id="rId73"/>
    <p:sldId id="341" r:id="rId74"/>
    <p:sldId id="351" r:id="rId75"/>
    <p:sldId id="357" r:id="rId76"/>
    <p:sldId id="358" r:id="rId77"/>
    <p:sldId id="354" r:id="rId78"/>
    <p:sldId id="353" r:id="rId79"/>
    <p:sldId id="355" r:id="rId80"/>
    <p:sldId id="290" r:id="rId81"/>
    <p:sldId id="339" r:id="rId82"/>
    <p:sldId id="281" r:id="rId83"/>
    <p:sldId id="289" r:id="rId84"/>
    <p:sldId id="347" r:id="rId85"/>
    <p:sldId id="348" r:id="rId86"/>
    <p:sldId id="342" r:id="rId87"/>
    <p:sldId id="356" r:id="rId8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Gráficos.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1)Selecionar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Ao criar um gráfico você editar e alterar sua cor, formatação, inserir rotulo e mesmo alterar o tipo de gráfico (</a:t>
            </a:r>
            <a:r>
              <a:rPr lang="pt-BR" sz="1600" dirty="0" err="1"/>
              <a:t>Ex</a:t>
            </a:r>
            <a:r>
              <a:rPr lang="pt-BR" sz="1600" dirty="0"/>
              <a:t>: de </a:t>
            </a:r>
            <a:r>
              <a:rPr lang="pt-BR" sz="1600" dirty="0" err="1"/>
              <a:t>puizza</a:t>
            </a:r>
            <a:r>
              <a:rPr lang="pt-BR" sz="1600" dirty="0"/>
              <a:t> para Linha).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Selecionar o gráfico e clique com o botão direito do mouse.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Abrir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Txt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Banco 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Fórmulas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Formatação de Gráficos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Abrir Arquivo DRE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selecionar o tipo de equação : Linear, Exponencial, Potenciação, etc... inclusive fazer uma projeção futura.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DE TEXTO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1690018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Permitem extrair e combinar textos  que estão dentro das células ao invés de texto separados em cada coluna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DIREITA = 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ESQUERDA =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None/>
            </a:pPr>
            <a:r>
              <a:rPr lang="pt-BR" sz="1800" dirty="0"/>
              <a:t>EXT.TEXTO = retorna x caracteres a partir de qualquer posição que eu informar (sentido direita esquerda).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0824" y="4173967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7 caracteres começando pela direita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3624"/>
            <a:ext cx="7040824" cy="1846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40824" y="4543299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4 caracteres começando pela esquerda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40824" y="4928788"/>
            <a:ext cx="482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 6ª posição Extrai 8 caracteres</a:t>
            </a:r>
          </a:p>
        </p:txBody>
      </p:sp>
    </p:spTree>
    <p:extLst>
      <p:ext uri="{BB962C8B-B14F-4D97-AF65-F5344CB8AC3E}">
        <p14:creationId xmlns:p14="http://schemas.microsoft.com/office/powerpoint/2010/main" val="3740983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 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Gráfico de Pizza para saber qual fatia pertence a cada ESTADO. Insira  </a:t>
            </a:r>
            <a:r>
              <a:rPr lang="pt-BR" sz="1800" dirty="0" err="1"/>
              <a:t>Rotulos</a:t>
            </a:r>
            <a:r>
              <a:rPr lang="pt-BR" sz="1800" dirty="0"/>
              <a:t> de valores 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/>
              <a:t>Grafico</a:t>
            </a:r>
            <a:r>
              <a:rPr lang="pt-BR" sz="1800" dirty="0"/>
              <a:t> DE COLUNAS para Comparar ENTRE VENDEDORES insira rótulos com valores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3 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Utilize o relatório de Vendas para mostrar graficamente durante todos o período, 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 Como é representado graficamente as vendas por Fornecedor ( represente com gráfico de 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arquivo Fornecedores.txt</a:t>
            </a:r>
            <a:r>
              <a:rPr lang="pt-BR" sz="1800" dirty="0">
                <a:latin typeface="Corbel" panose="020B0503020204020204" pitchFamily="34" charset="0"/>
              </a:rPr>
              <a:t>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De para </a:t>
            </a:r>
            <a:r>
              <a:rPr lang="pt-BR" sz="1800" dirty="0" err="1">
                <a:highlight>
                  <a:srgbClr val="FFFF00"/>
                </a:highlight>
                <a:latin typeface="Corbel" panose="020B0503020204020204" pitchFamily="34" charset="0"/>
              </a:rPr>
              <a:t>CCusto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Silvio?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relatório de Gasto total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,</a:t>
            </a:r>
            <a:r>
              <a:rPr lang="pt-BR" sz="1800" dirty="0" err="1">
                <a:latin typeface="Corbel" panose="020B0503020204020204" pitchFamily="34" charset="0"/>
              </a:rPr>
              <a:t>PROCV,Texto</a:t>
            </a:r>
            <a:r>
              <a:rPr lang="pt-BR" sz="1800" dirty="0">
                <a:latin typeface="Corbel" panose="020B0503020204020204" pitchFamily="34" charset="0"/>
              </a:rPr>
              <a:t> para Coluna, FILTRO, Classificação, formula banco de dados (SOMASE, CONT.SE, MÉDIASE) </a:t>
            </a:r>
            <a:r>
              <a:rPr lang="pt-BR" sz="1800" dirty="0" err="1">
                <a:latin typeface="Corbel" panose="020B0503020204020204" pitchFamily="34" charset="0"/>
              </a:rPr>
              <a:t>Graficos</a:t>
            </a:r>
            <a:r>
              <a:rPr lang="pt-BR" sz="1800" dirty="0">
                <a:latin typeface="Corbel" panose="020B0503020204020204" pitchFamily="34" charset="0"/>
              </a:rPr>
              <a:t> , 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5757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lista personalizada permite todos os benefícios que já vimos sobre a facilidade com alça de preenchimento e classificação similar ao comportamento com dias da semana e meses do ano ou números sequencias.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Para criar sua lista personalizadas, selecione a lista personalizada desejada e vá no caminho: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293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Banco de dados a pagar está contido no arquivo </a:t>
            </a:r>
            <a:r>
              <a:rPr lang="pt-BR" sz="1800" b="1" u="sng" dirty="0"/>
              <a:t>Priorização de Pagamentos</a:t>
            </a:r>
            <a:r>
              <a:rPr lang="pt-BR" sz="1800" dirty="0"/>
              <a:t>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DESAFIO: tente maximizar a quantidade de Notas/Registro que serão pagos: ou seja,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 - Pago poucas notas de alto valor ou muitas de pouco valor?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Dica: Formulas de Texto, </a:t>
            </a:r>
            <a:r>
              <a:rPr lang="pt-BR" sz="1800" dirty="0" err="1"/>
              <a:t>Procv</a:t>
            </a:r>
            <a:r>
              <a:rPr lang="pt-BR" sz="1800" dirty="0"/>
              <a:t>, Classificação, soma, lista personalizada.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Instruções SE possibilitam que você faça comparações lógicas entre condições. Uma 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EX: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Se minha nota é maior do que a Nota de corte, passei de ano, senão fico de recuperação.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1" y="4927954"/>
            <a:ext cx="9531051" cy="934964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226833" y="1032734"/>
            <a:ext cx="1484555" cy="881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044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Gráficos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Tendências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Fórmulas de Banco de Dados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Somase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, Cont.se,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médiase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Colar especial valores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Texto: </a:t>
            </a:r>
            <a:r>
              <a:rPr lang="pt-BR" sz="2000" dirty="0" smtClean="0"/>
              <a:t>Concatenar, Direita, Esquerda, </a:t>
            </a:r>
            <a:r>
              <a:rPr lang="pt-BR" sz="2000" dirty="0" err="1" smtClean="0"/>
              <a:t>Ext.Texto</a:t>
            </a:r>
            <a:r>
              <a:rPr lang="pt-BR" sz="2000" dirty="0"/>
              <a:t> </a:t>
            </a:r>
            <a:r>
              <a:rPr lang="pt-BR" sz="2000" dirty="0" smtClean="0"/>
              <a:t>= Meio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Eliminar Duplicatas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Personalizada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 SE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088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 FUNÇÃO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741817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Uma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" y="5414062"/>
            <a:ext cx="9531051" cy="9349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0" y="2098157"/>
            <a:ext cx="5146941" cy="27396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57611" y="2382592"/>
            <a:ext cx="5749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Teste Logico=&gt; Onde afirmo a minha </a:t>
            </a:r>
            <a:r>
              <a:rPr lang="pt-BR" dirty="0" err="1" smtClean="0"/>
              <a:t>Hipotese</a:t>
            </a:r>
            <a:r>
              <a:rPr lang="pt-BR" dirty="0" smtClean="0"/>
              <a:t>: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Minha Nota É Maior do que a nota de Corte</a:t>
            </a:r>
          </a:p>
          <a:p>
            <a:endParaRPr lang="pt-BR" dirty="0"/>
          </a:p>
          <a:p>
            <a:r>
              <a:rPr lang="pt-BR" dirty="0" smtClean="0"/>
              <a:t>Se Verdadeiro: Ação caso minha hipótese seja verdadeira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Escrever ”Passei de Ano”</a:t>
            </a:r>
          </a:p>
          <a:p>
            <a:endParaRPr lang="pt-BR" dirty="0"/>
          </a:p>
          <a:p>
            <a:r>
              <a:rPr lang="pt-BR" dirty="0" smtClean="0"/>
              <a:t>Se falso: Ação caso minha </a:t>
            </a:r>
            <a:r>
              <a:rPr lang="pt-BR" dirty="0" err="1" smtClean="0"/>
              <a:t>hipotese</a:t>
            </a:r>
            <a:r>
              <a:rPr lang="pt-BR" dirty="0" smtClean="0"/>
              <a:t> seja falsa.</a:t>
            </a:r>
          </a:p>
          <a:p>
            <a:r>
              <a:rPr lang="pt-BR" dirty="0"/>
              <a:t>	</a:t>
            </a:r>
            <a:r>
              <a:rPr lang="pt-BR" dirty="0" smtClean="0"/>
              <a:t>EX: Escrever “Fico de recuperação”.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“</a:t>
            </a:r>
            <a:r>
              <a:rPr lang="pt-BR" sz="1800" dirty="0" err="1"/>
              <a:t>exercicios</a:t>
            </a:r>
            <a:r>
              <a:rPr lang="pt-BR" sz="1800" dirty="0"/>
              <a:t> se”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958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Tabela de Vendedores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Refaça o calculo de comissionamento de vendas de modo que seja possível simular rapidamente qual o gasto com comissão caso sejam alteradas as opções do tipo de comissionamento.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17212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6  -Continuação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b="1" u="sng" dirty="0">
                <a:highlight>
                  <a:srgbClr val="FFFF00"/>
                </a:highlight>
              </a:rPr>
              <a:t>Funções aninhadas: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Excel utiliza o resultado de uma função como argumento de outra função.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Vantagem: Economia de Espaço, tempo, memoria, layout.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Desvantagem: complexidade em rastrear e montar logica.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Você </a:t>
            </a:r>
            <a:r>
              <a:rPr lang="pt-BR" sz="1800" dirty="0"/>
              <a:t>consegue refazer o </a:t>
            </a:r>
            <a:r>
              <a:rPr lang="pt-BR" sz="1800" dirty="0" smtClean="0"/>
              <a:t>Exercício </a:t>
            </a:r>
            <a:r>
              <a:rPr lang="pt-BR" sz="1800" dirty="0"/>
              <a:t>anterior em apenas 1 Coluna</a:t>
            </a:r>
            <a:r>
              <a:rPr lang="pt-BR" sz="1800" dirty="0" smtClean="0"/>
              <a:t>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Dica: use SE, faça separado e depois junte tudo em uma única formula.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7233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Criativos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Por ser uma ferramenta de imagem, os Gráficos te permitem criar além do Excel interagindo com outros elementos tais como Figura, cores: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Um ótimo Exemplo é integrar os gráficos com elementos gráficos ou mesmo tornar o gráfico um figura “</a:t>
            </a:r>
            <a:r>
              <a:rPr lang="pt-BR" sz="1800" dirty="0" err="1"/>
              <a:t>jpeg</a:t>
            </a:r>
            <a:r>
              <a:rPr lang="pt-BR" sz="1800" dirty="0"/>
              <a:t>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Para inserir uma figura no Excel: Guia Inserir &gt; Ilustrações &gt; Imagens &gt; Procurar figura e clicar inserir.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para formatação avançada de gráfico e figuras (somente funciona quando gráfico ou figura esta selecionado).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Guia “Ferramentas de Imagem” (aba menu Superior)  &gt; Guia Formatar.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853054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DashBoard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837884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11171493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AULA5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 err="1"/>
              <a:t>Disponivel</a:t>
            </a:r>
            <a:r>
              <a:rPr lang="pt-BR" sz="3600" dirty="0"/>
              <a:t>  na Pasta Carreteiros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3163384" y="2839188"/>
            <a:ext cx="11171493" cy="1179624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RETORNAMOS AS 13:15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246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10459</TotalTime>
  <Words>6004</Words>
  <Application>Microsoft Office PowerPoint</Application>
  <PresentationFormat>Widescreen</PresentationFormat>
  <Paragraphs>811</Paragraphs>
  <Slides>87</Slides>
  <Notes>0</Notes>
  <HiddenSlides>8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Corbel</vt:lpstr>
      <vt:lpstr>Segoe UI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411</cp:revision>
  <dcterms:created xsi:type="dcterms:W3CDTF">2018-08-19T15:50:37Z</dcterms:created>
  <dcterms:modified xsi:type="dcterms:W3CDTF">2018-12-13T02:56:30Z</dcterms:modified>
</cp:coreProperties>
</file>