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256" r:id="rId2"/>
    <p:sldId id="299" r:id="rId3"/>
    <p:sldId id="312" r:id="rId4"/>
    <p:sldId id="300" r:id="rId5"/>
    <p:sldId id="301" r:id="rId6"/>
    <p:sldId id="302" r:id="rId7"/>
    <p:sldId id="303" r:id="rId8"/>
    <p:sldId id="311" r:id="rId9"/>
    <p:sldId id="313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7" r:id="rId20"/>
    <p:sldId id="269" r:id="rId21"/>
    <p:sldId id="307" r:id="rId22"/>
    <p:sldId id="272" r:id="rId23"/>
    <p:sldId id="286" r:id="rId24"/>
    <p:sldId id="285" r:id="rId25"/>
    <p:sldId id="282" r:id="rId26"/>
    <p:sldId id="314" r:id="rId27"/>
    <p:sldId id="283" r:id="rId28"/>
    <p:sldId id="296" r:id="rId29"/>
    <p:sldId id="306" r:id="rId30"/>
    <p:sldId id="304" r:id="rId31"/>
    <p:sldId id="276" r:id="rId32"/>
    <p:sldId id="284" r:id="rId33"/>
    <p:sldId id="275" r:id="rId34"/>
    <p:sldId id="295" r:id="rId35"/>
    <p:sldId id="297" r:id="rId36"/>
    <p:sldId id="293" r:id="rId37"/>
    <p:sldId id="294" r:id="rId38"/>
    <p:sldId id="271" r:id="rId39"/>
    <p:sldId id="274" r:id="rId40"/>
    <p:sldId id="277" r:id="rId41"/>
    <p:sldId id="280" r:id="rId42"/>
    <p:sldId id="279" r:id="rId43"/>
    <p:sldId id="292" r:id="rId44"/>
    <p:sldId id="291" r:id="rId45"/>
    <p:sldId id="310" r:id="rId46"/>
    <p:sldId id="308" r:id="rId47"/>
    <p:sldId id="309" r:id="rId48"/>
    <p:sldId id="290" r:id="rId49"/>
    <p:sldId id="281" r:id="rId50"/>
    <p:sldId id="289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Não sei o quanto sei</a:t>
          </a:r>
          <a:endParaRPr lang="pt-BR" dirty="0"/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 smtClean="0"/>
            <a:t>Sei que Sei</a:t>
          </a:r>
          <a:endParaRPr lang="pt-BR" dirty="0"/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Sei que não sei</a:t>
          </a:r>
          <a:endParaRPr lang="pt-BR" dirty="0"/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 smtClean="0"/>
            <a:t>Não sei que não sei</a:t>
          </a:r>
          <a:endParaRPr lang="pt-BR" dirty="0"/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 smtClean="0"/>
            <a:t>+Competência</a:t>
          </a:r>
          <a:endParaRPr lang="pt-BR" dirty="0"/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 smtClean="0"/>
            <a:t>++Competência</a:t>
          </a:r>
          <a:endParaRPr lang="pt-BR" dirty="0"/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+Competência</a:t>
          </a:r>
          <a:endParaRPr lang="pt-BR" sz="1200" kern="1200" dirty="0"/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++Competência</a:t>
          </a:r>
          <a:endParaRPr lang="pt-BR" sz="1200" kern="1200" dirty="0"/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o quanto sei</a:t>
          </a:r>
          <a:endParaRPr lang="pt-BR" sz="1800" kern="1200" dirty="0"/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Sei</a:t>
          </a:r>
          <a:endParaRPr lang="pt-BR" sz="1800" kern="1200" dirty="0"/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não sei</a:t>
          </a:r>
          <a:endParaRPr lang="pt-BR" sz="1800" kern="1200" dirty="0"/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que não sei</a:t>
          </a:r>
          <a:endParaRPr lang="pt-BR" sz="1800" kern="1200" dirty="0"/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 smtClean="0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 smtClean="0">
                <a:latin typeface="Corbel" panose="020B0503020204020204" pitchFamily="34" charset="0"/>
              </a:rPr>
              <a:t> e Bob </a:t>
            </a:r>
            <a:r>
              <a:rPr lang="pt-BR" sz="1800" dirty="0" err="1" smtClean="0">
                <a:latin typeface="Corbel" panose="020B0503020204020204" pitchFamily="34" charset="0"/>
              </a:rPr>
              <a:t>Frankston</a:t>
            </a:r>
            <a:r>
              <a:rPr lang="pt-BR" sz="1800" dirty="0" smtClean="0">
                <a:latin typeface="Corbel" panose="020B0503020204020204" pitchFamily="34" charset="0"/>
              </a:rPr>
              <a:t> baseada na </a:t>
            </a:r>
            <a:r>
              <a:rPr lang="pt-BR" sz="1800" dirty="0" err="1" smtClean="0">
                <a:latin typeface="Corbel" panose="020B0503020204020204" pitchFamily="34" charset="0"/>
              </a:rPr>
              <a:t>idéia</a:t>
            </a:r>
            <a:r>
              <a:rPr lang="pt-BR" sz="1800" dirty="0" smtClean="0">
                <a:latin typeface="Corbel" panose="020B0503020204020204" pitchFamily="34" charset="0"/>
              </a:rPr>
              <a:t>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 smtClean="0">
                <a:latin typeface="Corbel" panose="020B0503020204020204" pitchFamily="34" charset="0"/>
              </a:rPr>
              <a:t>MS-Dos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Fundaram a empresa </a:t>
            </a:r>
            <a:r>
              <a:rPr lang="pt-BR" sz="1800" dirty="0" err="1" smtClean="0">
                <a:latin typeface="Corbel" panose="020B0503020204020204" pitchFamily="34" charset="0"/>
              </a:rPr>
              <a:t>Visicalc</a:t>
            </a:r>
            <a:r>
              <a:rPr lang="pt-BR" sz="1800" dirty="0" smtClean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Concorrente: </a:t>
            </a:r>
            <a:r>
              <a:rPr lang="pt-BR" sz="1800" u="sng" dirty="0" err="1" smtClean="0">
                <a:latin typeface="Corbel" panose="020B0503020204020204" pitchFamily="34" charset="0"/>
              </a:rPr>
              <a:t>Supercalc</a:t>
            </a:r>
            <a:r>
              <a:rPr lang="pt-BR" sz="1800" u="sng" dirty="0" smtClean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pela </a:t>
            </a:r>
            <a:r>
              <a:rPr lang="pt-BR" sz="1800" dirty="0" err="1" smtClean="0">
                <a:latin typeface="Corbel" panose="020B0503020204020204" pitchFamily="34" charset="0"/>
              </a:rPr>
              <a:t>Sorcim</a:t>
            </a:r>
            <a:r>
              <a:rPr lang="pt-BR" sz="1800" dirty="0" smtClean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 smtClean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 smtClean="0">
                <a:latin typeface="Corbel" panose="020B0503020204020204" pitchFamily="34" charset="0"/>
              </a:rPr>
              <a:t>Sourcim</a:t>
            </a:r>
            <a:r>
              <a:rPr lang="pt-BR" sz="1800" dirty="0" smtClean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 smtClean="0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 smtClean="0">
                <a:latin typeface="Corbel" panose="020B0503020204020204" pitchFamily="34" charset="0"/>
              </a:rPr>
              <a:t>MS-Dos</a:t>
            </a:r>
            <a:r>
              <a:rPr lang="pt-BR" sz="1800" u="sng" dirty="0" smtClean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 smtClean="0">
                <a:latin typeface="Corbel" panose="020B0503020204020204" pitchFamily="34" charset="0"/>
              </a:rPr>
              <a:t>add-ins</a:t>
            </a:r>
            <a:r>
              <a:rPr lang="pt-BR" sz="1800" dirty="0" smtClean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</a:t>
            </a:r>
            <a:r>
              <a:rPr lang="pt-BR" sz="1800" smtClean="0">
                <a:latin typeface="Corbel" panose="020B0503020204020204" pitchFamily="34" charset="0"/>
              </a:rPr>
              <a:t>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 smtClean="0">
                <a:latin typeface="Corbel" panose="020B0503020204020204" pitchFamily="34" charset="0"/>
              </a:rPr>
              <a:t>Machintosh</a:t>
            </a:r>
            <a:r>
              <a:rPr lang="pt-BR" sz="1800" dirty="0" smtClean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1985: </a:t>
            </a:r>
            <a:r>
              <a:rPr lang="pt-BR" sz="1800" dirty="0">
                <a:latin typeface="Corbel" panose="020B0503020204020204" pitchFamily="34" charset="0"/>
              </a:rPr>
              <a:t>Excel </a:t>
            </a:r>
            <a:r>
              <a:rPr lang="pt-BR" sz="1800" dirty="0" smtClean="0">
                <a:latin typeface="Corbel" panose="020B0503020204020204" pitchFamily="34" charset="0"/>
              </a:rPr>
              <a:t>1.0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Macintosh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1987</a:t>
            </a:r>
            <a:r>
              <a:rPr lang="pt-BR" sz="1800" dirty="0">
                <a:latin typeface="Corbel" panose="020B0503020204020204" pitchFamily="34" charset="0"/>
              </a:rPr>
              <a:t>: Excel 2.0 para </a:t>
            </a:r>
            <a:r>
              <a:rPr lang="pt-BR" sz="1800" dirty="0" smtClean="0">
                <a:latin typeface="Corbel" panose="020B0503020204020204" pitchFamily="34" charset="0"/>
              </a:rPr>
              <a:t>Windows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1990: Excel 3.0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1992</a:t>
            </a:r>
            <a:r>
              <a:rPr lang="pt-BR" sz="1800" dirty="0">
                <a:latin typeface="Corbel" panose="020B0503020204020204" pitchFamily="34" charset="0"/>
              </a:rPr>
              <a:t>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1MM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linhas 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</a:t>
            </a:r>
            <a:r>
              <a:rPr lang="pt-BR" sz="1800" dirty="0" smtClean="0">
                <a:latin typeface="Corbel" panose="020B0503020204020204" pitchFamily="34" charset="0"/>
              </a:rPr>
              <a:t>no salário.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</a:t>
            </a:r>
            <a:r>
              <a:rPr lang="pt-BR" sz="1800" dirty="0" smtClean="0">
                <a:latin typeface="Corbel" panose="020B0503020204020204" pitchFamily="34" charset="0"/>
              </a:rPr>
              <a:t>cedo. O QUE ESTÁ POR VIR (ML)?</a:t>
            </a:r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Fundamentos - Área de Trabalho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Formulas</a:t>
              </a:r>
              <a:endParaRPr lang="pt-BR" b="1" dirty="0"/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Menu ou Guia</a:t>
              </a:r>
              <a:endParaRPr lang="pt-BR" b="1" dirty="0"/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Grupo de Ferramentas</a:t>
              </a:r>
              <a:endParaRPr lang="pt-BR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Ferramentas ou Comando</a:t>
              </a:r>
              <a:endParaRPr lang="pt-BR" b="1" dirty="0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Faixa de Opções</a:t>
              </a:r>
              <a:endParaRPr lang="pt-BR" b="1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Caixa de Nomes</a:t>
              </a:r>
              <a:endParaRPr lang="pt-BR" b="1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Ferramentas de Acesso Rápido</a:t>
              </a:r>
              <a:endParaRPr lang="pt-BR" b="1" dirty="0"/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Linha</a:t>
              </a:r>
              <a:endParaRPr lang="pt-BR" b="1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Coluna</a:t>
              </a:r>
              <a:endParaRPr lang="pt-BR" b="1" dirty="0"/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Aba da Planilha</a:t>
              </a:r>
              <a:endParaRPr lang="pt-BR" b="1" dirty="0"/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Zoom</a:t>
              </a:r>
              <a:endParaRPr lang="pt-BR" b="1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do Arquivo</a:t>
              </a:r>
              <a:endParaRPr lang="pt-BR" b="1" dirty="0"/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Conceito mais importante do Excel</a:t>
            </a:r>
          </a:p>
          <a:p>
            <a:r>
              <a:rPr lang="pt-BR" dirty="0" smtClean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Coluna D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Linha 5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= Célula D5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O que espera do Curso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Validação de dados: </a:t>
            </a:r>
            <a:r>
              <a:rPr lang="pt-BR" sz="1800" dirty="0">
                <a:latin typeface="Corbel" panose="020B0503020204020204" pitchFamily="34" charset="0"/>
              </a:rPr>
              <a:t>Guia </a:t>
            </a:r>
            <a:r>
              <a:rPr lang="pt-BR" sz="1800" dirty="0" smtClean="0">
                <a:latin typeface="Corbel" panose="020B0503020204020204" pitchFamily="34" charset="0"/>
              </a:rPr>
              <a:t>Dados, 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Função Média: Guia Fórmulas,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Biblioteca de Funções, </a:t>
            </a:r>
            <a:r>
              <a:rPr lang="pt-BR" sz="1800" dirty="0">
                <a:latin typeface="Corbel" panose="020B0503020204020204" pitchFamily="34" charset="0"/>
              </a:rPr>
              <a:t>Menu </a:t>
            </a:r>
            <a:r>
              <a:rPr lang="pt-BR" sz="1800" dirty="0" smtClean="0">
                <a:latin typeface="Corbel" panose="020B0503020204020204" pitchFamily="34" charset="0"/>
              </a:rPr>
              <a:t>Auto Soma, </a:t>
            </a:r>
            <a:r>
              <a:rPr lang="pt-BR" sz="1800" dirty="0">
                <a:latin typeface="Corbel" panose="020B0503020204020204" pitchFamily="34" charset="0"/>
              </a:rPr>
              <a:t>Comando </a:t>
            </a:r>
            <a:r>
              <a:rPr lang="pt-BR" sz="1800" dirty="0" smtClean="0">
                <a:latin typeface="Corbel" panose="020B0503020204020204" pitchFamily="34" charset="0"/>
              </a:rPr>
              <a:t>Média.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planilha habilitado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suplemento (programa VBA de Excel).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xls</a:t>
            </a:r>
            <a:r>
              <a:rPr lang="pt-BR" sz="1800" dirty="0" smtClean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</a:t>
            </a:r>
            <a:r>
              <a:rPr lang="pt-BR" sz="1800" dirty="0" smtClean="0">
                <a:latin typeface="Corbel" panose="020B0503020204020204" pitchFamily="34" charset="0"/>
              </a:rPr>
              <a:t> :  </a:t>
            </a:r>
            <a:r>
              <a:rPr lang="pt-BR" sz="1800" dirty="0">
                <a:latin typeface="Corbel" panose="020B0503020204020204" pitchFamily="34" charset="0"/>
              </a:rPr>
              <a:t>formato de </a:t>
            </a:r>
            <a:r>
              <a:rPr lang="pt-BR" sz="1800" dirty="0" smtClean="0">
                <a:latin typeface="Corbel" panose="020B0503020204020204" pitchFamily="34" charset="0"/>
              </a:rPr>
              <a:t>suplemento com macro antigo </a:t>
            </a:r>
            <a:r>
              <a:rPr lang="pt-BR" sz="1800" dirty="0">
                <a:latin typeface="Corbel" panose="020B0503020204020204" pitchFamily="34" charset="0"/>
              </a:rPr>
              <a:t>até versão 2003 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Csv</a:t>
            </a:r>
            <a:r>
              <a:rPr lang="pt-BR" sz="1800" dirty="0" smtClean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: formato padrão 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 (</a:t>
            </a:r>
            <a:r>
              <a:rPr lang="pt-BR" sz="1800" dirty="0" err="1" smtClean="0">
                <a:latin typeface="Corbel" panose="020B0503020204020204" pitchFamily="34" charset="0"/>
              </a:rPr>
              <a:t>e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 smtClean="0">
                <a:latin typeface="Corbel" panose="020B0503020204020204" pitchFamily="34" charset="0"/>
              </a:rPr>
              <a:t>treme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 smtClean="0">
                <a:latin typeface="Corbel" panose="020B0503020204020204" pitchFamily="34" charset="0"/>
              </a:rPr>
              <a:t>arkup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 smtClean="0">
                <a:latin typeface="Corbel" panose="020B0503020204020204" pitchFamily="34" charset="0"/>
              </a:rPr>
              <a:t>anguage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Clique </a:t>
            </a:r>
            <a:r>
              <a:rPr lang="pt-BR" sz="1800" dirty="0">
                <a:latin typeface="Corbel" panose="020B0503020204020204" pitchFamily="34" charset="0"/>
              </a:rPr>
              <a:t>simples na célula &gt;&gt; Digitar &gt;&gt;[Confirma]::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sobrescrever a informação que já </a:t>
            </a:r>
            <a:r>
              <a:rPr lang="pt-BR" sz="1800" dirty="0" smtClean="0">
                <a:latin typeface="Corbel" panose="020B0503020204020204" pitchFamily="34" charset="0"/>
              </a:rPr>
              <a:t>existe.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habilitar edição completa da </a:t>
            </a:r>
            <a:r>
              <a:rPr lang="pt-BR" sz="1800" dirty="0" smtClean="0">
                <a:latin typeface="Corbel" panose="020B0503020204020204" pitchFamily="34" charset="0"/>
              </a:rPr>
              <a:t>célula.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</a:t>
            </a:r>
            <a:r>
              <a:rPr lang="pt-BR" sz="1800" dirty="0" err="1" smtClean="0">
                <a:latin typeface="Corbel" panose="020B0503020204020204" pitchFamily="34" charset="0"/>
              </a:rPr>
              <a:t>Esc</a:t>
            </a:r>
            <a:r>
              <a:rPr lang="pt-BR" sz="1800" dirty="0" smtClean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 smtClean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Iniciadas </a:t>
            </a:r>
            <a:r>
              <a:rPr lang="pt-BR" sz="1800" dirty="0">
                <a:latin typeface="Corbel" panose="020B0503020204020204" pitchFamily="34" charset="0"/>
              </a:rPr>
              <a:t>sempre por “ = </a:t>
            </a:r>
            <a:r>
              <a:rPr lang="pt-BR" sz="1800" dirty="0" smtClean="0">
                <a:latin typeface="Corbel" panose="020B0503020204020204" pitchFamily="34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 smtClean="0">
                <a:latin typeface="Corbel" panose="020B0503020204020204" pitchFamily="34" charset="0"/>
              </a:rPr>
              <a:t>Enter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 smtClean="0">
                <a:latin typeface="Corbel" panose="020B0503020204020204" pitchFamily="34" charset="0"/>
              </a:rPr>
              <a:t>Exponenciação</a:t>
            </a:r>
            <a:r>
              <a:rPr lang="pt-BR" sz="1800" dirty="0" smtClean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Absoluta (Congelar)  </a:t>
            </a:r>
            <a:r>
              <a:rPr lang="pt-BR" sz="1800" dirty="0">
                <a:latin typeface="Corbel" panose="020B0503020204020204" pitchFamily="34" charset="0"/>
              </a:rPr>
              <a:t>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B</a:t>
            </a:r>
            <a:r>
              <a:rPr lang="pt-BR" sz="1800" b="1" dirty="0" smtClean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Relativo&gt;&gt; B2 :: caminha junto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Biblioteca organizada por categoria de uso. Cada input/pedaço de função é chamado de “argumento” que fica dentro do </a:t>
            </a:r>
            <a:r>
              <a:rPr lang="pt-BR" sz="1800" dirty="0" err="1" smtClean="0"/>
              <a:t>parentesis</a:t>
            </a:r>
            <a:r>
              <a:rPr lang="pt-BR" sz="1800" dirty="0" smtClean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Pode </a:t>
            </a:r>
            <a:r>
              <a:rPr lang="pt-BR" sz="1800" dirty="0"/>
              <a:t>ou não possuir argumento.  </a:t>
            </a:r>
            <a:r>
              <a:rPr lang="pt-BR" sz="1800" dirty="0" smtClean="0"/>
              <a:t>Argumento pode ser opcional “[“ ou obrigatório.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=SOMA(num1</a:t>
            </a:r>
            <a:r>
              <a:rPr lang="pt-BR" sz="1800" dirty="0"/>
              <a:t>;[num2]) &gt;&gt; 2º Argumento é </a:t>
            </a:r>
            <a:r>
              <a:rPr lang="pt-BR" sz="1800" dirty="0" smtClean="0"/>
              <a:t>Opcional “[num2]”</a:t>
            </a:r>
          </a:p>
          <a:p>
            <a:pPr marL="0" indent="0">
              <a:buNone/>
            </a:pPr>
            <a:r>
              <a:rPr lang="pt-BR" sz="1800" dirty="0" smtClean="0"/>
              <a:t>Sem argumento  </a:t>
            </a:r>
            <a:r>
              <a:rPr lang="pt-BR" sz="1800" dirty="0"/>
              <a:t>= Hoje() </a:t>
            </a:r>
            <a:r>
              <a:rPr lang="pt-BR" sz="1800" dirty="0" smtClean="0"/>
              <a:t>&gt;&gt; 22/08/2018 -  normalmente usados para informação (não realizam calculo)</a:t>
            </a: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Caminho: botão função, Guia fórmulas, digitação direta na célula.</a:t>
            </a:r>
            <a:endParaRPr lang="pt-BR" sz="1800" dirty="0"/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#DIV/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 smtClean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#NUM!: Fórmula possui argumentos errado (</a:t>
            </a:r>
            <a:r>
              <a:rPr lang="pt-BR" sz="1800" dirty="0" err="1" smtClean="0">
                <a:latin typeface="Corbel" panose="020B0503020204020204" pitchFamily="34" charset="0"/>
              </a:rPr>
              <a:t>Ex</a:t>
            </a:r>
            <a:r>
              <a:rPr lang="pt-BR" sz="1800" dirty="0" smtClean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9:10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13:30 às  17:50 -  Praticas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17:50 as 18:00 – Dúvidas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 smtClean="0">
                <a:latin typeface="Corbel" panose="020B0503020204020204" pitchFamily="34" charset="0"/>
              </a:rPr>
              <a:t>mesclagem</a:t>
            </a:r>
            <a:r>
              <a:rPr lang="pt-BR" sz="1800" dirty="0" smtClean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Menu flutuante/contexto (botão direito)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 smtClean="0">
                <a:latin typeface="Corbel" panose="020B0503020204020204" pitchFamily="34" charset="0"/>
              </a:rPr>
              <a:t>Ctrl+C</a:t>
            </a:r>
            <a:r>
              <a:rPr lang="pt-BR" sz="1800" dirty="0" smtClean="0">
                <a:latin typeface="Corbel" panose="020B0503020204020204" pitchFamily="34" charset="0"/>
              </a:rPr>
              <a:t> , </a:t>
            </a:r>
            <a:r>
              <a:rPr lang="pt-BR" sz="1800" dirty="0" err="1" smtClean="0">
                <a:latin typeface="Corbel" panose="020B0503020204020204" pitchFamily="34" charset="0"/>
              </a:rPr>
              <a:t>CTrl+V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 smtClean="0">
                <a:latin typeface="Corbel" panose="020B0503020204020204" pitchFamily="34" charset="0"/>
              </a:rPr>
              <a:t>Backspace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Linha: </a:t>
            </a:r>
            <a:r>
              <a:rPr lang="pt-BR" sz="1800" dirty="0">
                <a:latin typeface="Corbel" panose="020B0503020204020204" pitchFamily="34" charset="0"/>
              </a:rPr>
              <a:t>Selecionar a </a:t>
            </a:r>
            <a:r>
              <a:rPr lang="pt-BR" sz="1800" dirty="0" smtClean="0">
                <a:latin typeface="Corbel" panose="020B0503020204020204" pitchFamily="34" charset="0"/>
              </a:rPr>
              <a:t>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</a:t>
            </a:r>
            <a:r>
              <a:rPr lang="pt-BR" sz="1800" dirty="0" smtClean="0">
                <a:latin typeface="Corbel" panose="020B0503020204020204" pitchFamily="34" charset="0"/>
              </a:rPr>
              <a:t>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OCULTAR informações </a:t>
            </a:r>
            <a:r>
              <a:rPr lang="pt-BR" sz="1800" dirty="0">
                <a:latin typeface="Corbel" panose="020B0503020204020204" pitchFamily="34" charset="0"/>
              </a:rPr>
              <a:t>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 : </a:t>
            </a:r>
            <a:r>
              <a:rPr lang="pt-BR" sz="1800" dirty="0">
                <a:latin typeface="Corbel" panose="020B0503020204020204" pitchFamily="34" charset="0"/>
              </a:rPr>
              <a:t>Selecionar a coluna </a:t>
            </a:r>
            <a:r>
              <a:rPr lang="pt-BR" sz="1800" dirty="0" smtClean="0">
                <a:latin typeface="Corbel" panose="020B0503020204020204" pitchFamily="34" charset="0"/>
              </a:rPr>
              <a:t>ou 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</a:t>
            </a:r>
            <a:r>
              <a:rPr lang="pt-BR" sz="1800" dirty="0" smtClean="0">
                <a:latin typeface="Corbel" panose="020B0503020204020204" pitchFamily="34" charset="0"/>
              </a:rPr>
              <a:t>“Ocultar” / Guia </a:t>
            </a:r>
            <a:r>
              <a:rPr lang="pt-BR" sz="1800" dirty="0">
                <a:latin typeface="Corbel" panose="020B0503020204020204" pitchFamily="34" charset="0"/>
              </a:rPr>
              <a:t>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DESOCULTAR </a:t>
            </a:r>
            <a:r>
              <a:rPr lang="pt-BR" sz="1800" dirty="0">
                <a:latin typeface="Corbel" panose="020B0503020204020204" pitchFamily="34" charset="0"/>
              </a:rPr>
              <a:t>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Linha: </a:t>
            </a:r>
            <a:r>
              <a:rPr lang="pt-BR" sz="1800" dirty="0">
                <a:latin typeface="Corbel" panose="020B0503020204020204" pitchFamily="34" charset="0"/>
              </a:rPr>
              <a:t>Selecionar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 smtClean="0">
                <a:latin typeface="Corbel" panose="020B0503020204020204" pitchFamily="34" charset="0"/>
              </a:rPr>
              <a:t>da coluna/linha </a:t>
            </a:r>
            <a:r>
              <a:rPr lang="pt-BR" sz="1800" dirty="0">
                <a:latin typeface="Corbel" panose="020B0503020204020204" pitchFamily="34" charset="0"/>
              </a:rPr>
              <a:t>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Formate a Tabela do Exercício 3 anterior </a:t>
            </a:r>
            <a:r>
              <a:rPr lang="pt-BR" sz="2000" dirty="0"/>
              <a:t>(tabuada) </a:t>
            </a:r>
            <a:r>
              <a:rPr lang="pt-BR" sz="2000" dirty="0" smtClean="0"/>
              <a:t>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 smtClean="0">
                <a:solidFill>
                  <a:schemeClr val="tx1"/>
                </a:solidFill>
              </a:rPr>
              <a:t>Algerian</a:t>
            </a:r>
            <a:r>
              <a:rPr lang="pt-BR" sz="1000" dirty="0" smtClean="0">
                <a:solidFill>
                  <a:schemeClr val="tx1"/>
                </a:solidFill>
              </a:rPr>
              <a:t> 12, Negrito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Linhas de Grades Ocultadas (Menu Exibir)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 smtClean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 smtClean="0"/>
              <a:t>Disponível pelo seta preta  + duplo clique ou clicar, segurar e arrastar.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76518" y="911953"/>
            <a:ext cx="11198225" cy="1857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Ao receber a tabela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1800" dirty="0" smtClean="0"/>
              <a:t>Qual o valor total de estoque que será dada a entrada no sistema (valor da célula E14 e F14)?</a:t>
            </a:r>
          </a:p>
          <a:p>
            <a:r>
              <a:rPr lang="pt-BR" sz="1800" dirty="0" smtClean="0"/>
              <a:t> Use formatação de moedas para diferenciar as colunas em reais e dólares, adicione cores e formatação para tornar o relatório apresentável.</a:t>
            </a:r>
          </a:p>
          <a:p>
            <a:pPr marL="0" indent="0">
              <a:buNone/>
            </a:pPr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08791" y="2979868"/>
            <a:ext cx="459351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Formate conforme </a:t>
            </a:r>
            <a:r>
              <a:rPr lang="pt-BR" sz="1400" dirty="0" smtClean="0"/>
              <a:t>Descrito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Fonte da Tabela </a:t>
            </a:r>
            <a:r>
              <a:rPr lang="pt-BR" sz="1400" dirty="0" smtClean="0"/>
              <a:t>inteira: </a:t>
            </a:r>
            <a:r>
              <a:rPr lang="pt-BR" sz="1400" dirty="0" err="1" smtClean="0"/>
              <a:t>Corbel</a:t>
            </a:r>
            <a:r>
              <a:rPr lang="pt-BR" sz="1400" dirty="0"/>
              <a:t>,  10, </a:t>
            </a:r>
            <a:r>
              <a:rPr lang="pt-BR" sz="1400" dirty="0" smtClean="0"/>
              <a:t>Preto, Alinhado à Direita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Cabeçalho das coluna: Cor Branca, contorno </a:t>
            </a:r>
            <a:r>
              <a:rPr lang="pt-BR" sz="1400" dirty="0" smtClean="0"/>
              <a:t>espesso das células em Branco.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Linhas Horizontais pontilhadas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Contorno cabeçalho: </a:t>
            </a:r>
            <a:r>
              <a:rPr lang="pt-BR" sz="1400" dirty="0" smtClean="0"/>
              <a:t>Borda espessa e Vermelho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Totais de linha em Negrito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Formatação </a:t>
            </a:r>
            <a:r>
              <a:rPr lang="pt-BR" sz="1400" dirty="0" err="1" smtClean="0"/>
              <a:t>Dolar</a:t>
            </a:r>
            <a:r>
              <a:rPr lang="pt-BR" sz="1400" dirty="0" smtClean="0"/>
              <a:t> personalizado: “U$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</a:t>
            </a:r>
            <a:r>
              <a:rPr lang="pt-BR" sz="1400" dirty="0" smtClean="0"/>
              <a:t>Reais personalizado</a:t>
            </a:r>
            <a:r>
              <a:rPr lang="pt-BR" sz="1400" dirty="0"/>
              <a:t>: </a:t>
            </a:r>
            <a:r>
              <a:rPr lang="pt-BR" sz="1400" dirty="0" smtClean="0"/>
              <a:t>“R$ ”0.000,00</a:t>
            </a:r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6" y="2655682"/>
            <a:ext cx="6972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Deletar:: acesse comando de Edição, Selecione o Balão e pressione Delete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 smtClean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  <a:endParaRPr lang="pt-BR" sz="2000" dirty="0"/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 smtClean="0"/>
              <a:t>1 - Ela inicia e termina o dia 01/07/2017 com R$ 0 de Saldo. </a:t>
            </a:r>
          </a:p>
          <a:p>
            <a:pPr algn="just"/>
            <a:r>
              <a:rPr lang="pt-BR" sz="2000" dirty="0" smtClean="0"/>
              <a:t>2 - Todas as segundas ela sempre recebe 50.000 R$ e nos demais 4 dias recebe 5.000 R$.</a:t>
            </a:r>
          </a:p>
          <a:p>
            <a:pPr algn="just"/>
            <a:r>
              <a:rPr lang="pt-BR" sz="2000" dirty="0" smtClean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 smtClean="0"/>
              <a:t>4 - No dia 20/07 ela tem um pagamento adicional da folha de R$ 15.000. </a:t>
            </a:r>
          </a:p>
          <a:p>
            <a:pPr algn="just"/>
            <a:r>
              <a:rPr lang="pt-BR" sz="2000" dirty="0" smtClean="0"/>
              <a:t>5 - Sábado e Domingo não tem movimento de dinheiro.</a:t>
            </a:r>
          </a:p>
          <a:p>
            <a:pPr algn="just"/>
            <a:r>
              <a:rPr lang="pt-BR" sz="2000" dirty="0" smtClean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Dicas: Tabela de 4 Colunas / Alça de preenchimento/ função soma / fórmulas aritméticas /formatação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Abrir </a:t>
            </a:r>
            <a:r>
              <a:rPr lang="pt-BR" sz="2400" dirty="0"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Área </a:t>
            </a:r>
            <a:r>
              <a:rPr lang="pt-BR" sz="2400" dirty="0">
                <a:latin typeface="Corbel" panose="020B0503020204020204" pitchFamily="34" charset="0"/>
              </a:rPr>
              <a:t>de trabalho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Salvar </a:t>
            </a:r>
            <a:r>
              <a:rPr lang="pt-BR" sz="2400" dirty="0">
                <a:latin typeface="Corbel" panose="020B0503020204020204" pitchFamily="34" charset="0"/>
              </a:rPr>
              <a:t>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</a:t>
            </a:r>
            <a:r>
              <a:rPr lang="pt-BR" sz="2400" dirty="0" smtClean="0">
                <a:latin typeface="Corbel" panose="020B0503020204020204" pitchFamily="34" charset="0"/>
              </a:rPr>
              <a:t>usos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88489" y="635878"/>
            <a:ext cx="9966325" cy="5829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Inserir uma nova planilha</a:t>
            </a:r>
          </a:p>
          <a:p>
            <a:pPr marL="0" indent="0">
              <a:buNone/>
            </a:pPr>
            <a:r>
              <a:rPr lang="pt-BR" sz="2000" dirty="0" smtClean="0"/>
              <a:t>1- Botão ao lado da aba + </a:t>
            </a:r>
          </a:p>
          <a:p>
            <a:pPr marL="0" indent="0">
              <a:buNone/>
            </a:pPr>
            <a:r>
              <a:rPr lang="pt-BR" sz="2000" dirty="0" smtClean="0"/>
              <a:t>2- Guia Pagina Inicial &gt; Grupo de Ferramenta Células &gt; Comando inserir&gt; Inserir Planilha</a:t>
            </a:r>
          </a:p>
          <a:p>
            <a:pPr marL="0" indent="0">
              <a:buNone/>
            </a:pPr>
            <a:r>
              <a:rPr lang="pt-BR" sz="2000" dirty="0" smtClean="0"/>
              <a:t>3- Clique Esquerdo no nome da aba &gt; Inserir &gt; Planilha &gt; ok</a:t>
            </a:r>
          </a:p>
          <a:p>
            <a:pPr marL="0" indent="0">
              <a:buNone/>
            </a:pPr>
            <a:r>
              <a:rPr lang="pt-BR" sz="2000" dirty="0" smtClean="0"/>
              <a:t>4- Selecionar na aba da planilha e arrastar para o lado com o botão “</a:t>
            </a:r>
            <a:r>
              <a:rPr lang="pt-BR" sz="2000" dirty="0" err="1" smtClean="0"/>
              <a:t>Ctrl</a:t>
            </a:r>
            <a:r>
              <a:rPr lang="pt-BR" sz="2000" dirty="0" smtClean="0"/>
              <a:t>” pressionado.</a:t>
            </a:r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Para inserir mais de uma planilha por vez, basta selecionar mais de uma planilha e usar o comando 2, 3 ou 4.</a:t>
            </a:r>
          </a:p>
          <a:p>
            <a:r>
              <a:rPr lang="pt-BR" sz="2000" dirty="0" smtClean="0"/>
              <a:t>Para fazer replica/copiar de uma planilha, use os passos 2,3 ou 4.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Para Excluir, </a:t>
            </a:r>
          </a:p>
          <a:p>
            <a:pPr marL="342900" indent="-342900">
              <a:buFontTx/>
              <a:buChar char="-"/>
            </a:pPr>
            <a:r>
              <a:rPr lang="pt-BR" sz="2000" dirty="0" smtClean="0"/>
              <a:t>1- </a:t>
            </a:r>
            <a:r>
              <a:rPr lang="pt-BR" sz="2000" dirty="0"/>
              <a:t>Guia Pagina Inicial &gt; Grupo de Ferramenta </a:t>
            </a:r>
            <a:r>
              <a:rPr lang="pt-BR" sz="2000" dirty="0" smtClean="0"/>
              <a:t>Células </a:t>
            </a:r>
            <a:r>
              <a:rPr lang="pt-BR" sz="2000" dirty="0"/>
              <a:t>&gt; Comando </a:t>
            </a:r>
            <a:r>
              <a:rPr lang="pt-BR" sz="2000" dirty="0" smtClean="0"/>
              <a:t>Excluir&gt; Excluir Planilha</a:t>
            </a:r>
            <a:endParaRPr lang="pt-BR" sz="2000" dirty="0"/>
          </a:p>
          <a:p>
            <a:pPr marL="342900" indent="-342900">
              <a:buFontTx/>
              <a:buChar char="-"/>
            </a:pPr>
            <a:r>
              <a:rPr lang="pt-BR" sz="2000" dirty="0"/>
              <a:t>3- Clique Esquerdo no nome da aba &gt; </a:t>
            </a:r>
            <a:r>
              <a:rPr lang="pt-BR" sz="2000" dirty="0" smtClean="0"/>
              <a:t>Excluir</a:t>
            </a:r>
          </a:p>
          <a:p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Trabalhando com Múltiplas planilhas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5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Permite modificar diversas planilhas ao mesmo tempo.</a:t>
            </a:r>
          </a:p>
          <a:p>
            <a:r>
              <a:rPr lang="pt-BR" sz="2000" dirty="0" smtClean="0"/>
              <a:t>Usar fórmulas para ler o conteúdo das planilhas sem precisar referenciá-las.</a:t>
            </a:r>
          </a:p>
          <a:p>
            <a:r>
              <a:rPr lang="pt-BR" sz="2000" dirty="0" smtClean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Ação:</a:t>
            </a:r>
          </a:p>
          <a:p>
            <a:r>
              <a:rPr lang="pt-BR" sz="2000" dirty="0" smtClean="0"/>
              <a:t>1 - Clicar na aba da planilha com o </a:t>
            </a:r>
            <a:r>
              <a:rPr lang="pt-BR" sz="2000" dirty="0" err="1" smtClean="0"/>
              <a:t>Crtl</a:t>
            </a:r>
            <a:r>
              <a:rPr lang="pt-BR" sz="2000" dirty="0" smtClean="0"/>
              <a:t> pressionado</a:t>
            </a:r>
          </a:p>
          <a:p>
            <a:r>
              <a:rPr lang="pt-BR" sz="2000" dirty="0" smtClean="0"/>
              <a:t>2-Selecionar a primeira planilha, segurar Shift e clicar na ultima</a:t>
            </a:r>
          </a:p>
          <a:p>
            <a:r>
              <a:rPr lang="pt-BR" sz="2000" dirty="0" smtClean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Fórmulas 3D;</a:t>
            </a:r>
          </a:p>
          <a:p>
            <a:r>
              <a:rPr lang="pt-BR" sz="2000" dirty="0" smtClean="0"/>
              <a:t>Digite a fórmula, Secione a primeira planilha, segure shift e clique na última, [</a:t>
            </a:r>
            <a:r>
              <a:rPr lang="pt-BR" sz="2000" dirty="0" err="1" smtClean="0"/>
              <a:t>Enter</a:t>
            </a:r>
            <a:r>
              <a:rPr lang="pt-BR" sz="2000" dirty="0" smtClean="0"/>
              <a:t>]</a:t>
            </a:r>
          </a:p>
          <a:p>
            <a:r>
              <a:rPr lang="pt-BR" sz="2000" dirty="0"/>
              <a:t>=SOMA</a:t>
            </a:r>
            <a:r>
              <a:rPr lang="pt-BR" sz="2000" dirty="0" smtClean="0"/>
              <a:t>('Planilha1:Planilha4'!</a:t>
            </a:r>
            <a:r>
              <a:rPr lang="pt-BR" sz="2000" dirty="0"/>
              <a:t>D34)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e ações Tridimensionais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 smtClean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</a:t>
            </a:r>
            <a:r>
              <a:rPr lang="pt-BR" sz="1800" dirty="0" smtClean="0"/>
              <a:t>Matriz.</a:t>
            </a:r>
            <a:endParaRPr lang="pt-BR" sz="1800" dirty="0"/>
          </a:p>
          <a:p>
            <a:pPr algn="just"/>
            <a:r>
              <a:rPr lang="pt-BR" sz="1800" dirty="0" smtClean="0"/>
              <a:t>Filial Rio: possui 70% do Budget da filial Ceará.</a:t>
            </a:r>
          </a:p>
          <a:p>
            <a:pPr algn="just"/>
            <a:r>
              <a:rPr lang="pt-BR" sz="1800" dirty="0" smtClean="0"/>
              <a:t>Filial </a:t>
            </a:r>
            <a:r>
              <a:rPr lang="pt-BR" sz="1800" dirty="0"/>
              <a:t>SP: possui o equivalente </a:t>
            </a:r>
            <a:r>
              <a:rPr lang="pt-BR" sz="1800" dirty="0" smtClean="0"/>
              <a:t>ao Budget </a:t>
            </a:r>
            <a:r>
              <a:rPr lang="pt-BR" sz="1800" dirty="0"/>
              <a:t>da </a:t>
            </a:r>
            <a:r>
              <a:rPr lang="pt-BR" sz="1800" dirty="0" smtClean="0"/>
              <a:t>matriz + </a:t>
            </a:r>
            <a:r>
              <a:rPr lang="pt-BR" sz="1800" dirty="0"/>
              <a:t>30% da filial Rio.</a:t>
            </a:r>
          </a:p>
          <a:p>
            <a:pPr algn="just"/>
            <a:r>
              <a:rPr lang="pt-BR" sz="1800" dirty="0" smtClean="0"/>
              <a:t>Despesa de salários: FIXO em 21.300.000R$/ ano para cada uma das Filiais.</a:t>
            </a:r>
          </a:p>
          <a:p>
            <a:pPr algn="just"/>
            <a:r>
              <a:rPr lang="pt-BR" sz="1800" dirty="0" smtClean="0"/>
              <a:t>Fazer o orçamento de cada filial em uma aba separada e uma consolidada com a soma de toda a empresa (inclusive Matriz).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unidade que mais gasta?</a:t>
            </a:r>
          </a:p>
          <a:p>
            <a:r>
              <a:rPr lang="pt-BR" sz="1800" dirty="0" smtClean="0"/>
              <a:t>Qual o gasto total da empresa?</a:t>
            </a:r>
          </a:p>
          <a:p>
            <a:r>
              <a:rPr lang="pt-BR" sz="1800" dirty="0" smtClean="0"/>
              <a:t>Qual a conta que mais gasta?</a:t>
            </a:r>
          </a:p>
          <a:p>
            <a:r>
              <a:rPr lang="pt-BR" sz="1800" dirty="0" smtClean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Com o resultado do exercício anterior, demonstre em uma única tabela por conta e filial como está a Despesa consolidada e a distribuição percentual por Filia. Depois, do Grupo TOTAL, como esta a distribuição por Conta?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é o percentual da despesa total do grupo que é gasto com Consultoria e Assessoria?</a:t>
            </a:r>
          </a:p>
          <a:p>
            <a:r>
              <a:rPr lang="pt-BR" sz="1800" dirty="0" smtClean="0"/>
              <a:t>Qual percentual de gastos total da filia RJ sobre o total do grupo?</a:t>
            </a:r>
          </a:p>
          <a:p>
            <a:r>
              <a:rPr lang="pt-BR" sz="1800" dirty="0" smtClean="0"/>
              <a:t>Apresente como seria a grade de rateio por Conta de Cada Filial. 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vinculo a outra planilha,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 smtClean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 smtClean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 smtClean="0"/>
              <a:t>3) Após distribuir as despesas por conta, ele fará a divisão por filial e matriz usando proporção ente as filiais por conta.</a:t>
            </a:r>
          </a:p>
          <a:p>
            <a:pPr algn="just"/>
            <a:r>
              <a:rPr lang="pt-BR" sz="1800" dirty="0" smtClean="0"/>
              <a:t>4) Mantenha a grade anterior intacta, pois o diretor deseja comparar o antes e depois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 smtClean="0">
                <a:solidFill>
                  <a:srgbClr val="FF0000"/>
                </a:solidFill>
              </a:rPr>
              <a:t>Não esquecer que grade de rateio tem que somar 100% nas linhas e colunas.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Excel Permite Classificar as listas automaticamente de acordo com regras pré-estabelecidas (ordem numérica ou ordem alfabética) ou ainda baseada nas lista nativas e personalizadas.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Fazer ordenação: Guia Dados, grupo classificar e Filtrar, comando classificar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Criar lista personalizada: guia Arquivo , Opções, Avançado, Geral, Editar lista Personalizada</a:t>
            </a:r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coluna</a:t>
            </a:r>
          </a:p>
          <a:p>
            <a:pPr marL="0" indent="0">
              <a:buNone/>
            </a:pPr>
            <a:r>
              <a:rPr lang="pt-BR" sz="1800" dirty="0" smtClean="0"/>
              <a:t>PROCH: busca em um lista horizontal linha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Sempre Leia as informações do assistente de função: elas te ajudarão a  entender como montar fórmulas mais complexas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Usar material PROCV PROCH</a:t>
            </a: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Fazer </a:t>
            </a:r>
            <a:r>
              <a:rPr lang="pt-BR" sz="2000" dirty="0"/>
              <a:t>um relatório </a:t>
            </a:r>
            <a:r>
              <a:rPr lang="pt-BR" sz="2000" dirty="0" smtClean="0"/>
              <a:t>do </a:t>
            </a:r>
            <a:r>
              <a:rPr lang="pt-BR" sz="2000" dirty="0"/>
              <a:t>fluxo de caixa diário para 1 ano.</a:t>
            </a:r>
          </a:p>
          <a:p>
            <a:pPr algn="just"/>
            <a:r>
              <a:rPr lang="pt-BR" sz="2000" dirty="0" smtClean="0"/>
              <a:t>1- Cada </a:t>
            </a:r>
            <a:r>
              <a:rPr lang="pt-BR" sz="2000" dirty="0"/>
              <a:t>mês será em uma Planilha diferente</a:t>
            </a:r>
          </a:p>
          <a:p>
            <a:pPr algn="just"/>
            <a:r>
              <a:rPr lang="pt-BR" sz="2000" dirty="0" smtClean="0"/>
              <a:t>2 -Inicia </a:t>
            </a:r>
            <a:r>
              <a:rPr lang="pt-BR" sz="2000" dirty="0"/>
              <a:t>em </a:t>
            </a:r>
            <a:r>
              <a:rPr lang="pt-BR" sz="2000" dirty="0" smtClean="0"/>
              <a:t>01/01/2017 com 0 de saldo Inicial. </a:t>
            </a:r>
            <a:r>
              <a:rPr lang="pt-BR" sz="2000" dirty="0"/>
              <a:t>Termina em </a:t>
            </a:r>
            <a:r>
              <a:rPr lang="pt-BR" sz="2000" dirty="0" smtClean="0"/>
              <a:t>31/12/2017.</a:t>
            </a:r>
            <a:endParaRPr lang="pt-BR" sz="2000" dirty="0"/>
          </a:p>
          <a:p>
            <a:pPr algn="just"/>
            <a:r>
              <a:rPr lang="pt-BR" sz="2000" dirty="0" smtClean="0"/>
              <a:t>3- </a:t>
            </a:r>
            <a:r>
              <a:rPr lang="pt-BR" sz="2000" dirty="0"/>
              <a:t>Toda terça tem pagamento de fornecedor no valor de 9.000 e às terças de 8.000.</a:t>
            </a:r>
            <a:endParaRPr lang="pt-BR" sz="2000" dirty="0" smtClean="0"/>
          </a:p>
          <a:p>
            <a:pPr algn="just"/>
            <a:r>
              <a:rPr lang="pt-BR" sz="2000" dirty="0" smtClean="0"/>
              <a:t>4 -Todo </a:t>
            </a:r>
            <a:r>
              <a:rPr lang="pt-BR" sz="2000" dirty="0"/>
              <a:t>dia </a:t>
            </a:r>
            <a:r>
              <a:rPr lang="pt-BR" sz="2000" dirty="0" smtClean="0"/>
              <a:t>5 </a:t>
            </a:r>
            <a:r>
              <a:rPr lang="pt-BR" sz="2000" dirty="0"/>
              <a:t>e dia </a:t>
            </a:r>
            <a:r>
              <a:rPr lang="pt-BR" sz="2000" dirty="0" smtClean="0"/>
              <a:t>20 </a:t>
            </a:r>
            <a:r>
              <a:rPr lang="pt-BR" sz="2000" dirty="0"/>
              <a:t>de cada mês tem despesa adicional de </a:t>
            </a:r>
            <a:r>
              <a:rPr lang="pt-BR" sz="2000" dirty="0" smtClean="0"/>
              <a:t>15.000 </a:t>
            </a:r>
            <a:r>
              <a:rPr lang="pt-BR" sz="2000" dirty="0"/>
              <a:t>e </a:t>
            </a:r>
            <a:r>
              <a:rPr lang="pt-BR" sz="2000" dirty="0" smtClean="0"/>
              <a:t>7.000 </a:t>
            </a:r>
            <a:r>
              <a:rPr lang="pt-BR" sz="2000" dirty="0"/>
              <a:t>respectivamente.</a:t>
            </a:r>
          </a:p>
          <a:p>
            <a:pPr algn="just"/>
            <a:r>
              <a:rPr lang="pt-BR" sz="2000" dirty="0" smtClean="0"/>
              <a:t>5- A </a:t>
            </a:r>
            <a:r>
              <a:rPr lang="pt-BR" sz="2000" dirty="0"/>
              <a:t>partir de setembro, todos os pagamentos aumentam 7%.</a:t>
            </a:r>
          </a:p>
          <a:p>
            <a:pPr algn="just"/>
            <a:r>
              <a:rPr lang="pt-BR" sz="2000" dirty="0" smtClean="0"/>
              <a:t>6 – Os recebimentos de </a:t>
            </a:r>
            <a:r>
              <a:rPr lang="pt-BR" sz="2000" dirty="0"/>
              <a:t>vendas são depositadas todas as segundas no valor de </a:t>
            </a:r>
            <a:r>
              <a:rPr lang="pt-BR" sz="2000" dirty="0" smtClean="0"/>
              <a:t>21.000 (constantes o  ano inteiro)</a:t>
            </a:r>
          </a:p>
          <a:p>
            <a:pPr algn="just"/>
            <a:r>
              <a:rPr lang="pt-BR" sz="2000" dirty="0" smtClean="0"/>
              <a:t>7- Os recebimentos de venda de sucata são depositadas às </a:t>
            </a:r>
            <a:r>
              <a:rPr lang="pt-BR" sz="2000" dirty="0"/>
              <a:t>quartas no valor de </a:t>
            </a:r>
            <a:r>
              <a:rPr lang="pt-BR" sz="2000" dirty="0" smtClean="0"/>
              <a:t>3.000 </a:t>
            </a:r>
            <a:r>
              <a:rPr lang="pt-BR" sz="2000" dirty="0"/>
              <a:t>(</a:t>
            </a:r>
            <a:r>
              <a:rPr lang="pt-BR" sz="2000" dirty="0" smtClean="0"/>
              <a:t>constantes </a:t>
            </a:r>
            <a:r>
              <a:rPr lang="pt-BR" sz="2000" dirty="0"/>
              <a:t>ano </a:t>
            </a:r>
            <a:r>
              <a:rPr lang="pt-BR" sz="2000" dirty="0" smtClean="0"/>
              <a:t>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No fim do ano haverá </a:t>
            </a:r>
            <a:r>
              <a:rPr lang="pt-BR" sz="2000" dirty="0"/>
              <a:t>sobra ou falta de caixa? Quanto? Destaque pela cor vermelha a  planilha referente ao mês de menor </a:t>
            </a:r>
            <a:r>
              <a:rPr lang="pt-BR" sz="2000" dirty="0" smtClean="0"/>
              <a:t>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use a planilha anterior, copia de planilhas e formatação, referência externa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 Criar relatório de fluxo de caixa de 1 ano com entradas, saídas e saldo.</a:t>
            </a:r>
          </a:p>
          <a:p>
            <a:pPr algn="just"/>
            <a:r>
              <a:rPr lang="pt-BR" sz="2000" dirty="0" smtClean="0"/>
              <a:t>1 - Um mês em cada planilha.</a:t>
            </a:r>
          </a:p>
          <a:p>
            <a:pPr algn="just"/>
            <a:r>
              <a:rPr lang="pt-BR" sz="2000" dirty="0" smtClean="0"/>
              <a:t>2 - Entrada/Recebimentos  Às terças de R$ 3.000, demais dias de R$ 2.000 (bruto)</a:t>
            </a:r>
          </a:p>
          <a:p>
            <a:pPr algn="just"/>
            <a:r>
              <a:rPr lang="pt-BR" sz="2000" dirty="0" smtClean="0"/>
              <a:t>3 - Saídas/Pagamentos as quintas de R$ 4.000, demais dias de R$ 1.600 (bruto)</a:t>
            </a:r>
          </a:p>
          <a:p>
            <a:pPr algn="just"/>
            <a:r>
              <a:rPr lang="pt-BR" sz="2000" dirty="0" smtClean="0"/>
              <a:t>4 - Todo dia 15 de cada mês, saída adicional de 6.000 (bruto)</a:t>
            </a:r>
          </a:p>
          <a:p>
            <a:pPr algn="just"/>
            <a:r>
              <a:rPr lang="pt-BR" sz="2000" dirty="0" smtClean="0"/>
              <a:t>5 - calcular imposto ICMS de 18% sobre entrada/recebimentos + </a:t>
            </a:r>
            <a:r>
              <a:rPr lang="pt-BR" sz="2000" dirty="0" err="1" smtClean="0"/>
              <a:t>Pis</a:t>
            </a:r>
            <a:r>
              <a:rPr lang="pt-BR" sz="2000" dirty="0" smtClean="0"/>
              <a:t>/</a:t>
            </a:r>
            <a:r>
              <a:rPr lang="pt-BR" sz="2000" dirty="0" err="1" smtClean="0"/>
              <a:t>Cofins</a:t>
            </a:r>
            <a:r>
              <a:rPr lang="pt-BR" sz="2000" dirty="0" smtClean="0"/>
              <a:t> de 9,25%.</a:t>
            </a:r>
          </a:p>
          <a:p>
            <a:pPr algn="just"/>
            <a:r>
              <a:rPr lang="pt-BR" sz="2000" dirty="0" smtClean="0"/>
              <a:t>6 - calcular imposto de 9,25% sobre saída/pagamentos.</a:t>
            </a:r>
          </a:p>
          <a:p>
            <a:pPr algn="just"/>
            <a:r>
              <a:rPr lang="pt-BR" sz="2000" dirty="0" smtClean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 smtClean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Fórmula soma 3D, formula aritmética, formatação, copia de planilhas, referência externa.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 smtClean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 smtClean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2- Mostre os dados acima em uma única aba de forma que possamos comparar entre os meses.</a:t>
            </a:r>
          </a:p>
          <a:p>
            <a:pPr algn="just"/>
            <a:r>
              <a:rPr lang="pt-BR" sz="2000" dirty="0" smtClean="0"/>
              <a:t>Dica: Recortar e colar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Estágios 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20668909"/>
              </p:ext>
            </p:extLst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Consciência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96045" y="1482769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Competência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º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3º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1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Intervalo 10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Tempo para Exercício, ~30:  mas negociável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3810</TotalTime>
  <Words>3545</Words>
  <Application>Microsoft Office PowerPoint</Application>
  <PresentationFormat>Widescreen</PresentationFormat>
  <Paragraphs>465</Paragraphs>
  <Slides>50</Slides>
  <Notes>0</Notes>
  <HiddenSlides>5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Corbel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Emerson Queiroz de Medeiros</cp:lastModifiedBy>
  <cp:revision>260</cp:revision>
  <dcterms:created xsi:type="dcterms:W3CDTF">2018-08-19T15:50:37Z</dcterms:created>
  <dcterms:modified xsi:type="dcterms:W3CDTF">2018-10-31T17:36:14Z</dcterms:modified>
</cp:coreProperties>
</file>