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handoutMasterIdLst>
    <p:handoutMasterId r:id="rId104"/>
  </p:handoutMasterIdLst>
  <p:sldIdLst>
    <p:sldId id="256" r:id="rId2"/>
    <p:sldId id="299" r:id="rId3"/>
    <p:sldId id="312" r:id="rId4"/>
    <p:sldId id="300" r:id="rId5"/>
    <p:sldId id="301" r:id="rId6"/>
    <p:sldId id="302" r:id="rId7"/>
    <p:sldId id="303" r:id="rId8"/>
    <p:sldId id="311" r:id="rId9"/>
    <p:sldId id="313" r:id="rId10"/>
    <p:sldId id="257" r:id="rId11"/>
    <p:sldId id="258" r:id="rId12"/>
    <p:sldId id="260" r:id="rId13"/>
    <p:sldId id="261" r:id="rId14"/>
    <p:sldId id="262" r:id="rId15"/>
    <p:sldId id="263" r:id="rId16"/>
    <p:sldId id="264" r:id="rId17"/>
    <p:sldId id="265" r:id="rId18"/>
    <p:sldId id="268" r:id="rId19"/>
    <p:sldId id="267" r:id="rId20"/>
    <p:sldId id="269" r:id="rId21"/>
    <p:sldId id="307" r:id="rId22"/>
    <p:sldId id="272" r:id="rId23"/>
    <p:sldId id="286" r:id="rId24"/>
    <p:sldId id="285" r:id="rId25"/>
    <p:sldId id="282" r:id="rId26"/>
    <p:sldId id="314" r:id="rId27"/>
    <p:sldId id="283" r:id="rId28"/>
    <p:sldId id="296" r:id="rId29"/>
    <p:sldId id="306" r:id="rId30"/>
    <p:sldId id="317" r:id="rId31"/>
    <p:sldId id="304" r:id="rId32"/>
    <p:sldId id="276" r:id="rId33"/>
    <p:sldId id="284" r:id="rId34"/>
    <p:sldId id="275" r:id="rId35"/>
    <p:sldId id="316" r:id="rId36"/>
    <p:sldId id="295" r:id="rId37"/>
    <p:sldId id="315" r:id="rId38"/>
    <p:sldId id="318" r:id="rId39"/>
    <p:sldId id="297" r:id="rId40"/>
    <p:sldId id="293" r:id="rId41"/>
    <p:sldId id="294" r:id="rId42"/>
    <p:sldId id="271" r:id="rId43"/>
    <p:sldId id="274" r:id="rId44"/>
    <p:sldId id="321" r:id="rId45"/>
    <p:sldId id="280" r:id="rId46"/>
    <p:sldId id="279" r:id="rId47"/>
    <p:sldId id="292" r:id="rId48"/>
    <p:sldId id="291" r:id="rId49"/>
    <p:sldId id="310" r:id="rId50"/>
    <p:sldId id="325" r:id="rId51"/>
    <p:sldId id="329" r:id="rId52"/>
    <p:sldId id="308" r:id="rId53"/>
    <p:sldId id="328" r:id="rId54"/>
    <p:sldId id="322" r:id="rId55"/>
    <p:sldId id="326" r:id="rId56"/>
    <p:sldId id="330" r:id="rId57"/>
    <p:sldId id="331" r:id="rId58"/>
    <p:sldId id="332" r:id="rId59"/>
    <p:sldId id="324" r:id="rId60"/>
    <p:sldId id="335" r:id="rId61"/>
    <p:sldId id="327" r:id="rId62"/>
    <p:sldId id="343" r:id="rId63"/>
    <p:sldId id="344" r:id="rId64"/>
    <p:sldId id="345" r:id="rId65"/>
    <p:sldId id="346" r:id="rId66"/>
    <p:sldId id="338" r:id="rId67"/>
    <p:sldId id="349" r:id="rId68"/>
    <p:sldId id="334" r:id="rId69"/>
    <p:sldId id="336" r:id="rId70"/>
    <p:sldId id="337" r:id="rId71"/>
    <p:sldId id="309" r:id="rId72"/>
    <p:sldId id="350" r:id="rId73"/>
    <p:sldId id="341" r:id="rId74"/>
    <p:sldId id="351" r:id="rId75"/>
    <p:sldId id="357" r:id="rId76"/>
    <p:sldId id="358" r:id="rId77"/>
    <p:sldId id="354" r:id="rId78"/>
    <p:sldId id="353" r:id="rId79"/>
    <p:sldId id="355" r:id="rId80"/>
    <p:sldId id="359" r:id="rId81"/>
    <p:sldId id="360" r:id="rId82"/>
    <p:sldId id="361" r:id="rId83"/>
    <p:sldId id="362" r:id="rId84"/>
    <p:sldId id="365" r:id="rId85"/>
    <p:sldId id="370" r:id="rId86"/>
    <p:sldId id="367" r:id="rId87"/>
    <p:sldId id="371" r:id="rId88"/>
    <p:sldId id="372" r:id="rId89"/>
    <p:sldId id="368" r:id="rId90"/>
    <p:sldId id="373" r:id="rId91"/>
    <p:sldId id="374" r:id="rId92"/>
    <p:sldId id="375" r:id="rId93"/>
    <p:sldId id="369" r:id="rId94"/>
    <p:sldId id="366" r:id="rId95"/>
    <p:sldId id="339" r:id="rId96"/>
    <p:sldId id="281" r:id="rId97"/>
    <p:sldId id="289" r:id="rId98"/>
    <p:sldId id="347" r:id="rId99"/>
    <p:sldId id="348" r:id="rId100"/>
    <p:sldId id="342" r:id="rId101"/>
    <p:sldId id="356" r:id="rId10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'[DRE - com grafico.xlsx]DRE'!$B$15</c:f>
              <c:strCache>
                <c:ptCount val="1"/>
                <c:pt idx="0">
                  <c:v>Lucro</c:v>
                </c:pt>
              </c:strCache>
            </c:strRef>
          </c:tx>
          <c:spPr>
            <a:ln w="28575" cap="rnd">
              <a:solidFill>
                <a:schemeClr val="accent1"/>
              </a:solidFill>
              <a:round/>
            </a:ln>
            <a:effectLst/>
          </c:spPr>
          <c:marker>
            <c:symbol val="none"/>
          </c:marker>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smooth val="0"/>
          <c:extLst>
            <c:ext xmlns:c16="http://schemas.microsoft.com/office/drawing/2014/chart" uri="{C3380CC4-5D6E-409C-BE32-E72D297353CC}">
              <c16:uniqueId val="{00000000-E3FF-402F-ADAF-69ED0161F7A6}"/>
            </c:ext>
          </c:extLst>
        </c:ser>
        <c:dLbls>
          <c:showLegendKey val="0"/>
          <c:showVal val="0"/>
          <c:showCatName val="0"/>
          <c:showSerName val="0"/>
          <c:showPercent val="0"/>
          <c:showBubbleSize val="0"/>
        </c:dLbls>
        <c:smooth val="0"/>
        <c:axId val="444607624"/>
        <c:axId val="444610904"/>
      </c:line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'[DRE - com grafico.xlsx]DRE'!$B$15</c:f>
              <c:strCache>
                <c:ptCount val="1"/>
                <c:pt idx="0">
                  <c:v>Lucro</c:v>
                </c:pt>
              </c:strCache>
            </c:strRef>
          </c:tx>
          <c:dPt>
            <c:idx val="0"/>
            <c:bubble3D val="0"/>
            <c:spPr>
              <a:solidFill>
                <a:schemeClr val="accent1"/>
              </a:solidFill>
              <a:ln>
                <a:noFill/>
              </a:ln>
              <a:effectLst/>
            </c:spPr>
            <c:extLst>
              <c:ext xmlns:c16="http://schemas.microsoft.com/office/drawing/2014/chart" uri="{C3380CC4-5D6E-409C-BE32-E72D297353CC}">
                <c16:uniqueId val="{00000001-DE4A-43BA-8B75-D57838341034}"/>
              </c:ext>
            </c:extLst>
          </c:dPt>
          <c:dPt>
            <c:idx val="1"/>
            <c:bubble3D val="0"/>
            <c:spPr>
              <a:solidFill>
                <a:schemeClr val="accent2"/>
              </a:solidFill>
              <a:ln>
                <a:noFill/>
              </a:ln>
              <a:effectLst/>
            </c:spPr>
            <c:extLst>
              <c:ext xmlns:c16="http://schemas.microsoft.com/office/drawing/2014/chart" uri="{C3380CC4-5D6E-409C-BE32-E72D297353CC}">
                <c16:uniqueId val="{00000003-DE4A-43BA-8B75-D57838341034}"/>
              </c:ext>
            </c:extLst>
          </c:dPt>
          <c:dPt>
            <c:idx val="2"/>
            <c:bubble3D val="0"/>
            <c:spPr>
              <a:solidFill>
                <a:schemeClr val="accent3"/>
              </a:solidFill>
              <a:ln>
                <a:noFill/>
              </a:ln>
              <a:effectLst/>
            </c:spPr>
            <c:extLst>
              <c:ext xmlns:c16="http://schemas.microsoft.com/office/drawing/2014/chart" uri="{C3380CC4-5D6E-409C-BE32-E72D297353CC}">
                <c16:uniqueId val="{00000005-DE4A-43BA-8B75-D57838341034}"/>
              </c:ext>
            </c:extLst>
          </c:dPt>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6-DE4A-43BA-8B75-D578383410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6766977317296E-2"/>
          <c:y val="0.10218596986817328"/>
          <c:w val="0.98751323302268268"/>
          <c:h val="0.76596092278719397"/>
        </c:manualLayout>
      </c:layout>
      <c:barChart>
        <c:barDir val="col"/>
        <c:grouping val="clustered"/>
        <c:varyColors val="0"/>
        <c:ser>
          <c:idx val="0"/>
          <c:order val="0"/>
          <c:tx>
            <c:strRef>
              <c:f>'[DRE - com grafico.xlsx]DRE'!$B$15</c:f>
              <c:strCache>
                <c:ptCount val="1"/>
                <c:pt idx="0">
                  <c:v>Lucro</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F23A-430C-B373-1FA6F5B82CA3}"/>
            </c:ext>
          </c:extLst>
        </c:ser>
        <c:dLbls>
          <c:showLegendKey val="0"/>
          <c:showVal val="0"/>
          <c:showCatName val="0"/>
          <c:showSerName val="0"/>
          <c:showPercent val="0"/>
          <c:showBubbleSize val="0"/>
        </c:dLbls>
        <c:gapWidth val="219"/>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Baskerville Old Face" panose="02020602080505020303" pitchFamily="18" charset="0"/>
                <a:ea typeface="+mn-ea"/>
                <a:cs typeface="+mn-cs"/>
              </a:defRPr>
            </a:pPr>
            <a:endParaRPr lang="pt-BR"/>
          </a:p>
        </c:txPr>
        <c:crossAx val="444610904"/>
        <c:crosses val="autoZero"/>
        <c:auto val="1"/>
        <c:lblAlgn val="ctr"/>
        <c:lblOffset val="100"/>
        <c:noMultiLvlLbl val="0"/>
      </c:catAx>
      <c:valAx>
        <c:axId val="444610904"/>
        <c:scaling>
          <c:orientation val="minMax"/>
        </c:scaling>
        <c:delete val="1"/>
        <c:axPos val="l"/>
        <c:numFmt formatCode="_-&quot;R$&quot;\ * #,##0_-;\-&quot;R$&quot;\ * #,##0_-;_-&quot;R$&quot;\ * &quot;-&quot;??_-;_-@_-" sourceLinked="1"/>
        <c:majorTickMark val="none"/>
        <c:minorTickMark val="none"/>
        <c:tickLblPos val="nextTo"/>
        <c:crossAx val="444607624"/>
        <c:crosses val="autoZero"/>
        <c:crossBetween val="between"/>
      </c:valAx>
      <c:spPr>
        <a:solidFill>
          <a:schemeClr val="accent4">
            <a:lumMod val="20000"/>
            <a:lumOff val="80000"/>
          </a:schemeClr>
        </a:solid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4C1B8-05AA-4FA2-ACC6-F46A89EC3BA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7B5F6CA4-2F69-41B0-B9EC-12D98E4FB1E8}">
      <dgm:prSet phldrT="[Texto]"/>
      <dgm:spPr>
        <a:solidFill>
          <a:schemeClr val="accent1">
            <a:lumMod val="50000"/>
          </a:schemeClr>
        </a:solidFill>
      </dgm:spPr>
      <dgm:t>
        <a:bodyPr/>
        <a:lstStyle/>
        <a:p>
          <a:r>
            <a:rPr lang="pt-BR" dirty="0"/>
            <a:t>Não sei o quanto sei</a:t>
          </a:r>
        </a:p>
      </dgm:t>
    </dgm:pt>
    <dgm:pt modelId="{FCA1F349-DD3B-4CFF-8991-5227A691B1E4}" type="parTrans" cxnId="{2231B8C7-5DC1-4D0F-A356-E34B8C5A7D3E}">
      <dgm:prSet/>
      <dgm:spPr/>
      <dgm:t>
        <a:bodyPr/>
        <a:lstStyle/>
        <a:p>
          <a:endParaRPr lang="pt-BR"/>
        </a:p>
      </dgm:t>
    </dgm:pt>
    <dgm:pt modelId="{8C0001AF-A7AA-47D1-99DC-57623918898A}" type="sibTrans" cxnId="{2231B8C7-5DC1-4D0F-A356-E34B8C5A7D3E}">
      <dgm:prSet/>
      <dgm:spPr/>
      <dgm:t>
        <a:bodyPr/>
        <a:lstStyle/>
        <a:p>
          <a:endParaRPr lang="pt-BR"/>
        </a:p>
      </dgm:t>
    </dgm:pt>
    <dgm:pt modelId="{A5AAC5A0-C4BF-4AD9-BE87-B2BD1BA6258F}">
      <dgm:prSet phldrT="[Texto]"/>
      <dgm:spPr/>
      <dgm:t>
        <a:bodyPr/>
        <a:lstStyle/>
        <a:p>
          <a:r>
            <a:rPr lang="pt-BR" dirty="0"/>
            <a:t>-Consciência</a:t>
          </a:r>
        </a:p>
      </dgm:t>
    </dgm:pt>
    <dgm:pt modelId="{31A10A3A-F24F-456E-BD58-6FE3623FEDAC}" type="parTrans" cxnId="{16AEC4F9-30B3-4817-A484-EA4E59670334}">
      <dgm:prSet/>
      <dgm:spPr/>
      <dgm:t>
        <a:bodyPr/>
        <a:lstStyle/>
        <a:p>
          <a:endParaRPr lang="pt-BR"/>
        </a:p>
      </dgm:t>
    </dgm:pt>
    <dgm:pt modelId="{134798DF-7C41-45CA-B64F-2504CEB8A71D}" type="sibTrans" cxnId="{16AEC4F9-30B3-4817-A484-EA4E59670334}">
      <dgm:prSet/>
      <dgm:spPr/>
      <dgm:t>
        <a:bodyPr/>
        <a:lstStyle/>
        <a:p>
          <a:endParaRPr lang="pt-BR"/>
        </a:p>
      </dgm:t>
    </dgm:pt>
    <dgm:pt modelId="{8EF7DD04-B549-4B8D-B285-623DA6E59C30}">
      <dgm:prSet phldrT="[Texto]"/>
      <dgm:spPr>
        <a:solidFill>
          <a:schemeClr val="accent1">
            <a:lumMod val="75000"/>
          </a:schemeClr>
        </a:solidFill>
      </dgm:spPr>
      <dgm:t>
        <a:bodyPr/>
        <a:lstStyle/>
        <a:p>
          <a:r>
            <a:rPr lang="pt-BR" dirty="0"/>
            <a:t>Sei que Sei</a:t>
          </a:r>
        </a:p>
      </dgm:t>
    </dgm:pt>
    <dgm:pt modelId="{C946F3FA-0DFB-44CF-9853-DFA19E73CEA9}" type="parTrans" cxnId="{6B66C36A-A15C-46D6-A484-0B4B20E0FD02}">
      <dgm:prSet/>
      <dgm:spPr/>
      <dgm:t>
        <a:bodyPr/>
        <a:lstStyle/>
        <a:p>
          <a:endParaRPr lang="pt-BR"/>
        </a:p>
      </dgm:t>
    </dgm:pt>
    <dgm:pt modelId="{554332B6-4611-4489-840F-73761A6D6FFA}" type="sibTrans" cxnId="{6B66C36A-A15C-46D6-A484-0B4B20E0FD02}">
      <dgm:prSet/>
      <dgm:spPr/>
      <dgm:t>
        <a:bodyPr/>
        <a:lstStyle/>
        <a:p>
          <a:endParaRPr lang="pt-BR"/>
        </a:p>
      </dgm:t>
    </dgm:pt>
    <dgm:pt modelId="{8801F77C-26D5-47B1-95F4-FE95A515011D}">
      <dgm:prSet phldrT="[Texto]"/>
      <dgm:spPr/>
      <dgm:t>
        <a:bodyPr/>
        <a:lstStyle/>
        <a:p>
          <a:r>
            <a:rPr lang="pt-BR" dirty="0"/>
            <a:t>+Consciência</a:t>
          </a:r>
        </a:p>
      </dgm:t>
    </dgm:pt>
    <dgm:pt modelId="{87F45977-CD48-42CA-8186-226996DC40D4}" type="parTrans" cxnId="{8D4D2B6D-CDDD-4800-9029-954AAED6C75E}">
      <dgm:prSet/>
      <dgm:spPr/>
      <dgm:t>
        <a:bodyPr/>
        <a:lstStyle/>
        <a:p>
          <a:endParaRPr lang="pt-BR"/>
        </a:p>
      </dgm:t>
    </dgm:pt>
    <dgm:pt modelId="{137A0769-72AE-4D22-B52B-A129C3E42ED4}" type="sibTrans" cxnId="{8D4D2B6D-CDDD-4800-9029-954AAED6C75E}">
      <dgm:prSet/>
      <dgm:spPr/>
      <dgm:t>
        <a:bodyPr/>
        <a:lstStyle/>
        <a:p>
          <a:endParaRPr lang="pt-BR"/>
        </a:p>
      </dgm:t>
    </dgm:pt>
    <dgm:pt modelId="{C9203E37-0572-40D0-8D8B-76A6CA06E2AC}">
      <dgm:prSet phldrT="[Texto]"/>
      <dgm:spPr>
        <a:solidFill>
          <a:schemeClr val="tx2">
            <a:lumMod val="60000"/>
            <a:lumOff val="40000"/>
          </a:schemeClr>
        </a:solidFill>
      </dgm:spPr>
      <dgm:t>
        <a:bodyPr/>
        <a:lstStyle/>
        <a:p>
          <a:r>
            <a:rPr lang="pt-BR" dirty="0"/>
            <a:t>Sei que não sei</a:t>
          </a:r>
        </a:p>
      </dgm:t>
    </dgm:pt>
    <dgm:pt modelId="{6C0714BA-DEE7-4EF2-9DE5-8DD633F8A9B9}" type="parTrans" cxnId="{CA47A5EB-EB57-4830-9AAF-4BC6F33BC754}">
      <dgm:prSet/>
      <dgm:spPr/>
      <dgm:t>
        <a:bodyPr/>
        <a:lstStyle/>
        <a:p>
          <a:endParaRPr lang="pt-BR"/>
        </a:p>
      </dgm:t>
    </dgm:pt>
    <dgm:pt modelId="{B30CE7D8-1F74-43A0-916D-02B829239579}" type="sibTrans" cxnId="{CA47A5EB-EB57-4830-9AAF-4BC6F33BC754}">
      <dgm:prSet/>
      <dgm:spPr/>
      <dgm:t>
        <a:bodyPr/>
        <a:lstStyle/>
        <a:p>
          <a:endParaRPr lang="pt-BR"/>
        </a:p>
      </dgm:t>
    </dgm:pt>
    <dgm:pt modelId="{5C2E9E48-C3BB-472A-AAAB-81328E2FBD49}">
      <dgm:prSet phldrT="[Texto]"/>
      <dgm:spPr/>
      <dgm:t>
        <a:bodyPr/>
        <a:lstStyle/>
        <a:p>
          <a:r>
            <a:rPr lang="pt-BR" dirty="0"/>
            <a:t>+Consciência</a:t>
          </a:r>
        </a:p>
      </dgm:t>
    </dgm:pt>
    <dgm:pt modelId="{A3A73184-C9BC-404B-9789-2C06550FB90F}" type="parTrans" cxnId="{BA835ED4-C4A1-49FA-8E67-432A8EF3003F}">
      <dgm:prSet/>
      <dgm:spPr/>
      <dgm:t>
        <a:bodyPr/>
        <a:lstStyle/>
        <a:p>
          <a:endParaRPr lang="pt-BR"/>
        </a:p>
      </dgm:t>
    </dgm:pt>
    <dgm:pt modelId="{F1238347-069B-4F07-9149-C0C085998ED8}" type="sibTrans" cxnId="{BA835ED4-C4A1-49FA-8E67-432A8EF3003F}">
      <dgm:prSet/>
      <dgm:spPr/>
      <dgm:t>
        <a:bodyPr/>
        <a:lstStyle/>
        <a:p>
          <a:endParaRPr lang="pt-BR"/>
        </a:p>
      </dgm:t>
    </dgm:pt>
    <dgm:pt modelId="{D63F9D11-88D2-4FBB-BF92-59F1CF6D7EB4}">
      <dgm:prSet phldrT="[Texto]"/>
      <dgm:spPr>
        <a:solidFill>
          <a:schemeClr val="tx2">
            <a:lumMod val="40000"/>
            <a:lumOff val="60000"/>
          </a:schemeClr>
        </a:solidFill>
      </dgm:spPr>
      <dgm:t>
        <a:bodyPr/>
        <a:lstStyle/>
        <a:p>
          <a:r>
            <a:rPr lang="pt-BR" dirty="0"/>
            <a:t>Não sei que não sei</a:t>
          </a:r>
        </a:p>
      </dgm:t>
    </dgm:pt>
    <dgm:pt modelId="{6AD9CB1D-6303-4BAC-B39D-DF3C4B9400BD}" type="parTrans" cxnId="{9A0D07C7-DAE3-460C-978B-4DC79D190F61}">
      <dgm:prSet/>
      <dgm:spPr/>
      <dgm:t>
        <a:bodyPr/>
        <a:lstStyle/>
        <a:p>
          <a:endParaRPr lang="pt-BR"/>
        </a:p>
      </dgm:t>
    </dgm:pt>
    <dgm:pt modelId="{F380FB87-9EE8-454A-BCCB-4BDD50579363}" type="sibTrans" cxnId="{9A0D07C7-DAE3-460C-978B-4DC79D190F61}">
      <dgm:prSet/>
      <dgm:spPr/>
      <dgm:t>
        <a:bodyPr/>
        <a:lstStyle/>
        <a:p>
          <a:endParaRPr lang="pt-BR"/>
        </a:p>
      </dgm:t>
    </dgm:pt>
    <dgm:pt modelId="{5D697BCE-FBBF-40B1-8BF3-BD802560D91F}">
      <dgm:prSet phldrT="[Texto]"/>
      <dgm:spPr/>
      <dgm:t>
        <a:bodyPr/>
        <a:lstStyle/>
        <a:p>
          <a:r>
            <a:rPr lang="pt-BR" dirty="0"/>
            <a:t>-Consciência</a:t>
          </a:r>
        </a:p>
      </dgm:t>
    </dgm:pt>
    <dgm:pt modelId="{CAB160E4-1AEA-484B-93F3-1291AB4874B5}" type="parTrans" cxnId="{A4718A3F-D7FF-4ED2-8189-DDE7E16EA3ED}">
      <dgm:prSet/>
      <dgm:spPr/>
      <dgm:t>
        <a:bodyPr/>
        <a:lstStyle/>
        <a:p>
          <a:endParaRPr lang="pt-BR"/>
        </a:p>
      </dgm:t>
    </dgm:pt>
    <dgm:pt modelId="{7FD7BE94-9B6A-413D-B5C3-76DCF1F23507}" type="sibTrans" cxnId="{A4718A3F-D7FF-4ED2-8189-DDE7E16EA3ED}">
      <dgm:prSet/>
      <dgm:spPr/>
      <dgm:t>
        <a:bodyPr/>
        <a:lstStyle/>
        <a:p>
          <a:endParaRPr lang="pt-BR"/>
        </a:p>
      </dgm:t>
    </dgm:pt>
    <dgm:pt modelId="{AC18428D-3BF2-493B-B3F7-2E46EF0600F4}">
      <dgm:prSet phldrT="[Texto]"/>
      <dgm:spPr/>
      <dgm:t>
        <a:bodyPr/>
        <a:lstStyle/>
        <a:p>
          <a:r>
            <a:rPr lang="pt-BR" dirty="0"/>
            <a:t>-Competência</a:t>
          </a:r>
        </a:p>
      </dgm:t>
    </dgm:pt>
    <dgm:pt modelId="{FC9F2A68-932F-4C9B-BA3E-B104BBCEB445}" type="parTrans" cxnId="{5DEEC386-BF04-4C8A-951F-D4860DB27E66}">
      <dgm:prSet/>
      <dgm:spPr/>
      <dgm:t>
        <a:bodyPr/>
        <a:lstStyle/>
        <a:p>
          <a:endParaRPr lang="pt-BR"/>
        </a:p>
      </dgm:t>
    </dgm:pt>
    <dgm:pt modelId="{115D35AA-B67A-4822-8D90-7CF129C3FC28}" type="sibTrans" cxnId="{5DEEC386-BF04-4C8A-951F-D4860DB27E66}">
      <dgm:prSet/>
      <dgm:spPr/>
      <dgm:t>
        <a:bodyPr/>
        <a:lstStyle/>
        <a:p>
          <a:endParaRPr lang="pt-BR"/>
        </a:p>
      </dgm:t>
    </dgm:pt>
    <dgm:pt modelId="{2850CB3B-4BE4-403A-BF0A-05C96D4F7844}">
      <dgm:prSet phldrT="[Texto]"/>
      <dgm:spPr/>
      <dgm:t>
        <a:bodyPr/>
        <a:lstStyle/>
        <a:p>
          <a:r>
            <a:rPr lang="pt-BR" dirty="0"/>
            <a:t>-Competência</a:t>
          </a:r>
        </a:p>
      </dgm:t>
    </dgm:pt>
    <dgm:pt modelId="{00B6A140-6809-49D2-A821-EE500A990780}" type="parTrans" cxnId="{BE2C0129-C8C1-4D08-8F30-4424F96903AA}">
      <dgm:prSet/>
      <dgm:spPr/>
      <dgm:t>
        <a:bodyPr/>
        <a:lstStyle/>
        <a:p>
          <a:endParaRPr lang="pt-BR"/>
        </a:p>
      </dgm:t>
    </dgm:pt>
    <dgm:pt modelId="{916082B7-A0CB-4B71-B5BB-6BEB2D43A79A}" type="sibTrans" cxnId="{BE2C0129-C8C1-4D08-8F30-4424F96903AA}">
      <dgm:prSet/>
      <dgm:spPr/>
      <dgm:t>
        <a:bodyPr/>
        <a:lstStyle/>
        <a:p>
          <a:endParaRPr lang="pt-BR"/>
        </a:p>
      </dgm:t>
    </dgm:pt>
    <dgm:pt modelId="{C21B34E9-0E51-4E4D-B010-5E3144BC52D3}">
      <dgm:prSet phldrT="[Texto]"/>
      <dgm:spPr/>
      <dgm:t>
        <a:bodyPr/>
        <a:lstStyle/>
        <a:p>
          <a:r>
            <a:rPr lang="pt-BR" dirty="0"/>
            <a:t>+Competência</a:t>
          </a:r>
        </a:p>
      </dgm:t>
    </dgm:pt>
    <dgm:pt modelId="{D5F39B3E-2D5A-49BF-B165-5E5C773153F7}" type="parTrans" cxnId="{1A6EEB0F-112B-412D-880C-F69C54D2192C}">
      <dgm:prSet/>
      <dgm:spPr/>
      <dgm:t>
        <a:bodyPr/>
        <a:lstStyle/>
        <a:p>
          <a:endParaRPr lang="pt-BR"/>
        </a:p>
      </dgm:t>
    </dgm:pt>
    <dgm:pt modelId="{C1E07FBC-CD32-444B-AB9D-21A3BE617B33}" type="sibTrans" cxnId="{1A6EEB0F-112B-412D-880C-F69C54D2192C}">
      <dgm:prSet/>
      <dgm:spPr/>
      <dgm:t>
        <a:bodyPr/>
        <a:lstStyle/>
        <a:p>
          <a:endParaRPr lang="pt-BR"/>
        </a:p>
      </dgm:t>
    </dgm:pt>
    <dgm:pt modelId="{A41D6D16-0F25-4161-9567-F7925E03290B}">
      <dgm:prSet phldrT="[Texto]"/>
      <dgm:spPr/>
      <dgm:t>
        <a:bodyPr/>
        <a:lstStyle/>
        <a:p>
          <a:r>
            <a:rPr lang="pt-BR" dirty="0"/>
            <a:t>++Competência</a:t>
          </a:r>
        </a:p>
      </dgm:t>
    </dgm:pt>
    <dgm:pt modelId="{702BE0F4-C797-4E32-89BD-EF7592D59AAE}" type="parTrans" cxnId="{CF7A0AD4-8770-4B75-9BAE-3455C569D149}">
      <dgm:prSet/>
      <dgm:spPr/>
      <dgm:t>
        <a:bodyPr/>
        <a:lstStyle/>
        <a:p>
          <a:endParaRPr lang="pt-BR"/>
        </a:p>
      </dgm:t>
    </dgm:pt>
    <dgm:pt modelId="{9EC15860-6876-4AA1-A96A-2E056F36DD11}" type="sibTrans" cxnId="{CF7A0AD4-8770-4B75-9BAE-3455C569D149}">
      <dgm:prSet/>
      <dgm:spPr/>
      <dgm:t>
        <a:bodyPr/>
        <a:lstStyle/>
        <a:p>
          <a:endParaRPr lang="pt-BR"/>
        </a:p>
      </dgm:t>
    </dgm:pt>
    <dgm:pt modelId="{370B2954-BC96-4CDA-81C9-5DF098110F21}" type="pres">
      <dgm:prSet presAssocID="{44C4C1B8-05AA-4FA2-ACC6-F46A89EC3BA0}" presName="cycleMatrixDiagram" presStyleCnt="0">
        <dgm:presLayoutVars>
          <dgm:chMax val="1"/>
          <dgm:dir/>
          <dgm:animLvl val="lvl"/>
          <dgm:resizeHandles val="exact"/>
        </dgm:presLayoutVars>
      </dgm:prSet>
      <dgm:spPr/>
      <dgm:t>
        <a:bodyPr/>
        <a:lstStyle/>
        <a:p>
          <a:endParaRPr lang="pt-BR"/>
        </a:p>
      </dgm:t>
    </dgm:pt>
    <dgm:pt modelId="{BFBD74D8-0595-4A99-AB59-E323C1F019A5}" type="pres">
      <dgm:prSet presAssocID="{44C4C1B8-05AA-4FA2-ACC6-F46A89EC3BA0}" presName="children" presStyleCnt="0"/>
      <dgm:spPr/>
    </dgm:pt>
    <dgm:pt modelId="{320C13E6-567A-4752-AF14-4C16E1DD1711}" type="pres">
      <dgm:prSet presAssocID="{44C4C1B8-05AA-4FA2-ACC6-F46A89EC3BA0}" presName="child1group" presStyleCnt="0"/>
      <dgm:spPr/>
    </dgm:pt>
    <dgm:pt modelId="{7283E380-2BF3-48FF-A1E9-CB8123B99BCA}" type="pres">
      <dgm:prSet presAssocID="{44C4C1B8-05AA-4FA2-ACC6-F46A89EC3BA0}" presName="child1" presStyleLbl="bgAcc1" presStyleIdx="0" presStyleCnt="4"/>
      <dgm:spPr/>
      <dgm:t>
        <a:bodyPr/>
        <a:lstStyle/>
        <a:p>
          <a:endParaRPr lang="pt-BR"/>
        </a:p>
      </dgm:t>
    </dgm:pt>
    <dgm:pt modelId="{89946784-A747-4392-88FE-CC18B7D8C75C}" type="pres">
      <dgm:prSet presAssocID="{44C4C1B8-05AA-4FA2-ACC6-F46A89EC3BA0}" presName="child1Text" presStyleLbl="bgAcc1" presStyleIdx="0" presStyleCnt="4">
        <dgm:presLayoutVars>
          <dgm:bulletEnabled val="1"/>
        </dgm:presLayoutVars>
      </dgm:prSet>
      <dgm:spPr/>
      <dgm:t>
        <a:bodyPr/>
        <a:lstStyle/>
        <a:p>
          <a:endParaRPr lang="pt-BR"/>
        </a:p>
      </dgm:t>
    </dgm:pt>
    <dgm:pt modelId="{E8A5A0C7-4AC0-4184-8687-F4BC00B20ECD}" type="pres">
      <dgm:prSet presAssocID="{44C4C1B8-05AA-4FA2-ACC6-F46A89EC3BA0}" presName="child2group" presStyleCnt="0"/>
      <dgm:spPr/>
    </dgm:pt>
    <dgm:pt modelId="{8BA94ED0-8ABF-4943-87D1-E44A48027B75}" type="pres">
      <dgm:prSet presAssocID="{44C4C1B8-05AA-4FA2-ACC6-F46A89EC3BA0}" presName="child2" presStyleLbl="bgAcc1" presStyleIdx="1" presStyleCnt="4"/>
      <dgm:spPr/>
      <dgm:t>
        <a:bodyPr/>
        <a:lstStyle/>
        <a:p>
          <a:endParaRPr lang="pt-BR"/>
        </a:p>
      </dgm:t>
    </dgm:pt>
    <dgm:pt modelId="{F5B3F73C-FC25-42C5-AF3F-61226329D5CA}" type="pres">
      <dgm:prSet presAssocID="{44C4C1B8-05AA-4FA2-ACC6-F46A89EC3BA0}" presName="child2Text" presStyleLbl="bgAcc1" presStyleIdx="1" presStyleCnt="4">
        <dgm:presLayoutVars>
          <dgm:bulletEnabled val="1"/>
        </dgm:presLayoutVars>
      </dgm:prSet>
      <dgm:spPr/>
      <dgm:t>
        <a:bodyPr/>
        <a:lstStyle/>
        <a:p>
          <a:endParaRPr lang="pt-BR"/>
        </a:p>
      </dgm:t>
    </dgm:pt>
    <dgm:pt modelId="{4C942BF4-6668-4D15-A484-6B4E032CC0BC}" type="pres">
      <dgm:prSet presAssocID="{44C4C1B8-05AA-4FA2-ACC6-F46A89EC3BA0}" presName="child3group" presStyleCnt="0"/>
      <dgm:spPr/>
    </dgm:pt>
    <dgm:pt modelId="{5FA442E1-6AE5-4CEF-8B17-723121F89E2C}" type="pres">
      <dgm:prSet presAssocID="{44C4C1B8-05AA-4FA2-ACC6-F46A89EC3BA0}" presName="child3" presStyleLbl="bgAcc1" presStyleIdx="2" presStyleCnt="4"/>
      <dgm:spPr/>
      <dgm:t>
        <a:bodyPr/>
        <a:lstStyle/>
        <a:p>
          <a:endParaRPr lang="pt-BR"/>
        </a:p>
      </dgm:t>
    </dgm:pt>
    <dgm:pt modelId="{1BF485B6-A773-47C6-A4D1-39A4C4D7BF11}" type="pres">
      <dgm:prSet presAssocID="{44C4C1B8-05AA-4FA2-ACC6-F46A89EC3BA0}" presName="child3Text" presStyleLbl="bgAcc1" presStyleIdx="2" presStyleCnt="4">
        <dgm:presLayoutVars>
          <dgm:bulletEnabled val="1"/>
        </dgm:presLayoutVars>
      </dgm:prSet>
      <dgm:spPr/>
      <dgm:t>
        <a:bodyPr/>
        <a:lstStyle/>
        <a:p>
          <a:endParaRPr lang="pt-BR"/>
        </a:p>
      </dgm:t>
    </dgm:pt>
    <dgm:pt modelId="{70D17FAC-8FF9-4D04-B0C4-8CB0C209BE71}" type="pres">
      <dgm:prSet presAssocID="{44C4C1B8-05AA-4FA2-ACC6-F46A89EC3BA0}" presName="child4group" presStyleCnt="0"/>
      <dgm:spPr/>
    </dgm:pt>
    <dgm:pt modelId="{E5F8B966-BD45-4641-A194-4A7BAA57E942}" type="pres">
      <dgm:prSet presAssocID="{44C4C1B8-05AA-4FA2-ACC6-F46A89EC3BA0}" presName="child4" presStyleLbl="bgAcc1" presStyleIdx="3" presStyleCnt="4"/>
      <dgm:spPr/>
      <dgm:t>
        <a:bodyPr/>
        <a:lstStyle/>
        <a:p>
          <a:endParaRPr lang="pt-BR"/>
        </a:p>
      </dgm:t>
    </dgm:pt>
    <dgm:pt modelId="{FDCAB2DC-AFBC-4D64-AF47-0737C719BF8B}" type="pres">
      <dgm:prSet presAssocID="{44C4C1B8-05AA-4FA2-ACC6-F46A89EC3BA0}" presName="child4Text" presStyleLbl="bgAcc1" presStyleIdx="3" presStyleCnt="4">
        <dgm:presLayoutVars>
          <dgm:bulletEnabled val="1"/>
        </dgm:presLayoutVars>
      </dgm:prSet>
      <dgm:spPr/>
      <dgm:t>
        <a:bodyPr/>
        <a:lstStyle/>
        <a:p>
          <a:endParaRPr lang="pt-BR"/>
        </a:p>
      </dgm:t>
    </dgm:pt>
    <dgm:pt modelId="{7A8937CB-2F55-4115-8348-13701B3A6F20}" type="pres">
      <dgm:prSet presAssocID="{44C4C1B8-05AA-4FA2-ACC6-F46A89EC3BA0}" presName="childPlaceholder" presStyleCnt="0"/>
      <dgm:spPr/>
    </dgm:pt>
    <dgm:pt modelId="{B7656557-5EFB-48FB-B2F3-B1229CC0BC04}" type="pres">
      <dgm:prSet presAssocID="{44C4C1B8-05AA-4FA2-ACC6-F46A89EC3BA0}" presName="circle" presStyleCnt="0"/>
      <dgm:spPr/>
    </dgm:pt>
    <dgm:pt modelId="{29E03CAE-A1B4-4CAB-B830-CB755FF6F463}" type="pres">
      <dgm:prSet presAssocID="{44C4C1B8-05AA-4FA2-ACC6-F46A89EC3BA0}" presName="quadrant1" presStyleLbl="node1" presStyleIdx="0" presStyleCnt="4">
        <dgm:presLayoutVars>
          <dgm:chMax val="1"/>
          <dgm:bulletEnabled val="1"/>
        </dgm:presLayoutVars>
      </dgm:prSet>
      <dgm:spPr/>
      <dgm:t>
        <a:bodyPr/>
        <a:lstStyle/>
        <a:p>
          <a:endParaRPr lang="pt-BR"/>
        </a:p>
      </dgm:t>
    </dgm:pt>
    <dgm:pt modelId="{95D9F98F-67AC-49A4-9785-B9FCBBF88C76}" type="pres">
      <dgm:prSet presAssocID="{44C4C1B8-05AA-4FA2-ACC6-F46A89EC3BA0}" presName="quadrant2" presStyleLbl="node1" presStyleIdx="1" presStyleCnt="4">
        <dgm:presLayoutVars>
          <dgm:chMax val="1"/>
          <dgm:bulletEnabled val="1"/>
        </dgm:presLayoutVars>
      </dgm:prSet>
      <dgm:spPr/>
      <dgm:t>
        <a:bodyPr/>
        <a:lstStyle/>
        <a:p>
          <a:endParaRPr lang="pt-BR"/>
        </a:p>
      </dgm:t>
    </dgm:pt>
    <dgm:pt modelId="{1899BCB1-AE2E-4FEB-ACAA-7AD3F077C35E}" type="pres">
      <dgm:prSet presAssocID="{44C4C1B8-05AA-4FA2-ACC6-F46A89EC3BA0}" presName="quadrant3" presStyleLbl="node1" presStyleIdx="2" presStyleCnt="4">
        <dgm:presLayoutVars>
          <dgm:chMax val="1"/>
          <dgm:bulletEnabled val="1"/>
        </dgm:presLayoutVars>
      </dgm:prSet>
      <dgm:spPr/>
      <dgm:t>
        <a:bodyPr/>
        <a:lstStyle/>
        <a:p>
          <a:endParaRPr lang="pt-BR"/>
        </a:p>
      </dgm:t>
    </dgm:pt>
    <dgm:pt modelId="{B5E4330D-365E-43B5-AC5B-1D77D60DF1E7}" type="pres">
      <dgm:prSet presAssocID="{44C4C1B8-05AA-4FA2-ACC6-F46A89EC3BA0}" presName="quadrant4" presStyleLbl="node1" presStyleIdx="3" presStyleCnt="4">
        <dgm:presLayoutVars>
          <dgm:chMax val="1"/>
          <dgm:bulletEnabled val="1"/>
        </dgm:presLayoutVars>
      </dgm:prSet>
      <dgm:spPr/>
      <dgm:t>
        <a:bodyPr/>
        <a:lstStyle/>
        <a:p>
          <a:endParaRPr lang="pt-BR"/>
        </a:p>
      </dgm:t>
    </dgm:pt>
    <dgm:pt modelId="{6039BCC1-DD89-437A-A14A-D3B580CA3910}" type="pres">
      <dgm:prSet presAssocID="{44C4C1B8-05AA-4FA2-ACC6-F46A89EC3BA0}" presName="quadrantPlaceholder" presStyleCnt="0"/>
      <dgm:spPr/>
    </dgm:pt>
    <dgm:pt modelId="{37D53C1E-B2F0-47D7-BB72-5347DDC4D108}" type="pres">
      <dgm:prSet presAssocID="{44C4C1B8-05AA-4FA2-ACC6-F46A89EC3BA0}" presName="center1" presStyleLbl="fgShp" presStyleIdx="0" presStyleCnt="2" custAng="0" custFlipHor="1" custScaleX="104466"/>
      <dgm:spPr/>
    </dgm:pt>
    <dgm:pt modelId="{E3254298-CCCB-4CBD-A15C-F56DD7E38996}" type="pres">
      <dgm:prSet presAssocID="{44C4C1B8-05AA-4FA2-ACC6-F46A89EC3BA0}" presName="center2" presStyleLbl="fgShp" presStyleIdx="1" presStyleCnt="2" custFlipHor="1" custScaleX="99154"/>
      <dgm:spPr/>
    </dgm:pt>
  </dgm:ptLst>
  <dgm:cxnLst>
    <dgm:cxn modelId="{8D4D2B6D-CDDD-4800-9029-954AAED6C75E}" srcId="{8EF7DD04-B549-4B8D-B285-623DA6E59C30}" destId="{8801F77C-26D5-47B1-95F4-FE95A515011D}" srcOrd="0" destOrd="0" parTransId="{87F45977-CD48-42CA-8186-226996DC40D4}" sibTransId="{137A0769-72AE-4D22-B52B-A129C3E42ED4}"/>
    <dgm:cxn modelId="{5DEEC386-BF04-4C8A-951F-D4860DB27E66}" srcId="{D63F9D11-88D2-4FBB-BF92-59F1CF6D7EB4}" destId="{AC18428D-3BF2-493B-B3F7-2E46EF0600F4}" srcOrd="1" destOrd="0" parTransId="{FC9F2A68-932F-4C9B-BA3E-B104BBCEB445}" sibTransId="{115D35AA-B67A-4822-8D90-7CF129C3FC28}"/>
    <dgm:cxn modelId="{1ED26378-AB2D-4D28-8C61-4D90CD1AD91C}" type="presOf" srcId="{A5AAC5A0-C4BF-4AD9-BE87-B2BD1BA6258F}" destId="{7283E380-2BF3-48FF-A1E9-CB8123B99BCA}" srcOrd="0" destOrd="0" presId="urn:microsoft.com/office/officeart/2005/8/layout/cycle4"/>
    <dgm:cxn modelId="{88AA5B2E-3DD5-445D-A643-67BB8C909305}" type="presOf" srcId="{AC18428D-3BF2-493B-B3F7-2E46EF0600F4}" destId="{FDCAB2DC-AFBC-4D64-AF47-0737C719BF8B}" srcOrd="1" destOrd="1" presId="urn:microsoft.com/office/officeart/2005/8/layout/cycle4"/>
    <dgm:cxn modelId="{3B1F4CB2-AC23-4AAD-A401-588CDBD7E791}" type="presOf" srcId="{A41D6D16-0F25-4161-9567-F7925E03290B}" destId="{7283E380-2BF3-48FF-A1E9-CB8123B99BCA}" srcOrd="0" destOrd="1" presId="urn:microsoft.com/office/officeart/2005/8/layout/cycle4"/>
    <dgm:cxn modelId="{2231B8C7-5DC1-4D0F-A356-E34B8C5A7D3E}" srcId="{44C4C1B8-05AA-4FA2-ACC6-F46A89EC3BA0}" destId="{7B5F6CA4-2F69-41B0-B9EC-12D98E4FB1E8}" srcOrd="0" destOrd="0" parTransId="{FCA1F349-DD3B-4CFF-8991-5227A691B1E4}" sibTransId="{8C0001AF-A7AA-47D1-99DC-57623918898A}"/>
    <dgm:cxn modelId="{D03C06D8-2889-475F-9377-5EB05C17A055}" type="presOf" srcId="{A41D6D16-0F25-4161-9567-F7925E03290B}" destId="{89946784-A747-4392-88FE-CC18B7D8C75C}" srcOrd="1" destOrd="1" presId="urn:microsoft.com/office/officeart/2005/8/layout/cycle4"/>
    <dgm:cxn modelId="{A4718A3F-D7FF-4ED2-8189-DDE7E16EA3ED}" srcId="{D63F9D11-88D2-4FBB-BF92-59F1CF6D7EB4}" destId="{5D697BCE-FBBF-40B1-8BF3-BD802560D91F}" srcOrd="0" destOrd="0" parTransId="{CAB160E4-1AEA-484B-93F3-1291AB4874B5}" sibTransId="{7FD7BE94-9B6A-413D-B5C3-76DCF1F23507}"/>
    <dgm:cxn modelId="{BE2C0129-C8C1-4D08-8F30-4424F96903AA}" srcId="{C9203E37-0572-40D0-8D8B-76A6CA06E2AC}" destId="{2850CB3B-4BE4-403A-BF0A-05C96D4F7844}" srcOrd="1" destOrd="0" parTransId="{00B6A140-6809-49D2-A821-EE500A990780}" sibTransId="{916082B7-A0CB-4B71-B5BB-6BEB2D43A79A}"/>
    <dgm:cxn modelId="{CA47A5EB-EB57-4830-9AAF-4BC6F33BC754}" srcId="{44C4C1B8-05AA-4FA2-ACC6-F46A89EC3BA0}" destId="{C9203E37-0572-40D0-8D8B-76A6CA06E2AC}" srcOrd="2" destOrd="0" parTransId="{6C0714BA-DEE7-4EF2-9DE5-8DD633F8A9B9}" sibTransId="{B30CE7D8-1F74-43A0-916D-02B829239579}"/>
    <dgm:cxn modelId="{CF7A0AD4-8770-4B75-9BAE-3455C569D149}" srcId="{7B5F6CA4-2F69-41B0-B9EC-12D98E4FB1E8}" destId="{A41D6D16-0F25-4161-9567-F7925E03290B}" srcOrd="1" destOrd="0" parTransId="{702BE0F4-C797-4E32-89BD-EF7592D59AAE}" sibTransId="{9EC15860-6876-4AA1-A96A-2E056F36DD11}"/>
    <dgm:cxn modelId="{4CCB42BE-6D85-4B4C-86D4-B5C9330BCF5E}" type="presOf" srcId="{A5AAC5A0-C4BF-4AD9-BE87-B2BD1BA6258F}" destId="{89946784-A747-4392-88FE-CC18B7D8C75C}" srcOrd="1" destOrd="0" presId="urn:microsoft.com/office/officeart/2005/8/layout/cycle4"/>
    <dgm:cxn modelId="{6B66C36A-A15C-46D6-A484-0B4B20E0FD02}" srcId="{44C4C1B8-05AA-4FA2-ACC6-F46A89EC3BA0}" destId="{8EF7DD04-B549-4B8D-B285-623DA6E59C30}" srcOrd="1" destOrd="0" parTransId="{C946F3FA-0DFB-44CF-9853-DFA19E73CEA9}" sibTransId="{554332B6-4611-4489-840F-73761A6D6FFA}"/>
    <dgm:cxn modelId="{78F1E13E-D5AD-4BB9-A549-D2F649AAC3D0}" type="presOf" srcId="{44C4C1B8-05AA-4FA2-ACC6-F46A89EC3BA0}" destId="{370B2954-BC96-4CDA-81C9-5DF098110F21}" srcOrd="0" destOrd="0" presId="urn:microsoft.com/office/officeart/2005/8/layout/cycle4"/>
    <dgm:cxn modelId="{A2F51A41-7CC7-43CE-A3CB-C235A5618C05}" type="presOf" srcId="{AC18428D-3BF2-493B-B3F7-2E46EF0600F4}" destId="{E5F8B966-BD45-4641-A194-4A7BAA57E942}" srcOrd="0" destOrd="1" presId="urn:microsoft.com/office/officeart/2005/8/layout/cycle4"/>
    <dgm:cxn modelId="{3B75C897-A690-4336-8659-C6FC3FD12BEB}" type="presOf" srcId="{7B5F6CA4-2F69-41B0-B9EC-12D98E4FB1E8}" destId="{29E03CAE-A1B4-4CAB-B830-CB755FF6F463}" srcOrd="0" destOrd="0" presId="urn:microsoft.com/office/officeart/2005/8/layout/cycle4"/>
    <dgm:cxn modelId="{9A0D07C7-DAE3-460C-978B-4DC79D190F61}" srcId="{44C4C1B8-05AA-4FA2-ACC6-F46A89EC3BA0}" destId="{D63F9D11-88D2-4FBB-BF92-59F1CF6D7EB4}" srcOrd="3" destOrd="0" parTransId="{6AD9CB1D-6303-4BAC-B39D-DF3C4B9400BD}" sibTransId="{F380FB87-9EE8-454A-BCCB-4BDD50579363}"/>
    <dgm:cxn modelId="{BA835ED4-C4A1-49FA-8E67-432A8EF3003F}" srcId="{C9203E37-0572-40D0-8D8B-76A6CA06E2AC}" destId="{5C2E9E48-C3BB-472A-AAAB-81328E2FBD49}" srcOrd="0" destOrd="0" parTransId="{A3A73184-C9BC-404B-9789-2C06550FB90F}" sibTransId="{F1238347-069B-4F07-9149-C0C085998ED8}"/>
    <dgm:cxn modelId="{38850311-885E-4604-95A6-5521006449D4}" type="presOf" srcId="{5C2E9E48-C3BB-472A-AAAB-81328E2FBD49}" destId="{5FA442E1-6AE5-4CEF-8B17-723121F89E2C}" srcOrd="0" destOrd="0" presId="urn:microsoft.com/office/officeart/2005/8/layout/cycle4"/>
    <dgm:cxn modelId="{1A6EEB0F-112B-412D-880C-F69C54D2192C}" srcId="{8EF7DD04-B549-4B8D-B285-623DA6E59C30}" destId="{C21B34E9-0E51-4E4D-B010-5E3144BC52D3}" srcOrd="1" destOrd="0" parTransId="{D5F39B3E-2D5A-49BF-B165-5E5C773153F7}" sibTransId="{C1E07FBC-CD32-444B-AB9D-21A3BE617B33}"/>
    <dgm:cxn modelId="{28F082D2-CD62-43F7-AE26-A17811919645}" type="presOf" srcId="{5D697BCE-FBBF-40B1-8BF3-BD802560D91F}" destId="{FDCAB2DC-AFBC-4D64-AF47-0737C719BF8B}" srcOrd="1" destOrd="0" presId="urn:microsoft.com/office/officeart/2005/8/layout/cycle4"/>
    <dgm:cxn modelId="{16AEC4F9-30B3-4817-A484-EA4E59670334}" srcId="{7B5F6CA4-2F69-41B0-B9EC-12D98E4FB1E8}" destId="{A5AAC5A0-C4BF-4AD9-BE87-B2BD1BA6258F}" srcOrd="0" destOrd="0" parTransId="{31A10A3A-F24F-456E-BD58-6FE3623FEDAC}" sibTransId="{134798DF-7C41-45CA-B64F-2504CEB8A71D}"/>
    <dgm:cxn modelId="{C938DC34-ECA3-401B-AFC3-1C14C1CBB0FC}" type="presOf" srcId="{8801F77C-26D5-47B1-95F4-FE95A515011D}" destId="{8BA94ED0-8ABF-4943-87D1-E44A48027B75}" srcOrd="0" destOrd="0" presId="urn:microsoft.com/office/officeart/2005/8/layout/cycle4"/>
    <dgm:cxn modelId="{585E8F97-2EFF-4530-9E88-27B1B36389C2}" type="presOf" srcId="{C21B34E9-0E51-4E4D-B010-5E3144BC52D3}" destId="{8BA94ED0-8ABF-4943-87D1-E44A48027B75}" srcOrd="0" destOrd="1" presId="urn:microsoft.com/office/officeart/2005/8/layout/cycle4"/>
    <dgm:cxn modelId="{8A6A66B9-4B06-4783-B9FE-5414675EB6AA}" type="presOf" srcId="{C21B34E9-0E51-4E4D-B010-5E3144BC52D3}" destId="{F5B3F73C-FC25-42C5-AF3F-61226329D5CA}" srcOrd="1" destOrd="1" presId="urn:microsoft.com/office/officeart/2005/8/layout/cycle4"/>
    <dgm:cxn modelId="{0BBA37B0-D55F-40F7-9699-25F478EDCE9D}" type="presOf" srcId="{2850CB3B-4BE4-403A-BF0A-05C96D4F7844}" destId="{5FA442E1-6AE5-4CEF-8B17-723121F89E2C}" srcOrd="0" destOrd="1" presId="urn:microsoft.com/office/officeart/2005/8/layout/cycle4"/>
    <dgm:cxn modelId="{214110A1-71C3-45A0-9A73-88A8D878B2C4}" type="presOf" srcId="{5C2E9E48-C3BB-472A-AAAB-81328E2FBD49}" destId="{1BF485B6-A773-47C6-A4D1-39A4C4D7BF11}" srcOrd="1" destOrd="0" presId="urn:microsoft.com/office/officeart/2005/8/layout/cycle4"/>
    <dgm:cxn modelId="{94C2F5E4-645F-4C24-8D61-1F3638EBB51D}" type="presOf" srcId="{8801F77C-26D5-47B1-95F4-FE95A515011D}" destId="{F5B3F73C-FC25-42C5-AF3F-61226329D5CA}" srcOrd="1" destOrd="0" presId="urn:microsoft.com/office/officeart/2005/8/layout/cycle4"/>
    <dgm:cxn modelId="{6BB78974-0ED0-48F1-9983-E7DD24B0EA95}" type="presOf" srcId="{2850CB3B-4BE4-403A-BF0A-05C96D4F7844}" destId="{1BF485B6-A773-47C6-A4D1-39A4C4D7BF11}" srcOrd="1" destOrd="1" presId="urn:microsoft.com/office/officeart/2005/8/layout/cycle4"/>
    <dgm:cxn modelId="{3C83D864-3B3B-4E69-B16F-A75E5B5A456B}" type="presOf" srcId="{D63F9D11-88D2-4FBB-BF92-59F1CF6D7EB4}" destId="{B5E4330D-365E-43B5-AC5B-1D77D60DF1E7}" srcOrd="0" destOrd="0" presId="urn:microsoft.com/office/officeart/2005/8/layout/cycle4"/>
    <dgm:cxn modelId="{8A1DA236-93B0-4E26-9EF7-9A109F8AFBD3}" type="presOf" srcId="{5D697BCE-FBBF-40B1-8BF3-BD802560D91F}" destId="{E5F8B966-BD45-4641-A194-4A7BAA57E942}" srcOrd="0" destOrd="0" presId="urn:microsoft.com/office/officeart/2005/8/layout/cycle4"/>
    <dgm:cxn modelId="{70B3B055-066D-4F70-9657-9C60607F4378}" type="presOf" srcId="{8EF7DD04-B549-4B8D-B285-623DA6E59C30}" destId="{95D9F98F-67AC-49A4-9785-B9FCBBF88C76}" srcOrd="0" destOrd="0" presId="urn:microsoft.com/office/officeart/2005/8/layout/cycle4"/>
    <dgm:cxn modelId="{A7B1DA8E-3D8C-4FED-BB8A-D5D0C109ABFC}" type="presOf" srcId="{C9203E37-0572-40D0-8D8B-76A6CA06E2AC}" destId="{1899BCB1-AE2E-4FEB-ACAA-7AD3F077C35E}" srcOrd="0" destOrd="0" presId="urn:microsoft.com/office/officeart/2005/8/layout/cycle4"/>
    <dgm:cxn modelId="{0DD0588D-AA05-4E64-A38D-B6B5A25FA9F2}" type="presParOf" srcId="{370B2954-BC96-4CDA-81C9-5DF098110F21}" destId="{BFBD74D8-0595-4A99-AB59-E323C1F019A5}" srcOrd="0" destOrd="0" presId="urn:microsoft.com/office/officeart/2005/8/layout/cycle4"/>
    <dgm:cxn modelId="{B8DD2729-E590-44B3-AF25-5DF7C05DD8CE}" type="presParOf" srcId="{BFBD74D8-0595-4A99-AB59-E323C1F019A5}" destId="{320C13E6-567A-4752-AF14-4C16E1DD1711}" srcOrd="0" destOrd="0" presId="urn:microsoft.com/office/officeart/2005/8/layout/cycle4"/>
    <dgm:cxn modelId="{2972AB87-BC21-447E-B470-8B9AED61C1A7}" type="presParOf" srcId="{320C13E6-567A-4752-AF14-4C16E1DD1711}" destId="{7283E380-2BF3-48FF-A1E9-CB8123B99BCA}" srcOrd="0" destOrd="0" presId="urn:microsoft.com/office/officeart/2005/8/layout/cycle4"/>
    <dgm:cxn modelId="{7FB4C708-DC29-4C6B-BAF3-C8D750738454}" type="presParOf" srcId="{320C13E6-567A-4752-AF14-4C16E1DD1711}" destId="{89946784-A747-4392-88FE-CC18B7D8C75C}" srcOrd="1" destOrd="0" presId="urn:microsoft.com/office/officeart/2005/8/layout/cycle4"/>
    <dgm:cxn modelId="{E3670412-5E2B-496F-AE10-49DBE4506B51}" type="presParOf" srcId="{BFBD74D8-0595-4A99-AB59-E323C1F019A5}" destId="{E8A5A0C7-4AC0-4184-8687-F4BC00B20ECD}" srcOrd="1" destOrd="0" presId="urn:microsoft.com/office/officeart/2005/8/layout/cycle4"/>
    <dgm:cxn modelId="{E073F9EC-8E4F-41C7-A5F5-A59FC84B8F5D}" type="presParOf" srcId="{E8A5A0C7-4AC0-4184-8687-F4BC00B20ECD}" destId="{8BA94ED0-8ABF-4943-87D1-E44A48027B75}" srcOrd="0" destOrd="0" presId="urn:microsoft.com/office/officeart/2005/8/layout/cycle4"/>
    <dgm:cxn modelId="{D1B54C22-F451-46B4-B65E-B123D6BFA5C8}" type="presParOf" srcId="{E8A5A0C7-4AC0-4184-8687-F4BC00B20ECD}" destId="{F5B3F73C-FC25-42C5-AF3F-61226329D5CA}" srcOrd="1" destOrd="0" presId="urn:microsoft.com/office/officeart/2005/8/layout/cycle4"/>
    <dgm:cxn modelId="{222A4530-F51E-4758-8B6D-CD642C8B5F62}" type="presParOf" srcId="{BFBD74D8-0595-4A99-AB59-E323C1F019A5}" destId="{4C942BF4-6668-4D15-A484-6B4E032CC0BC}" srcOrd="2" destOrd="0" presId="urn:microsoft.com/office/officeart/2005/8/layout/cycle4"/>
    <dgm:cxn modelId="{7CA06225-4564-4F74-B7A9-0AD44CB22132}" type="presParOf" srcId="{4C942BF4-6668-4D15-A484-6B4E032CC0BC}" destId="{5FA442E1-6AE5-4CEF-8B17-723121F89E2C}" srcOrd="0" destOrd="0" presId="urn:microsoft.com/office/officeart/2005/8/layout/cycle4"/>
    <dgm:cxn modelId="{B1B7B36D-1181-4E69-9683-E133DFAFE242}" type="presParOf" srcId="{4C942BF4-6668-4D15-A484-6B4E032CC0BC}" destId="{1BF485B6-A773-47C6-A4D1-39A4C4D7BF11}" srcOrd="1" destOrd="0" presId="urn:microsoft.com/office/officeart/2005/8/layout/cycle4"/>
    <dgm:cxn modelId="{E42E747A-17C3-4705-8CCF-885D11352881}" type="presParOf" srcId="{BFBD74D8-0595-4A99-AB59-E323C1F019A5}" destId="{70D17FAC-8FF9-4D04-B0C4-8CB0C209BE71}" srcOrd="3" destOrd="0" presId="urn:microsoft.com/office/officeart/2005/8/layout/cycle4"/>
    <dgm:cxn modelId="{C7F9D3F5-EBEE-4D20-8319-824499330CE2}" type="presParOf" srcId="{70D17FAC-8FF9-4D04-B0C4-8CB0C209BE71}" destId="{E5F8B966-BD45-4641-A194-4A7BAA57E942}" srcOrd="0" destOrd="0" presId="urn:microsoft.com/office/officeart/2005/8/layout/cycle4"/>
    <dgm:cxn modelId="{98C202A4-510E-470B-A70E-64A3D89207C3}" type="presParOf" srcId="{70D17FAC-8FF9-4D04-B0C4-8CB0C209BE71}" destId="{FDCAB2DC-AFBC-4D64-AF47-0737C719BF8B}" srcOrd="1" destOrd="0" presId="urn:microsoft.com/office/officeart/2005/8/layout/cycle4"/>
    <dgm:cxn modelId="{28631DBB-450B-4987-BB8E-AADDE0099CA9}" type="presParOf" srcId="{BFBD74D8-0595-4A99-AB59-E323C1F019A5}" destId="{7A8937CB-2F55-4115-8348-13701B3A6F20}" srcOrd="4" destOrd="0" presId="urn:microsoft.com/office/officeart/2005/8/layout/cycle4"/>
    <dgm:cxn modelId="{7FE84D71-910C-4CB5-A4BA-AE42BB7E0750}" type="presParOf" srcId="{370B2954-BC96-4CDA-81C9-5DF098110F21}" destId="{B7656557-5EFB-48FB-B2F3-B1229CC0BC04}" srcOrd="1" destOrd="0" presId="urn:microsoft.com/office/officeart/2005/8/layout/cycle4"/>
    <dgm:cxn modelId="{58FCFD92-AB5A-4902-B008-6883F3C6D28F}" type="presParOf" srcId="{B7656557-5EFB-48FB-B2F3-B1229CC0BC04}" destId="{29E03CAE-A1B4-4CAB-B830-CB755FF6F463}" srcOrd="0" destOrd="0" presId="urn:microsoft.com/office/officeart/2005/8/layout/cycle4"/>
    <dgm:cxn modelId="{FEB71D1A-8654-47B8-B3D8-70E83232C484}" type="presParOf" srcId="{B7656557-5EFB-48FB-B2F3-B1229CC0BC04}" destId="{95D9F98F-67AC-49A4-9785-B9FCBBF88C76}" srcOrd="1" destOrd="0" presId="urn:microsoft.com/office/officeart/2005/8/layout/cycle4"/>
    <dgm:cxn modelId="{C51DE41E-3923-409F-A56B-EBEA45DB2BC5}" type="presParOf" srcId="{B7656557-5EFB-48FB-B2F3-B1229CC0BC04}" destId="{1899BCB1-AE2E-4FEB-ACAA-7AD3F077C35E}" srcOrd="2" destOrd="0" presId="urn:microsoft.com/office/officeart/2005/8/layout/cycle4"/>
    <dgm:cxn modelId="{A22E5454-7562-499F-AEDD-F0FAA01E14BE}" type="presParOf" srcId="{B7656557-5EFB-48FB-B2F3-B1229CC0BC04}" destId="{B5E4330D-365E-43B5-AC5B-1D77D60DF1E7}" srcOrd="3" destOrd="0" presId="urn:microsoft.com/office/officeart/2005/8/layout/cycle4"/>
    <dgm:cxn modelId="{46F58BCE-B35B-4351-8487-5E0ECD32392D}" type="presParOf" srcId="{B7656557-5EFB-48FB-B2F3-B1229CC0BC04}" destId="{6039BCC1-DD89-437A-A14A-D3B580CA3910}" srcOrd="4" destOrd="0" presId="urn:microsoft.com/office/officeart/2005/8/layout/cycle4"/>
    <dgm:cxn modelId="{2BF04AD3-CA69-465C-818E-53F106948FBB}" type="presParOf" srcId="{370B2954-BC96-4CDA-81C9-5DF098110F21}" destId="{37D53C1E-B2F0-47D7-BB72-5347DDC4D108}" srcOrd="2" destOrd="0" presId="urn:microsoft.com/office/officeart/2005/8/layout/cycle4"/>
    <dgm:cxn modelId="{1D8FBFA7-4B19-4C48-9BE8-FAE357C9A4BC}" type="presParOf" srcId="{370B2954-BC96-4CDA-81C9-5DF098110F21}" destId="{E3254298-CCCB-4CBD-A15C-F56DD7E3899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442E1-6AE5-4CEF-8B17-723121F89E2C}">
      <dsp:nvSpPr>
        <dsp:cNvPr id="0" name=""/>
        <dsp:cNvSpPr/>
      </dsp:nvSpPr>
      <dsp:spPr>
        <a:xfrm>
          <a:off x="3483794"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871498"/>
        <a:ext cx="1241925" cy="845846"/>
      </dsp:txXfrm>
    </dsp:sp>
    <dsp:sp modelId="{E5F8B966-BD45-4641-A194-4A7BAA57E942}">
      <dsp:nvSpPr>
        <dsp:cNvPr id="0" name=""/>
        <dsp:cNvSpPr/>
      </dsp:nvSpPr>
      <dsp:spPr>
        <a:xfrm>
          <a:off x="466403"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871498"/>
        <a:ext cx="1241925" cy="845846"/>
      </dsp:txXfrm>
    </dsp:sp>
    <dsp:sp modelId="{8BA94ED0-8ABF-4943-87D1-E44A48027B75}">
      <dsp:nvSpPr>
        <dsp:cNvPr id="0" name=""/>
        <dsp:cNvSpPr/>
      </dsp:nvSpPr>
      <dsp:spPr>
        <a:xfrm>
          <a:off x="3483794"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6316"/>
        <a:ext cx="1241925" cy="845846"/>
      </dsp:txXfrm>
    </dsp:sp>
    <dsp:sp modelId="{7283E380-2BF3-48FF-A1E9-CB8123B99BCA}">
      <dsp:nvSpPr>
        <dsp:cNvPr id="0" name=""/>
        <dsp:cNvSpPr/>
      </dsp:nvSpPr>
      <dsp:spPr>
        <a:xfrm>
          <a:off x="466403"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6316"/>
        <a:ext cx="1241925" cy="845846"/>
      </dsp:txXfrm>
    </dsp:sp>
    <dsp:sp modelId="{29E03CAE-A1B4-4CAB-B830-CB755FF6F463}">
      <dsp:nvSpPr>
        <dsp:cNvPr id="0" name=""/>
        <dsp:cNvSpPr/>
      </dsp:nvSpPr>
      <dsp:spPr>
        <a:xfrm>
          <a:off x="1241341" y="213388"/>
          <a:ext cx="1621005" cy="1621005"/>
        </a:xfrm>
        <a:prstGeom prst="pieWedg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o quanto sei</a:t>
          </a:r>
        </a:p>
      </dsp:txBody>
      <dsp:txXfrm>
        <a:off x="1716122" y="688169"/>
        <a:ext cx="1146224" cy="1146224"/>
      </dsp:txXfrm>
    </dsp:sp>
    <dsp:sp modelId="{95D9F98F-67AC-49A4-9785-B9FCBBF88C76}">
      <dsp:nvSpPr>
        <dsp:cNvPr id="0" name=""/>
        <dsp:cNvSpPr/>
      </dsp:nvSpPr>
      <dsp:spPr>
        <a:xfrm rot="5400000">
          <a:off x="2937220" y="213388"/>
          <a:ext cx="1621005" cy="1621005"/>
        </a:xfrm>
        <a:prstGeom prst="pieWedg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Sei</a:t>
          </a:r>
        </a:p>
      </dsp:txBody>
      <dsp:txXfrm rot="-5400000">
        <a:off x="2937220" y="688169"/>
        <a:ext cx="1146224" cy="1146224"/>
      </dsp:txXfrm>
    </dsp:sp>
    <dsp:sp modelId="{1899BCB1-AE2E-4FEB-ACAA-7AD3F077C35E}">
      <dsp:nvSpPr>
        <dsp:cNvPr id="0" name=""/>
        <dsp:cNvSpPr/>
      </dsp:nvSpPr>
      <dsp:spPr>
        <a:xfrm rot="10800000">
          <a:off x="2937220" y="1909267"/>
          <a:ext cx="1621005" cy="1621005"/>
        </a:xfrm>
        <a:prstGeom prst="pieWedg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não sei</a:t>
          </a:r>
        </a:p>
      </dsp:txBody>
      <dsp:txXfrm rot="10800000">
        <a:off x="2937220" y="1909267"/>
        <a:ext cx="1146224" cy="1146224"/>
      </dsp:txXfrm>
    </dsp:sp>
    <dsp:sp modelId="{B5E4330D-365E-43B5-AC5B-1D77D60DF1E7}">
      <dsp:nvSpPr>
        <dsp:cNvPr id="0" name=""/>
        <dsp:cNvSpPr/>
      </dsp:nvSpPr>
      <dsp:spPr>
        <a:xfrm rot="16200000">
          <a:off x="1241341" y="1909267"/>
          <a:ext cx="1621005" cy="1621005"/>
        </a:xfrm>
        <a:prstGeom prst="pieWedg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que não sei</a:t>
          </a:r>
        </a:p>
      </dsp:txBody>
      <dsp:txXfrm rot="5400000">
        <a:off x="1716122" y="1909267"/>
        <a:ext cx="1146224" cy="1146224"/>
      </dsp:txXfrm>
    </dsp:sp>
    <dsp:sp modelId="{37D53C1E-B2F0-47D7-BB72-5347DDC4D108}">
      <dsp:nvSpPr>
        <dsp:cNvPr id="0" name=""/>
        <dsp:cNvSpPr/>
      </dsp:nvSpPr>
      <dsp:spPr>
        <a:xfrm flipH="1">
          <a:off x="2607447" y="1534901"/>
          <a:ext cx="58467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54298-CCCB-4CBD-A15C-F56DD7E38996}">
      <dsp:nvSpPr>
        <dsp:cNvPr id="0" name=""/>
        <dsp:cNvSpPr/>
      </dsp:nvSpPr>
      <dsp:spPr>
        <a:xfrm rot="10800000" flipH="1">
          <a:off x="2622312" y="1722084"/>
          <a:ext cx="55494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EE758-9CAE-433F-B796-16C56E17460B}" type="datetimeFigureOut">
              <a:rPr lang="pt-BR" smtClean="0"/>
              <a:t>06/01/2019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2C4C5-1158-490A-9332-6389B47AE848}" type="slidenum">
              <a:rPr lang="pt-BR" smtClean="0"/>
              <a:t>‹nº›</a:t>
            </a:fld>
            <a:endParaRPr lang="pt-BR"/>
          </a:p>
        </p:txBody>
      </p:sp>
    </p:spTree>
    <p:extLst>
      <p:ext uri="{BB962C8B-B14F-4D97-AF65-F5344CB8AC3E}">
        <p14:creationId xmlns:p14="http://schemas.microsoft.com/office/powerpoint/2010/main" val="25906979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A46B2-73EF-4C4A-BBF3-1FCF65D31F9F}" type="datetimeFigureOut">
              <a:rPr lang="pt-BR" smtClean="0"/>
              <a:t>06/01/2019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A7A52-FCED-426C-9B9D-7E8CBE3953DB}" type="slidenum">
              <a:rPr lang="pt-BR" smtClean="0"/>
              <a:t>‹nº›</a:t>
            </a:fld>
            <a:endParaRPr lang="pt-BR"/>
          </a:p>
        </p:txBody>
      </p:sp>
    </p:spTree>
    <p:extLst>
      <p:ext uri="{BB962C8B-B14F-4D97-AF65-F5344CB8AC3E}">
        <p14:creationId xmlns:p14="http://schemas.microsoft.com/office/powerpoint/2010/main" val="3641945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9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Seta para a direita 7"/>
          <p:cNvSpPr/>
          <p:nvPr userDrawn="1"/>
        </p:nvSpPr>
        <p:spPr>
          <a:xfrm>
            <a:off x="177834" y="738462"/>
            <a:ext cx="8152620" cy="135597"/>
          </a:xfrm>
          <a:prstGeom prst="rightArrow">
            <a:avLst/>
          </a:prstGeom>
          <a:gradFill flip="none" rotWithShape="1">
            <a:gsLst>
              <a:gs pos="0">
                <a:schemeClr val="accent5">
                  <a:lumMod val="5000"/>
                  <a:lumOff val="95000"/>
                </a:schemeClr>
              </a:gs>
              <a:gs pos="22000">
                <a:srgbClr val="FFC000"/>
              </a:gs>
              <a:gs pos="47000">
                <a:schemeClr val="accent6">
                  <a:lumMod val="75000"/>
                </a:schemeClr>
              </a:gs>
              <a:gs pos="76000">
                <a:schemeClr val="tx2"/>
              </a:gs>
              <a:gs pos="96000">
                <a:schemeClr val="tx2">
                  <a:lumMod val="50000"/>
                </a:schemeClr>
              </a:gs>
            </a:gsLst>
            <a:lin ang="0" scaled="1"/>
            <a:tileRect/>
          </a:gradFill>
          <a:ln>
            <a:noFill/>
          </a:ln>
          <a:effectLst>
            <a:reflection blurRad="6350" stA="52000" endA="300" endPos="35000" dir="5400000" sy="-100000" algn="bl" rotWithShape="0"/>
            <a:softEdge rad="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Tree>
    <p:extLst>
      <p:ext uri="{BB962C8B-B14F-4D97-AF65-F5344CB8AC3E}">
        <p14:creationId xmlns:p14="http://schemas.microsoft.com/office/powerpoint/2010/main" val="1497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2350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6"/>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04" name="Slide do think-cell" r:id="rId7" imgW="270" imgH="270" progId="TCLayout.ActiveDocument.1">
                  <p:embed/>
                </p:oleObj>
              </mc:Choice>
              <mc:Fallback>
                <p:oleObj name="Slide do think-cell" r:id="rId7" imgW="270" imgH="270" progId="TCLayout.ActiveDocument.1">
                  <p:embed/>
                  <p:pic>
                    <p:nvPicPr>
                      <p:cNvPr id="2" name="Objeto 1" hidden="1"/>
                      <p:cNvPicPr/>
                      <p:nvPr/>
                    </p:nvPicPr>
                    <p:blipFill>
                      <a:blip r:embed="rId8"/>
                      <a:stretch>
                        <a:fillRect/>
                      </a:stretch>
                    </p:blipFill>
                    <p:spPr>
                      <a:xfrm>
                        <a:off x="2118" y="1589"/>
                        <a:ext cx="2116" cy="1587"/>
                      </a:xfrm>
                      <a:prstGeom prst="rect">
                        <a:avLst/>
                      </a:prstGeom>
                    </p:spPr>
                  </p:pic>
                </p:oleObj>
              </mc:Fallback>
            </mc:AlternateContent>
          </a:graphicData>
        </a:graphic>
      </p:graphicFrame>
      <p:sp>
        <p:nvSpPr>
          <p:cNvPr id="6" name="Elipse 5"/>
          <p:cNvSpPr/>
          <p:nvPr userDrawn="1"/>
        </p:nvSpPr>
        <p:spPr>
          <a:xfrm>
            <a:off x="0" y="2864225"/>
            <a:ext cx="5295118" cy="3993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6684"/>
            <a:ext cx="12192000" cy="6864684"/>
          </a:xfrm>
          <a:prstGeom prst="rect">
            <a:avLst/>
          </a:prstGeom>
        </p:spPr>
      </p:pic>
      <p:sp>
        <p:nvSpPr>
          <p:cNvPr id="4" name="CaixaDeTexto 3"/>
          <p:cNvSpPr txBox="1"/>
          <p:nvPr userDrawn="1"/>
        </p:nvSpPr>
        <p:spPr>
          <a:xfrm>
            <a:off x="11535783" y="6390064"/>
            <a:ext cx="656217" cy="369332"/>
          </a:xfrm>
          <a:prstGeom prst="rect">
            <a:avLst/>
          </a:prstGeom>
          <a:noFill/>
        </p:spPr>
        <p:txBody>
          <a:bodyPr wrap="square" rtlCol="0">
            <a:spAutoFit/>
          </a:bodyPr>
          <a:lstStyle/>
          <a:p>
            <a:fld id="{380AB637-1C0F-4371-922F-48F93A073F87}" type="slidenum">
              <a:rPr lang="pt-BR" smtClean="0"/>
              <a:t>‹nº›</a:t>
            </a:fld>
            <a:endParaRPr lang="pt-BR" dirty="0"/>
          </a:p>
        </p:txBody>
      </p:sp>
    </p:spTree>
    <p:extLst>
      <p:ext uri="{BB962C8B-B14F-4D97-AF65-F5344CB8AC3E}">
        <p14:creationId xmlns:p14="http://schemas.microsoft.com/office/powerpoint/2010/main" val="1821528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8" r:id="rId3"/>
  </p:sldLayoutIdLst>
  <p:hf hdr="0" ftr="0" dt="0"/>
  <p:txStyles>
    <p:titleStyle>
      <a:lvl1pPr algn="ctr" rtl="0" eaLnBrk="0" fontAlgn="base" hangingPunct="0">
        <a:spcBef>
          <a:spcPct val="0"/>
        </a:spcBef>
        <a:spcAft>
          <a:spcPct val="0"/>
        </a:spcAft>
        <a:defRPr lang="pt-BR" sz="3200" b="1" kern="1200" dirty="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alibri" pitchFamily="34" charset="0"/>
        </a:defRPr>
      </a:lvl2pPr>
      <a:lvl3pPr algn="ctr" rtl="0" eaLnBrk="0" fontAlgn="base" hangingPunct="0">
        <a:spcBef>
          <a:spcPct val="0"/>
        </a:spcBef>
        <a:spcAft>
          <a:spcPct val="0"/>
        </a:spcAft>
        <a:defRPr sz="3200" b="1">
          <a:solidFill>
            <a:schemeClr val="tx2"/>
          </a:solidFill>
          <a:latin typeface="Calibri" pitchFamily="34" charset="0"/>
        </a:defRPr>
      </a:lvl3pPr>
      <a:lvl4pPr algn="ctr" rtl="0" eaLnBrk="0" fontAlgn="base" hangingPunct="0">
        <a:spcBef>
          <a:spcPct val="0"/>
        </a:spcBef>
        <a:spcAft>
          <a:spcPct val="0"/>
        </a:spcAft>
        <a:defRPr sz="3200" b="1">
          <a:solidFill>
            <a:schemeClr val="tx2"/>
          </a:solidFill>
          <a:latin typeface="Calibri" pitchFamily="34" charset="0"/>
        </a:defRPr>
      </a:lvl4pPr>
      <a:lvl5pPr algn="ctr" rtl="0" eaLnBrk="0" fontAlgn="base" hangingPunct="0">
        <a:spcBef>
          <a:spcPct val="0"/>
        </a:spcBef>
        <a:spcAft>
          <a:spcPct val="0"/>
        </a:spcAft>
        <a:defRPr sz="3200" b="1">
          <a:solidFill>
            <a:schemeClr val="tx2"/>
          </a:solidFill>
          <a:latin typeface="Calibri" pitchFamily="34" charset="0"/>
        </a:defRPr>
      </a:lvl5pPr>
      <a:lvl6pPr marL="457200" algn="ctr" rtl="0" fontAlgn="base">
        <a:spcBef>
          <a:spcPct val="0"/>
        </a:spcBef>
        <a:spcAft>
          <a:spcPct val="0"/>
        </a:spcAft>
        <a:defRPr sz="3200" b="1">
          <a:solidFill>
            <a:schemeClr val="tx2"/>
          </a:solidFill>
          <a:latin typeface="Calibri" pitchFamily="34" charset="0"/>
        </a:defRPr>
      </a:lvl6pPr>
      <a:lvl7pPr marL="914400" algn="ctr" rtl="0" fontAlgn="base">
        <a:spcBef>
          <a:spcPct val="0"/>
        </a:spcBef>
        <a:spcAft>
          <a:spcPct val="0"/>
        </a:spcAft>
        <a:defRPr sz="3200" b="1">
          <a:solidFill>
            <a:schemeClr val="tx2"/>
          </a:solidFill>
          <a:latin typeface="Calibri" pitchFamily="34" charset="0"/>
        </a:defRPr>
      </a:lvl7pPr>
      <a:lvl8pPr marL="1371600" algn="ctr" rtl="0" fontAlgn="base">
        <a:spcBef>
          <a:spcPct val="0"/>
        </a:spcBef>
        <a:spcAft>
          <a:spcPct val="0"/>
        </a:spcAft>
        <a:defRPr sz="3200" b="1">
          <a:solidFill>
            <a:schemeClr val="tx2"/>
          </a:solidFill>
          <a:latin typeface="Calibri" pitchFamily="34" charset="0"/>
        </a:defRPr>
      </a:lvl8pPr>
      <a:lvl9pPr marL="1828800" algn="ctr" rtl="0" fontAlgn="base">
        <a:spcBef>
          <a:spcPct val="0"/>
        </a:spcBef>
        <a:spcAft>
          <a:spcPct val="0"/>
        </a:spcAft>
        <a:defRPr sz="3200" b="1">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Dan_Brickl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649506" y="2412160"/>
            <a:ext cx="10058400" cy="1143000"/>
          </a:xfrm>
        </p:spPr>
        <p:txBody>
          <a:bodyPr>
            <a:noAutofit/>
          </a:bodyPr>
          <a:lstStyle/>
          <a:p>
            <a:pPr marL="0" indent="0" algn="ctr">
              <a:lnSpc>
                <a:spcPct val="150000"/>
              </a:lnSpc>
              <a:buNone/>
            </a:pPr>
            <a:r>
              <a:rPr lang="pt-BR" sz="2400" b="1" dirty="0">
                <a:solidFill>
                  <a:schemeClr val="accent6">
                    <a:lumMod val="75000"/>
                  </a:schemeClr>
                </a:solidFill>
                <a:latin typeface="Corbel" panose="020B0503020204020204" pitchFamily="34" charset="0"/>
              </a:rPr>
              <a:t>CURSO DE EXCEL BÁSICO.</a:t>
            </a:r>
          </a:p>
          <a:p>
            <a:pPr marL="0" indent="0" algn="ctr">
              <a:lnSpc>
                <a:spcPct val="150000"/>
              </a:lnSpc>
              <a:buNone/>
            </a:pPr>
            <a:endParaRPr lang="pt-BR" sz="2400" b="1" dirty="0">
              <a:solidFill>
                <a:schemeClr val="accent6">
                  <a:lumMod val="75000"/>
                </a:schemeClr>
              </a:solidFill>
              <a:latin typeface="Corbel" panose="020B0503020204020204" pitchFamily="34" charset="0"/>
            </a:endParaRPr>
          </a:p>
          <a:p>
            <a:pPr marL="0" indent="0" algn="ctr">
              <a:lnSpc>
                <a:spcPct val="150000"/>
              </a:lnSpc>
              <a:buNone/>
            </a:pPr>
            <a:r>
              <a:rPr lang="pt-BR" sz="2400" b="1" dirty="0">
                <a:solidFill>
                  <a:schemeClr val="accent6">
                    <a:lumMod val="75000"/>
                  </a:schemeClr>
                </a:solidFill>
                <a:latin typeface="Corbel" panose="020B0503020204020204" pitchFamily="34" charset="0"/>
              </a:rPr>
              <a:t>AULA 1 de 4</a:t>
            </a:r>
          </a:p>
          <a:p>
            <a:pPr algn="ct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38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30305" y="747710"/>
            <a:ext cx="11040035" cy="1655762"/>
          </a:xfrm>
        </p:spPr>
        <p:txBody>
          <a:bodyPr>
            <a:noAutofit/>
          </a:bodyPr>
          <a:lstStyle/>
          <a:p>
            <a:pPr algn="just">
              <a:lnSpc>
                <a:spcPct val="150000"/>
              </a:lnSpc>
              <a:buFont typeface="Arial" panose="020B0604020202020204" pitchFamily="34" charset="0"/>
              <a:buChar char="•"/>
            </a:pPr>
            <a:r>
              <a:rPr lang="pt-BR" sz="1800" dirty="0">
                <a:latin typeface="Corbel" panose="020B0503020204020204" pitchFamily="34" charset="0"/>
              </a:rPr>
              <a:t>Lançada em 1979 para Apple e criada por </a:t>
            </a:r>
            <a:r>
              <a:rPr lang="pt-BR" sz="1800" u="sng" dirty="0">
                <a:latin typeface="Corbel" panose="020B0503020204020204" pitchFamily="34" charset="0"/>
                <a:hlinkClick r:id="rId2"/>
              </a:rPr>
              <a:t>Dan </a:t>
            </a:r>
            <a:r>
              <a:rPr lang="pt-BR" sz="1800" u="sng" dirty="0" err="1">
                <a:latin typeface="Corbel" panose="020B0503020204020204" pitchFamily="34" charset="0"/>
                <a:hlinkClick r:id="rId2"/>
              </a:rPr>
              <a:t>Bricklin</a:t>
            </a:r>
            <a:r>
              <a:rPr lang="pt-BR" sz="1800" dirty="0">
                <a:latin typeface="Corbel" panose="020B0503020204020204" pitchFamily="34" charset="0"/>
              </a:rPr>
              <a:t> e Bob </a:t>
            </a:r>
            <a:r>
              <a:rPr lang="pt-BR" sz="1800" dirty="0" err="1">
                <a:latin typeface="Corbel" panose="020B0503020204020204" pitchFamily="34" charset="0"/>
              </a:rPr>
              <a:t>Frankston</a:t>
            </a:r>
            <a:r>
              <a:rPr lang="pt-BR" sz="1800" dirty="0">
                <a:latin typeface="Corbel" panose="020B0503020204020204" pitchFamily="34" charset="0"/>
              </a:rPr>
              <a:t> baseada na </a:t>
            </a:r>
            <a:r>
              <a:rPr lang="pt-BR" sz="1800" dirty="0" err="1">
                <a:latin typeface="Corbel" panose="020B0503020204020204" pitchFamily="34" charset="0"/>
              </a:rPr>
              <a:t>idéia</a:t>
            </a:r>
            <a:r>
              <a:rPr lang="pt-BR" sz="1800" dirty="0">
                <a:latin typeface="Corbel" panose="020B0503020204020204" pitchFamily="34" charset="0"/>
              </a:rPr>
              <a:t> da folha quadriculada. </a:t>
            </a:r>
          </a:p>
          <a:p>
            <a:pPr algn="just">
              <a:lnSpc>
                <a:spcPct val="150000"/>
              </a:lnSpc>
              <a:buFont typeface="Arial" panose="020B0604020202020204" pitchFamily="34" charset="0"/>
              <a:buChar char="•"/>
            </a:pPr>
            <a:r>
              <a:rPr lang="pt-BR" sz="1800" dirty="0">
                <a:latin typeface="Corbel" panose="020B0503020204020204" pitchFamily="34" charset="0"/>
              </a:rPr>
              <a:t> 1ª V. processava 5 coluna e 20 linhas. CP/M (anterior a </a:t>
            </a:r>
            <a:r>
              <a:rPr lang="pt-BR" sz="1800" dirty="0" err="1">
                <a:latin typeface="Corbel" panose="020B0503020204020204" pitchFamily="34" charset="0"/>
              </a:rPr>
              <a:t>MS-Dos</a:t>
            </a:r>
            <a:r>
              <a:rPr lang="pt-BR" sz="1800" dirty="0">
                <a:latin typeface="Corbel" panose="020B0503020204020204" pitchFamily="34" charset="0"/>
              </a:rPr>
              <a:t>)</a:t>
            </a:r>
          </a:p>
          <a:p>
            <a:pPr algn="just">
              <a:lnSpc>
                <a:spcPct val="150000"/>
              </a:lnSpc>
              <a:buFont typeface="Arial" panose="020B0604020202020204" pitchFamily="34" charset="0"/>
              <a:buChar char="•"/>
            </a:pPr>
            <a:r>
              <a:rPr lang="pt-BR" sz="1800" dirty="0">
                <a:latin typeface="Corbel" panose="020B0503020204020204" pitchFamily="34" charset="0"/>
              </a:rPr>
              <a:t>Fundaram a empresa </a:t>
            </a:r>
            <a:r>
              <a:rPr lang="pt-BR" sz="1800" dirty="0" err="1">
                <a:latin typeface="Corbel" panose="020B0503020204020204" pitchFamily="34" charset="0"/>
              </a:rPr>
              <a:t>Visicalc</a:t>
            </a:r>
            <a:r>
              <a:rPr lang="pt-BR" sz="1800" dirty="0">
                <a:latin typeface="Corbel" panose="020B0503020204020204" pitchFamily="34" charset="0"/>
              </a:rPr>
              <a:t> Software </a:t>
            </a:r>
            <a:r>
              <a:rPr lang="pt-BR" sz="1800" dirty="0" err="1">
                <a:latin typeface="Corbel" panose="020B0503020204020204" pitchFamily="34" charset="0"/>
              </a:rPr>
              <a:t>Arts</a:t>
            </a:r>
            <a:r>
              <a:rPr lang="pt-BR" sz="1800" dirty="0">
                <a:latin typeface="Corbel" panose="020B0503020204020204" pitchFamily="34" charset="0"/>
              </a:rPr>
              <a:t> Corporation: </a:t>
            </a:r>
          </a:p>
          <a:p>
            <a:pPr algn="just">
              <a:lnSpc>
                <a:spcPct val="150000"/>
              </a:lnSpc>
            </a:pPr>
            <a:r>
              <a:rPr lang="pt-BR" sz="1800" u="sng" dirty="0">
                <a:latin typeface="Corbel" panose="020B0503020204020204" pitchFamily="34" charset="0"/>
              </a:rPr>
              <a:t>Concorrente: </a:t>
            </a:r>
            <a:r>
              <a:rPr lang="pt-BR" sz="1800" u="sng" dirty="0" err="1">
                <a:latin typeface="Corbel" panose="020B0503020204020204" pitchFamily="34" charset="0"/>
              </a:rPr>
              <a:t>Supercalc</a:t>
            </a:r>
            <a:r>
              <a:rPr lang="pt-BR" sz="1800" u="sng" dirty="0">
                <a:latin typeface="Corbel" panose="020B0503020204020204" pitchFamily="34" charset="0"/>
              </a:rPr>
              <a:t>, Multiplan, Lotus 1-2-3.</a:t>
            </a:r>
            <a:endParaRPr lang="pt-BR" sz="1800" dirty="0">
              <a:latin typeface="Corbel" panose="020B0503020204020204" pitchFamily="34"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3" y="3102932"/>
            <a:ext cx="4961406" cy="3402107"/>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33" y="3102932"/>
            <a:ext cx="4289238" cy="2699521"/>
          </a:xfrm>
          <a:prstGeom prst="rect">
            <a:avLst/>
          </a:prstGeom>
        </p:spPr>
      </p:pic>
      <p:sp>
        <p:nvSpPr>
          <p:cNvPr id="4" name="Elipse 3"/>
          <p:cNvSpPr/>
          <p:nvPr/>
        </p:nvSpPr>
        <p:spPr>
          <a:xfrm>
            <a:off x="3071309" y="3662005"/>
            <a:ext cx="1484555" cy="158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História do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8030233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450664" y="786336"/>
            <a:ext cx="11171493" cy="549592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PASTA AULA5 </a:t>
            </a:r>
          </a:p>
          <a:p>
            <a:pPr algn="just"/>
            <a:endParaRPr lang="pt-BR" sz="3600" dirty="0"/>
          </a:p>
          <a:p>
            <a:pPr algn="just"/>
            <a:r>
              <a:rPr lang="pt-BR" sz="3600" dirty="0" err="1"/>
              <a:t>Disponivel</a:t>
            </a:r>
            <a:r>
              <a:rPr lang="pt-BR" sz="3600" dirty="0"/>
              <a:t>  na Pasta Carreteiros</a:t>
            </a:r>
          </a:p>
          <a:p>
            <a:pPr algn="just"/>
            <a:endParaRPr lang="pt-BR" sz="3600" dirty="0"/>
          </a:p>
          <a:p>
            <a:pPr algn="just"/>
            <a:r>
              <a:rPr lang="pt-BR" sz="3600" dirty="0"/>
              <a:t>QUEM NÃO CONSEGUIR ARQUIVOS, PEGAR PEN DRIVE AQUI NA FRENTE</a:t>
            </a:r>
          </a:p>
          <a:p>
            <a:pPr algn="just"/>
            <a:endParaRPr lang="pt-BR" sz="3600" dirty="0"/>
          </a:p>
        </p:txBody>
      </p:sp>
    </p:spTree>
    <p:extLst>
      <p:ext uri="{BB962C8B-B14F-4D97-AF65-F5344CB8AC3E}">
        <p14:creationId xmlns:p14="http://schemas.microsoft.com/office/powerpoint/2010/main" val="32545493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3163384" y="2839188"/>
            <a:ext cx="11171493" cy="1179624"/>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RETORNAMOS AS 13:15</a:t>
            </a:r>
          </a:p>
          <a:p>
            <a:pPr algn="just"/>
            <a:endParaRPr lang="pt-BR" sz="3600" dirty="0"/>
          </a:p>
        </p:txBody>
      </p:sp>
    </p:spTree>
    <p:extLst>
      <p:ext uri="{BB962C8B-B14F-4D97-AF65-F5344CB8AC3E}">
        <p14:creationId xmlns:p14="http://schemas.microsoft.com/office/powerpoint/2010/main" val="8246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775447" y="825668"/>
            <a:ext cx="10076329" cy="1655762"/>
          </a:xfrm>
        </p:spPr>
        <p:txBody>
          <a:bodyPr>
            <a:normAutofit/>
          </a:bodyPr>
          <a:lstStyle/>
          <a:p>
            <a:pPr algn="just">
              <a:lnSpc>
                <a:spcPct val="160000"/>
              </a:lnSpc>
            </a:pPr>
            <a:r>
              <a:rPr lang="pt-BR" sz="1800" dirty="0">
                <a:latin typeface="Corbel" panose="020B0503020204020204" pitchFamily="34" charset="0"/>
              </a:rPr>
              <a:t>Lançado pela </a:t>
            </a:r>
            <a:r>
              <a:rPr lang="pt-BR" sz="1800" dirty="0" err="1">
                <a:latin typeface="Corbel" panose="020B0503020204020204" pitchFamily="34" charset="0"/>
              </a:rPr>
              <a:t>Sorcim</a:t>
            </a:r>
            <a:r>
              <a:rPr lang="pt-BR" sz="1800" dirty="0">
                <a:latin typeface="Corbel" panose="020B0503020204020204" pitchFamily="34" charset="0"/>
              </a:rPr>
              <a:t> em 1980 para </a:t>
            </a:r>
            <a:r>
              <a:rPr lang="pt-BR" sz="1800" u="sng" dirty="0">
                <a:latin typeface="Corbel" panose="020B0503020204020204" pitchFamily="34" charset="0"/>
              </a:rPr>
              <a:t>CP/M (anterior a </a:t>
            </a:r>
            <a:r>
              <a:rPr lang="pt-BR" sz="1800" u="sng" dirty="0" err="1">
                <a:latin typeface="Corbel" panose="020B0503020204020204" pitchFamily="34" charset="0"/>
              </a:rPr>
              <a:t>MS-Dos</a:t>
            </a:r>
            <a:r>
              <a:rPr lang="pt-BR" sz="1800" u="sng" dirty="0">
                <a:latin typeface="Corbel" panose="020B0503020204020204" pitchFamily="34" charset="0"/>
              </a:rPr>
              <a:t>)</a:t>
            </a:r>
            <a:r>
              <a:rPr lang="pt-BR" sz="1800" dirty="0">
                <a:latin typeface="Corbel" panose="020B0503020204020204" pitchFamily="34" charset="0"/>
              </a:rPr>
              <a:t> e Apple: conseguia realizar calculo iterativo, algo que foi adicionado ao Excel somente 10 anos depois. </a:t>
            </a:r>
          </a:p>
          <a:p>
            <a:r>
              <a:rPr lang="pt-BR" sz="1800" dirty="0" err="1">
                <a:latin typeface="Corbel" panose="020B0503020204020204" pitchFamily="34" charset="0"/>
              </a:rPr>
              <a:t>Sourcim</a:t>
            </a:r>
            <a:r>
              <a:rPr lang="pt-BR" sz="1800" dirty="0">
                <a:latin typeface="Corbel" panose="020B0503020204020204" pitchFamily="34" charset="0"/>
              </a:rPr>
              <a:t> Computer Associates &gt; Comprada pela </a:t>
            </a:r>
            <a:r>
              <a:rPr lang="pt-BR" sz="1800" dirty="0" err="1">
                <a:latin typeface="Corbel" panose="020B0503020204020204" pitchFamily="34" charset="0"/>
              </a:rPr>
              <a:t>Bradcom</a:t>
            </a:r>
            <a:endParaRPr lang="pt-BR" sz="1800" dirty="0">
              <a:latin typeface="Corbel" panose="020B0503020204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19" y="2384611"/>
            <a:ext cx="6096000" cy="3810000"/>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Supercalc</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74172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853440" y="853459"/>
            <a:ext cx="10493188" cy="1655762"/>
          </a:xfrm>
        </p:spPr>
        <p:txBody>
          <a:bodyPr>
            <a:normAutofit/>
          </a:bodyPr>
          <a:lstStyle/>
          <a:p>
            <a:pPr algn="just">
              <a:lnSpc>
                <a:spcPct val="150000"/>
              </a:lnSpc>
            </a:pPr>
            <a:r>
              <a:rPr lang="pt-BR" sz="1800" dirty="0">
                <a:latin typeface="Corbel" panose="020B0503020204020204" pitchFamily="34" charset="0"/>
              </a:rPr>
              <a:t>Lançado em 1982 pela Microsoft em 1982 diferencia-se pelo uso de formato números ao invés de colunas (melhor do ponto de vista de programação). Até hoje esta função está presente no Excel. </a:t>
            </a:r>
          </a:p>
          <a:p>
            <a:pPr algn="just">
              <a:lnSpc>
                <a:spcPct val="150000"/>
              </a:lnSpc>
            </a:pPr>
            <a:r>
              <a:rPr lang="pt-BR" sz="1800" u="sng" dirty="0">
                <a:latin typeface="Corbel" panose="020B0503020204020204" pitchFamily="34" charset="0"/>
              </a:rPr>
              <a:t>Lançado para sistema CP/M (anterior a </a:t>
            </a:r>
            <a:r>
              <a:rPr lang="pt-BR" sz="1800" u="sng" dirty="0" err="1">
                <a:latin typeface="Corbel" panose="020B0503020204020204" pitchFamily="34" charset="0"/>
              </a:rPr>
              <a:t>MS-Dos</a:t>
            </a:r>
            <a:r>
              <a:rPr lang="pt-BR" sz="1800" u="sng" dirty="0">
                <a:latin typeface="Corbel" panose="020B0503020204020204" pitchFamily="34" charset="0"/>
              </a:rPr>
              <a:t>)</a:t>
            </a: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1736631" y="2509221"/>
            <a:ext cx="6366501" cy="3972261"/>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Multiplan</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86461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799" y="820221"/>
            <a:ext cx="11219330" cy="1655762"/>
          </a:xfrm>
        </p:spPr>
        <p:txBody>
          <a:bodyPr>
            <a:normAutofit fontScale="92500"/>
          </a:bodyPr>
          <a:lstStyle/>
          <a:p>
            <a:pPr algn="just">
              <a:lnSpc>
                <a:spcPct val="150000"/>
              </a:lnSpc>
            </a:pPr>
            <a:r>
              <a:rPr lang="pt-BR" sz="1800" dirty="0">
                <a:latin typeface="Corbel" panose="020B0503020204020204" pitchFamily="34" charset="0"/>
              </a:rPr>
              <a:t>Lotus 1-2-3: Lançado pela Lotus Corporation em 1983 para IBM-PC. Diferencia-se pela rapidez, gerar gráficos e tratar planilha como base de dados, automação pelo usuário (macro) e </a:t>
            </a:r>
            <a:r>
              <a:rPr lang="pt-BR" sz="1800" dirty="0" err="1">
                <a:latin typeface="Corbel" panose="020B0503020204020204" pitchFamily="34" charset="0"/>
              </a:rPr>
              <a:t>add-ins</a:t>
            </a:r>
            <a:r>
              <a:rPr lang="pt-BR" sz="1800" dirty="0">
                <a:latin typeface="Corbel" panose="020B0503020204020204" pitchFamily="34" charset="0"/>
              </a:rPr>
              <a:t>. Rapidamente tornou-se líder de mercado.</a:t>
            </a:r>
          </a:p>
          <a:p>
            <a:pPr algn="just">
              <a:lnSpc>
                <a:spcPct val="150000"/>
              </a:lnSpc>
            </a:pPr>
            <a:r>
              <a:rPr lang="pt-BR" sz="1800" dirty="0">
                <a:latin typeface="Corbel" panose="020B0503020204020204" pitchFamily="34" charset="0"/>
              </a:rPr>
              <a:t>Adquirida </a:t>
            </a:r>
            <a:r>
              <a:rPr lang="pt-BR" sz="1800">
                <a:latin typeface="Corbel" panose="020B0503020204020204" pitchFamily="34" charset="0"/>
              </a:rPr>
              <a:t>pela IBM em 1995 </a:t>
            </a:r>
            <a:endParaRPr lang="pt-BR" sz="1800" dirty="0">
              <a:latin typeface="Corbel" panose="020B0503020204020204" pitchFamily="34"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6454" y="2475983"/>
            <a:ext cx="3078480" cy="3389376"/>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475983"/>
            <a:ext cx="5410200" cy="40576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Lotus 1-2-3</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4856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536107" y="880129"/>
            <a:ext cx="9732963" cy="1655762"/>
          </a:xfrm>
        </p:spPr>
        <p:txBody>
          <a:bodyPr>
            <a:normAutofit/>
          </a:bodyPr>
          <a:lstStyle/>
          <a:p>
            <a:pPr algn="just">
              <a:lnSpc>
                <a:spcPct val="150000"/>
              </a:lnSpc>
            </a:pPr>
            <a:r>
              <a:rPr lang="pt-BR" sz="1800" dirty="0">
                <a:latin typeface="Corbel" panose="020B0503020204020204" pitchFamily="34" charset="0"/>
              </a:rPr>
              <a:t>Excel : lançado em 1985 para </a:t>
            </a:r>
            <a:r>
              <a:rPr lang="pt-BR" sz="1800" dirty="0" err="1">
                <a:latin typeface="Corbel" panose="020B0503020204020204" pitchFamily="34" charset="0"/>
              </a:rPr>
              <a:t>Machintosh</a:t>
            </a:r>
            <a:r>
              <a:rPr lang="pt-BR" sz="1800" dirty="0">
                <a:latin typeface="Corbel" panose="020B0503020204020204" pitchFamily="34" charset="0"/>
              </a:rPr>
              <a:t> pela Microsoft , trazia inovações gráficas, Menus, gráficos e opções de formatação. Somente em 1987 foi lançado para Windows. Em 1990 tornou-se líder de mercado.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463" y="2305632"/>
            <a:ext cx="6237643" cy="4179221"/>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017" y="2305632"/>
            <a:ext cx="3480098" cy="2328066"/>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02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8000" y="611188"/>
            <a:ext cx="9144000" cy="400050"/>
          </a:xfrm>
        </p:spPr>
        <p:txBody>
          <a:bodyPr>
            <a:normAutofit fontScale="85000" lnSpcReduction="20000"/>
          </a:bodyPr>
          <a:lstStyle/>
          <a:p>
            <a:endParaRPr lang="pt-BR" dirty="0"/>
          </a:p>
          <a:p>
            <a:endParaRPr lang="pt-BR" dirty="0"/>
          </a:p>
        </p:txBody>
      </p:sp>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1985: Excel 1.0 para Macintosh</a:t>
            </a:r>
          </a:p>
          <a:p>
            <a:pPr algn="l">
              <a:lnSpc>
                <a:spcPct val="100000"/>
              </a:lnSpc>
            </a:pPr>
            <a:r>
              <a:rPr lang="pt-BR" sz="1800" dirty="0">
                <a:latin typeface="Corbel" panose="020B0503020204020204" pitchFamily="34" charset="0"/>
              </a:rPr>
              <a:t>1987: Excel 2.0 para Windows</a:t>
            </a:r>
          </a:p>
          <a:p>
            <a:pPr algn="l">
              <a:lnSpc>
                <a:spcPct val="100000"/>
              </a:lnSpc>
            </a:pPr>
            <a:r>
              <a:rPr lang="pt-BR" sz="1800" dirty="0">
                <a:latin typeface="Corbel" panose="020B0503020204020204" pitchFamily="34" charset="0"/>
              </a:rPr>
              <a:t>1990: Excel 3.0 – </a:t>
            </a:r>
            <a:r>
              <a:rPr lang="pt-BR" sz="1800" dirty="0">
                <a:solidFill>
                  <a:srgbClr val="FF0000"/>
                </a:solidFill>
                <a:latin typeface="Corbel" panose="020B0503020204020204" pitchFamily="34" charset="0"/>
              </a:rPr>
              <a:t>Gráficos 3D</a:t>
            </a:r>
          </a:p>
          <a:p>
            <a:pPr algn="l">
              <a:lnSpc>
                <a:spcPct val="100000"/>
              </a:lnSpc>
            </a:pPr>
            <a:r>
              <a:rPr lang="pt-BR" sz="1800" dirty="0">
                <a:latin typeface="Corbel" panose="020B0503020204020204" pitchFamily="34" charset="0"/>
              </a:rPr>
              <a:t>1992: Excel 4.0</a:t>
            </a:r>
          </a:p>
          <a:p>
            <a:pPr algn="l">
              <a:lnSpc>
                <a:spcPct val="100000"/>
              </a:lnSpc>
            </a:pPr>
            <a:r>
              <a:rPr lang="pt-BR" sz="1800" dirty="0">
                <a:latin typeface="Corbel" panose="020B0503020204020204" pitchFamily="34" charset="0"/>
              </a:rPr>
              <a:t>1993: Excel 5.0 (Office 4.2 e 4.3) – </a:t>
            </a:r>
            <a:r>
              <a:rPr lang="pt-BR" sz="1800" dirty="0">
                <a:solidFill>
                  <a:srgbClr val="FF0000"/>
                </a:solidFill>
                <a:latin typeface="Corbel" panose="020B0503020204020204" pitchFamily="34" charset="0"/>
              </a:rPr>
              <a:t>Primeiro com VBA</a:t>
            </a:r>
          </a:p>
          <a:p>
            <a:pPr algn="l">
              <a:lnSpc>
                <a:spcPct val="100000"/>
              </a:lnSpc>
            </a:pPr>
            <a:r>
              <a:rPr lang="pt-BR" sz="1800" dirty="0">
                <a:latin typeface="Corbel" panose="020B0503020204020204" pitchFamily="34" charset="0"/>
              </a:rPr>
              <a:t>1995: Excel 7.0 (Office 95)</a:t>
            </a:r>
          </a:p>
          <a:p>
            <a:pPr algn="l">
              <a:lnSpc>
                <a:spcPct val="100000"/>
              </a:lnSpc>
            </a:pPr>
            <a:r>
              <a:rPr lang="pt-BR" sz="1800" dirty="0">
                <a:latin typeface="Corbel" panose="020B0503020204020204" pitchFamily="34" charset="0"/>
              </a:rPr>
              <a:t>1997: Excel 8.0 | Excel 97 (Office 97) – </a:t>
            </a:r>
            <a:r>
              <a:rPr lang="pt-BR" sz="1800" dirty="0">
                <a:solidFill>
                  <a:srgbClr val="FF0000"/>
                </a:solidFill>
                <a:latin typeface="Corbel" panose="020B0503020204020204" pitchFamily="34" charset="0"/>
              </a:rPr>
              <a:t>Assistente Office</a:t>
            </a:r>
          </a:p>
          <a:p>
            <a:pPr algn="l">
              <a:lnSpc>
                <a:spcPct val="100000"/>
              </a:lnSpc>
            </a:pPr>
            <a:r>
              <a:rPr lang="pt-BR" sz="1800" dirty="0">
                <a:latin typeface="Corbel" panose="020B0503020204020204" pitchFamily="34" charset="0"/>
              </a:rPr>
              <a:t>1999: Excel 9.0 | Excel 2000 (Office 2000)</a:t>
            </a:r>
          </a:p>
          <a:p>
            <a:pPr algn="l">
              <a:lnSpc>
                <a:spcPct val="100000"/>
              </a:lnSpc>
            </a:pPr>
            <a:r>
              <a:rPr lang="pt-BR" sz="1800" dirty="0">
                <a:latin typeface="Corbel" panose="020B0503020204020204" pitchFamily="34" charset="0"/>
              </a:rPr>
              <a:t>2001: Excel 10.0 | Excel XP (Office XP)</a:t>
            </a:r>
          </a:p>
          <a:p>
            <a:pPr algn="l">
              <a:lnSpc>
                <a:spcPct val="100000"/>
              </a:lnSpc>
            </a:pPr>
            <a:r>
              <a:rPr lang="pt-BR" sz="1800" dirty="0">
                <a:latin typeface="Corbel" panose="020B0503020204020204" pitchFamily="34" charset="0"/>
              </a:rPr>
              <a:t>2003: Excel 11.0 | Excel 2003 (Office 2003)</a:t>
            </a:r>
          </a:p>
          <a:p>
            <a:pPr algn="l">
              <a:lnSpc>
                <a:spcPct val="100000"/>
              </a:lnSpc>
            </a:pPr>
            <a:r>
              <a:rPr lang="pt-BR" sz="1800" dirty="0">
                <a:latin typeface="Corbel" panose="020B0503020204020204" pitchFamily="34" charset="0"/>
              </a:rPr>
              <a:t>2007: Excel 12.0 | Excel 2007 (Office 2007) – </a:t>
            </a:r>
            <a:r>
              <a:rPr lang="pt-BR" sz="1800" dirty="0">
                <a:solidFill>
                  <a:srgbClr val="FF0000"/>
                </a:solidFill>
                <a:latin typeface="Corbel" panose="020B0503020204020204" pitchFamily="34" charset="0"/>
              </a:rPr>
              <a:t>Introdução de Guias / 1MM linhas </a:t>
            </a:r>
          </a:p>
          <a:p>
            <a:pPr algn="l">
              <a:lnSpc>
                <a:spcPct val="100000"/>
              </a:lnSpc>
            </a:pPr>
            <a:r>
              <a:rPr lang="pt-BR" sz="1800" dirty="0">
                <a:latin typeface="Corbel" panose="020B0503020204020204" pitchFamily="34" charset="0"/>
              </a:rPr>
              <a:t>2010: Excel 14.0 | Excel 2010 (Office 2010)</a:t>
            </a:r>
          </a:p>
          <a:p>
            <a:pPr algn="l">
              <a:lnSpc>
                <a:spcPct val="100000"/>
              </a:lnSpc>
            </a:pPr>
            <a:r>
              <a:rPr lang="pt-BR" sz="1800" dirty="0">
                <a:latin typeface="Corbel" panose="020B0503020204020204" pitchFamily="34" charset="0"/>
              </a:rPr>
              <a:t>2013: Excel 15.0 | Excel 2013 (Office 2013) – </a:t>
            </a:r>
            <a:r>
              <a:rPr lang="pt-BR" sz="1800" dirty="0">
                <a:solidFill>
                  <a:srgbClr val="FF0000"/>
                </a:solidFill>
                <a:latin typeface="Corbel" panose="020B0503020204020204" pitchFamily="34" charset="0"/>
              </a:rPr>
              <a:t>Ferramentas de BI</a:t>
            </a:r>
          </a:p>
          <a:p>
            <a:pPr algn="l">
              <a:lnSpc>
                <a:spcPct val="100000"/>
              </a:lnSpc>
            </a:pPr>
            <a:r>
              <a:rPr lang="pt-BR" sz="1800" dirty="0">
                <a:latin typeface="Corbel" panose="020B0503020204020204" pitchFamily="34" charset="0"/>
              </a:rPr>
              <a:t>2016 Excel 16.0 | Excel 2016 (Office 2016)</a:t>
            </a: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Histórico das Versões Lançadas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3393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20819" y="1269404"/>
            <a:ext cx="9144000" cy="5378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a:latin typeface="Corbel" panose="020B0503020204020204" pitchFamily="34" charset="0"/>
              </a:rPr>
              <a:t>Empregabilidade</a:t>
            </a:r>
          </a:p>
          <a:p>
            <a:pPr algn="l"/>
            <a:r>
              <a:rPr lang="pt-BR" sz="1800" dirty="0">
                <a:latin typeface="Corbel" panose="020B0503020204020204" pitchFamily="34" charset="0"/>
              </a:rPr>
              <a:t>Presente em 90% das empresas no mundo.</a:t>
            </a:r>
          </a:p>
          <a:p>
            <a:pPr algn="l"/>
            <a:r>
              <a:rPr lang="pt-BR" sz="1800" dirty="0">
                <a:latin typeface="Corbel" panose="020B0503020204020204" pitchFamily="34" charset="0"/>
              </a:rPr>
              <a:t>Exigência de Excel é 50% maior do que exigência de inglês.</a:t>
            </a:r>
          </a:p>
          <a:p>
            <a:pPr algn="l"/>
            <a:endParaRPr lang="pt-BR" sz="1800" dirty="0">
              <a:latin typeface="Corbel" panose="020B0503020204020204" pitchFamily="34" charset="0"/>
            </a:endParaRPr>
          </a:p>
          <a:p>
            <a:pPr algn="l"/>
            <a:r>
              <a:rPr lang="pt-BR" sz="1800" dirty="0">
                <a:latin typeface="Corbel" panose="020B0503020204020204" pitchFamily="34" charset="0"/>
              </a:rPr>
              <a:t>Melhora na carreira.</a:t>
            </a:r>
          </a:p>
          <a:p>
            <a:pPr algn="l"/>
            <a:r>
              <a:rPr lang="pt-BR" sz="1800" dirty="0">
                <a:latin typeface="Corbel" panose="020B0503020204020204" pitchFamily="34" charset="0"/>
              </a:rPr>
              <a:t>Aumento no salário.</a:t>
            </a:r>
          </a:p>
          <a:p>
            <a:pPr algn="l"/>
            <a:r>
              <a:rPr lang="pt-BR" sz="1800" dirty="0">
                <a:latin typeface="Corbel" panose="020B0503020204020204" pitchFamily="34" charset="0"/>
              </a:rPr>
              <a:t>Aumento de Network e promoções.</a:t>
            </a:r>
          </a:p>
          <a:p>
            <a:pPr algn="l"/>
            <a:r>
              <a:rPr lang="pt-BR" sz="1800" dirty="0">
                <a:latin typeface="Corbel" panose="020B0503020204020204" pitchFamily="34" charset="0"/>
              </a:rPr>
              <a:t>Aumenta eficiência.</a:t>
            </a:r>
          </a:p>
          <a:p>
            <a:pPr algn="l"/>
            <a:endParaRPr lang="pt-BR" sz="1800" dirty="0">
              <a:latin typeface="Corbel" panose="020B0503020204020204" pitchFamily="34" charset="0"/>
            </a:endParaRPr>
          </a:p>
          <a:p>
            <a:pPr algn="l"/>
            <a:r>
              <a:rPr lang="pt-BR" sz="1800" dirty="0">
                <a:latin typeface="Corbel" panose="020B0503020204020204" pitchFamily="34" charset="0"/>
              </a:rPr>
              <a:t>Planejamento pessoal.</a:t>
            </a:r>
          </a:p>
          <a:p>
            <a:pPr algn="l"/>
            <a:r>
              <a:rPr lang="pt-BR" sz="1800" dirty="0">
                <a:latin typeface="Corbel" panose="020B0503020204020204" pitchFamily="34" charset="0"/>
              </a:rPr>
              <a:t>Adequa-se a todas as necessidades.</a:t>
            </a:r>
          </a:p>
          <a:p>
            <a:pPr algn="l"/>
            <a:r>
              <a:rPr lang="pt-BR" sz="1800" dirty="0">
                <a:latin typeface="Corbel" panose="020B0503020204020204" pitchFamily="34" charset="0"/>
              </a:rPr>
              <a:t>Oportunidades de negócio.</a:t>
            </a:r>
          </a:p>
          <a:p>
            <a:pPr algn="l"/>
            <a:endParaRPr lang="pt-BR" sz="1800" dirty="0">
              <a:latin typeface="Corbel" panose="020B0503020204020204" pitchFamily="34" charset="0"/>
            </a:endParaRPr>
          </a:p>
          <a:p>
            <a:pPr algn="l"/>
            <a:r>
              <a:rPr lang="pt-BR" sz="1800" dirty="0">
                <a:latin typeface="Corbel" panose="020B0503020204020204" pitchFamily="34" charset="0"/>
              </a:rPr>
              <a:t>Não vai acabar tão cedo. O QUE ESTÁ POR VIR (ML)?</a:t>
            </a:r>
          </a:p>
          <a:p>
            <a:pPr algn="l"/>
            <a:endParaRPr lang="pt-BR" sz="1800" dirty="0">
              <a:latin typeface="Corbel" panose="020B0503020204020204" pitchFamily="34" charset="0"/>
            </a:endParaRPr>
          </a:p>
          <a:p>
            <a:pPr algn="l"/>
            <a:endParaRPr lang="pt-BR" sz="1800" dirty="0">
              <a:latin typeface="Corbel" panose="020B0503020204020204" pitchFamily="34" charset="0"/>
            </a:endParaRPr>
          </a:p>
          <a:p>
            <a:pPr algn="l"/>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Porque Aprender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66019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564828" y="3150795"/>
            <a:ext cx="9144000" cy="398463"/>
          </a:xfrm>
        </p:spPr>
        <p:txBody>
          <a:bodyPr>
            <a:normAutofit fontScale="85000" lnSpcReduction="20000"/>
          </a:bodyPr>
          <a:lstStyle/>
          <a:p>
            <a:pPr marL="0" indent="0">
              <a:buNone/>
            </a:pPr>
            <a:r>
              <a:rPr lang="pt-BR" dirty="0"/>
              <a:t>Fundamentos - Área de Trabalho</a:t>
            </a:r>
          </a:p>
          <a:p>
            <a:endParaRPr lang="pt-BR" dirty="0"/>
          </a:p>
          <a:p>
            <a:endParaRPr lang="pt-BR" dirty="0"/>
          </a:p>
        </p:txBody>
      </p:sp>
    </p:spTree>
    <p:extLst>
      <p:ext uri="{BB962C8B-B14F-4D97-AF65-F5344CB8AC3E}">
        <p14:creationId xmlns:p14="http://schemas.microsoft.com/office/powerpoint/2010/main" val="169938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01675" y="446442"/>
            <a:ext cx="9382125" cy="5943600"/>
          </a:xfrm>
          <a:prstGeom prst="rect">
            <a:avLst/>
          </a:prstGeom>
        </p:spPr>
      </p:pic>
      <p:grpSp>
        <p:nvGrpSpPr>
          <p:cNvPr id="41" name="Agrupar 40"/>
          <p:cNvGrpSpPr/>
          <p:nvPr/>
        </p:nvGrpSpPr>
        <p:grpSpPr>
          <a:xfrm>
            <a:off x="2560320" y="1887071"/>
            <a:ext cx="8123480" cy="1188842"/>
            <a:chOff x="2560320" y="1887071"/>
            <a:chExt cx="8123480" cy="1188842"/>
          </a:xfrm>
        </p:grpSpPr>
        <p:sp>
          <p:nvSpPr>
            <p:cNvPr id="10" name="Retângulo 9"/>
            <p:cNvSpPr/>
            <p:nvPr/>
          </p:nvSpPr>
          <p:spPr>
            <a:xfrm>
              <a:off x="2560320" y="1887071"/>
              <a:ext cx="812348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rot="1842674" flipH="1">
              <a:off x="7208790" y="2505758"/>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Formulas</a:t>
              </a:r>
            </a:p>
          </p:txBody>
        </p:sp>
      </p:grpSp>
      <p:grpSp>
        <p:nvGrpSpPr>
          <p:cNvPr id="30" name="Agrupar 29"/>
          <p:cNvGrpSpPr/>
          <p:nvPr/>
        </p:nvGrpSpPr>
        <p:grpSpPr>
          <a:xfrm>
            <a:off x="1301673" y="618564"/>
            <a:ext cx="8670668" cy="570155"/>
            <a:chOff x="1301673" y="618564"/>
            <a:chExt cx="8670668" cy="570155"/>
          </a:xfrm>
        </p:grpSpPr>
        <p:sp>
          <p:nvSpPr>
            <p:cNvPr id="3" name="Retângulo 2"/>
            <p:cNvSpPr/>
            <p:nvPr/>
          </p:nvSpPr>
          <p:spPr>
            <a:xfrm>
              <a:off x="1301673" y="713591"/>
              <a:ext cx="672353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p:cNvSpPr/>
            <p:nvPr/>
          </p:nvSpPr>
          <p:spPr>
            <a:xfrm flipH="1">
              <a:off x="8025205" y="618564"/>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Menu ou Guia</a:t>
              </a:r>
            </a:p>
          </p:txBody>
        </p:sp>
      </p:grpSp>
      <p:grpSp>
        <p:nvGrpSpPr>
          <p:cNvPr id="34" name="Agrupar 33"/>
          <p:cNvGrpSpPr/>
          <p:nvPr/>
        </p:nvGrpSpPr>
        <p:grpSpPr>
          <a:xfrm>
            <a:off x="1301674" y="989704"/>
            <a:ext cx="3765178" cy="1082040"/>
            <a:chOff x="1301674" y="989704"/>
            <a:chExt cx="3765178" cy="1082040"/>
          </a:xfrm>
        </p:grpSpPr>
        <p:sp>
          <p:nvSpPr>
            <p:cNvPr id="5" name="Seta para a Direita 4"/>
            <p:cNvSpPr/>
            <p:nvPr/>
          </p:nvSpPr>
          <p:spPr>
            <a:xfrm flipH="1">
              <a:off x="2560320" y="1501589"/>
              <a:ext cx="2506532"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Grupo de Ferramentas</a:t>
              </a:r>
            </a:p>
          </p:txBody>
        </p:sp>
        <p:sp>
          <p:nvSpPr>
            <p:cNvPr id="6" name="Retângulo 5"/>
            <p:cNvSpPr/>
            <p:nvPr/>
          </p:nvSpPr>
          <p:spPr>
            <a:xfrm>
              <a:off x="1301674" y="989704"/>
              <a:ext cx="1258646" cy="102377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3" name="Agrupar 32"/>
          <p:cNvGrpSpPr/>
          <p:nvPr/>
        </p:nvGrpSpPr>
        <p:grpSpPr>
          <a:xfrm>
            <a:off x="1871831" y="1275678"/>
            <a:ext cx="3453204" cy="570155"/>
            <a:chOff x="1871831" y="1275678"/>
            <a:chExt cx="3453204" cy="570155"/>
          </a:xfrm>
        </p:grpSpPr>
        <p:sp>
          <p:nvSpPr>
            <p:cNvPr id="8" name="Elipse 7"/>
            <p:cNvSpPr/>
            <p:nvPr/>
          </p:nvSpPr>
          <p:spPr>
            <a:xfrm>
              <a:off x="1871831" y="1398494"/>
              <a:ext cx="462578" cy="3765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flipH="1">
              <a:off x="2334409" y="1275678"/>
              <a:ext cx="299062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Ferramentas ou Comando</a:t>
              </a:r>
            </a:p>
          </p:txBody>
        </p:sp>
      </p:grpSp>
      <p:grpSp>
        <p:nvGrpSpPr>
          <p:cNvPr id="31" name="Agrupar 30"/>
          <p:cNvGrpSpPr/>
          <p:nvPr/>
        </p:nvGrpSpPr>
        <p:grpSpPr>
          <a:xfrm>
            <a:off x="8491053" y="1030045"/>
            <a:ext cx="2850778" cy="856129"/>
            <a:chOff x="8491053" y="1030045"/>
            <a:chExt cx="2850778" cy="856129"/>
          </a:xfrm>
        </p:grpSpPr>
        <p:sp>
          <p:nvSpPr>
            <p:cNvPr id="14" name="Chave Direita 13"/>
            <p:cNvSpPr/>
            <p:nvPr/>
          </p:nvSpPr>
          <p:spPr>
            <a:xfrm>
              <a:off x="8491053" y="1030045"/>
              <a:ext cx="766483" cy="856129"/>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eta para a Direita 14"/>
            <p:cNvSpPr/>
            <p:nvPr/>
          </p:nvSpPr>
          <p:spPr>
            <a:xfrm flipH="1">
              <a:off x="9394695" y="1161826"/>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Faixa de Opções</a:t>
              </a:r>
            </a:p>
          </p:txBody>
        </p:sp>
      </p:grpSp>
      <p:grpSp>
        <p:nvGrpSpPr>
          <p:cNvPr id="35" name="Agrupar 34"/>
          <p:cNvGrpSpPr/>
          <p:nvPr/>
        </p:nvGrpSpPr>
        <p:grpSpPr>
          <a:xfrm>
            <a:off x="1330363" y="1897379"/>
            <a:ext cx="3008983" cy="1224131"/>
            <a:chOff x="1330363" y="1897379"/>
            <a:chExt cx="3008983" cy="1224131"/>
          </a:xfrm>
        </p:grpSpPr>
        <p:sp>
          <p:nvSpPr>
            <p:cNvPr id="12" name="Seta para a Direita 11"/>
            <p:cNvSpPr/>
            <p:nvPr/>
          </p:nvSpPr>
          <p:spPr>
            <a:xfrm rot="1842674" flipH="1">
              <a:off x="2145170" y="2551355"/>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Caixa de Nomes</a:t>
              </a:r>
            </a:p>
          </p:txBody>
        </p:sp>
        <p:sp>
          <p:nvSpPr>
            <p:cNvPr id="16" name="Retângulo 15"/>
            <p:cNvSpPr/>
            <p:nvPr/>
          </p:nvSpPr>
          <p:spPr>
            <a:xfrm>
              <a:off x="1330363" y="1897379"/>
              <a:ext cx="1117002"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9" name="Agrupar 28"/>
          <p:cNvGrpSpPr/>
          <p:nvPr/>
        </p:nvGrpSpPr>
        <p:grpSpPr>
          <a:xfrm>
            <a:off x="1301670" y="211119"/>
            <a:ext cx="6242129" cy="570155"/>
            <a:chOff x="1301670" y="211119"/>
            <a:chExt cx="6242129" cy="570155"/>
          </a:xfrm>
        </p:grpSpPr>
        <p:sp>
          <p:nvSpPr>
            <p:cNvPr id="13" name="Retângulo 12"/>
            <p:cNvSpPr/>
            <p:nvPr/>
          </p:nvSpPr>
          <p:spPr>
            <a:xfrm>
              <a:off x="1301670" y="318696"/>
              <a:ext cx="1697023"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flipH="1">
              <a:off x="2998692" y="211119"/>
              <a:ext cx="4545107"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Ferramentas de Acesso Rápido</a:t>
              </a:r>
            </a:p>
          </p:txBody>
        </p:sp>
      </p:grpSp>
      <p:grpSp>
        <p:nvGrpSpPr>
          <p:cNvPr id="39" name="Agrupar 38"/>
          <p:cNvGrpSpPr/>
          <p:nvPr/>
        </p:nvGrpSpPr>
        <p:grpSpPr>
          <a:xfrm>
            <a:off x="1188720" y="2483848"/>
            <a:ext cx="2752596" cy="3634564"/>
            <a:chOff x="1188720" y="2483848"/>
            <a:chExt cx="2752596" cy="3634564"/>
          </a:xfrm>
        </p:grpSpPr>
        <p:sp>
          <p:nvSpPr>
            <p:cNvPr id="21" name="Seta para a Direita 20"/>
            <p:cNvSpPr/>
            <p:nvPr/>
          </p:nvSpPr>
          <p:spPr>
            <a:xfrm rot="21403283" flipH="1">
              <a:off x="1623944" y="4022878"/>
              <a:ext cx="2317372"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Linha</a:t>
              </a:r>
            </a:p>
          </p:txBody>
        </p:sp>
        <p:sp>
          <p:nvSpPr>
            <p:cNvPr id="22" name="Retângulo 21"/>
            <p:cNvSpPr/>
            <p:nvPr/>
          </p:nvSpPr>
          <p:spPr>
            <a:xfrm>
              <a:off x="1188720" y="2483848"/>
              <a:ext cx="420468" cy="363456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7" name="Agrupar 36"/>
          <p:cNvGrpSpPr/>
          <p:nvPr/>
        </p:nvGrpSpPr>
        <p:grpSpPr>
          <a:xfrm>
            <a:off x="1537115" y="2224141"/>
            <a:ext cx="9259640" cy="1470074"/>
            <a:chOff x="1537115" y="2224141"/>
            <a:chExt cx="9259640" cy="1470074"/>
          </a:xfrm>
        </p:grpSpPr>
        <p:sp>
          <p:nvSpPr>
            <p:cNvPr id="19" name="Retângulo 18"/>
            <p:cNvSpPr/>
            <p:nvPr/>
          </p:nvSpPr>
          <p:spPr>
            <a:xfrm>
              <a:off x="1537115" y="2224141"/>
              <a:ext cx="9259640" cy="33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a Direita 24"/>
            <p:cNvSpPr/>
            <p:nvPr/>
          </p:nvSpPr>
          <p:spPr>
            <a:xfrm rot="1842674" flipH="1">
              <a:off x="6037518" y="3124060"/>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Coluna</a:t>
              </a:r>
            </a:p>
          </p:txBody>
        </p:sp>
      </p:grpSp>
      <p:grpSp>
        <p:nvGrpSpPr>
          <p:cNvPr id="38" name="Agrupar 37"/>
          <p:cNvGrpSpPr/>
          <p:nvPr/>
        </p:nvGrpSpPr>
        <p:grpSpPr>
          <a:xfrm>
            <a:off x="6889860" y="2337100"/>
            <a:ext cx="3906895" cy="3790932"/>
            <a:chOff x="6889860" y="2337100"/>
            <a:chExt cx="3906895" cy="3790932"/>
          </a:xfrm>
        </p:grpSpPr>
        <p:sp>
          <p:nvSpPr>
            <p:cNvPr id="20" name="Seta para a Direita 19"/>
            <p:cNvSpPr/>
            <p:nvPr/>
          </p:nvSpPr>
          <p:spPr>
            <a:xfrm rot="1842674">
              <a:off x="7102726" y="4866934"/>
              <a:ext cx="240630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sp>
          <p:nvSpPr>
            <p:cNvPr id="23" name="Retângulo 22"/>
            <p:cNvSpPr/>
            <p:nvPr/>
          </p:nvSpPr>
          <p:spPr>
            <a:xfrm>
              <a:off x="10368263" y="2337100"/>
              <a:ext cx="428492" cy="374969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6889860" y="5822575"/>
              <a:ext cx="3853406" cy="30545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a Direita 25"/>
            <p:cNvSpPr/>
            <p:nvPr/>
          </p:nvSpPr>
          <p:spPr>
            <a:xfrm rot="21312958">
              <a:off x="8052299" y="4310935"/>
              <a:ext cx="2330901" cy="6026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grpSp>
      <p:grpSp>
        <p:nvGrpSpPr>
          <p:cNvPr id="40" name="Agrupar 39"/>
          <p:cNvGrpSpPr/>
          <p:nvPr/>
        </p:nvGrpSpPr>
        <p:grpSpPr>
          <a:xfrm>
            <a:off x="2063675" y="5096474"/>
            <a:ext cx="3337665" cy="1148695"/>
            <a:chOff x="2063675" y="5096474"/>
            <a:chExt cx="3337665" cy="1148695"/>
          </a:xfrm>
        </p:grpSpPr>
        <p:sp>
          <p:nvSpPr>
            <p:cNvPr id="27" name="Retângulo 26"/>
            <p:cNvSpPr/>
            <p:nvPr/>
          </p:nvSpPr>
          <p:spPr>
            <a:xfrm>
              <a:off x="2063675" y="5822574"/>
              <a:ext cx="108293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p:cNvSpPr/>
            <p:nvPr/>
          </p:nvSpPr>
          <p:spPr>
            <a:xfrm rot="19979622" flipH="1">
              <a:off x="3052846" y="5096474"/>
              <a:ext cx="2348494"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Aba da Planilha</a:t>
              </a:r>
            </a:p>
          </p:txBody>
        </p:sp>
      </p:grpSp>
      <p:grpSp>
        <p:nvGrpSpPr>
          <p:cNvPr id="44" name="Agrupar 43"/>
          <p:cNvGrpSpPr/>
          <p:nvPr/>
        </p:nvGrpSpPr>
        <p:grpSpPr>
          <a:xfrm>
            <a:off x="8628553" y="4268542"/>
            <a:ext cx="1994162" cy="2219481"/>
            <a:chOff x="8628553" y="4268542"/>
            <a:chExt cx="1994162" cy="2219481"/>
          </a:xfrm>
        </p:grpSpPr>
        <p:sp>
          <p:nvSpPr>
            <p:cNvPr id="42" name="Seta para a Direita 41"/>
            <p:cNvSpPr/>
            <p:nvPr/>
          </p:nvSpPr>
          <p:spPr>
            <a:xfrm rot="13879469" flipH="1" flipV="1">
              <a:off x="7900726" y="4996369"/>
              <a:ext cx="1947136" cy="4914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Zoom</a:t>
              </a:r>
            </a:p>
          </p:txBody>
        </p:sp>
        <p:sp>
          <p:nvSpPr>
            <p:cNvPr id="43" name="Retângulo 42"/>
            <p:cNvSpPr/>
            <p:nvPr/>
          </p:nvSpPr>
          <p:spPr>
            <a:xfrm>
              <a:off x="8798542" y="6065428"/>
              <a:ext cx="1824173"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7" name="Agrupar 46"/>
          <p:cNvGrpSpPr/>
          <p:nvPr/>
        </p:nvGrpSpPr>
        <p:grpSpPr>
          <a:xfrm>
            <a:off x="4525383" y="294907"/>
            <a:ext cx="4631253" cy="1346453"/>
            <a:chOff x="4525383" y="294907"/>
            <a:chExt cx="4631253" cy="1346453"/>
          </a:xfrm>
        </p:grpSpPr>
        <p:sp>
          <p:nvSpPr>
            <p:cNvPr id="45" name="Retângulo 44"/>
            <p:cNvSpPr/>
            <p:nvPr/>
          </p:nvSpPr>
          <p:spPr>
            <a:xfrm>
              <a:off x="4525383" y="294907"/>
              <a:ext cx="236447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p:cNvSpPr/>
            <p:nvPr/>
          </p:nvSpPr>
          <p:spPr>
            <a:xfrm rot="1842674" flipH="1">
              <a:off x="6469550" y="1071205"/>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do Arquivo</a:t>
              </a:r>
            </a:p>
          </p:txBody>
        </p:sp>
      </p:grpSp>
      <p:sp>
        <p:nvSpPr>
          <p:cNvPr id="17" name="Espaço Reservado para Número de Slide 16"/>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13511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68058" y="431800"/>
            <a:ext cx="9144000" cy="1023937"/>
          </a:xfrm>
        </p:spPr>
        <p:txBody>
          <a:bodyPr>
            <a:normAutofit lnSpcReduction="10000"/>
          </a:bodyPr>
          <a:lstStyle/>
          <a:p>
            <a:r>
              <a:rPr lang="pt-BR" dirty="0"/>
              <a:t>Conceito mais importante do Excel</a:t>
            </a:r>
          </a:p>
          <a:p>
            <a:r>
              <a:rPr lang="pt-BR" dirty="0"/>
              <a:t>Colunas, Linhas e Células</a:t>
            </a:r>
          </a:p>
          <a:p>
            <a:endParaRPr lang="pt-BR" dirty="0"/>
          </a:p>
          <a:p>
            <a:endParaRPr lang="pt-BR" dirty="0"/>
          </a:p>
        </p:txBody>
      </p:sp>
      <p:pic>
        <p:nvPicPr>
          <p:cNvPr id="5" name="Imagem 4"/>
          <p:cNvPicPr>
            <a:picLocks noChangeAspect="1"/>
          </p:cNvPicPr>
          <p:nvPr/>
        </p:nvPicPr>
        <p:blipFill>
          <a:blip r:embed="rId2"/>
          <a:stretch>
            <a:fillRect/>
          </a:stretch>
        </p:blipFill>
        <p:spPr>
          <a:xfrm>
            <a:off x="1647825" y="1455737"/>
            <a:ext cx="8667750" cy="5038725"/>
          </a:xfrm>
          <a:prstGeom prst="rect">
            <a:avLst/>
          </a:prstGeom>
        </p:spPr>
      </p:pic>
      <p:sp>
        <p:nvSpPr>
          <p:cNvPr id="6" name="Seta para a Direita 5"/>
          <p:cNvSpPr/>
          <p:nvPr/>
        </p:nvSpPr>
        <p:spPr>
          <a:xfrm rot="7685901" flipV="1">
            <a:off x="4269914" y="2402834"/>
            <a:ext cx="1317048" cy="57376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Coluna D</a:t>
            </a:r>
          </a:p>
        </p:txBody>
      </p:sp>
      <p:sp>
        <p:nvSpPr>
          <p:cNvPr id="7" name="Seta para a Direita 6"/>
          <p:cNvSpPr/>
          <p:nvPr/>
        </p:nvSpPr>
        <p:spPr>
          <a:xfrm rot="346171">
            <a:off x="475681" y="4178725"/>
            <a:ext cx="1052091" cy="5219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Linha 5</a:t>
            </a:r>
          </a:p>
        </p:txBody>
      </p:sp>
      <p:sp>
        <p:nvSpPr>
          <p:cNvPr id="8" name="CaixaDeTexto 7"/>
          <p:cNvSpPr txBox="1"/>
          <p:nvPr/>
        </p:nvSpPr>
        <p:spPr>
          <a:xfrm>
            <a:off x="3848100" y="3975099"/>
            <a:ext cx="1712420" cy="369332"/>
          </a:xfrm>
          <a:prstGeom prst="rect">
            <a:avLst/>
          </a:prstGeom>
          <a:noFill/>
        </p:spPr>
        <p:txBody>
          <a:bodyPr wrap="square" rtlCol="0">
            <a:spAutoFit/>
          </a:bodyPr>
          <a:lstStyle/>
          <a:p>
            <a:r>
              <a:rPr lang="pt-BR" dirty="0"/>
              <a:t>= Célula D5</a:t>
            </a:r>
          </a:p>
        </p:txBody>
      </p:sp>
      <p:sp>
        <p:nvSpPr>
          <p:cNvPr id="9" name="Retângulo 8"/>
          <p:cNvSpPr/>
          <p:nvPr/>
        </p:nvSpPr>
        <p:spPr>
          <a:xfrm>
            <a:off x="1551342" y="2832100"/>
            <a:ext cx="1204558" cy="552856"/>
          </a:xfrm>
          <a:prstGeom prst="rect">
            <a:avLst/>
          </a:prstGeom>
          <a:noFill/>
          <a:ln w="444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Número de Slide 3"/>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377089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Apresentação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BR" sz="2400" dirty="0">
                <a:latin typeface="Corbel" panose="020B0503020204020204" pitchFamily="34" charset="0"/>
              </a:rPr>
              <a:t>Nome</a:t>
            </a:r>
          </a:p>
          <a:p>
            <a:pPr marL="342900" indent="-342900">
              <a:lnSpc>
                <a:spcPct val="150000"/>
              </a:lnSpc>
              <a:buFont typeface="Arial" panose="020B0604020202020204" pitchFamily="34" charset="0"/>
              <a:buChar char="•"/>
            </a:pPr>
            <a:r>
              <a:rPr lang="pt-BR" sz="2400" dirty="0">
                <a:latin typeface="Corbel" panose="020B0503020204020204" pitchFamily="34" charset="0"/>
              </a:rPr>
              <a:t>Setor</a:t>
            </a:r>
          </a:p>
          <a:p>
            <a:pPr marL="342900" indent="-342900">
              <a:lnSpc>
                <a:spcPct val="150000"/>
              </a:lnSpc>
              <a:buFont typeface="Arial" panose="020B0604020202020204" pitchFamily="34" charset="0"/>
              <a:buChar char="•"/>
            </a:pPr>
            <a:r>
              <a:rPr lang="pt-BR" sz="2400" dirty="0">
                <a:latin typeface="Corbel" panose="020B0503020204020204" pitchFamily="34" charset="0"/>
              </a:rPr>
              <a:t>O que espera do Curso</a:t>
            </a:r>
          </a:p>
        </p:txBody>
      </p:sp>
    </p:spTree>
    <p:extLst>
      <p:ext uri="{BB962C8B-B14F-4D97-AF65-F5344CB8AC3E}">
        <p14:creationId xmlns:p14="http://schemas.microsoft.com/office/powerpoint/2010/main" val="28379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98899" y="1075540"/>
            <a:ext cx="9144000" cy="4486275"/>
          </a:xfrm>
        </p:spPr>
        <p:txBody>
          <a:bodyPr>
            <a:normAutofit/>
          </a:bodyPr>
          <a:lstStyle/>
          <a:p>
            <a:pPr>
              <a:lnSpc>
                <a:spcPct val="150000"/>
              </a:lnSpc>
            </a:pPr>
            <a:r>
              <a:rPr lang="pt-BR" sz="1800" dirty="0">
                <a:latin typeface="Corbel" panose="020B0503020204020204" pitchFamily="34" charset="0"/>
              </a:rPr>
              <a:t>Símbolo Copyright: Guia Inserir,  Grupo de Ferramentas Símbolos, Comando Símbolo, Caracteres Especiais, Copyright;</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Validação de dados: Guia Dados,  Grupo Ferramentas de Dados, Validação de dados;</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Inserir Planilha: Página Inicial, Grupo Células, Menu Inserir, Comando Inserir Planilha.</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Função Média: Guia Fórmulas, Grupo Biblioteca de Funções, Menu Auto Soma, Comando Média.</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Praticar encontrar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1901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xlxs</a:t>
            </a:r>
            <a:r>
              <a:rPr lang="pt-BR" sz="1800" dirty="0">
                <a:latin typeface="Corbel" panose="020B0503020204020204" pitchFamily="34" charset="0"/>
              </a:rPr>
              <a:t>: formato atual de planilha sem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xlsm</a:t>
            </a:r>
            <a:r>
              <a:rPr lang="pt-BR" sz="1800" dirty="0">
                <a:latin typeface="Corbel" panose="020B0503020204020204" pitchFamily="34" charset="0"/>
              </a:rPr>
              <a:t>: formato atual de planilha habilitado para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xlam</a:t>
            </a:r>
            <a:r>
              <a:rPr lang="pt-BR" sz="1800" dirty="0">
                <a:latin typeface="Corbel" panose="020B0503020204020204" pitchFamily="34" charset="0"/>
              </a:rPr>
              <a:t>: formato atual de suplemento (programa VBA de Excel).</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xlsb</a:t>
            </a:r>
            <a:r>
              <a:rPr lang="pt-BR" sz="1800" dirty="0">
                <a:latin typeface="Corbel" panose="020B0503020204020204" pitchFamily="34" charset="0"/>
              </a:rPr>
              <a:t>: formato de planilha binaria (mais compacto, menos funcionalidades) Excel 2010 e 2007.</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a:t>
            </a:r>
            <a:r>
              <a:rPr lang="pt-BR" sz="1800" dirty="0">
                <a:latin typeface="Corbel" panose="020B0503020204020204" pitchFamily="34" charset="0"/>
              </a:rPr>
              <a:t> : formato de planilha antiga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a:t>
            </a:r>
            <a:r>
              <a:rPr lang="pt-BR" sz="1800" dirty="0">
                <a:latin typeface="Corbel" panose="020B0503020204020204" pitchFamily="34" charset="0"/>
              </a:rPr>
              <a:t> :  formato de suplemento com macro antigo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Csv</a:t>
            </a:r>
            <a:r>
              <a:rPr lang="pt-BR" sz="1800" dirty="0">
                <a:latin typeface="Corbel" panose="020B0503020204020204" pitchFamily="34" charset="0"/>
              </a:rPr>
              <a:t>: formato de texto com colunas separadas por ponto e virgula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Txt</a:t>
            </a:r>
            <a:r>
              <a:rPr lang="pt-BR" sz="1800" dirty="0">
                <a:latin typeface="Corbel" panose="020B0503020204020204" pitchFamily="34" charset="0"/>
              </a:rPr>
              <a:t>: formato de texto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xml</a:t>
            </a:r>
            <a:r>
              <a:rPr lang="pt-BR" sz="1800" dirty="0">
                <a:latin typeface="Corbel" panose="020B0503020204020204" pitchFamily="34" charset="0"/>
              </a:rPr>
              <a:t>: formato padrão </a:t>
            </a:r>
            <a:r>
              <a:rPr lang="pt-BR" sz="1800" dirty="0" err="1">
                <a:latin typeface="Corbel" panose="020B0503020204020204" pitchFamily="34" charset="0"/>
              </a:rPr>
              <a:t>xml</a:t>
            </a:r>
            <a:r>
              <a:rPr lang="pt-BR" sz="1800" dirty="0">
                <a:latin typeface="Corbel" panose="020B0503020204020204" pitchFamily="34" charset="0"/>
              </a:rPr>
              <a:t> (</a:t>
            </a:r>
            <a:r>
              <a:rPr lang="pt-BR" sz="1800" dirty="0" err="1">
                <a:latin typeface="Corbel" panose="020B0503020204020204" pitchFamily="34" charset="0"/>
              </a:rPr>
              <a:t>e</a:t>
            </a:r>
            <a:r>
              <a:rPr lang="pt-BR" sz="1800" dirty="0" err="1">
                <a:solidFill>
                  <a:srgbClr val="FF0000"/>
                </a:solidFill>
                <a:latin typeface="Corbel" panose="020B0503020204020204" pitchFamily="34" charset="0"/>
              </a:rPr>
              <a:t>X</a:t>
            </a:r>
            <a:r>
              <a:rPr lang="pt-BR" sz="1800" dirty="0" err="1">
                <a:latin typeface="Corbel" panose="020B0503020204020204" pitchFamily="34" charset="0"/>
              </a:rPr>
              <a:t>treme</a:t>
            </a:r>
            <a:r>
              <a:rPr lang="pt-BR" sz="1800" dirty="0">
                <a:latin typeface="Corbel" panose="020B0503020204020204" pitchFamily="34" charset="0"/>
              </a:rPr>
              <a:t> </a:t>
            </a:r>
            <a:r>
              <a:rPr lang="pt-BR" sz="1800" dirty="0" err="1">
                <a:solidFill>
                  <a:srgbClr val="FF0000"/>
                </a:solidFill>
                <a:latin typeface="Corbel" panose="020B0503020204020204" pitchFamily="34" charset="0"/>
              </a:rPr>
              <a:t>M</a:t>
            </a:r>
            <a:r>
              <a:rPr lang="pt-BR" sz="1800" dirty="0" err="1">
                <a:latin typeface="Corbel" panose="020B0503020204020204" pitchFamily="34" charset="0"/>
              </a:rPr>
              <a:t>arkup</a:t>
            </a:r>
            <a:r>
              <a:rPr lang="pt-BR" sz="1800" dirty="0">
                <a:latin typeface="Corbel" panose="020B0503020204020204" pitchFamily="34" charset="0"/>
              </a:rPr>
              <a:t> </a:t>
            </a:r>
            <a:r>
              <a:rPr lang="pt-BR" sz="1800" dirty="0" err="1">
                <a:solidFill>
                  <a:srgbClr val="FF0000"/>
                </a:solidFill>
                <a:latin typeface="Corbel" panose="020B0503020204020204" pitchFamily="34" charset="0"/>
              </a:rPr>
              <a:t>L</a:t>
            </a:r>
            <a:r>
              <a:rPr lang="pt-BR" sz="1800" dirty="0" err="1">
                <a:latin typeface="Corbel" panose="020B0503020204020204" pitchFamily="34" charset="0"/>
              </a:rPr>
              <a:t>anguage</a:t>
            </a:r>
            <a:r>
              <a:rPr lang="pt-BR" sz="1800" dirty="0">
                <a:latin typeface="Corbel" panose="020B0503020204020204" pitchFamily="34" charset="0"/>
              </a:rPr>
              <a:t>)</a:t>
            </a:r>
          </a:p>
          <a:p>
            <a:pPr algn="l">
              <a:lnSpc>
                <a:spcPct val="100000"/>
              </a:lnSpc>
            </a:pPr>
            <a:endParaRPr lang="pt-BR" sz="1800" dirty="0">
              <a:latin typeface="Corbel" panose="020B0503020204020204" pitchFamily="34" charset="0"/>
            </a:endParaRP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395586"/>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Principais tipos de Arquivos</a:t>
            </a:r>
          </a:p>
        </p:txBody>
      </p:sp>
    </p:spTree>
    <p:extLst>
      <p:ext uri="{BB962C8B-B14F-4D97-AF65-F5344CB8AC3E}">
        <p14:creationId xmlns:p14="http://schemas.microsoft.com/office/powerpoint/2010/main" val="204111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00142" y="914999"/>
            <a:ext cx="10821297" cy="5152314"/>
          </a:xfrm>
        </p:spPr>
        <p:txBody>
          <a:bodyPr>
            <a:noAutofit/>
          </a:bodyPr>
          <a:lstStyle/>
          <a:p>
            <a:pPr>
              <a:lnSpc>
                <a:spcPct val="150000"/>
              </a:lnSpc>
            </a:pPr>
            <a:r>
              <a:rPr lang="pt-BR" sz="1800" dirty="0">
                <a:latin typeface="Corbel" panose="020B0503020204020204" pitchFamily="34" charset="0"/>
              </a:rPr>
              <a:t>Movimentar-se:  Cursor do mouse + Clique ou setas.</a:t>
            </a:r>
          </a:p>
          <a:p>
            <a:pPr>
              <a:lnSpc>
                <a:spcPct val="150000"/>
              </a:lnSpc>
            </a:pPr>
            <a:r>
              <a:rPr lang="pt-BR" sz="1800" dirty="0">
                <a:latin typeface="Corbel" panose="020B0503020204020204" pitchFamily="34" charset="0"/>
              </a:rPr>
              <a:t>Clique simples na célula &gt;&gt; Digitar &gt;&gt;[Confirma]:: irá sobrescrever a informação que já existe.</a:t>
            </a:r>
          </a:p>
          <a:p>
            <a:pPr>
              <a:lnSpc>
                <a:spcPct val="150000"/>
              </a:lnSpc>
            </a:pPr>
            <a:r>
              <a:rPr lang="pt-BR" sz="1800" dirty="0">
                <a:latin typeface="Corbel" panose="020B0503020204020204" pitchFamily="34" charset="0"/>
              </a:rPr>
              <a:t>Duplo clique na célula ou barra de fórmula &gt;&gt; Digitar&gt;&gt; [Confirma] :: irá habilitar edição completa da célula.</a:t>
            </a:r>
          </a:p>
          <a:p>
            <a:pPr>
              <a:lnSpc>
                <a:spcPct val="150000"/>
              </a:lnSpc>
            </a:pPr>
            <a:r>
              <a:rPr lang="pt-BR" sz="1800" dirty="0">
                <a:latin typeface="Corbel" panose="020B0503020204020204" pitchFamily="34" charset="0"/>
              </a:rPr>
              <a:t>[Delete] :: apagar</a:t>
            </a:r>
          </a:p>
          <a:p>
            <a:pPr>
              <a:lnSpc>
                <a:spcPct val="150000"/>
              </a:lnSpc>
            </a:pPr>
            <a:r>
              <a:rPr lang="pt-BR" sz="1800" dirty="0">
                <a:latin typeface="Corbel" panose="020B0503020204020204" pitchFamily="34" charset="0"/>
              </a:rPr>
              <a:t>[</a:t>
            </a:r>
            <a:r>
              <a:rPr lang="pt-BR" sz="1800" dirty="0" err="1">
                <a:latin typeface="Corbel" panose="020B0503020204020204" pitchFamily="34" charset="0"/>
              </a:rPr>
              <a:t>Esc</a:t>
            </a:r>
            <a:r>
              <a:rPr lang="pt-BR" sz="1800" dirty="0">
                <a:latin typeface="Corbel" panose="020B0503020204020204" pitchFamily="34" charset="0"/>
              </a:rPr>
              <a:t>] durante Digitação:: cancela alteração da Célula.</a:t>
            </a:r>
          </a:p>
          <a:p>
            <a:pPr>
              <a:lnSpc>
                <a:spcPct val="150000"/>
              </a:lnSpc>
            </a:pPr>
            <a:endParaRPr lang="pt-BR" sz="1800" dirty="0">
              <a:latin typeface="Corbel" panose="020B0503020204020204" pitchFamily="34" charset="0"/>
            </a:endParaRPr>
          </a:p>
          <a:p>
            <a:pPr marL="0" indent="0">
              <a:lnSpc>
                <a:spcPct val="150000"/>
              </a:lnSpc>
              <a:buNone/>
            </a:pPr>
            <a:r>
              <a:rPr lang="pt-BR" sz="1800" b="1" dirty="0">
                <a:latin typeface="Corbel" panose="020B0503020204020204" pitchFamily="34" charset="0"/>
              </a:rPr>
              <a:t>Seleção de células</a:t>
            </a:r>
          </a:p>
          <a:p>
            <a:pPr>
              <a:lnSpc>
                <a:spcPct val="150000"/>
              </a:lnSpc>
            </a:pPr>
            <a:r>
              <a:rPr lang="pt-BR" sz="1800" dirty="0">
                <a:latin typeface="Corbel" panose="020B0503020204020204" pitchFamily="34" charset="0"/>
              </a:rPr>
              <a:t>Selecionar várias células com o Botão Esquerdo do Mouse pressionado ou [Seta]+[Shift]</a:t>
            </a:r>
          </a:p>
          <a:p>
            <a:pPr>
              <a:lnSpc>
                <a:spcPct val="150000"/>
              </a:lnSpc>
            </a:pPr>
            <a:r>
              <a:rPr lang="pt-BR" sz="1800" dirty="0">
                <a:latin typeface="Corbel" panose="020B0503020204020204" pitchFamily="34" charset="0"/>
              </a:rPr>
              <a:t>Célula Ativa:: célula aberta para  alteração&gt;  Identificada na caixa de nomes.</a:t>
            </a:r>
          </a:p>
          <a:p>
            <a:pPr>
              <a:lnSpc>
                <a:spcPct val="150000"/>
              </a:lnSpc>
            </a:pPr>
            <a:r>
              <a:rPr lang="pt-BR" sz="1800" b="1" dirty="0">
                <a:solidFill>
                  <a:schemeClr val="tx2"/>
                </a:solidFill>
                <a:latin typeface="Corbel" panose="020B0503020204020204" pitchFamily="34" charset="0"/>
              </a:rPr>
              <a:t>Exercício rápido: Selecionar intervalo B4:G13, com a célula B4 ativa digite seu nome &gt;&gt; [</a:t>
            </a:r>
            <a:r>
              <a:rPr lang="pt-BR" sz="1800" b="1" dirty="0" err="1">
                <a:solidFill>
                  <a:schemeClr val="tx2"/>
                </a:solidFill>
                <a:latin typeface="Corbel" panose="020B0503020204020204" pitchFamily="34" charset="0"/>
              </a:rPr>
              <a:t>Ctrl</a:t>
            </a:r>
            <a:r>
              <a:rPr lang="pt-BR" sz="1800" b="1" dirty="0">
                <a:solidFill>
                  <a:schemeClr val="tx2"/>
                </a:solidFill>
                <a:latin typeface="Corbel" panose="020B0503020204020204" pitchFamily="34" charset="0"/>
              </a:rPr>
              <a:t>]+[</a:t>
            </a:r>
            <a:r>
              <a:rPr lang="pt-BR" sz="1800" b="1" dirty="0" err="1">
                <a:solidFill>
                  <a:schemeClr val="tx2"/>
                </a:solidFill>
                <a:latin typeface="Corbel" panose="020B0503020204020204" pitchFamily="34" charset="0"/>
              </a:rPr>
              <a:t>Enter</a:t>
            </a:r>
            <a:r>
              <a:rPr lang="pt-BR" sz="1800" b="1" dirty="0">
                <a:solidFill>
                  <a:schemeClr val="tx2"/>
                </a:solidFill>
                <a:latin typeface="Corbel" panose="020B0503020204020204" pitchFamily="34" charset="0"/>
              </a:rPr>
              <a:t>].</a:t>
            </a:r>
          </a:p>
          <a:p>
            <a:pPr>
              <a:lnSpc>
                <a:spcPct val="150000"/>
              </a:lnSpc>
            </a:pPr>
            <a:r>
              <a:rPr lang="pt-BR" sz="1800" b="1" dirty="0">
                <a:solidFill>
                  <a:schemeClr val="tx2"/>
                </a:solidFill>
                <a:latin typeface="Corbel" panose="020B0503020204020204" pitchFamily="34" charset="0"/>
              </a:rPr>
              <a:t>Apague tudo e refaça o mesmo Clicando em Células não consecutivas com o [</a:t>
            </a:r>
            <a:r>
              <a:rPr lang="pt-BR" sz="1800" b="1" dirty="0" err="1">
                <a:solidFill>
                  <a:schemeClr val="tx2"/>
                </a:solidFill>
                <a:latin typeface="Corbel" panose="020B0503020204020204" pitchFamily="34" charset="0"/>
              </a:rPr>
              <a:t>Crtl</a:t>
            </a:r>
            <a:r>
              <a:rPr lang="pt-BR" sz="1800" b="1" dirty="0">
                <a:solidFill>
                  <a:schemeClr val="tx2"/>
                </a:solidFill>
                <a:latin typeface="Corbel" panose="020B0503020204020204" pitchFamily="34" charset="0"/>
              </a:rPr>
              <a:t>] pressionado</a:t>
            </a:r>
          </a:p>
          <a:p>
            <a:pPr>
              <a:lnSpc>
                <a:spcPct val="150000"/>
              </a:lnSpc>
            </a:pPr>
            <a:r>
              <a:rPr lang="pt-BR" sz="1800" b="1" dirty="0">
                <a:solidFill>
                  <a:schemeClr val="tx2"/>
                </a:solidFill>
                <a:latin typeface="Corbel" panose="020B0503020204020204" pitchFamily="34" charset="0"/>
              </a:rPr>
              <a:t>Clique no encontro COLUNA x LINHA (canto superior esquerdo) e Pressione [DEL].</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e Editando Informações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1962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16367" y="1039550"/>
            <a:ext cx="10810875" cy="3744912"/>
          </a:xfrm>
        </p:spPr>
        <p:txBody>
          <a:bodyPr>
            <a:noAutofit/>
          </a:bodyPr>
          <a:lstStyle/>
          <a:p>
            <a:pPr>
              <a:lnSpc>
                <a:spcPct val="150000"/>
              </a:lnSpc>
            </a:pPr>
            <a:r>
              <a:rPr lang="pt-BR" sz="1800" dirty="0">
                <a:latin typeface="Corbel" panose="020B0503020204020204" pitchFamily="34" charset="0"/>
              </a:rPr>
              <a:t>Iniciadas sempre por “ = “</a:t>
            </a:r>
          </a:p>
          <a:p>
            <a:pPr>
              <a:lnSpc>
                <a:spcPct val="150000"/>
              </a:lnSpc>
            </a:pPr>
            <a:r>
              <a:rPr lang="pt-BR" sz="1800" dirty="0">
                <a:latin typeface="Corbel" panose="020B0503020204020204" pitchFamily="34" charset="0"/>
              </a:rPr>
              <a:t>Ação: Clique na célula a inserir o resultado da fórmula &gt;&gt; [=] &gt;&gt; digite a fórmula ou clique &gt;&gt; [</a:t>
            </a:r>
            <a:r>
              <a:rPr lang="pt-BR" sz="1800" dirty="0" err="1">
                <a:latin typeface="Corbel" panose="020B0503020204020204" pitchFamily="34" charset="0"/>
              </a:rPr>
              <a:t>Enter</a:t>
            </a:r>
            <a:r>
              <a:rPr lang="pt-BR" sz="1800" dirty="0">
                <a:latin typeface="Corbel" panose="020B0503020204020204" pitchFamily="34" charset="0"/>
              </a:rPr>
              <a:t>]</a:t>
            </a:r>
          </a:p>
          <a:p>
            <a:pPr>
              <a:lnSpc>
                <a:spcPct val="150000"/>
              </a:lnSpc>
            </a:pPr>
            <a:r>
              <a:rPr lang="pt-BR" sz="1800" dirty="0">
                <a:latin typeface="Corbel" panose="020B0503020204020204" pitchFamily="34" charset="0"/>
              </a:rPr>
              <a:t>Equações algébricas: + - /  *</a:t>
            </a:r>
          </a:p>
          <a:p>
            <a:pPr>
              <a:lnSpc>
                <a:spcPct val="150000"/>
              </a:lnSpc>
            </a:pPr>
            <a:r>
              <a:rPr lang="pt-BR" sz="1800" dirty="0" err="1">
                <a:latin typeface="Corbel" panose="020B0503020204020204" pitchFamily="34" charset="0"/>
              </a:rPr>
              <a:t>Exponenciação</a:t>
            </a:r>
            <a:r>
              <a:rPr lang="pt-BR" sz="1800" dirty="0">
                <a:latin typeface="Corbel" panose="020B0503020204020204" pitchFamily="34" charset="0"/>
              </a:rPr>
              <a:t>: ^</a:t>
            </a:r>
          </a:p>
          <a:p>
            <a:pPr>
              <a:lnSpc>
                <a:spcPct val="150000"/>
              </a:lnSpc>
            </a:pPr>
            <a:r>
              <a:rPr lang="pt-BR" sz="1800" dirty="0">
                <a:latin typeface="Corbel" panose="020B0503020204020204" pitchFamily="34" charset="0"/>
              </a:rPr>
              <a:t>Raiz quadrada: ^(1/2)</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4024033" y="3789100"/>
            <a:ext cx="3390900" cy="199072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93681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48552" y="816310"/>
            <a:ext cx="9144000" cy="5713581"/>
          </a:xfrm>
        </p:spPr>
        <p:txBody>
          <a:bodyPr>
            <a:noAutofit/>
          </a:bodyPr>
          <a:lstStyle/>
          <a:p>
            <a:pPr marL="0" indent="0">
              <a:lnSpc>
                <a:spcPct val="150000"/>
              </a:lnSpc>
              <a:buNone/>
            </a:pPr>
            <a:r>
              <a:rPr lang="pt-BR" sz="1800" dirty="0">
                <a:latin typeface="Corbel" panose="020B0503020204020204" pitchFamily="34" charset="0"/>
              </a:rPr>
              <a:t>As informações no Excel estão localizadas por sistema de coordenadas e Ordenadas.</a:t>
            </a:r>
          </a:p>
          <a:p>
            <a:pPr marL="0" indent="0">
              <a:lnSpc>
                <a:spcPct val="150000"/>
              </a:lnSpc>
              <a:buNone/>
            </a:pPr>
            <a:r>
              <a:rPr lang="pt-BR" sz="1800" dirty="0">
                <a:latin typeface="Corbel" panose="020B0503020204020204" pitchFamily="34" charset="0"/>
              </a:rPr>
              <a:t>Essa localização da célula recebe o nome de “Referência”</a:t>
            </a:r>
          </a:p>
          <a:p>
            <a:pPr marL="0" indent="0">
              <a:lnSpc>
                <a:spcPct val="150000"/>
              </a:lnSpc>
              <a:buNone/>
            </a:pPr>
            <a:r>
              <a:rPr lang="pt-BR" sz="1800" dirty="0">
                <a:latin typeface="Corbel" panose="020B0503020204020204" pitchFamily="34" charset="0"/>
              </a:rPr>
              <a:t>Tipos de REFERÊNCIA: ABSOLUTO E RELATIVO.</a:t>
            </a:r>
          </a:p>
          <a:p>
            <a:pPr marL="0" indent="0">
              <a:lnSpc>
                <a:spcPct val="150000"/>
              </a:lnSpc>
              <a:buNone/>
            </a:pPr>
            <a:r>
              <a:rPr lang="pt-BR" sz="1800" dirty="0">
                <a:latin typeface="Corbel" panose="020B0503020204020204" pitchFamily="34" charset="0"/>
              </a:rPr>
              <a:t>	Absoluta (Congelar)  &gt;&gt; </a:t>
            </a:r>
            <a:r>
              <a:rPr lang="pt-BR" sz="1800" b="1" dirty="0">
                <a:latin typeface="Corbel" panose="020B0503020204020204" pitchFamily="34" charset="0"/>
              </a:rPr>
              <a:t>$</a:t>
            </a:r>
            <a:r>
              <a:rPr lang="pt-BR" sz="1800" dirty="0">
                <a:latin typeface="Corbel" panose="020B0503020204020204" pitchFamily="34" charset="0"/>
              </a:rPr>
              <a:t>B</a:t>
            </a:r>
            <a:r>
              <a:rPr lang="pt-BR" sz="1800" b="1" dirty="0">
                <a:latin typeface="Corbel" panose="020B0503020204020204" pitchFamily="34" charset="0"/>
              </a:rPr>
              <a:t>$</a:t>
            </a:r>
            <a:r>
              <a:rPr lang="pt-BR" sz="1800" dirty="0">
                <a:latin typeface="Corbel" panose="020B0503020204020204" pitchFamily="34" charset="0"/>
              </a:rPr>
              <a:t>2 :: está sempre está no mesmo lugar</a:t>
            </a:r>
          </a:p>
          <a:p>
            <a:pPr marL="0" indent="0">
              <a:lnSpc>
                <a:spcPct val="150000"/>
              </a:lnSpc>
              <a:buNone/>
            </a:pPr>
            <a:r>
              <a:rPr lang="pt-BR" sz="1800" dirty="0">
                <a:latin typeface="Corbel" panose="020B0503020204020204" pitchFamily="34" charset="0"/>
              </a:rPr>
              <a:t>	Relativo&gt;&gt; B2 :: caminha junto</a:t>
            </a:r>
          </a:p>
          <a:p>
            <a:pPr>
              <a:lnSpc>
                <a:spcPct val="150000"/>
              </a:lnSpc>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O símbolo “$” na frente da coluna ou linha determina o quê será “Congelado”.</a:t>
            </a:r>
          </a:p>
          <a:p>
            <a:pPr>
              <a:lnSpc>
                <a:spcPct val="150000"/>
              </a:lnSpc>
            </a:pPr>
            <a:r>
              <a:rPr lang="pt-BR" sz="1800" dirty="0">
                <a:latin typeface="Corbel" panose="020B0503020204020204" pitchFamily="34" charset="0"/>
              </a:rPr>
              <a:t>B5 = Linha e coluna relativas</a:t>
            </a:r>
          </a:p>
          <a:p>
            <a:pPr>
              <a:lnSpc>
                <a:spcPct val="150000"/>
              </a:lnSpc>
            </a:pPr>
            <a:r>
              <a:rPr lang="pt-BR" sz="1800" dirty="0">
                <a:latin typeface="Corbel" panose="020B0503020204020204" pitchFamily="34" charset="0"/>
              </a:rPr>
              <a:t>B$5 = linha congelada</a:t>
            </a:r>
          </a:p>
          <a:p>
            <a:pPr>
              <a:lnSpc>
                <a:spcPct val="150000"/>
              </a:lnSpc>
            </a:pPr>
            <a:r>
              <a:rPr lang="pt-BR" sz="1800" dirty="0">
                <a:latin typeface="Corbel" panose="020B0503020204020204" pitchFamily="34" charset="0"/>
              </a:rPr>
              <a:t>$B5 = Coluna Congelada</a:t>
            </a:r>
          </a:p>
          <a:p>
            <a:pPr>
              <a:lnSpc>
                <a:spcPct val="150000"/>
              </a:lnSpc>
            </a:pPr>
            <a:r>
              <a:rPr lang="pt-BR" sz="1800" dirty="0">
                <a:latin typeface="Corbel" panose="020B0503020204020204" pitchFamily="34" charset="0"/>
              </a:rPr>
              <a:t>$B$5 = Linha e Coluna Congeladas </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Informações – Sistema de Localização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Elipse 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422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1-Digite na célula B3 sua data de nascimento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na célula C3 o dia de hoje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e  na célula D3 faça a fórmula para mostrar quantos dias se passaram desde o seu nascimento. </a:t>
            </a:r>
          </a:p>
          <a:p>
            <a:pPr algn="just"/>
            <a:r>
              <a:rPr lang="pt-BR" sz="1800" dirty="0">
                <a:latin typeface="Corbel" panose="020B0503020204020204" pitchFamily="34" charset="0"/>
              </a:rPr>
              <a:t>Quantos dias se passaram? E quantas horas?</a:t>
            </a:r>
          </a:p>
          <a:p>
            <a:pPr algn="just"/>
            <a:endParaRPr lang="pt-BR" sz="1800" dirty="0">
              <a:latin typeface="Corbel" panose="020B0503020204020204" pitchFamily="34" charset="0"/>
            </a:endParaRPr>
          </a:p>
          <a:p>
            <a:pPr algn="just"/>
            <a:r>
              <a:rPr lang="pt-BR" sz="1800" dirty="0">
                <a:latin typeface="Corbel" panose="020B0503020204020204" pitchFamily="34" charset="0"/>
              </a:rPr>
              <a:t>2-Digite na célula B4 o número 121, na célula C3 faça a fórmula para calcular a raiz quadrada de do B4.</a:t>
            </a:r>
          </a:p>
          <a:p>
            <a:pPr algn="just"/>
            <a:endParaRPr lang="pt-BR" sz="1800" dirty="0">
              <a:latin typeface="Corbel" panose="020B0503020204020204" pitchFamily="34" charset="0"/>
            </a:endParaRPr>
          </a:p>
          <a:p>
            <a:pPr algn="just"/>
            <a:r>
              <a:rPr lang="pt-BR" sz="1800" dirty="0">
                <a:latin typeface="Corbel" panose="020B0503020204020204" pitchFamily="34" charset="0"/>
              </a:rPr>
              <a:t>3-A partir da Célula B6 faça um tabela que represente a tabuada de multiplicação do 1 ao 10 . (use 10 colunas e 10 linhas)</a:t>
            </a:r>
          </a:p>
          <a:p>
            <a:pPr algn="just"/>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Multiplicação: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Divisão: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Soma: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Subtração: “ –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Raiz quadrada: “^(1/2)”</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20 min</a:t>
            </a:r>
          </a:p>
        </p:txBody>
      </p:sp>
    </p:spTree>
    <p:extLst>
      <p:ext uri="{BB962C8B-B14F-4D97-AF65-F5344CB8AC3E}">
        <p14:creationId xmlns:p14="http://schemas.microsoft.com/office/powerpoint/2010/main" val="56194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Um analista precisa calcular o valor de compra de insumos de sua empresa. Ele recebe as quantidades de peça compradas com preço em Dólar e precisa reportar estas compras para as 4 filiais em países diferentes: EUA, Espanha,  Japão e Brasil.</a:t>
            </a:r>
          </a:p>
          <a:p>
            <a:pPr algn="just"/>
            <a:r>
              <a:rPr lang="pt-BR" sz="1800" dirty="0">
                <a:latin typeface="Corbel" panose="020B0503020204020204" pitchFamily="34" charset="0"/>
              </a:rPr>
              <a:t>Abaixo esta a quantidade de compras e a taxa de conversão para cada moeda.</a:t>
            </a:r>
          </a:p>
          <a:p>
            <a:pPr algn="just"/>
            <a:r>
              <a:rPr lang="pt-BR" sz="1800" dirty="0">
                <a:latin typeface="Corbel" panose="020B0503020204020204" pitchFamily="34" charset="0"/>
              </a:rPr>
              <a:t>O Preço Unitário de cada peça é de 1,5 Dólar.</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marL="285750" indent="-285750" algn="just">
              <a:buFont typeface="Arial" panose="020B0604020202020204" pitchFamily="34" charset="0"/>
              <a:buChar char="•"/>
            </a:pPr>
            <a:r>
              <a:rPr lang="pt-BR" sz="1800" dirty="0">
                <a:latin typeface="Corbel" panose="020B0503020204020204" pitchFamily="34" charset="0"/>
              </a:rPr>
              <a:t>Calcule o valor mensal de compra nas 4 moedas.</a:t>
            </a:r>
          </a:p>
          <a:p>
            <a:pPr algn="just">
              <a:lnSpc>
                <a:spcPct val="100000"/>
              </a:lnSpc>
            </a:pPr>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 Operação aritméticas, 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71833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15 min</a:t>
            </a:r>
          </a:p>
        </p:txBody>
      </p:sp>
      <p:pic>
        <p:nvPicPr>
          <p:cNvPr id="6" name="Imagem 5"/>
          <p:cNvPicPr>
            <a:picLocks noChangeAspect="1"/>
          </p:cNvPicPr>
          <p:nvPr/>
        </p:nvPicPr>
        <p:blipFill>
          <a:blip r:embed="rId2"/>
          <a:stretch>
            <a:fillRect/>
          </a:stretch>
        </p:blipFill>
        <p:spPr>
          <a:xfrm>
            <a:off x="699247" y="3388893"/>
            <a:ext cx="3302000" cy="1043040"/>
          </a:xfrm>
          <a:prstGeom prst="rect">
            <a:avLst/>
          </a:prstGeom>
        </p:spPr>
      </p:pic>
      <p:pic>
        <p:nvPicPr>
          <p:cNvPr id="7" name="Imagem 6"/>
          <p:cNvPicPr>
            <a:picLocks noChangeAspect="1"/>
          </p:cNvPicPr>
          <p:nvPr/>
        </p:nvPicPr>
        <p:blipFill>
          <a:blip r:embed="rId3"/>
          <a:stretch>
            <a:fillRect/>
          </a:stretch>
        </p:blipFill>
        <p:spPr>
          <a:xfrm>
            <a:off x="699247" y="2530419"/>
            <a:ext cx="9880601" cy="534240"/>
          </a:xfrm>
          <a:prstGeom prst="rect">
            <a:avLst/>
          </a:prstGeom>
        </p:spPr>
      </p:pic>
    </p:spTree>
    <p:extLst>
      <p:ext uri="{BB962C8B-B14F-4D97-AF65-F5344CB8AC3E}">
        <p14:creationId xmlns:p14="http://schemas.microsoft.com/office/powerpoint/2010/main" val="295139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77197" y="976984"/>
            <a:ext cx="6843480" cy="2766677"/>
          </a:xfrm>
          <a:prstGeom prst="rect">
            <a:avLst/>
          </a:prstGeom>
        </p:spPr>
      </p:pic>
      <p:pic>
        <p:nvPicPr>
          <p:cNvPr id="3" name="Imagem 2"/>
          <p:cNvPicPr>
            <a:picLocks noChangeAspect="1"/>
          </p:cNvPicPr>
          <p:nvPr/>
        </p:nvPicPr>
        <p:blipFill>
          <a:blip r:embed="rId3"/>
          <a:stretch>
            <a:fillRect/>
          </a:stretch>
        </p:blipFill>
        <p:spPr>
          <a:xfrm>
            <a:off x="5234314" y="3903047"/>
            <a:ext cx="6500309" cy="260656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961120" y="365760"/>
            <a:ext cx="1086522" cy="369332"/>
          </a:xfrm>
          <a:prstGeom prst="rect">
            <a:avLst/>
          </a:prstGeom>
          <a:noFill/>
        </p:spPr>
        <p:txBody>
          <a:bodyPr wrap="square" rtlCol="0">
            <a:spAutoFit/>
          </a:bodyPr>
          <a:lstStyle/>
          <a:p>
            <a:r>
              <a:rPr lang="pt-BR" dirty="0"/>
              <a:t>5 min</a:t>
            </a:r>
          </a:p>
        </p:txBody>
      </p:sp>
    </p:spTree>
    <p:extLst>
      <p:ext uri="{BB962C8B-B14F-4D97-AF65-F5344CB8AC3E}">
        <p14:creationId xmlns:p14="http://schemas.microsoft.com/office/powerpoint/2010/main" val="251873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2695" y="934627"/>
            <a:ext cx="10055225" cy="3744912"/>
          </a:xfrm>
        </p:spPr>
        <p:txBody>
          <a:bodyPr>
            <a:noAutofit/>
          </a:bodyPr>
          <a:lstStyle/>
          <a:p>
            <a:pPr marL="0" indent="0">
              <a:buNone/>
            </a:pPr>
            <a:r>
              <a:rPr lang="pt-BR" sz="1800" dirty="0"/>
              <a:t>Biblioteca organizada por categoria de uso. Cada input/pedaço de função é chamado de “argumento” que fica dentro do </a:t>
            </a:r>
            <a:r>
              <a:rPr lang="pt-BR" sz="1800" dirty="0" err="1"/>
              <a:t>parentesis</a:t>
            </a:r>
            <a:r>
              <a:rPr lang="pt-BR" sz="1800" dirty="0"/>
              <a:t> e vem depois do nome da função. </a:t>
            </a:r>
          </a:p>
          <a:p>
            <a:pPr marL="0" indent="0">
              <a:buNone/>
            </a:pPr>
            <a:r>
              <a:rPr lang="pt-BR" sz="1800" dirty="0"/>
              <a:t>= Nome da função(argumento1; argumento2;...)</a:t>
            </a:r>
          </a:p>
          <a:p>
            <a:pPr marL="0" indent="0">
              <a:buNone/>
            </a:pPr>
            <a:endParaRPr lang="pt-BR" sz="1800" dirty="0"/>
          </a:p>
          <a:p>
            <a:pPr marL="0" indent="0">
              <a:buNone/>
            </a:pPr>
            <a:r>
              <a:rPr lang="pt-BR" sz="1800" dirty="0"/>
              <a:t>Pode ou não possuir argumento.  Argumento pode ser opcional “[“ ou obrigatório.</a:t>
            </a:r>
          </a:p>
          <a:p>
            <a:pPr marL="0" indent="0">
              <a:buNone/>
            </a:pPr>
            <a:r>
              <a:rPr lang="pt-BR" sz="1800" dirty="0"/>
              <a:t>=SOMA(num1;[num2]) &gt;&gt; 2º Argumento é Opcional “[num2]”</a:t>
            </a:r>
          </a:p>
          <a:p>
            <a:pPr marL="0" indent="0">
              <a:buNone/>
            </a:pPr>
            <a:r>
              <a:rPr lang="pt-BR" sz="1800" dirty="0"/>
              <a:t>Sem argumento  = Hoje() &gt;&gt; 22/08/2018 -  normalmente usados para informação (não realizam calculo)</a:t>
            </a:r>
          </a:p>
          <a:p>
            <a:pPr marL="0" indent="0">
              <a:buNone/>
            </a:pPr>
            <a:endParaRPr lang="pt-BR" sz="1800" dirty="0"/>
          </a:p>
          <a:p>
            <a:pPr marL="0" indent="0">
              <a:buNone/>
            </a:pPr>
            <a:r>
              <a:rPr lang="pt-BR" sz="1800" dirty="0"/>
              <a:t>Caminho: botão função, Guia fórmulas, digitação direta na célula.</a:t>
            </a:r>
          </a:p>
          <a:p>
            <a:endParaRPr lang="pt-BR" sz="1800" dirty="0"/>
          </a:p>
        </p:txBody>
      </p:sp>
      <p:pic>
        <p:nvPicPr>
          <p:cNvPr id="2" name="Imagem 1"/>
          <p:cNvPicPr>
            <a:picLocks noChangeAspect="1"/>
          </p:cNvPicPr>
          <p:nvPr/>
        </p:nvPicPr>
        <p:blipFill>
          <a:blip r:embed="rId2"/>
          <a:stretch>
            <a:fillRect/>
          </a:stretch>
        </p:blipFill>
        <p:spPr>
          <a:xfrm>
            <a:off x="1339944" y="4797797"/>
            <a:ext cx="3514725" cy="1619250"/>
          </a:xfrm>
          <a:prstGeom prst="rect">
            <a:avLst/>
          </a:prstGeom>
        </p:spPr>
      </p:pic>
      <p:pic>
        <p:nvPicPr>
          <p:cNvPr id="8" name="Imagem 7"/>
          <p:cNvPicPr>
            <a:picLocks noChangeAspect="1"/>
          </p:cNvPicPr>
          <p:nvPr/>
        </p:nvPicPr>
        <p:blipFill>
          <a:blip r:embed="rId3"/>
          <a:stretch>
            <a:fillRect/>
          </a:stretch>
        </p:blipFill>
        <p:spPr>
          <a:xfrm>
            <a:off x="6456659" y="4797796"/>
            <a:ext cx="3648075" cy="189547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e Fórmulas</a:t>
            </a:r>
          </a:p>
          <a:p>
            <a:pPr marL="0" indent="0">
              <a:lnSpc>
                <a:spcPct val="150000"/>
              </a:lnSpc>
              <a:buFont typeface="Arial" charset="0"/>
              <a:buNone/>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05714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Ao Deletar Células, Colunas e Linhas tomar cuidado com erros nas fórmulas que referenciam o objeto deletado. Erros mais comuns em fórmulas e seu significado.</a:t>
            </a:r>
          </a:p>
          <a:p>
            <a:pPr>
              <a:lnSpc>
                <a:spcPct val="150000"/>
              </a:lnSpc>
              <a:buFont typeface="Arial" panose="020B0604020202020204" pitchFamily="34" charset="0"/>
              <a:buChar char="•"/>
            </a:pPr>
            <a:r>
              <a:rPr lang="pt-BR" sz="1800" dirty="0">
                <a:latin typeface="Corbel" panose="020B0503020204020204" pitchFamily="34" charset="0"/>
              </a:rPr>
              <a:t>#N/A: valor buscado não foi encontrado</a:t>
            </a:r>
          </a:p>
          <a:p>
            <a:pPr>
              <a:lnSpc>
                <a:spcPct val="150000"/>
              </a:lnSpc>
              <a:buFont typeface="Arial" panose="020B0604020202020204" pitchFamily="34" charset="0"/>
              <a:buChar char="•"/>
            </a:pPr>
            <a:r>
              <a:rPr lang="pt-BR" sz="1800" dirty="0">
                <a:latin typeface="Corbel" panose="020B0503020204020204" pitchFamily="34" charset="0"/>
              </a:rPr>
              <a:t>#DIV/</a:t>
            </a:r>
            <a:r>
              <a:rPr lang="pt-BR" sz="1800" dirty="0">
                <a:latin typeface="Arial" panose="020B0604020202020204" pitchFamily="34" charset="0"/>
                <a:cs typeface="Arial" panose="020B0604020202020204" pitchFamily="34" charset="0"/>
              </a:rPr>
              <a:t>0</a:t>
            </a:r>
            <a:r>
              <a:rPr lang="pt-BR" sz="1800" dirty="0">
                <a:latin typeface="Corbel" panose="020B0503020204020204" pitchFamily="34" charset="0"/>
              </a:rPr>
              <a:t>!: tentativa de dividir algo por zero</a:t>
            </a:r>
          </a:p>
          <a:p>
            <a:pPr>
              <a:lnSpc>
                <a:spcPct val="150000"/>
              </a:lnSpc>
              <a:buFont typeface="Arial" panose="020B0604020202020204" pitchFamily="34" charset="0"/>
              <a:buChar char="•"/>
            </a:pPr>
            <a:r>
              <a:rPr lang="pt-BR" sz="1800" dirty="0">
                <a:latin typeface="Corbel" panose="020B0503020204020204" pitchFamily="34" charset="0"/>
              </a:rPr>
              <a:t>#NOME!: erro na digitação da formula</a:t>
            </a:r>
          </a:p>
          <a:p>
            <a:pPr>
              <a:lnSpc>
                <a:spcPct val="150000"/>
              </a:lnSpc>
              <a:buFont typeface="Arial" panose="020B0604020202020204" pitchFamily="34" charset="0"/>
              <a:buChar char="•"/>
            </a:pPr>
            <a:r>
              <a:rPr lang="pt-BR" sz="1800" dirty="0">
                <a:latin typeface="Corbel" panose="020B0503020204020204" pitchFamily="34" charset="0"/>
              </a:rPr>
              <a:t>#VALOR!: Tentativa de realizar operação matemática com “TEXTO”.</a:t>
            </a:r>
          </a:p>
          <a:p>
            <a:pPr>
              <a:lnSpc>
                <a:spcPct val="150000"/>
              </a:lnSpc>
              <a:buFont typeface="Arial" panose="020B0604020202020204" pitchFamily="34" charset="0"/>
              <a:buChar char="•"/>
            </a:pPr>
            <a:r>
              <a:rPr lang="pt-BR" sz="1800" dirty="0">
                <a:latin typeface="Corbel" panose="020B0503020204020204" pitchFamily="34" charset="0"/>
              </a:rPr>
              <a:t>#REF!: algum argumento da formula foi “Deletado”. Fórmula Corrompida.</a:t>
            </a:r>
          </a:p>
          <a:p>
            <a:pPr>
              <a:lnSpc>
                <a:spcPct val="150000"/>
              </a:lnSpc>
              <a:buFont typeface="Arial" panose="020B0604020202020204" pitchFamily="34" charset="0"/>
              <a:buChar char="•"/>
            </a:pPr>
            <a:r>
              <a:rPr lang="pt-BR" sz="1800" dirty="0">
                <a:latin typeface="Corbel" panose="020B0503020204020204" pitchFamily="34" charset="0"/>
              </a:rPr>
              <a:t>#NUM!: Fórmula possui argumentos errado (</a:t>
            </a:r>
            <a:r>
              <a:rPr lang="pt-BR" sz="1800" dirty="0" err="1">
                <a:latin typeface="Corbel" panose="020B0503020204020204" pitchFamily="34" charset="0"/>
              </a:rPr>
              <a:t>Ex</a:t>
            </a:r>
            <a:r>
              <a:rPr lang="pt-BR" sz="1800" dirty="0">
                <a:latin typeface="Corbel" panose="020B0503020204020204" pitchFamily="34" charset="0"/>
              </a:rPr>
              <a:t>: texto ao invés de numero)</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Pergunta:</a:t>
            </a:r>
          </a:p>
          <a:p>
            <a:pPr marL="0" indent="0">
              <a:lnSpc>
                <a:spcPct val="150000"/>
              </a:lnSpc>
              <a:buNone/>
            </a:pPr>
            <a:r>
              <a:rPr lang="pt-BR" sz="1800" dirty="0">
                <a:latin typeface="Corbel" panose="020B0503020204020204" pitchFamily="34" charset="0"/>
              </a:rPr>
              <a:t>Referência Circular é um erro?!!</a:t>
            </a:r>
          </a:p>
          <a:p>
            <a:pPr>
              <a:lnSpc>
                <a:spcPct val="150000"/>
              </a:lnSpc>
              <a:buFont typeface="Arial" panose="020B0604020202020204" pitchFamily="34" charset="0"/>
              <a:buChar char="•"/>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Tipos de Erro nas Fórmulas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1815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PROGRAMAÇÃO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3416320"/>
          </a:xfrm>
          <a:prstGeom prst="rect">
            <a:avLst/>
          </a:prstGeom>
          <a:noFill/>
        </p:spPr>
        <p:txBody>
          <a:bodyPr wrap="square" rtlCol="0">
            <a:spAutoFit/>
          </a:bodyPr>
          <a:lstStyle/>
          <a:p>
            <a:pPr>
              <a:lnSpc>
                <a:spcPct val="150000"/>
              </a:lnSpc>
            </a:pPr>
            <a:r>
              <a:rPr lang="pt-BR" sz="2400" dirty="0">
                <a:latin typeface="Corbel" panose="020B0503020204020204" pitchFamily="34" charset="0"/>
              </a:rPr>
              <a:t>9:10 as 9:30 - Apresentação e Estrutura do Curso</a:t>
            </a:r>
          </a:p>
          <a:p>
            <a:pPr>
              <a:lnSpc>
                <a:spcPct val="150000"/>
              </a:lnSpc>
            </a:pPr>
            <a:r>
              <a:rPr lang="pt-BR" sz="2400" dirty="0">
                <a:latin typeface="Corbel" panose="020B0503020204020204" pitchFamily="34" charset="0"/>
              </a:rPr>
              <a:t>9:30 as 10:00 - Fundamentos</a:t>
            </a:r>
          </a:p>
          <a:p>
            <a:pPr>
              <a:lnSpc>
                <a:spcPct val="150000"/>
              </a:lnSpc>
            </a:pPr>
            <a:r>
              <a:rPr lang="pt-BR" sz="2400" dirty="0">
                <a:latin typeface="Corbel" panose="020B0503020204020204" pitchFamily="34" charset="0"/>
              </a:rPr>
              <a:t>10:00 as 12:30 -  Prática</a:t>
            </a:r>
          </a:p>
          <a:p>
            <a:pPr>
              <a:lnSpc>
                <a:spcPct val="150000"/>
              </a:lnSpc>
            </a:pPr>
            <a:r>
              <a:rPr lang="pt-BR" sz="2400" dirty="0">
                <a:latin typeface="Corbel" panose="020B0503020204020204" pitchFamily="34" charset="0"/>
              </a:rPr>
              <a:t>12:30 as 13:30 - Almoço</a:t>
            </a:r>
          </a:p>
          <a:p>
            <a:pPr>
              <a:lnSpc>
                <a:spcPct val="150000"/>
              </a:lnSpc>
            </a:pPr>
            <a:r>
              <a:rPr lang="pt-BR" sz="2400" dirty="0">
                <a:latin typeface="Corbel" panose="020B0503020204020204" pitchFamily="34" charset="0"/>
              </a:rPr>
              <a:t>13:30 às  17:50 -  Praticas com estudos de caso</a:t>
            </a:r>
          </a:p>
          <a:p>
            <a:pPr>
              <a:lnSpc>
                <a:spcPct val="150000"/>
              </a:lnSpc>
            </a:pPr>
            <a:r>
              <a:rPr lang="pt-BR" sz="2400" dirty="0">
                <a:latin typeface="Corbel" panose="020B0503020204020204" pitchFamily="34" charset="0"/>
              </a:rPr>
              <a:t>17:50 as 18:00 – Dúvidas</a:t>
            </a:r>
          </a:p>
        </p:txBody>
      </p:sp>
    </p:spTree>
    <p:extLst>
      <p:ext uri="{BB962C8B-B14F-4D97-AF65-F5344CB8AC3E}">
        <p14:creationId xmlns:p14="http://schemas.microsoft.com/office/powerpoint/2010/main" val="1749776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949215"/>
            <a:ext cx="9144000" cy="1127011"/>
          </a:xfrm>
        </p:spPr>
        <p:txBody>
          <a:bodyPr>
            <a:noAutofit/>
          </a:bodyPr>
          <a:lstStyle/>
          <a:p>
            <a:pPr marL="0" indent="0">
              <a:buNone/>
            </a:pPr>
            <a:r>
              <a:rPr lang="pt-BR" sz="1800" dirty="0"/>
              <a:t>O recurso </a:t>
            </a:r>
            <a:r>
              <a:rPr lang="pt-BR" sz="1800" b="1" dirty="0"/>
              <a:t>Atingir Meta no Excel</a:t>
            </a:r>
            <a:r>
              <a:rPr lang="pt-BR" sz="1800" dirty="0"/>
              <a:t>, tem por finalidade alterar o valor de uma célula para que uma fórmula atinja o valor que queremos.</a:t>
            </a:r>
          </a:p>
          <a:p>
            <a:pPr marL="0" indent="0">
              <a:buNone/>
            </a:pPr>
            <a:r>
              <a:rPr lang="pt-BR" sz="1800" dirty="0"/>
              <a:t>Caminho: Guia Dados&gt; Grupo Previsão &gt; Menu teste de </a:t>
            </a:r>
            <a:r>
              <a:rPr lang="pt-BR" sz="1800" dirty="0" err="1"/>
              <a:t>Hipotese</a:t>
            </a:r>
            <a:r>
              <a:rPr lang="pt-BR" sz="1800" dirty="0"/>
              <a:t> &gt; Comando Atingir Meta</a:t>
            </a:r>
          </a:p>
          <a:p>
            <a:pPr marL="0" indent="0">
              <a:buNone/>
            </a:pPr>
            <a:r>
              <a:rPr lang="pt-BR" sz="1800" dirty="0"/>
              <a:t>No Exemplo quero saber qual o Volume de quantidades necessárias (Célula Verde) para que o lucro(célula laranja)  seja igual à “zero”.</a:t>
            </a:r>
          </a:p>
          <a:p>
            <a:endParaRPr lang="pt-BR" sz="18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46015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Atingir Meta</a:t>
            </a: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2"/>
          <a:stretch>
            <a:fillRect/>
          </a:stretch>
        </p:blipFill>
        <p:spPr>
          <a:xfrm>
            <a:off x="667870" y="2553316"/>
            <a:ext cx="1905000" cy="2676525"/>
          </a:xfrm>
          <a:prstGeom prst="rect">
            <a:avLst/>
          </a:prstGeom>
        </p:spPr>
      </p:pic>
      <p:pic>
        <p:nvPicPr>
          <p:cNvPr id="11" name="Imagem 10"/>
          <p:cNvPicPr>
            <a:picLocks noChangeAspect="1"/>
          </p:cNvPicPr>
          <p:nvPr/>
        </p:nvPicPr>
        <p:blipFill>
          <a:blip r:embed="rId3"/>
          <a:stretch>
            <a:fillRect/>
          </a:stretch>
        </p:blipFill>
        <p:spPr>
          <a:xfrm>
            <a:off x="3684662" y="3060102"/>
            <a:ext cx="2219325" cy="1447800"/>
          </a:xfrm>
          <a:prstGeom prst="rect">
            <a:avLst/>
          </a:prstGeom>
        </p:spPr>
      </p:pic>
      <p:pic>
        <p:nvPicPr>
          <p:cNvPr id="12" name="Imagem 11"/>
          <p:cNvPicPr>
            <a:picLocks noChangeAspect="1"/>
          </p:cNvPicPr>
          <p:nvPr/>
        </p:nvPicPr>
        <p:blipFill>
          <a:blip r:embed="rId4"/>
          <a:stretch>
            <a:fillRect/>
          </a:stretch>
        </p:blipFill>
        <p:spPr>
          <a:xfrm>
            <a:off x="7302256" y="2534265"/>
            <a:ext cx="1933575" cy="2714625"/>
          </a:xfrm>
          <a:prstGeom prst="rect">
            <a:avLst/>
          </a:prstGeom>
        </p:spPr>
      </p:pic>
      <p:sp>
        <p:nvSpPr>
          <p:cNvPr id="13" name="Seta para a Direita 12"/>
          <p:cNvSpPr/>
          <p:nvPr/>
        </p:nvSpPr>
        <p:spPr>
          <a:xfrm>
            <a:off x="2969111" y="3582296"/>
            <a:ext cx="408790" cy="30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Retangular com Cantos Arredondados 14"/>
          <p:cNvSpPr/>
          <p:nvPr/>
        </p:nvSpPr>
        <p:spPr>
          <a:xfrm>
            <a:off x="7842325" y="5712311"/>
            <a:ext cx="1393506" cy="688489"/>
          </a:xfrm>
          <a:prstGeom prst="wedgeRoundRectCallout">
            <a:avLst>
              <a:gd name="adj1" fmla="val 27802"/>
              <a:gd name="adj2" fmla="val -1156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Solução Atendida</a:t>
            </a:r>
          </a:p>
        </p:txBody>
      </p:sp>
      <p:sp>
        <p:nvSpPr>
          <p:cNvPr id="16" name="Texto Explicativo Retangular com Cantos Arredondados 15"/>
          <p:cNvSpPr/>
          <p:nvPr/>
        </p:nvSpPr>
        <p:spPr>
          <a:xfrm>
            <a:off x="9672300" y="2635624"/>
            <a:ext cx="1554201" cy="633442"/>
          </a:xfrm>
          <a:prstGeom prst="wedgeRoundRectCallout">
            <a:avLst>
              <a:gd name="adj1" fmla="val -71784"/>
              <a:gd name="adj2" fmla="val 781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Numero encontrado pelo comando atingir meta</a:t>
            </a:r>
          </a:p>
        </p:txBody>
      </p:sp>
      <p:sp>
        <p:nvSpPr>
          <p:cNvPr id="17" name="Texto Explicativo Retangular com Cantos Arredondados 16"/>
          <p:cNvSpPr/>
          <p:nvPr/>
        </p:nvSpPr>
        <p:spPr>
          <a:xfrm>
            <a:off x="4491208" y="4870722"/>
            <a:ext cx="1377451" cy="496502"/>
          </a:xfrm>
          <a:prstGeom prst="wedgeRoundRectCallout">
            <a:avLst>
              <a:gd name="adj1" fmla="val -11280"/>
              <a:gd name="adj2" fmla="val -2301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a:t>
            </a:r>
            <a:r>
              <a:rPr lang="pt-BR" sz="1000" dirty="0" err="1"/>
              <a:t>Celula</a:t>
            </a:r>
            <a:r>
              <a:rPr lang="pt-BR" sz="1000" dirty="0"/>
              <a:t> onde esta o Numero que será Alterado</a:t>
            </a:r>
          </a:p>
        </p:txBody>
      </p:sp>
      <p:sp>
        <p:nvSpPr>
          <p:cNvPr id="18" name="Texto Explicativo Retangular com Cantos Arredondados 17"/>
          <p:cNvSpPr/>
          <p:nvPr/>
        </p:nvSpPr>
        <p:spPr>
          <a:xfrm>
            <a:off x="5868659" y="2168165"/>
            <a:ext cx="1294841" cy="633442"/>
          </a:xfrm>
          <a:prstGeom prst="wedgeRoundRectCallout">
            <a:avLst>
              <a:gd name="adj1" fmla="val -100855"/>
              <a:gd name="adj2" fmla="val 1640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célula onde esta o valor que queremos como ALVO</a:t>
            </a:r>
          </a:p>
        </p:txBody>
      </p:sp>
      <p:sp>
        <p:nvSpPr>
          <p:cNvPr id="19" name="Texto Explicativo Retangular com Cantos Arredondados 18"/>
          <p:cNvSpPr/>
          <p:nvPr/>
        </p:nvSpPr>
        <p:spPr>
          <a:xfrm>
            <a:off x="5992426" y="4507902"/>
            <a:ext cx="1171074" cy="444423"/>
          </a:xfrm>
          <a:prstGeom prst="wedgeRoundRectCallout">
            <a:avLst>
              <a:gd name="adj1" fmla="val -74664"/>
              <a:gd name="adj2" fmla="val -225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O Valor que queremos como ALVO</a:t>
            </a:r>
          </a:p>
        </p:txBody>
      </p:sp>
      <p:sp>
        <p:nvSpPr>
          <p:cNvPr id="20" name="Igual a 19"/>
          <p:cNvSpPr/>
          <p:nvPr/>
        </p:nvSpPr>
        <p:spPr>
          <a:xfrm>
            <a:off x="6282466" y="3269066"/>
            <a:ext cx="881034" cy="622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28520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9966325" cy="5786438"/>
          </a:xfrm>
        </p:spPr>
        <p:txBody>
          <a:bodyPr>
            <a:noAutofit/>
          </a:bodyPr>
          <a:lstStyle/>
          <a:p>
            <a:pPr marL="0" indent="0">
              <a:lnSpc>
                <a:spcPct val="150000"/>
              </a:lnSpc>
              <a:buNone/>
            </a:pPr>
            <a:r>
              <a:rPr lang="pt-BR" sz="1800" dirty="0">
                <a:latin typeface="Corbel" panose="020B0503020204020204" pitchFamily="34" charset="0"/>
              </a:rPr>
              <a:t>Permite melhorar o impacto visual e personalizar cores, fonte, tamanhos, bordas, etc.</a:t>
            </a:r>
          </a:p>
          <a:p>
            <a:pPr marL="0" indent="0">
              <a:lnSpc>
                <a:spcPct val="150000"/>
              </a:lnSpc>
              <a:buNone/>
            </a:pPr>
            <a:r>
              <a:rPr lang="pt-BR" sz="1800" dirty="0">
                <a:latin typeface="Corbel" panose="020B0503020204020204" pitchFamily="34" charset="0"/>
              </a:rPr>
              <a:t>Formatações mais frequentes: bordas, cor e tamanho de fonte, preenchimento da célula, alinhamento, formatação de número, </a:t>
            </a:r>
            <a:r>
              <a:rPr lang="pt-BR" sz="1800" dirty="0" err="1">
                <a:latin typeface="Corbel" panose="020B0503020204020204" pitchFamily="34" charset="0"/>
              </a:rPr>
              <a:t>mesclagem</a:t>
            </a:r>
            <a:r>
              <a:rPr lang="pt-BR" sz="1800" dirty="0">
                <a:latin typeface="Corbel" panose="020B0503020204020204" pitchFamily="34" charset="0"/>
              </a:rPr>
              <a:t>, largura de coluna, altura de linha, eliminar grades.</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Caminhos de Formatação</a:t>
            </a:r>
          </a:p>
          <a:p>
            <a:pPr>
              <a:lnSpc>
                <a:spcPct val="150000"/>
              </a:lnSpc>
              <a:buFont typeface="Arial" panose="020B0604020202020204" pitchFamily="34" charset="0"/>
              <a:buChar char="•"/>
            </a:pPr>
            <a:r>
              <a:rPr lang="pt-BR" sz="1800" dirty="0">
                <a:latin typeface="Corbel" panose="020B0503020204020204" pitchFamily="34" charset="0"/>
              </a:rPr>
              <a:t>Guia Pagina Inicial, Guia Exibir</a:t>
            </a:r>
          </a:p>
          <a:p>
            <a:pPr>
              <a:lnSpc>
                <a:spcPct val="150000"/>
              </a:lnSpc>
              <a:buFont typeface="Arial" panose="020B0604020202020204" pitchFamily="34" charset="0"/>
              <a:buChar char="•"/>
            </a:pPr>
            <a:r>
              <a:rPr lang="pt-BR" sz="1800" dirty="0">
                <a:latin typeface="Corbel" panose="020B0503020204020204" pitchFamily="34" charset="0"/>
              </a:rPr>
              <a:t> menu flutuante rápido (botão direito)</a:t>
            </a:r>
          </a:p>
          <a:p>
            <a:pPr>
              <a:lnSpc>
                <a:spcPct val="150000"/>
              </a:lnSpc>
              <a:buFont typeface="Arial" panose="020B0604020202020204" pitchFamily="34" charset="0"/>
              <a:buChar char="•"/>
            </a:pPr>
            <a:r>
              <a:rPr lang="pt-BR" sz="1800" dirty="0">
                <a:latin typeface="Corbel" panose="020B0503020204020204" pitchFamily="34" charset="0"/>
              </a:rPr>
              <a:t>Menu flutuante/contexto (botão direito)</a:t>
            </a:r>
          </a:p>
          <a:p>
            <a:pPr>
              <a:lnSpc>
                <a:spcPct val="150000"/>
              </a:lnSpc>
              <a:buFont typeface="Arial" panose="020B0604020202020204" pitchFamily="34" charset="0"/>
              <a:buChar char="•"/>
            </a:pPr>
            <a:r>
              <a:rPr lang="pt-BR" sz="1800" dirty="0">
                <a:latin typeface="Corbel" panose="020B0503020204020204" pitchFamily="34" charset="0"/>
              </a:rPr>
              <a:t>Copiando de outro local</a:t>
            </a:r>
          </a:p>
          <a:p>
            <a:pPr>
              <a:lnSpc>
                <a:spcPct val="150000"/>
              </a:lnSpc>
              <a:buFont typeface="Arial" panose="020B0604020202020204" pitchFamily="34" charset="0"/>
              <a:buChar char="•"/>
            </a:pPr>
            <a:r>
              <a:rPr lang="pt-BR" sz="1800" dirty="0">
                <a:latin typeface="Corbel" panose="020B0503020204020204" pitchFamily="34" charset="0"/>
              </a:rPr>
              <a:t>Ferramenta Pincel (tente com duplo clique)</a:t>
            </a:r>
          </a:p>
          <a:p>
            <a:pPr>
              <a:lnSpc>
                <a:spcPct val="150000"/>
              </a:lnSpc>
              <a:buFont typeface="Arial" panose="020B0604020202020204" pitchFamily="34" charset="0"/>
              <a:buChar char="•"/>
            </a:pPr>
            <a:r>
              <a:rPr lang="pt-BR" sz="1800" dirty="0">
                <a:latin typeface="Corbel" panose="020B0503020204020204" pitchFamily="34" charset="0"/>
              </a:rPr>
              <a:t>Colar especial &gt; Formatação</a:t>
            </a:r>
          </a:p>
          <a:p>
            <a:pPr>
              <a:lnSpc>
                <a:spcPct val="150000"/>
              </a:lnSpc>
              <a:buFont typeface="Arial" panose="020B0604020202020204" pitchFamily="34" charset="0"/>
              <a:buChar char="•"/>
            </a:pPr>
            <a:r>
              <a:rPr lang="pt-BR" sz="1800" dirty="0" err="1">
                <a:latin typeface="Corbel" panose="020B0503020204020204" pitchFamily="34" charset="0"/>
              </a:rPr>
              <a:t>Ctrl+C</a:t>
            </a:r>
            <a:r>
              <a:rPr lang="pt-BR" sz="1800" dirty="0">
                <a:latin typeface="Corbel" panose="020B0503020204020204" pitchFamily="34" charset="0"/>
              </a:rPr>
              <a:t> , </a:t>
            </a:r>
            <a:r>
              <a:rPr lang="pt-BR" sz="1800" dirty="0" err="1">
                <a:latin typeface="Corbel" panose="020B0503020204020204" pitchFamily="34" charset="0"/>
              </a:rPr>
              <a:t>CTrl+V</a:t>
            </a: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Elipse 4"/>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0647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Para apagar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Célula: Ativar a célula e pressionar [DEL] ou [</a:t>
            </a:r>
            <a:r>
              <a:rPr lang="pt-BR" sz="1800" dirty="0" err="1">
                <a:latin typeface="Corbel" panose="020B0503020204020204" pitchFamily="34" charset="0"/>
              </a:rPr>
              <a:t>Backspace</a:t>
            </a:r>
            <a:r>
              <a:rPr lang="pt-BR" sz="1800" dirty="0">
                <a:latin typeface="Corbel" panose="020B0503020204020204" pitchFamily="34" charset="0"/>
              </a:rPr>
              <a:t>]</a:t>
            </a:r>
          </a:p>
          <a:p>
            <a:pPr>
              <a:lnSpc>
                <a:spcPct val="150000"/>
              </a:lnSpc>
              <a:buFont typeface="Arial" panose="020B0604020202020204" pitchFamily="34" charset="0"/>
              <a:buChar char="•"/>
            </a:pPr>
            <a:r>
              <a:rPr lang="pt-BR" sz="1800" dirty="0">
                <a:latin typeface="Corbel" panose="020B0503020204020204" pitchFamily="34" charset="0"/>
              </a:rPr>
              <a:t>Intervalo: selecionar o Intervalo e pressionar [DEL]</a:t>
            </a:r>
          </a:p>
          <a:p>
            <a:pPr>
              <a:lnSpc>
                <a:spcPct val="150000"/>
              </a:lnSpc>
              <a:buFont typeface="Arial" panose="020B0604020202020204" pitchFamily="34" charset="0"/>
              <a:buChar char="•"/>
            </a:pPr>
            <a:r>
              <a:rPr lang="pt-BR" sz="1800" dirty="0">
                <a:latin typeface="Corbel" panose="020B0503020204020204" pitchFamily="34" charset="0"/>
              </a:rPr>
              <a:t>Coluna: Selecionar a coluna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r>
              <a:rPr lang="pt-BR" sz="1800" dirty="0">
                <a:latin typeface="Corbel" panose="020B0503020204020204" pitchFamily="34" charset="0"/>
              </a:rPr>
              <a:t>Linha: Selecionar a linha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Para 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 Selecionar a coluna ou Linha com botão Direito do Mouse e “Ocultar” / Guia Pagina Inicial</a:t>
            </a:r>
          </a:p>
          <a:p>
            <a:pPr marL="0" indent="0">
              <a:lnSpc>
                <a:spcPct val="150000"/>
              </a:lnSpc>
              <a:buNone/>
            </a:pPr>
            <a:r>
              <a:rPr lang="pt-BR" sz="1800" dirty="0">
                <a:latin typeface="Corbel" panose="020B0503020204020204" pitchFamily="34" charset="0"/>
              </a:rPr>
              <a:t>Para DESOCULTAR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Selecionar </a:t>
            </a:r>
            <a:r>
              <a:rPr lang="pt-BR" sz="1800" dirty="0">
                <a:solidFill>
                  <a:srgbClr val="FF0000"/>
                </a:solidFill>
                <a:latin typeface="Corbel" panose="020B0503020204020204" pitchFamily="34" charset="0"/>
              </a:rPr>
              <a:t>o intervalo </a:t>
            </a:r>
            <a:r>
              <a:rPr lang="pt-BR" sz="1800" dirty="0">
                <a:latin typeface="Corbel" panose="020B0503020204020204" pitchFamily="34" charset="0"/>
              </a:rPr>
              <a:t>da coluna/linha com botão Direito do Mouse e “Ocultar”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Apagar e Ocultar Dados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09367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110180" y="2687114"/>
            <a:ext cx="7562850" cy="3248025"/>
          </a:xfrm>
          <a:prstGeom prst="rect">
            <a:avLst/>
          </a:prstGeom>
        </p:spPr>
      </p:pic>
      <p:sp>
        <p:nvSpPr>
          <p:cNvPr id="3" name="Subtítulo 1"/>
          <p:cNvSpPr>
            <a:spLocks noGrp="1"/>
          </p:cNvSpPr>
          <p:nvPr>
            <p:ph type="subTitle" idx="4294967295"/>
          </p:nvPr>
        </p:nvSpPr>
        <p:spPr>
          <a:xfrm>
            <a:off x="1125070" y="1235337"/>
            <a:ext cx="9144000" cy="2109787"/>
          </a:xfrm>
        </p:spPr>
        <p:txBody>
          <a:bodyPr>
            <a:noAutofit/>
          </a:bodyPr>
          <a:lstStyle/>
          <a:p>
            <a:r>
              <a:rPr lang="pt-BR" sz="2000" dirty="0"/>
              <a:t>Formate a Tabela do Exercício 3 anterior (tabuada)  para ficar igual à figura abaixo: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7" name="Texto Explicativo Retangular com Cantos Arredondados 6"/>
          <p:cNvSpPr/>
          <p:nvPr/>
        </p:nvSpPr>
        <p:spPr>
          <a:xfrm>
            <a:off x="9559121" y="3053629"/>
            <a:ext cx="1787451" cy="408791"/>
          </a:xfrm>
          <a:prstGeom prst="wedgeRoundRectCallout">
            <a:avLst>
              <a:gd name="adj1" fmla="val -58657"/>
              <a:gd name="adj2" fmla="val -190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Mesclado, Preenchimento Azul, Fonte  </a:t>
            </a:r>
            <a:r>
              <a:rPr lang="pt-BR" sz="1000" dirty="0" err="1">
                <a:solidFill>
                  <a:schemeClr val="tx1"/>
                </a:solidFill>
              </a:rPr>
              <a:t>Algerian</a:t>
            </a:r>
            <a:r>
              <a:rPr lang="pt-BR" sz="1000" dirty="0">
                <a:solidFill>
                  <a:schemeClr val="tx1"/>
                </a:solidFill>
              </a:rPr>
              <a:t> 12, Negrito</a:t>
            </a:r>
          </a:p>
        </p:txBody>
      </p:sp>
      <p:sp>
        <p:nvSpPr>
          <p:cNvPr id="9" name="Texto Explicativo Retangular com Cantos Arredondados 8"/>
          <p:cNvSpPr/>
          <p:nvPr/>
        </p:nvSpPr>
        <p:spPr>
          <a:xfrm>
            <a:off x="3508786" y="5935139"/>
            <a:ext cx="2257313" cy="637783"/>
          </a:xfrm>
          <a:prstGeom prst="wedgeRoundRectCallout">
            <a:avLst>
              <a:gd name="adj1" fmla="val -77916"/>
              <a:gd name="adj2" fmla="val -1085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Formatação de estilo de Bordas vermelha, Largura da Coluna = 5 ,  Alinhamento Centralizado</a:t>
            </a:r>
          </a:p>
        </p:txBody>
      </p:sp>
      <p:sp>
        <p:nvSpPr>
          <p:cNvPr id="10" name="Texto Explicativo Retangular com Cantos Arredondados 9"/>
          <p:cNvSpPr/>
          <p:nvPr/>
        </p:nvSpPr>
        <p:spPr>
          <a:xfrm>
            <a:off x="9317915" y="5953572"/>
            <a:ext cx="1787451" cy="408791"/>
          </a:xfrm>
          <a:prstGeom prst="wedgeRoundRectCallout">
            <a:avLst>
              <a:gd name="adj1" fmla="val -23751"/>
              <a:gd name="adj2" fmla="val -427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Linhas de Grades Ocultadas (Menu Exibir)</a:t>
            </a:r>
          </a:p>
        </p:txBody>
      </p:sp>
      <p:sp>
        <p:nvSpPr>
          <p:cNvPr id="11"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12" name="CaixaDeTexto 11"/>
          <p:cNvSpPr txBox="1"/>
          <p:nvPr/>
        </p:nvSpPr>
        <p:spPr>
          <a:xfrm>
            <a:off x="8875059" y="344245"/>
            <a:ext cx="1065007" cy="376517"/>
          </a:xfrm>
          <a:prstGeom prst="rect">
            <a:avLst/>
          </a:prstGeom>
          <a:noFill/>
        </p:spPr>
        <p:txBody>
          <a:bodyPr wrap="square" rtlCol="0">
            <a:spAutoFit/>
          </a:bodyPr>
          <a:lstStyle/>
          <a:p>
            <a:r>
              <a:rPr lang="pt-BR" dirty="0"/>
              <a:t>15 Min</a:t>
            </a:r>
          </a:p>
        </p:txBody>
      </p:sp>
    </p:spTree>
    <p:extLst>
      <p:ext uri="{BB962C8B-B14F-4D97-AF65-F5344CB8AC3E}">
        <p14:creationId xmlns:p14="http://schemas.microsoft.com/office/powerpoint/2010/main" val="1920801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294042" y="977589"/>
            <a:ext cx="9144000" cy="1400175"/>
          </a:xfrm>
        </p:spPr>
        <p:txBody>
          <a:bodyPr>
            <a:noAutofit/>
          </a:bodyPr>
          <a:lstStyle/>
          <a:p>
            <a:r>
              <a:rPr lang="pt-BR" sz="2000" dirty="0"/>
              <a:t>Poderosa ferramenta que “entende” através das linha/colunas adjacentes o que está sendo feito e completa o restante automaticamente.</a:t>
            </a:r>
          </a:p>
          <a:p>
            <a:r>
              <a:rPr lang="pt-BR" sz="2000" dirty="0"/>
              <a:t>Disponível pelo seta preta  + duplo clique ou clicar, segurar e arrastar.</a:t>
            </a:r>
          </a:p>
          <a:p>
            <a:endParaRPr lang="pt-BR" sz="2000" dirty="0"/>
          </a:p>
          <a:p>
            <a:endParaRPr lang="pt-BR" sz="2000" dirty="0"/>
          </a:p>
          <a:p>
            <a:endParaRPr lang="pt-BR" sz="2000" dirty="0"/>
          </a:p>
          <a:p>
            <a:endParaRPr lang="pt-BR" sz="2000" dirty="0"/>
          </a:p>
        </p:txBody>
      </p:sp>
      <p:pic>
        <p:nvPicPr>
          <p:cNvPr id="8" name="Imagem 7"/>
          <p:cNvPicPr>
            <a:picLocks noChangeAspect="1"/>
          </p:cNvPicPr>
          <p:nvPr/>
        </p:nvPicPr>
        <p:blipFill>
          <a:blip r:embed="rId2"/>
          <a:stretch>
            <a:fillRect/>
          </a:stretch>
        </p:blipFill>
        <p:spPr>
          <a:xfrm>
            <a:off x="427161" y="2953421"/>
            <a:ext cx="2536906" cy="2452743"/>
          </a:xfrm>
          <a:prstGeom prst="rect">
            <a:avLst/>
          </a:prstGeom>
        </p:spPr>
      </p:pic>
      <p:pic>
        <p:nvPicPr>
          <p:cNvPr id="10" name="Imagem 9"/>
          <p:cNvPicPr>
            <a:picLocks noChangeAspect="1"/>
          </p:cNvPicPr>
          <p:nvPr/>
        </p:nvPicPr>
        <p:blipFill rotWithShape="1">
          <a:blip r:embed="rId3"/>
          <a:srcRect l="3093" t="4049"/>
          <a:stretch/>
        </p:blipFill>
        <p:spPr>
          <a:xfrm>
            <a:off x="3367143" y="2953421"/>
            <a:ext cx="2494485" cy="2549563"/>
          </a:xfrm>
          <a:prstGeom prst="rect">
            <a:avLst/>
          </a:prstGeom>
        </p:spPr>
      </p:pic>
      <p:pic>
        <p:nvPicPr>
          <p:cNvPr id="11" name="Imagem 10"/>
          <p:cNvPicPr>
            <a:picLocks noChangeAspect="1"/>
          </p:cNvPicPr>
          <p:nvPr/>
        </p:nvPicPr>
        <p:blipFill>
          <a:blip r:embed="rId4"/>
          <a:stretch>
            <a:fillRect/>
          </a:stretch>
        </p:blipFill>
        <p:spPr>
          <a:xfrm>
            <a:off x="6027868" y="2953421"/>
            <a:ext cx="1819275" cy="1905000"/>
          </a:xfrm>
          <a:prstGeom prst="rect">
            <a:avLst/>
          </a:prstGeom>
        </p:spPr>
      </p:pic>
      <p:pic>
        <p:nvPicPr>
          <p:cNvPr id="14" name="Imagem 13"/>
          <p:cNvPicPr>
            <a:picLocks noChangeAspect="1"/>
          </p:cNvPicPr>
          <p:nvPr/>
        </p:nvPicPr>
        <p:blipFill rotWithShape="1">
          <a:blip r:embed="rId5"/>
          <a:srcRect r="8082"/>
          <a:stretch/>
        </p:blipFill>
        <p:spPr>
          <a:xfrm>
            <a:off x="8164157" y="2953421"/>
            <a:ext cx="2959249" cy="2790825"/>
          </a:xfrm>
          <a:prstGeom prst="rect">
            <a:avLst/>
          </a:prstGeom>
        </p:spPr>
      </p:pic>
      <p:sp>
        <p:nvSpPr>
          <p:cNvPr id="9"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Alça de Seleção e </a:t>
            </a:r>
            <a:r>
              <a:rPr lang="pt-BR" sz="2400" b="1" dirty="0" err="1">
                <a:solidFill>
                  <a:schemeClr val="accent6">
                    <a:lumMod val="75000"/>
                  </a:schemeClr>
                </a:solidFill>
                <a:latin typeface="Corbel" panose="020B0503020204020204" pitchFamily="34" charset="0"/>
              </a:rPr>
              <a:t>auto-preencher</a:t>
            </a:r>
            <a:endParaRPr lang="pt-BR" sz="2400" b="1" dirty="0">
              <a:solidFill>
                <a:schemeClr val="accent6">
                  <a:lumMod val="75000"/>
                </a:schemeClr>
              </a:solidFill>
              <a:latin typeface="Corbel" panose="020B0503020204020204" pitchFamily="34" charset="0"/>
            </a:endParaRPr>
          </a:p>
        </p:txBody>
      </p:sp>
      <p:sp>
        <p:nvSpPr>
          <p:cNvPr id="12" name="Elipse 1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0083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7253344" y="3684495"/>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a:stretch>
            <a:fillRect/>
          </a:stretch>
        </p:blipFill>
        <p:spPr>
          <a:xfrm>
            <a:off x="1548038" y="3656294"/>
            <a:ext cx="3809271" cy="2947273"/>
          </a:xfrm>
          <a:prstGeom prst="rect">
            <a:avLst/>
          </a:prstGeom>
        </p:spPr>
      </p:pic>
      <p:sp>
        <p:nvSpPr>
          <p:cNvPr id="8" name="Seta para a Direita 7"/>
          <p:cNvSpPr/>
          <p:nvPr/>
        </p:nvSpPr>
        <p:spPr>
          <a:xfrm>
            <a:off x="5776856" y="4292301"/>
            <a:ext cx="874060" cy="871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927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4221929" y="4102362"/>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33856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err="1"/>
              <a:t>Area</a:t>
            </a:r>
            <a:r>
              <a:rPr lang="pt-BR" sz="2000" dirty="0"/>
              <a:t> de Trabalho, Tipo de arquivos, salvar, abrir</a:t>
            </a:r>
          </a:p>
          <a:p>
            <a:r>
              <a:rPr lang="pt-BR" sz="2000" dirty="0"/>
              <a:t>Inserir dados, inserir linha e coluna</a:t>
            </a:r>
          </a:p>
          <a:p>
            <a:r>
              <a:rPr lang="pt-BR" sz="2000" dirty="0" err="1"/>
              <a:t>Exluir</a:t>
            </a:r>
            <a:r>
              <a:rPr lang="pt-BR" sz="2000" dirty="0"/>
              <a:t> dados, linhas e colunas</a:t>
            </a:r>
          </a:p>
          <a:p>
            <a:r>
              <a:rPr lang="pt-BR" sz="2000" dirty="0"/>
              <a:t>Formulas  aritméticas e </a:t>
            </a:r>
            <a:r>
              <a:rPr lang="pt-BR" sz="2000" dirty="0" err="1"/>
              <a:t>formulos</a:t>
            </a:r>
            <a:r>
              <a:rPr lang="pt-BR" sz="2000" dirty="0"/>
              <a:t> sem argumentos (hoje, agora)</a:t>
            </a:r>
          </a:p>
          <a:p>
            <a:r>
              <a:rPr lang="pt-BR" sz="2000" dirty="0" err="1"/>
              <a:t>Subtituir</a:t>
            </a:r>
            <a:r>
              <a:rPr lang="pt-BR" sz="2000" dirty="0"/>
              <a:t> Formula, </a:t>
            </a:r>
            <a:r>
              <a:rPr lang="pt-BR" sz="2000" dirty="0" err="1"/>
              <a:t>caracter</a:t>
            </a:r>
            <a:r>
              <a:rPr lang="pt-BR" sz="2000" dirty="0"/>
              <a:t> curinga “?” e “ * “</a:t>
            </a:r>
          </a:p>
          <a:p>
            <a:r>
              <a:rPr lang="pt-BR" sz="2000" dirty="0"/>
              <a:t>Referencia Absoluta e relativa</a:t>
            </a:r>
          </a:p>
          <a:p>
            <a:r>
              <a:rPr lang="pt-BR" sz="2000" dirty="0"/>
              <a:t>Formatação: pincel, personalizada</a:t>
            </a:r>
          </a:p>
          <a:p>
            <a:r>
              <a:rPr lang="pt-BR" sz="2000" dirty="0"/>
              <a:t>Lista e </a:t>
            </a:r>
            <a:r>
              <a:rPr lang="pt-BR" sz="2000" dirty="0" err="1"/>
              <a:t>auto-preenchimento</a:t>
            </a:r>
            <a:endParaRPr lang="pt-BR" sz="2000" dirty="0"/>
          </a:p>
          <a:p>
            <a:r>
              <a:rPr lang="pt-BR" sz="2000" dirty="0"/>
              <a:t>Tipos de Erro em formulas</a:t>
            </a:r>
          </a:p>
          <a:p>
            <a:r>
              <a:rPr lang="pt-BR" sz="2000" dirty="0"/>
              <a:t>Referencia Circulas</a:t>
            </a:r>
          </a:p>
          <a:p>
            <a:r>
              <a:rPr lang="pt-BR" sz="2000" dirty="0"/>
              <a:t>Atingir Meta</a:t>
            </a:r>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905613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1461752"/>
            <a:ext cx="9144000" cy="2109787"/>
          </a:xfrm>
        </p:spPr>
        <p:txBody>
          <a:bodyPr>
            <a:noAutofit/>
          </a:bodyPr>
          <a:lstStyle/>
          <a:p>
            <a:r>
              <a:rPr lang="pt-BR" sz="2000" dirty="0"/>
              <a:t>Oculta e Mostra linhas e colunas previamente “programadas” com apenas um clique e pode ter quantos níveis forem necessários. Limite de 8 níveis.</a:t>
            </a:r>
          </a:p>
          <a:p>
            <a:endParaRPr lang="pt-BR" sz="2000" dirty="0"/>
          </a:p>
          <a:p>
            <a:r>
              <a:rPr lang="pt-BR" sz="2000" dirty="0"/>
              <a:t>Caminho: Guia dados&gt; grupo Estrutura de </a:t>
            </a:r>
            <a:r>
              <a:rPr lang="pt-BR" sz="2000" dirty="0" err="1"/>
              <a:t>Topicos</a:t>
            </a:r>
            <a:r>
              <a:rPr lang="pt-BR" sz="2000" dirty="0"/>
              <a:t>&gt; Menu Agrupar&gt;Comando Agrupar.</a:t>
            </a:r>
          </a:p>
          <a:p>
            <a:r>
              <a:rPr lang="pt-BR" sz="2000" dirty="0"/>
              <a:t>Para limpar vá no menu </a:t>
            </a:r>
            <a:r>
              <a:rPr lang="pt-BR" sz="2000" dirty="0" err="1"/>
              <a:t>desagrupar</a:t>
            </a: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Agrupar e </a:t>
            </a:r>
            <a:r>
              <a:rPr lang="pt-BR" sz="2400" b="1" dirty="0" err="1">
                <a:solidFill>
                  <a:schemeClr val="accent6">
                    <a:lumMod val="75000"/>
                  </a:schemeClr>
                </a:solidFill>
                <a:latin typeface="Corbel" panose="020B0503020204020204" pitchFamily="34" charset="0"/>
              </a:rPr>
              <a:t>Auto-Tópicos</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37</a:t>
            </a:r>
          </a:p>
        </p:txBody>
      </p:sp>
      <p:pic>
        <p:nvPicPr>
          <p:cNvPr id="2" name="Imagem 1"/>
          <p:cNvPicPr>
            <a:picLocks noChangeAspect="1"/>
          </p:cNvPicPr>
          <p:nvPr/>
        </p:nvPicPr>
        <p:blipFill>
          <a:blip r:embed="rId2"/>
          <a:stretch>
            <a:fillRect/>
          </a:stretch>
        </p:blipFill>
        <p:spPr>
          <a:xfrm>
            <a:off x="871985" y="3780268"/>
            <a:ext cx="3971925" cy="2419350"/>
          </a:xfrm>
          <a:prstGeom prst="rect">
            <a:avLst/>
          </a:prstGeom>
        </p:spPr>
      </p:pic>
      <p:sp>
        <p:nvSpPr>
          <p:cNvPr id="5" name="Retângulo 4"/>
          <p:cNvSpPr/>
          <p:nvPr/>
        </p:nvSpPr>
        <p:spPr>
          <a:xfrm>
            <a:off x="667870" y="3737237"/>
            <a:ext cx="655321" cy="2405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016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76518" y="911953"/>
            <a:ext cx="11198225" cy="1857375"/>
          </a:xfrm>
        </p:spPr>
        <p:txBody>
          <a:bodyPr>
            <a:noAutofit/>
          </a:bodyPr>
          <a:lstStyle/>
          <a:p>
            <a:pPr marL="0" indent="0">
              <a:buNone/>
            </a:pPr>
            <a:r>
              <a:rPr lang="pt-BR" sz="1800" dirty="0"/>
              <a:t>Ao receber a tabela de entrada de estoque da filial internacional um assistente percebeu que os valores estavam em dólares. Para lançar corretamente no sistema ele precisa converter para a moeda local (Reais R$). O Dólar a ser utilizado é de 4,14. </a:t>
            </a:r>
          </a:p>
          <a:p>
            <a:r>
              <a:rPr lang="pt-BR" sz="1800" dirty="0"/>
              <a:t>Qual o valor total de estoque que será dada a entrada no sistema (valor da célula E14 e F14)?</a:t>
            </a:r>
          </a:p>
          <a:p>
            <a:r>
              <a:rPr lang="pt-BR" sz="1800" dirty="0"/>
              <a:t> Use formatação de moedas para diferenciar as colunas em reais e dólares, adicione cores e formatação para tornar o relatório apresentável.</a:t>
            </a:r>
          </a:p>
          <a:p>
            <a:pPr marL="0" indent="0">
              <a:buNone/>
            </a:pPr>
            <a:endParaRPr lang="pt-BR" sz="1800" dirty="0"/>
          </a:p>
          <a:p>
            <a:endParaRPr lang="pt-BR" sz="1800" dirty="0"/>
          </a:p>
          <a:p>
            <a:endParaRPr lang="pt-BR" sz="1800" dirty="0"/>
          </a:p>
          <a:p>
            <a:endParaRPr lang="pt-BR" sz="1800" dirty="0"/>
          </a:p>
          <a:p>
            <a:endParaRPr lang="pt-BR" sz="1800" dirty="0"/>
          </a:p>
          <a:p>
            <a:endParaRPr lang="pt-BR" sz="1800"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para relembrar</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875059" y="344245"/>
            <a:ext cx="1065007" cy="376517"/>
          </a:xfrm>
          <a:prstGeom prst="rect">
            <a:avLst/>
          </a:prstGeom>
          <a:noFill/>
        </p:spPr>
        <p:txBody>
          <a:bodyPr wrap="square" rtlCol="0">
            <a:spAutoFit/>
          </a:bodyPr>
          <a:lstStyle/>
          <a:p>
            <a:r>
              <a:rPr lang="pt-BR" dirty="0"/>
              <a:t>30 Min</a:t>
            </a:r>
          </a:p>
        </p:txBody>
      </p:sp>
      <p:sp>
        <p:nvSpPr>
          <p:cNvPr id="10" name="CaixaDeTexto 9"/>
          <p:cNvSpPr txBox="1"/>
          <p:nvPr/>
        </p:nvSpPr>
        <p:spPr>
          <a:xfrm>
            <a:off x="408791" y="2779961"/>
            <a:ext cx="4593515" cy="4078039"/>
          </a:xfrm>
          <a:prstGeom prst="rect">
            <a:avLst/>
          </a:prstGeom>
          <a:noFill/>
        </p:spPr>
        <p:txBody>
          <a:bodyPr wrap="square" rtlCol="0">
            <a:spAutoFit/>
          </a:bodyPr>
          <a:lstStyle/>
          <a:p>
            <a:pPr>
              <a:lnSpc>
                <a:spcPct val="150000"/>
              </a:lnSpc>
            </a:pPr>
            <a:r>
              <a:rPr lang="pt-BR" sz="1400" dirty="0"/>
              <a:t>Formate conforme Descrito</a:t>
            </a:r>
          </a:p>
          <a:p>
            <a:pPr marL="342900" indent="-342900">
              <a:lnSpc>
                <a:spcPct val="150000"/>
              </a:lnSpc>
              <a:buFont typeface="+mj-lt"/>
              <a:buAutoNum type="arabicPeriod"/>
            </a:pPr>
            <a:r>
              <a:rPr lang="pt-BR" sz="1400" dirty="0"/>
              <a:t>Fonte da Tabela inteira: </a:t>
            </a:r>
            <a:r>
              <a:rPr lang="pt-BR" sz="1400" dirty="0" err="1"/>
              <a:t>Corbel</a:t>
            </a:r>
            <a:r>
              <a:rPr lang="pt-BR" sz="1400" dirty="0"/>
              <a:t>,  10, Preto, Alinhado à Direita</a:t>
            </a:r>
          </a:p>
          <a:p>
            <a:pPr marL="342900" indent="-342900">
              <a:lnSpc>
                <a:spcPct val="150000"/>
              </a:lnSpc>
              <a:buFont typeface="+mj-lt"/>
              <a:buAutoNum type="arabicPeriod"/>
            </a:pPr>
            <a:r>
              <a:rPr lang="pt-BR" sz="1400" dirty="0"/>
              <a:t>Cabeçalho das coluna: Cor Branca, contorno espesso das células em Branco.</a:t>
            </a:r>
          </a:p>
          <a:p>
            <a:pPr marL="342900" indent="-342900">
              <a:lnSpc>
                <a:spcPct val="150000"/>
              </a:lnSpc>
              <a:buFont typeface="+mj-lt"/>
              <a:buAutoNum type="arabicPeriod"/>
            </a:pPr>
            <a:r>
              <a:rPr lang="pt-BR" sz="1400" dirty="0"/>
              <a:t>Linhas Horizontais pontilhadas</a:t>
            </a:r>
          </a:p>
          <a:p>
            <a:pPr marL="342900" indent="-342900">
              <a:lnSpc>
                <a:spcPct val="150000"/>
              </a:lnSpc>
              <a:buFont typeface="+mj-lt"/>
              <a:buAutoNum type="arabicPeriod"/>
            </a:pPr>
            <a:r>
              <a:rPr lang="pt-BR" sz="1400" dirty="0"/>
              <a:t>Contorno cabeçalho: Borda espessa e Vermelho</a:t>
            </a:r>
          </a:p>
          <a:p>
            <a:pPr marL="342900" indent="-342900">
              <a:lnSpc>
                <a:spcPct val="150000"/>
              </a:lnSpc>
              <a:buFont typeface="+mj-lt"/>
              <a:buAutoNum type="arabicPeriod"/>
            </a:pPr>
            <a:r>
              <a:rPr lang="pt-BR" sz="1400" dirty="0"/>
              <a:t>Totais de linha em Negrito</a:t>
            </a:r>
          </a:p>
          <a:p>
            <a:pPr marL="342900" indent="-342900">
              <a:lnSpc>
                <a:spcPct val="150000"/>
              </a:lnSpc>
              <a:buFont typeface="+mj-lt"/>
              <a:buAutoNum type="arabicPeriod"/>
            </a:pPr>
            <a:r>
              <a:rPr lang="pt-BR" sz="1400" dirty="0"/>
              <a:t>Formatação </a:t>
            </a:r>
            <a:r>
              <a:rPr lang="pt-BR" sz="1400" dirty="0" err="1"/>
              <a:t>Dolar</a:t>
            </a:r>
            <a:r>
              <a:rPr lang="pt-BR" sz="1400" dirty="0"/>
              <a:t> personalizado: “U$ ”0.000,00</a:t>
            </a:r>
          </a:p>
          <a:p>
            <a:pPr marL="342900" indent="-342900">
              <a:lnSpc>
                <a:spcPct val="150000"/>
              </a:lnSpc>
              <a:buFont typeface="+mj-lt"/>
              <a:buAutoNum type="arabicPeriod"/>
            </a:pPr>
            <a:r>
              <a:rPr lang="pt-BR" sz="1400" dirty="0"/>
              <a:t>Formatação Reais personalizado: “R$ ”0.000,00</a:t>
            </a:r>
          </a:p>
          <a:p>
            <a:pPr marL="342900" indent="-342900">
              <a:lnSpc>
                <a:spcPct val="150000"/>
              </a:lnSpc>
              <a:buFont typeface="+mj-lt"/>
              <a:buAutoNum type="arabicPeriod"/>
            </a:pPr>
            <a:r>
              <a:rPr lang="pt-BR" sz="1400" dirty="0"/>
              <a:t>Coloque um agrupamento na linha 4:5</a:t>
            </a:r>
          </a:p>
          <a:p>
            <a:endParaRPr lang="pt-BR" sz="1400" dirty="0"/>
          </a:p>
          <a:p>
            <a:endParaRPr lang="pt-BR" sz="1400" dirty="0"/>
          </a:p>
        </p:txBody>
      </p:sp>
      <p:pic>
        <p:nvPicPr>
          <p:cNvPr id="11" name="Imagem 10"/>
          <p:cNvPicPr>
            <a:picLocks noChangeAspect="1"/>
          </p:cNvPicPr>
          <p:nvPr/>
        </p:nvPicPr>
        <p:blipFill>
          <a:blip r:embed="rId2"/>
          <a:stretch>
            <a:fillRect/>
          </a:stretch>
        </p:blipFill>
        <p:spPr>
          <a:xfrm>
            <a:off x="5002306" y="2655682"/>
            <a:ext cx="6972300" cy="3676650"/>
          </a:xfrm>
          <a:prstGeom prst="rect">
            <a:avLst/>
          </a:prstGeom>
        </p:spPr>
      </p:pic>
    </p:spTree>
    <p:extLst>
      <p:ext uri="{BB962C8B-B14F-4D97-AF65-F5344CB8AC3E}">
        <p14:creationId xmlns:p14="http://schemas.microsoft.com/office/powerpoint/2010/main" val="209258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1</a:t>
            </a:r>
          </a:p>
          <a:p>
            <a:pPr>
              <a:lnSpc>
                <a:spcPct val="150000"/>
              </a:lnSpc>
            </a:pPr>
            <a:r>
              <a:rPr lang="pt-BR" sz="2400" dirty="0">
                <a:latin typeface="Corbel" panose="020B0503020204020204" pitchFamily="34" charset="0"/>
              </a:rPr>
              <a:t>História do Excel</a:t>
            </a:r>
          </a:p>
          <a:p>
            <a:pPr>
              <a:lnSpc>
                <a:spcPct val="150000"/>
              </a:lnSpc>
            </a:pPr>
            <a:r>
              <a:rPr lang="pt-BR" sz="2400" dirty="0">
                <a:latin typeface="Corbel" panose="020B0503020204020204" pitchFamily="34" charset="0"/>
              </a:rPr>
              <a:t>Abrir Excel</a:t>
            </a:r>
          </a:p>
          <a:p>
            <a:pPr>
              <a:lnSpc>
                <a:spcPct val="150000"/>
              </a:lnSpc>
            </a:pPr>
            <a:r>
              <a:rPr lang="pt-BR" sz="2400" dirty="0">
                <a:latin typeface="Corbel" panose="020B0503020204020204" pitchFamily="34" charset="0"/>
              </a:rPr>
              <a:t>Área de trabalho</a:t>
            </a:r>
          </a:p>
          <a:p>
            <a:pPr>
              <a:lnSpc>
                <a:spcPct val="150000"/>
              </a:lnSpc>
            </a:pPr>
            <a:r>
              <a:rPr lang="pt-BR" sz="2400" dirty="0">
                <a:latin typeface="Corbel" panose="020B0503020204020204" pitchFamily="34" charset="0"/>
              </a:rPr>
              <a:t>Salvar arquivo</a:t>
            </a:r>
          </a:p>
          <a:p>
            <a:pPr>
              <a:lnSpc>
                <a:spcPct val="150000"/>
              </a:lnSpc>
            </a:pPr>
            <a:r>
              <a:rPr lang="pt-BR" sz="2400" dirty="0">
                <a:latin typeface="Corbel" panose="020B0503020204020204" pitchFamily="34" charset="0"/>
              </a:rPr>
              <a:t>Tipos de arquivo e usos</a:t>
            </a:r>
          </a:p>
          <a:p>
            <a:pPr>
              <a:lnSpc>
                <a:spcPct val="150000"/>
              </a:lnSpc>
            </a:pPr>
            <a:r>
              <a:rPr lang="pt-BR" sz="2400" dirty="0">
                <a:latin typeface="Corbel" panose="020B0503020204020204" pitchFamily="34" charset="0"/>
              </a:rPr>
              <a:t>Manipulação  e Formatação de dados</a:t>
            </a:r>
          </a:p>
          <a:p>
            <a:pPr>
              <a:lnSpc>
                <a:spcPct val="150000"/>
              </a:lnSpc>
            </a:pPr>
            <a:r>
              <a:rPr lang="pt-BR" sz="2400" dirty="0">
                <a:latin typeface="Corbel" panose="020B0503020204020204" pitchFamily="34" charset="0"/>
              </a:rPr>
              <a:t>Criação e manipulação de Fórmulas</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07248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20762" y="724554"/>
            <a:ext cx="9966325" cy="5495925"/>
          </a:xfrm>
        </p:spPr>
        <p:txBody>
          <a:bodyPr>
            <a:noAutofit/>
          </a:bodyPr>
          <a:lstStyle/>
          <a:p>
            <a:pPr>
              <a:lnSpc>
                <a:spcPct val="150000"/>
              </a:lnSpc>
            </a:pPr>
            <a:endParaRPr lang="pt-BR" sz="2000" dirty="0"/>
          </a:p>
          <a:p>
            <a:pPr marL="0" indent="0">
              <a:lnSpc>
                <a:spcPct val="150000"/>
              </a:lnSpc>
              <a:buNone/>
            </a:pPr>
            <a:r>
              <a:rPr lang="pt-BR" sz="2000" dirty="0"/>
              <a:t>Similar ao uso do “post-it” &gt; permite criar pequenos textos e visualizações do tipo “pop-up”.</a:t>
            </a:r>
          </a:p>
          <a:p>
            <a:pPr marL="0" indent="0">
              <a:lnSpc>
                <a:spcPct val="150000"/>
              </a:lnSpc>
              <a:buNone/>
            </a:pPr>
            <a:r>
              <a:rPr lang="pt-BR" sz="2000" dirty="0"/>
              <a:t>útil para criação de manuais e anotações.</a:t>
            </a:r>
          </a:p>
          <a:p>
            <a:pPr>
              <a:lnSpc>
                <a:spcPct val="150000"/>
              </a:lnSpc>
            </a:pPr>
            <a:r>
              <a:rPr lang="pt-BR" sz="2000" dirty="0"/>
              <a:t>Para Adicionar um comentário:: Acesso pela Guia Revisão, Comentários, Novo Comentário ou Botão Direito &gt; Inserir Comentário.</a:t>
            </a:r>
          </a:p>
          <a:p>
            <a:pPr>
              <a:lnSpc>
                <a:spcPct val="150000"/>
              </a:lnSpc>
            </a:pPr>
            <a:r>
              <a:rPr lang="pt-BR" sz="2000" dirty="0"/>
              <a:t>Para Editar:: Coloque o Cursor na célula de comentário &gt; Botão Direito do Mouse&gt;Editar Comentário.</a:t>
            </a:r>
          </a:p>
          <a:p>
            <a:pPr>
              <a:lnSpc>
                <a:spcPct val="150000"/>
              </a:lnSpc>
            </a:pPr>
            <a:r>
              <a:rPr lang="pt-BR" sz="2000" dirty="0"/>
              <a:t>Para Deletar:: acesse comando de Edição, Selecione o Balão e pressione Delete</a:t>
            </a: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Comentários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6" name="Elipse 5"/>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40</a:t>
            </a:r>
          </a:p>
        </p:txBody>
      </p:sp>
    </p:spTree>
    <p:extLst>
      <p:ext uri="{BB962C8B-B14F-4D97-AF65-F5344CB8AC3E}">
        <p14:creationId xmlns:p14="http://schemas.microsoft.com/office/powerpoint/2010/main" val="1036242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819132"/>
            <a:ext cx="9966325" cy="5495925"/>
          </a:xfrm>
        </p:spPr>
        <p:txBody>
          <a:bodyPr>
            <a:noAutofit/>
          </a:bodyPr>
          <a:lstStyle/>
          <a:p>
            <a:r>
              <a:rPr lang="pt-BR" sz="2000" dirty="0"/>
              <a:t>Seu chefe foi substituído por alguém que não é do ramo logístico e pediu-lhe um relatório para entender melhor sobre as características do setor. Como forma de ajuda-lo a situar-se  você precisa inserir referências visuais no seu trabalhando demonstrando a aparência de cada Tipo de Veículo.</a:t>
            </a:r>
          </a:p>
        </p:txBody>
      </p:sp>
      <p:pic>
        <p:nvPicPr>
          <p:cNvPr id="1026" name="Picture 2" descr="AnuÃ¡rio transpo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2" y="2264200"/>
            <a:ext cx="6021592" cy="3737877"/>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63717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622263"/>
            <a:ext cx="11004550" cy="5875338"/>
          </a:xfrm>
        </p:spPr>
        <p:txBody>
          <a:bodyPr>
            <a:noAutofit/>
          </a:bodyPr>
          <a:lstStyle/>
          <a:p>
            <a:pPr algn="just"/>
            <a:endParaRPr lang="pt-BR" sz="2000" dirty="0"/>
          </a:p>
          <a:p>
            <a:pPr algn="just"/>
            <a:r>
              <a:rPr lang="pt-BR" sz="2000" dirty="0"/>
              <a:t>Uma empresa precisa projetar o saldo de CAIXA para o fim do mês e as movimentações diárias. </a:t>
            </a:r>
          </a:p>
          <a:p>
            <a:pPr algn="just"/>
            <a:r>
              <a:rPr lang="pt-BR" sz="2000" dirty="0"/>
              <a:t>1 - Ela inicia e termina o dia 01/07/2017 com R$ 0 de Saldo. </a:t>
            </a:r>
          </a:p>
          <a:p>
            <a:pPr algn="just"/>
            <a:r>
              <a:rPr lang="pt-BR" sz="2000" dirty="0"/>
              <a:t>2 - Todas as segundas ela sempre recebe 50.000 R$ e nos demais 4 dias recebe 5.000 R$.</a:t>
            </a:r>
          </a:p>
          <a:p>
            <a:pPr algn="just"/>
            <a:r>
              <a:rPr lang="pt-BR" sz="2000" dirty="0"/>
              <a:t>3 - Pagamentos ocorrem apenas às 3ª e 5ª. Na terça de R$ 35.000 e na quinta de R$ 30.000. </a:t>
            </a:r>
          </a:p>
          <a:p>
            <a:pPr algn="just"/>
            <a:r>
              <a:rPr lang="pt-BR" sz="2000" dirty="0"/>
              <a:t>4 - No dia 20/07 ela tem um pagamento adicional da folha de R$ 15.000. </a:t>
            </a:r>
          </a:p>
          <a:p>
            <a:pPr algn="just"/>
            <a:r>
              <a:rPr lang="pt-BR" sz="2000" dirty="0"/>
              <a:t>5 - Sábado e Domingo não tem movimento de dinheiro.</a:t>
            </a:r>
          </a:p>
          <a:p>
            <a:pPr algn="just"/>
            <a:r>
              <a:rPr lang="pt-BR" sz="2000" dirty="0"/>
              <a:t>Qual o Saldo no fim do dia 31/07/2018 ? Demonstre  os dias da semana para a tesouraria programar os pagamentos. Formate seu trabalho e insira titulo mesclando 4 células e centralizado. Pinte de laranja os finais de semana.</a:t>
            </a:r>
          </a:p>
          <a:p>
            <a:pPr algn="just"/>
            <a:r>
              <a:rPr lang="pt-BR" sz="2000" dirty="0"/>
              <a:t>Qual somatória das entradas e saídas do mês?</a:t>
            </a:r>
          </a:p>
          <a:p>
            <a:pPr algn="just"/>
            <a:endParaRPr lang="pt-BR" sz="2000" dirty="0"/>
          </a:p>
          <a:p>
            <a:pPr algn="just"/>
            <a:r>
              <a:rPr lang="pt-BR" sz="2000" dirty="0"/>
              <a:t>Dicas: Tabela de 4 Colunas / Alça de preenchimento/ função soma / fórmulas aritméticas /formatação dia da semana</a:t>
            </a:r>
          </a:p>
          <a:p>
            <a:pPr algn="just"/>
            <a:endParaRPr lang="pt-BR" sz="2000" dirty="0"/>
          </a:p>
          <a:p>
            <a:pPr algn="just"/>
            <a:endParaRPr lang="pt-BR" sz="2000" dirty="0"/>
          </a:p>
          <a:p>
            <a:pPr algn="just"/>
            <a:endParaRPr lang="pt-BR" sz="2000" dirty="0"/>
          </a:p>
          <a:p>
            <a:pPr algn="just"/>
            <a:endParaRPr lang="pt-BR" sz="2000" dirty="0"/>
          </a:p>
          <a:p>
            <a:pPr algn="just"/>
            <a:endParaRPr lang="pt-BR" sz="2000" dirty="0"/>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4086380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707315" y="1183678"/>
            <a:ext cx="5334000" cy="5200650"/>
          </a:xfrm>
          <a:prstGeom prst="rect">
            <a:avLst/>
          </a:prstGeom>
        </p:spPr>
      </p:pic>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p:txBody>
      </p:sp>
      <p:sp>
        <p:nvSpPr>
          <p:cNvPr id="5" name="Elipse 4"/>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417051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pPr>
              <a:lnSpc>
                <a:spcPct val="150000"/>
              </a:lnSpc>
            </a:pPr>
            <a:r>
              <a:rPr lang="pt-BR" sz="2000" dirty="0"/>
              <a:t>Função com argumento</a:t>
            </a:r>
          </a:p>
          <a:p>
            <a:pPr>
              <a:lnSpc>
                <a:spcPct val="150000"/>
              </a:lnSpc>
            </a:pPr>
            <a:r>
              <a:rPr lang="pt-BR" sz="2000" dirty="0"/>
              <a:t>Editar, Excluir , Inserir comentários e imagens</a:t>
            </a:r>
          </a:p>
          <a:p>
            <a:pPr>
              <a:lnSpc>
                <a:spcPct val="150000"/>
              </a:lnSpc>
            </a:pPr>
            <a:r>
              <a:rPr lang="pt-BR" sz="2000" dirty="0"/>
              <a:t>Ocultar e </a:t>
            </a:r>
            <a:r>
              <a:rPr lang="pt-BR" sz="2000" dirty="0" err="1"/>
              <a:t>Desocultar</a:t>
            </a:r>
            <a:r>
              <a:rPr lang="pt-BR" sz="2000" dirty="0"/>
              <a:t>  linha e Coluna</a:t>
            </a:r>
          </a:p>
          <a:p>
            <a:pPr>
              <a:lnSpc>
                <a:spcPct val="150000"/>
              </a:lnSpc>
            </a:pPr>
            <a:r>
              <a:rPr lang="pt-BR" sz="2000" dirty="0"/>
              <a:t>Estrutura de Tópico – Agrupar linha e Coluna</a:t>
            </a:r>
          </a:p>
          <a:p>
            <a:pPr>
              <a:lnSpc>
                <a:spcPct val="150000"/>
              </a:lnSpc>
            </a:pPr>
            <a:r>
              <a:rPr lang="pt-BR" sz="2000" dirty="0"/>
              <a:t>Inserir, Ocultar, </a:t>
            </a:r>
            <a:r>
              <a:rPr lang="pt-BR" sz="2000" dirty="0" err="1"/>
              <a:t>Desocultar</a:t>
            </a:r>
            <a:r>
              <a:rPr lang="pt-BR" sz="2000" dirty="0"/>
              <a:t>, Copiar,  Deletar múltiplas planilhas</a:t>
            </a:r>
          </a:p>
          <a:p>
            <a:pPr>
              <a:lnSpc>
                <a:spcPct val="150000"/>
              </a:lnSpc>
            </a:pPr>
            <a:r>
              <a:rPr lang="pt-BR" sz="2000" dirty="0"/>
              <a:t>Trabalhar com fórmulas entre planilhas</a:t>
            </a:r>
          </a:p>
          <a:p>
            <a:pPr>
              <a:lnSpc>
                <a:spcPct val="150000"/>
              </a:lnSpc>
            </a:pPr>
            <a:r>
              <a:rPr lang="pt-BR" sz="2000" dirty="0"/>
              <a:t>Formulas tridimensionais</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412074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96122" y="807851"/>
            <a:ext cx="9966325" cy="5495925"/>
          </a:xfrm>
        </p:spPr>
        <p:txBody>
          <a:bodyPr>
            <a:noAutofit/>
          </a:bodyPr>
          <a:lstStyle/>
          <a:p>
            <a:pPr marL="0" indent="0">
              <a:buNone/>
            </a:pPr>
            <a:endParaRPr lang="pt-BR" sz="2000" dirty="0"/>
          </a:p>
          <a:p>
            <a:r>
              <a:rPr lang="pt-BR" sz="2000" dirty="0"/>
              <a:t>Permite modificar diversas planilhas ao mesmo tempo.</a:t>
            </a:r>
          </a:p>
          <a:p>
            <a:r>
              <a:rPr lang="pt-BR" sz="2000" dirty="0"/>
              <a:t>Usar fórmulas para ler o conteúdo das planilhas sem precisar referenciá-las.</a:t>
            </a:r>
          </a:p>
          <a:p>
            <a:r>
              <a:rPr lang="pt-BR" sz="2000" dirty="0"/>
              <a:t>Condição: as informações devem estar sempre no mesmo endereço em cada Planilha.</a:t>
            </a:r>
          </a:p>
          <a:p>
            <a:endParaRPr lang="pt-BR" sz="2000" dirty="0"/>
          </a:p>
          <a:p>
            <a:pPr marL="0" indent="0">
              <a:buNone/>
            </a:pPr>
            <a:r>
              <a:rPr lang="pt-BR" sz="2000" dirty="0"/>
              <a:t>Ação:</a:t>
            </a:r>
          </a:p>
          <a:p>
            <a:r>
              <a:rPr lang="pt-BR" sz="2000" dirty="0"/>
              <a:t>1 - Clicar na aba da planilha com o </a:t>
            </a:r>
            <a:r>
              <a:rPr lang="pt-BR" sz="2000" dirty="0" err="1"/>
              <a:t>Crtl</a:t>
            </a:r>
            <a:r>
              <a:rPr lang="pt-BR" sz="2000" dirty="0"/>
              <a:t> pressionado</a:t>
            </a:r>
          </a:p>
          <a:p>
            <a:r>
              <a:rPr lang="pt-BR" sz="2000" dirty="0"/>
              <a:t>2-Selecionar a primeira planilha, segurar Shift e clicar na ultima</a:t>
            </a:r>
          </a:p>
          <a:p>
            <a:r>
              <a:rPr lang="pt-BR" sz="2000" dirty="0"/>
              <a:t>3-Botão direito no nome da aba “Selecionar todas as abas”.</a:t>
            </a:r>
          </a:p>
          <a:p>
            <a:endParaRPr lang="pt-BR" sz="2000" dirty="0"/>
          </a:p>
          <a:p>
            <a:pPr marL="0" indent="0">
              <a:buNone/>
            </a:pPr>
            <a:r>
              <a:rPr lang="pt-BR" sz="2000" dirty="0"/>
              <a:t>Fórmulas 3D;</a:t>
            </a:r>
          </a:p>
          <a:p>
            <a:r>
              <a:rPr lang="pt-BR" sz="2000" dirty="0"/>
              <a:t>Digite a fórmula, Secione a primeira planilha, segure shift e clique na última, [</a:t>
            </a:r>
            <a:r>
              <a:rPr lang="pt-BR" sz="2000" dirty="0" err="1"/>
              <a:t>Enter</a:t>
            </a:r>
            <a:r>
              <a:rPr lang="pt-BR" sz="2000" dirty="0"/>
              <a:t>]</a:t>
            </a:r>
          </a:p>
          <a:p>
            <a:r>
              <a:rPr lang="pt-BR" sz="2000" dirty="0"/>
              <a:t>=SOMA('Planilha1:Planilha4'!D34)</a:t>
            </a:r>
          </a:p>
          <a:p>
            <a:pPr marL="0" indent="0">
              <a:buNone/>
            </a:pPr>
            <a:r>
              <a:rPr lang="pt-BR" sz="2000" dirty="0"/>
              <a:t> </a:t>
            </a:r>
          </a:p>
        </p:txBody>
      </p:sp>
      <p:sp>
        <p:nvSpPr>
          <p:cNvPr id="4" name="Subtítulo 2"/>
          <p:cNvSpPr txBox="1">
            <a:spLocks/>
          </p:cNvSpPr>
          <p:nvPr/>
        </p:nvSpPr>
        <p:spPr>
          <a:xfrm>
            <a:off x="210670" y="153054"/>
            <a:ext cx="11364558"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Para RELEMBRAR &gt; Fórmulas e ações Tridimensionais e trabalho com Planilha</a:t>
            </a:r>
          </a:p>
        </p:txBody>
      </p:sp>
      <p:sp>
        <p:nvSpPr>
          <p:cNvPr id="5" name="Elipse 4"/>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45</a:t>
            </a:r>
          </a:p>
        </p:txBody>
      </p:sp>
    </p:spTree>
    <p:extLst>
      <p:ext uri="{BB962C8B-B14F-4D97-AF65-F5344CB8AC3E}">
        <p14:creationId xmlns:p14="http://schemas.microsoft.com/office/powerpoint/2010/main" val="2516288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91012" y="871369"/>
            <a:ext cx="10896600" cy="2817812"/>
          </a:xfrm>
        </p:spPr>
        <p:txBody>
          <a:bodyPr>
            <a:noAutofit/>
          </a:bodyPr>
          <a:lstStyle/>
          <a:p>
            <a:pPr marL="0" indent="0" algn="just">
              <a:buNone/>
            </a:pPr>
            <a:r>
              <a:rPr lang="pt-BR" sz="1800" dirty="0"/>
              <a:t>Uma empresa com 3 filiais e matriz esta montando seu orçamento de despesas anual. Todas as filiais possuem seus gastos de acordo com a politica abaixo:</a:t>
            </a:r>
          </a:p>
          <a:p>
            <a:pPr algn="just"/>
            <a:r>
              <a:rPr lang="pt-BR" sz="1800" dirty="0"/>
              <a:t>Filial Ceará: possui o equivalente à 2 X o Budget da Matriz.</a:t>
            </a:r>
          </a:p>
          <a:p>
            <a:pPr algn="just"/>
            <a:r>
              <a:rPr lang="pt-BR" sz="1800" dirty="0"/>
              <a:t>Filial Rio: possui 70% do Budget da filial Ceará.</a:t>
            </a:r>
          </a:p>
          <a:p>
            <a:pPr algn="just"/>
            <a:r>
              <a:rPr lang="pt-BR" sz="1800" dirty="0"/>
              <a:t>Filial SP: possui o equivalente ao Budget da matriz + 30% da filial Rio.</a:t>
            </a:r>
          </a:p>
          <a:p>
            <a:pPr algn="just"/>
            <a:r>
              <a:rPr lang="pt-BR" sz="1800" dirty="0"/>
              <a:t>Despesa de salários: FIXO em 21.300.000R$/ ano para cada uma das Filiais.</a:t>
            </a:r>
          </a:p>
          <a:p>
            <a:pPr algn="just"/>
            <a:r>
              <a:rPr lang="pt-BR" sz="1800" dirty="0"/>
              <a:t>Fazer o orçamento de cada filial em uma aba separada e uma consolidada com a soma de toda a empresa (inclusive Matriz). </a:t>
            </a:r>
          </a:p>
        </p:txBody>
      </p:sp>
      <p:pic>
        <p:nvPicPr>
          <p:cNvPr id="2" name="Imagem 1"/>
          <p:cNvPicPr>
            <a:picLocks noChangeAspect="1"/>
          </p:cNvPicPr>
          <p:nvPr/>
        </p:nvPicPr>
        <p:blipFill>
          <a:blip r:embed="rId2"/>
          <a:stretch>
            <a:fillRect/>
          </a:stretch>
        </p:blipFill>
        <p:spPr>
          <a:xfrm>
            <a:off x="110616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unidade que mais gasta?</a:t>
            </a:r>
          </a:p>
          <a:p>
            <a:r>
              <a:rPr lang="pt-BR" sz="1800" dirty="0"/>
              <a:t>Qual o gasto total da empresa?</a:t>
            </a:r>
          </a:p>
          <a:p>
            <a:r>
              <a:rPr lang="pt-BR" sz="1800" dirty="0"/>
              <a:t>Qual a conta que mais gasta?</a:t>
            </a:r>
          </a:p>
          <a:p>
            <a:r>
              <a:rPr lang="pt-BR" sz="1800" dirty="0"/>
              <a:t>Quanto representa em percentual o gasto de pessoal no total?</a:t>
            </a:r>
          </a:p>
          <a:p>
            <a:endParaRPr lang="pt-BR" sz="1800" dirty="0"/>
          </a:p>
          <a:p>
            <a:r>
              <a:rPr lang="pt-BR" sz="1800" dirty="0"/>
              <a:t>Dica: Formula 3d Soma, copia de planilhas,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950747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155550" y="872845"/>
            <a:ext cx="10896600" cy="2817812"/>
          </a:xfrm>
        </p:spPr>
        <p:txBody>
          <a:bodyPr>
            <a:noAutofit/>
          </a:bodyPr>
          <a:lstStyle/>
          <a:p>
            <a:pPr algn="just"/>
            <a:r>
              <a:rPr lang="pt-BR" sz="1800" dirty="0"/>
              <a:t>Com o resultado do exercício anterior, demonstre em uma única tabela por conta e filial como está a Despesa consolidada e a distribuição percentual por Filial. Depois, do Grupo TOTAL, como esta a distribuição por Conta?</a:t>
            </a:r>
          </a:p>
          <a:p>
            <a:pPr marL="0" indent="0">
              <a:buNone/>
            </a:pPr>
            <a:endParaRPr lang="pt-BR" sz="1800" dirty="0"/>
          </a:p>
        </p:txBody>
      </p:sp>
      <p:pic>
        <p:nvPicPr>
          <p:cNvPr id="2" name="Imagem 1"/>
          <p:cNvPicPr>
            <a:picLocks noChangeAspect="1"/>
          </p:cNvPicPr>
          <p:nvPr/>
        </p:nvPicPr>
        <p:blipFill>
          <a:blip r:embed="rId2"/>
          <a:stretch>
            <a:fillRect/>
          </a:stretch>
        </p:blipFill>
        <p:spPr>
          <a:xfrm>
            <a:off x="1155550"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é o percentual da despesa total do grupo que é gasto com Consultoria e Assessoria?</a:t>
            </a:r>
          </a:p>
          <a:p>
            <a:r>
              <a:rPr lang="pt-BR" sz="1800" dirty="0"/>
              <a:t>Qual percentual de gastos total da filia RJ sobre o total do grupo?</a:t>
            </a:r>
          </a:p>
          <a:p>
            <a:r>
              <a:rPr lang="pt-BR" sz="1800" dirty="0"/>
              <a:t>Apresente como seria a grade de rateio por Conta de Cada Filial. </a:t>
            </a:r>
          </a:p>
          <a:p>
            <a:endParaRPr lang="pt-BR" sz="1800" dirty="0"/>
          </a:p>
          <a:p>
            <a:r>
              <a:rPr lang="pt-BR" sz="1800" dirty="0"/>
              <a:t>Dica: Formula 3d Soma, copia de planilhas, vinculo a outra planilha,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20 Min</a:t>
            </a:r>
          </a:p>
        </p:txBody>
      </p:sp>
      <p:pic>
        <p:nvPicPr>
          <p:cNvPr id="8" name="Imagem 7"/>
          <p:cNvPicPr>
            <a:picLocks noChangeAspect="1"/>
          </p:cNvPicPr>
          <p:nvPr/>
        </p:nvPicPr>
        <p:blipFill>
          <a:blip r:embed="rId3"/>
          <a:stretch>
            <a:fillRect/>
          </a:stretch>
        </p:blipFill>
        <p:spPr>
          <a:xfrm>
            <a:off x="7314189" y="1616426"/>
            <a:ext cx="4499500" cy="1919605"/>
          </a:xfrm>
          <a:prstGeom prst="rect">
            <a:avLst/>
          </a:prstGeom>
        </p:spPr>
      </p:pic>
    </p:spTree>
    <p:extLst>
      <p:ext uri="{BB962C8B-B14F-4D97-AF65-F5344CB8AC3E}">
        <p14:creationId xmlns:p14="http://schemas.microsoft.com/office/powerpoint/2010/main" val="296453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algn="just"/>
            <a:r>
              <a:rPr lang="pt-BR" sz="1800" dirty="0"/>
              <a:t>Após as análises oferecidas por você, o diretor gostaria de rever a politica de rateio entre as filiais. Para isso ele pediu para você criar um simulador de rateio ( ou grade de rateio) de acordo com as especificações: </a:t>
            </a:r>
          </a:p>
          <a:p>
            <a:pPr algn="just"/>
            <a:r>
              <a:rPr lang="pt-BR" sz="1800" dirty="0"/>
              <a:t>1 ) As despesas de Pessoas de TODAS as Filais serão centralizadas na Matriz e fixas em 80.000.000,00 por Ano.</a:t>
            </a:r>
          </a:p>
          <a:p>
            <a:pPr algn="just"/>
            <a:r>
              <a:rPr lang="pt-BR" sz="1800" dirty="0"/>
              <a:t>2) Todas as demais despesas Devem ser uma proporção do Salário de pessoas a ser digitado/simulado pelo Diretor em uma única tabela.</a:t>
            </a:r>
          </a:p>
          <a:p>
            <a:pPr algn="just"/>
            <a:r>
              <a:rPr lang="pt-BR" sz="1800" dirty="0"/>
              <a:t>3) Após distribuir as despesas por conta, ele fará a divisão por filial e matriz usando proporção ente as filiais por conta.</a:t>
            </a:r>
          </a:p>
          <a:p>
            <a:pPr algn="just"/>
            <a:r>
              <a:rPr lang="pt-BR" sz="1800" dirty="0"/>
              <a:t>4) Mantenha a grade anterior intacta, pois o diretor deseja comparar o antes e depois </a:t>
            </a:r>
          </a:p>
        </p:txBody>
      </p:sp>
      <p:pic>
        <p:nvPicPr>
          <p:cNvPr id="2" name="Imagem 1"/>
          <p:cNvPicPr>
            <a:picLocks noChangeAspect="1"/>
          </p:cNvPicPr>
          <p:nvPr/>
        </p:nvPicPr>
        <p:blipFill>
          <a:blip r:embed="rId2"/>
          <a:stretch>
            <a:fillRect/>
          </a:stretch>
        </p:blipFill>
        <p:spPr>
          <a:xfrm>
            <a:off x="89451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Copia de planilhas, copia de células, fórmula aritmética, formula soma.</a:t>
            </a:r>
          </a:p>
          <a:p>
            <a:endParaRPr lang="pt-BR" sz="1800" dirty="0"/>
          </a:p>
          <a:p>
            <a:r>
              <a:rPr lang="pt-BR" sz="1800" b="1" dirty="0">
                <a:solidFill>
                  <a:srgbClr val="FF0000"/>
                </a:solidFill>
              </a:rPr>
              <a:t>Não esquecer que grade de rateio tem que somar 100% nas linhas.</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 2</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13287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Classificar</a:t>
            </a:r>
          </a:p>
        </p:txBody>
      </p:sp>
      <p:sp>
        <p:nvSpPr>
          <p:cNvPr id="11" name="Subtítulo 1"/>
          <p:cNvSpPr txBox="1">
            <a:spLocks/>
          </p:cNvSpPr>
          <p:nvPr/>
        </p:nvSpPr>
        <p:spPr>
          <a:xfrm>
            <a:off x="391757"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latin typeface="Corbel" panose="020B0503020204020204" pitchFamily="34" charset="0"/>
              </a:rPr>
              <a:t>O Excel Permite Classificar as listas (linhas e também colunas [fig2]) automaticamente de acordo com regras pré-estabelecidas (ordem numérica ou ordem alfabética) em diversos níveis de classificação tanto crescente quando </a:t>
            </a:r>
            <a:r>
              <a:rPr lang="pt-BR" sz="1600" dirty="0" err="1">
                <a:latin typeface="Corbel" panose="020B0503020204020204" pitchFamily="34" charset="0"/>
              </a:rPr>
              <a:t>descrescente</a:t>
            </a:r>
            <a:r>
              <a:rPr lang="pt-BR" sz="1600" dirty="0">
                <a:latin typeface="Corbel" panose="020B0503020204020204" pitchFamily="34" charset="0"/>
              </a:rPr>
              <a:t>.</a:t>
            </a:r>
          </a:p>
          <a:p>
            <a:pPr marL="0" indent="0">
              <a:buFont typeface="Arial" charset="0"/>
              <a:buNone/>
            </a:pPr>
            <a:r>
              <a:rPr lang="pt-BR" sz="1600" dirty="0">
                <a:latin typeface="Corbel" panose="020B0503020204020204" pitchFamily="34" charset="0"/>
              </a:rPr>
              <a:t>EX&gt; Classificar alfabeticamente pelo </a:t>
            </a:r>
            <a:r>
              <a:rPr lang="pt-BR" sz="1600" b="1" u="sng" dirty="0">
                <a:latin typeface="Corbel" panose="020B0503020204020204" pitchFamily="34" charset="0"/>
              </a:rPr>
              <a:t>Nome de Um pais </a:t>
            </a:r>
            <a:r>
              <a:rPr lang="pt-BR" sz="1600" dirty="0">
                <a:latin typeface="Corbel" panose="020B0503020204020204" pitchFamily="34" charset="0"/>
              </a:rPr>
              <a:t>e depois </a:t>
            </a:r>
            <a:r>
              <a:rPr lang="pt-BR" sz="1600" b="1" u="sng" dirty="0">
                <a:latin typeface="Corbel" panose="020B0503020204020204" pitchFamily="34" charset="0"/>
              </a:rPr>
              <a:t>pelo Estado</a:t>
            </a:r>
            <a:r>
              <a:rPr lang="pt-BR" sz="1600" dirty="0">
                <a:latin typeface="Corbel" panose="020B0503020204020204" pitchFamily="34" charset="0"/>
              </a:rPr>
              <a:t>: 2 níveis (fig1).</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Listas nativas do Excel são aquelas já instaladas com o programa : dias da semana, nome do mês</a:t>
            </a:r>
          </a:p>
          <a:p>
            <a:pPr marL="0" indent="0">
              <a:buFont typeface="Arial" charset="0"/>
              <a:buNone/>
            </a:pPr>
            <a:r>
              <a:rPr lang="pt-BR" sz="1600" dirty="0">
                <a:latin typeface="Corbel" panose="020B0503020204020204" pitchFamily="34" charset="0"/>
              </a:rPr>
              <a:t>Listas personalizadas: qualquer uma criada pelo próprio usuário.</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Caminho:</a:t>
            </a:r>
          </a:p>
          <a:p>
            <a:pPr marL="0" indent="0">
              <a:buFont typeface="Arial" charset="0"/>
              <a:buNone/>
            </a:pPr>
            <a:r>
              <a:rPr lang="pt-BR" sz="1600" dirty="0">
                <a:latin typeface="Corbel" panose="020B0503020204020204" pitchFamily="34" charset="0"/>
              </a:rPr>
              <a:t>Fazer ordenação: Selecionar intervalo, Guia Dados, grupo classificar e Filtrar, comando classificar (permite +1 nível de classificação) </a:t>
            </a:r>
            <a:r>
              <a:rPr lang="pt-BR" sz="1600" b="1" u="sng" dirty="0">
                <a:effectLst>
                  <a:outerShdw blurRad="38100" dist="38100" dir="2700000" algn="tl">
                    <a:srgbClr val="000000">
                      <a:alpha val="43137"/>
                    </a:srgbClr>
                  </a:outerShdw>
                </a:effectLst>
                <a:latin typeface="Corbel" panose="020B0503020204020204" pitchFamily="34" charset="0"/>
              </a:rPr>
              <a:t>OU</a:t>
            </a:r>
            <a:r>
              <a:rPr lang="pt-BR" sz="1600" dirty="0">
                <a:latin typeface="Corbel" panose="020B0503020204020204" pitchFamily="34" charset="0"/>
              </a:rPr>
              <a:t> Botão direito na coluna que quer usar como referencia&gt; Classificar. (somente 1 nível de classificação)</a:t>
            </a:r>
          </a:p>
          <a:p>
            <a:pPr marL="0" indent="0">
              <a:buFont typeface="Arial" charset="0"/>
              <a:buNone/>
            </a:pPr>
            <a:endParaRPr lang="pt-BR" sz="16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488576" y="3937411"/>
            <a:ext cx="5223735" cy="2147275"/>
          </a:xfrm>
          <a:prstGeom prst="rect">
            <a:avLst/>
          </a:prstGeom>
        </p:spPr>
      </p:pic>
      <p:sp>
        <p:nvSpPr>
          <p:cNvPr id="4" name="Elipse 3"/>
          <p:cNvSpPr/>
          <p:nvPr/>
        </p:nvSpPr>
        <p:spPr>
          <a:xfrm>
            <a:off x="3506993" y="4077148"/>
            <a:ext cx="634701"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a:off x="4184725" y="4407496"/>
            <a:ext cx="2883049" cy="3518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8" name="Imagem 7"/>
          <p:cNvPicPr>
            <a:picLocks noChangeAspect="1"/>
          </p:cNvPicPr>
          <p:nvPr/>
        </p:nvPicPr>
        <p:blipFill>
          <a:blip r:embed="rId3"/>
          <a:stretch>
            <a:fillRect/>
          </a:stretch>
        </p:blipFill>
        <p:spPr>
          <a:xfrm>
            <a:off x="7110805" y="3937411"/>
            <a:ext cx="2276475" cy="1647825"/>
          </a:xfrm>
          <a:prstGeom prst="rect">
            <a:avLst/>
          </a:prstGeom>
        </p:spPr>
      </p:pic>
      <p:sp>
        <p:nvSpPr>
          <p:cNvPr id="9" name="CaixaDeTexto 8"/>
          <p:cNvSpPr txBox="1"/>
          <p:nvPr/>
        </p:nvSpPr>
        <p:spPr>
          <a:xfrm>
            <a:off x="1409251" y="6239435"/>
            <a:ext cx="763793" cy="369332"/>
          </a:xfrm>
          <a:prstGeom prst="rect">
            <a:avLst/>
          </a:prstGeom>
          <a:noFill/>
        </p:spPr>
        <p:txBody>
          <a:bodyPr wrap="square" rtlCol="0">
            <a:spAutoFit/>
          </a:bodyPr>
          <a:lstStyle/>
          <a:p>
            <a:r>
              <a:rPr lang="pt-BR" dirty="0"/>
              <a:t>fig1</a:t>
            </a:r>
          </a:p>
        </p:txBody>
      </p:sp>
      <p:sp>
        <p:nvSpPr>
          <p:cNvPr id="12" name="CaixaDeTexto 11"/>
          <p:cNvSpPr txBox="1"/>
          <p:nvPr/>
        </p:nvSpPr>
        <p:spPr>
          <a:xfrm>
            <a:off x="7121562" y="5648800"/>
            <a:ext cx="763793" cy="369332"/>
          </a:xfrm>
          <a:prstGeom prst="rect">
            <a:avLst/>
          </a:prstGeom>
          <a:noFill/>
        </p:spPr>
        <p:txBody>
          <a:bodyPr wrap="square" rtlCol="0">
            <a:spAutoFit/>
          </a:bodyPr>
          <a:lstStyle/>
          <a:p>
            <a:r>
              <a:rPr lang="pt-BR" dirty="0"/>
              <a:t>fig2</a:t>
            </a:r>
          </a:p>
        </p:txBody>
      </p:sp>
    </p:spTree>
    <p:extLst>
      <p:ext uri="{BB962C8B-B14F-4D97-AF65-F5344CB8AC3E}">
        <p14:creationId xmlns:p14="http://schemas.microsoft.com/office/powerpoint/2010/main" val="19297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2</a:t>
            </a:r>
          </a:p>
          <a:p>
            <a:pPr>
              <a:lnSpc>
                <a:spcPct val="150000"/>
              </a:lnSpc>
            </a:pPr>
            <a:r>
              <a:rPr lang="pt-BR" sz="2400" dirty="0">
                <a:latin typeface="Corbel" panose="020B0503020204020204" pitchFamily="34" charset="0"/>
              </a:rPr>
              <a:t>Manipulação de Planilhas</a:t>
            </a:r>
          </a:p>
          <a:p>
            <a:pPr>
              <a:lnSpc>
                <a:spcPct val="150000"/>
              </a:lnSpc>
            </a:pPr>
            <a:r>
              <a:rPr lang="pt-BR" sz="2400" dirty="0">
                <a:latin typeface="Corbel" panose="020B0503020204020204" pitchFamily="34" charset="0"/>
              </a:rPr>
              <a:t>Trabalhar com diversos arquivos</a:t>
            </a:r>
          </a:p>
          <a:p>
            <a:pPr>
              <a:lnSpc>
                <a:spcPct val="150000"/>
              </a:lnSpc>
            </a:pPr>
            <a:r>
              <a:rPr lang="pt-BR" sz="2400" dirty="0">
                <a:latin typeface="Corbel" panose="020B0503020204020204" pitchFamily="34" charset="0"/>
              </a:rPr>
              <a:t>Formulas 2</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Classificação e filtros</a:t>
            </a:r>
          </a:p>
          <a:p>
            <a:pPr>
              <a:lnSpc>
                <a:spcPct val="150000"/>
              </a:lnSpc>
            </a:pPr>
            <a:r>
              <a:rPr lang="pt-BR" sz="2400" dirty="0">
                <a:latin typeface="Corbel" panose="020B0503020204020204" pitchFamily="34" charset="0"/>
              </a:rPr>
              <a:t>Formatação 2</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6843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Auto Filtro</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Ainda temos uma poderosa ferramenta de analise de listas chamadas de </a:t>
            </a:r>
            <a:r>
              <a:rPr lang="pt-BR" sz="1800" dirty="0" err="1">
                <a:latin typeface="Corbel" panose="020B0503020204020204" pitchFamily="34" charset="0"/>
              </a:rPr>
              <a:t>Auto-filtro</a:t>
            </a:r>
            <a:r>
              <a:rPr lang="pt-BR" sz="1800" dirty="0">
                <a:latin typeface="Corbel" panose="020B0503020204020204" pitchFamily="34" charset="0"/>
              </a:rPr>
              <a:t> (somente para colunas) que agrupam automaticamente as informações repetidas e permitem deixar na tela somente o grupo que queremos analisar</a:t>
            </a:r>
          </a:p>
          <a:p>
            <a:pPr marL="0" indent="0">
              <a:buFont typeface="Arial" charset="0"/>
              <a:buNone/>
            </a:pPr>
            <a:r>
              <a:rPr lang="pt-BR" sz="1800" dirty="0">
                <a:latin typeface="Corbel" panose="020B0503020204020204" pitchFamily="34" charset="0"/>
              </a:rPr>
              <a:t> - Filtro por Cor , valor único ou intervalo de valores, texto, caracteres curingas ( * e  ? ).</a:t>
            </a:r>
          </a:p>
          <a:p>
            <a:pPr marL="0" indent="0">
              <a:buFont typeface="Arial" charset="0"/>
              <a:buNone/>
            </a:pPr>
            <a:r>
              <a:rPr lang="pt-BR" sz="1800" dirty="0">
                <a:latin typeface="Corbel" panose="020B0503020204020204" pitchFamily="34" charset="0"/>
              </a:rPr>
              <a:t>	-? &gt; “1 único” </a:t>
            </a:r>
            <a:r>
              <a:rPr lang="pt-BR" sz="1800" dirty="0" err="1">
                <a:latin typeface="Corbel" panose="020B0503020204020204" pitchFamily="34" charset="0"/>
              </a:rPr>
              <a:t>caracter</a:t>
            </a:r>
            <a:r>
              <a:rPr lang="pt-BR" sz="1800" dirty="0">
                <a:latin typeface="Corbel" panose="020B0503020204020204" pitchFamily="34" charset="0"/>
              </a:rPr>
              <a:t> qualquer</a:t>
            </a:r>
          </a:p>
          <a:p>
            <a:pPr marL="0" indent="0">
              <a:buFont typeface="Arial" charset="0"/>
              <a:buNone/>
            </a:pPr>
            <a:r>
              <a:rPr lang="pt-BR" sz="1800" dirty="0">
                <a:latin typeface="Corbel" panose="020B0503020204020204" pitchFamily="34" charset="0"/>
              </a:rPr>
              <a:t>	-* &gt; qualquer coisa serve</a:t>
            </a:r>
          </a:p>
          <a:p>
            <a:pPr marL="0" indent="0">
              <a:buFont typeface="Arial" charset="0"/>
              <a:buNone/>
            </a:pPr>
            <a:r>
              <a:rPr lang="pt-BR" sz="1800" dirty="0">
                <a:latin typeface="Corbel" panose="020B0503020204020204" pitchFamily="34" charset="0"/>
              </a:rPr>
              <a:t>	?p*  &gt; toda as palavras onde “p” esta na segunda posição</a:t>
            </a:r>
          </a:p>
          <a:p>
            <a:pPr marL="0" indent="0">
              <a:buFont typeface="Arial" charset="0"/>
              <a:buNone/>
            </a:pPr>
            <a:r>
              <a:rPr lang="pt-BR" sz="1800" dirty="0">
                <a:latin typeface="Corbel" panose="020B0503020204020204" pitchFamily="34" charset="0"/>
              </a:rPr>
              <a:t>	</a:t>
            </a:r>
            <a:r>
              <a:rPr lang="pt-BR" sz="1800" dirty="0" err="1">
                <a:latin typeface="Corbel" panose="020B0503020204020204" pitchFamily="34" charset="0"/>
              </a:rPr>
              <a:t>Br</a:t>
            </a:r>
            <a:r>
              <a:rPr lang="pt-BR" sz="1800" dirty="0">
                <a:latin typeface="Corbel" panose="020B0503020204020204" pitchFamily="34" charset="0"/>
              </a:rPr>
              <a:t>* &gt; todas as palavras que comecem com “</a:t>
            </a:r>
            <a:r>
              <a:rPr lang="pt-BR" sz="1800" dirty="0" err="1">
                <a:latin typeface="Corbel" panose="020B0503020204020204" pitchFamily="34" charset="0"/>
              </a:rPr>
              <a:t>Br</a:t>
            </a:r>
            <a:r>
              <a:rPr lang="pt-BR" sz="1800" dirty="0">
                <a:latin typeface="Corbel" panose="020B0503020204020204" pitchFamily="34" charset="0"/>
              </a:rPr>
              <a:t>”.</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Maioria das FÓRMULAS  desconsidera o FILTRO. Exceção: formula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latin typeface="Corbel" panose="020B0503020204020204" pitchFamily="34" charset="0"/>
              </a:rPr>
              <a:t>Acesso por: Selecionar intervalo de análise, Guia dados, grupo Classificar a Filtrar, Comando Filtro.</a:t>
            </a:r>
          </a:p>
          <a:p>
            <a:pPr marL="0" indent="0">
              <a:buFont typeface="Arial" charset="0"/>
              <a:buNone/>
            </a:pPr>
            <a:r>
              <a:rPr lang="pt-BR" sz="1800" dirty="0">
                <a:latin typeface="Corbel" panose="020B0503020204020204" pitchFamily="34" charset="0"/>
              </a:rPr>
              <a:t>(ira aparecer um “menu” no cabeçalho de cada Coluna</a:t>
            </a:r>
          </a:p>
          <a:p>
            <a:pPr marL="0" indent="0">
              <a:buFont typeface="Arial" charset="0"/>
              <a:buNone/>
            </a:pPr>
            <a:r>
              <a:rPr lang="pt-BR" sz="1800" dirty="0">
                <a:latin typeface="Corbel" panose="020B0503020204020204" pitchFamily="34" charset="0"/>
              </a:rPr>
              <a:t> </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44837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Subtotal</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Capaz de gerar em segundos um relatório resumindo uma operação (soma, media, contagem) em cada alteração do valor das linhas (</a:t>
            </a:r>
            <a:r>
              <a:rPr lang="pt-BR" sz="1800" dirty="0" err="1">
                <a:latin typeface="Corbel" panose="020B0503020204020204" pitchFamily="34" charset="0"/>
              </a:rPr>
              <a:t>fig</a:t>
            </a:r>
            <a:r>
              <a:rPr lang="pt-BR" sz="1800" dirty="0">
                <a:latin typeface="Corbel" panose="020B0503020204020204" pitchFamily="34" charset="0"/>
              </a:rPr>
              <a:t> 1).</a:t>
            </a:r>
          </a:p>
          <a:p>
            <a:pPr marL="0" indent="0">
              <a:buFont typeface="Arial" charset="0"/>
              <a:buNone/>
            </a:pPr>
            <a:r>
              <a:rPr lang="pt-BR" sz="1800" dirty="0">
                <a:latin typeface="Corbel" panose="020B0503020204020204" pitchFamily="34" charset="0"/>
              </a:rPr>
              <a:t>Caminho:</a:t>
            </a:r>
          </a:p>
          <a:p>
            <a:pPr marL="0" indent="0">
              <a:buFont typeface="Arial" charset="0"/>
              <a:buNone/>
            </a:pPr>
            <a:r>
              <a:rPr lang="pt-BR" sz="1800" dirty="0">
                <a:latin typeface="Corbel" panose="020B0503020204020204" pitchFamily="34" charset="0"/>
              </a:rPr>
              <a:t>Selecionar Lista (</a:t>
            </a:r>
            <a:r>
              <a:rPr lang="pt-BR" sz="1800" dirty="0" err="1">
                <a:latin typeface="Corbel" panose="020B0503020204020204" pitchFamily="34" charset="0"/>
              </a:rPr>
              <a:t>ctrl</a:t>
            </a:r>
            <a:r>
              <a:rPr lang="pt-BR" sz="1800" dirty="0">
                <a:latin typeface="Corbel" panose="020B0503020204020204" pitchFamily="34" charset="0"/>
              </a:rPr>
              <a:t> +</a:t>
            </a:r>
            <a:r>
              <a:rPr lang="pt-BR" sz="1800" dirty="0" err="1">
                <a:latin typeface="Corbel" panose="020B0503020204020204" pitchFamily="34" charset="0"/>
              </a:rPr>
              <a:t>Shit</a:t>
            </a:r>
            <a:r>
              <a:rPr lang="pt-BR" sz="1800" dirty="0">
                <a:latin typeface="Corbel" panose="020B0503020204020204" pitchFamily="34" charset="0"/>
              </a:rPr>
              <a:t> +barra de espaço), Guia Dados, grupo Estrutura de Tópicos, Comando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Use esse comando somente APÓS usar o comando de classificação</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729783" y="3276319"/>
            <a:ext cx="2771775" cy="3209925"/>
          </a:xfrm>
          <a:prstGeom prst="rect">
            <a:avLst/>
          </a:prstGeom>
        </p:spPr>
      </p:pic>
      <p:sp>
        <p:nvSpPr>
          <p:cNvPr id="3" name="Texto Explicativo Retangular com Cantos Arredondados 2"/>
          <p:cNvSpPr/>
          <p:nvPr/>
        </p:nvSpPr>
        <p:spPr>
          <a:xfrm>
            <a:off x="4388223" y="3276319"/>
            <a:ext cx="1463937" cy="2371446"/>
          </a:xfrm>
          <a:prstGeom prst="wedgeRoundRectCallout">
            <a:avLst>
              <a:gd name="adj1" fmla="val -111115"/>
              <a:gd name="adj2" fmla="val -6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Toda vez que tiver alteração na Coluna “Empresa” o Excel vai usar a função Soma nas coluna “Mai”, “</a:t>
            </a:r>
            <a:r>
              <a:rPr lang="pt-BR" sz="1200" dirty="0" err="1"/>
              <a:t>Jun</a:t>
            </a:r>
            <a:r>
              <a:rPr lang="pt-BR" sz="1200" dirty="0"/>
              <a:t>”, “</a:t>
            </a:r>
            <a:r>
              <a:rPr lang="pt-BR" sz="1200" dirty="0" err="1"/>
              <a:t>Ago</a:t>
            </a:r>
            <a:r>
              <a:rPr lang="pt-BR" sz="1200" dirty="0"/>
              <a:t>” e “Set”.</a:t>
            </a:r>
          </a:p>
        </p:txBody>
      </p:sp>
      <p:pic>
        <p:nvPicPr>
          <p:cNvPr id="5" name="Imagem 4"/>
          <p:cNvPicPr>
            <a:picLocks noChangeAspect="1"/>
          </p:cNvPicPr>
          <p:nvPr/>
        </p:nvPicPr>
        <p:blipFill>
          <a:blip r:embed="rId3"/>
          <a:stretch>
            <a:fillRect/>
          </a:stretch>
        </p:blipFill>
        <p:spPr>
          <a:xfrm>
            <a:off x="6256187" y="3142084"/>
            <a:ext cx="3205505" cy="1056682"/>
          </a:xfrm>
          <a:prstGeom prst="rect">
            <a:avLst/>
          </a:prstGeom>
        </p:spPr>
      </p:pic>
      <p:pic>
        <p:nvPicPr>
          <p:cNvPr id="7" name="Imagem 6"/>
          <p:cNvPicPr>
            <a:picLocks noChangeAspect="1"/>
          </p:cNvPicPr>
          <p:nvPr/>
        </p:nvPicPr>
        <p:blipFill>
          <a:blip r:embed="rId4"/>
          <a:stretch>
            <a:fillRect/>
          </a:stretch>
        </p:blipFill>
        <p:spPr>
          <a:xfrm>
            <a:off x="6256187" y="5038165"/>
            <a:ext cx="4886325" cy="1219200"/>
          </a:xfrm>
          <a:prstGeom prst="rect">
            <a:avLst/>
          </a:prstGeom>
        </p:spPr>
      </p:pic>
      <p:sp>
        <p:nvSpPr>
          <p:cNvPr id="8" name="Seta para Baixo 7"/>
          <p:cNvSpPr/>
          <p:nvPr/>
        </p:nvSpPr>
        <p:spPr>
          <a:xfrm>
            <a:off x="7498080" y="4313816"/>
            <a:ext cx="462579" cy="567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229600" y="4442908"/>
            <a:ext cx="3872753" cy="43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Excel inseriu uma linha (Banco do Vale Total) com a Soma (4000+2073) no local onde houve alteração (De Banco do Vale para Bradesco)</a:t>
            </a:r>
          </a:p>
        </p:txBody>
      </p:sp>
      <p:cxnSp>
        <p:nvCxnSpPr>
          <p:cNvPr id="12" name="Conector Angulado 11"/>
          <p:cNvCxnSpPr/>
          <p:nvPr/>
        </p:nvCxnSpPr>
        <p:spPr>
          <a:xfrm>
            <a:off x="6056554" y="3863978"/>
            <a:ext cx="4840942" cy="491672"/>
          </a:xfrm>
          <a:prstGeom prst="bentConnector3">
            <a:avLst>
              <a:gd name="adj1" fmla="val 10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6433073" y="6301578"/>
            <a:ext cx="570155" cy="369332"/>
          </a:xfrm>
          <a:prstGeom prst="rect">
            <a:avLst/>
          </a:prstGeom>
          <a:noFill/>
        </p:spPr>
        <p:txBody>
          <a:bodyPr wrap="square" rtlCol="0">
            <a:spAutoFit/>
          </a:bodyPr>
          <a:lstStyle/>
          <a:p>
            <a:r>
              <a:rPr lang="pt-BR" dirty="0"/>
              <a:t>fig1</a:t>
            </a:r>
          </a:p>
        </p:txBody>
      </p:sp>
    </p:spTree>
    <p:extLst>
      <p:ext uri="{BB962C8B-B14F-4D97-AF65-F5344CB8AC3E}">
        <p14:creationId xmlns:p14="http://schemas.microsoft.com/office/powerpoint/2010/main" val="3942402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7005665" y="2128601"/>
            <a:ext cx="3856784"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Sempre Leia as informações do assistente de função: elas te ajudarão a  entender como montar fórmulas mais complexas</a:t>
            </a:r>
            <a:endParaRPr lang="pt-BR" sz="1800" b="1" dirty="0">
              <a:solidFill>
                <a:srgbClr val="FF0000"/>
              </a:solidFill>
            </a:endParaRP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4" name="Imagem 3"/>
          <p:cNvPicPr>
            <a:picLocks noChangeAspect="1"/>
          </p:cNvPicPr>
          <p:nvPr/>
        </p:nvPicPr>
        <p:blipFill>
          <a:blip r:embed="rId2"/>
          <a:stretch>
            <a:fillRect/>
          </a:stretch>
        </p:blipFill>
        <p:spPr>
          <a:xfrm>
            <a:off x="585395" y="1795158"/>
            <a:ext cx="5800725" cy="3181350"/>
          </a:xfrm>
          <a:prstGeom prst="rect">
            <a:avLst/>
          </a:prstGeom>
        </p:spPr>
      </p:pic>
      <p:sp>
        <p:nvSpPr>
          <p:cNvPr id="2" name="Retângulo 1"/>
          <p:cNvSpPr/>
          <p:nvPr/>
        </p:nvSpPr>
        <p:spPr>
          <a:xfrm>
            <a:off x="4216997" y="2257282"/>
            <a:ext cx="785309" cy="97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68767" y="3356386"/>
            <a:ext cx="5717352" cy="848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624391" y="4282867"/>
            <a:ext cx="5761728" cy="350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stretch>
            <a:fillRect/>
          </a:stretch>
        </p:blipFill>
        <p:spPr>
          <a:xfrm>
            <a:off x="1753683" y="5461971"/>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6983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387275" y="3070109"/>
            <a:ext cx="11585986" cy="30402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u="sng" dirty="0"/>
              <a:t>Dicas no Uso de PROCV</a:t>
            </a:r>
          </a:p>
          <a:p>
            <a:pPr marL="285750" indent="-285750" algn="l">
              <a:buFont typeface="Arial" panose="020B0604020202020204" pitchFamily="34" charset="0"/>
              <a:buChar char="•"/>
            </a:pPr>
            <a:r>
              <a:rPr lang="pt-BR" sz="1800" dirty="0"/>
              <a:t>Sempre CONGELE a referência no argumento “MATRIZ TABELA” (selecione a pressione F4)</a:t>
            </a:r>
            <a:endParaRPr lang="pt-BR" sz="1800" b="1" dirty="0">
              <a:solidFill>
                <a:srgbClr val="FF0000"/>
              </a:solidFill>
            </a:endParaRPr>
          </a:p>
          <a:p>
            <a:pPr marL="285750" indent="-285750" algn="l">
              <a:buFont typeface="Arial" panose="020B0604020202020204" pitchFamily="34" charset="0"/>
              <a:buChar char="•"/>
            </a:pPr>
            <a:r>
              <a:rPr lang="pt-BR" sz="1800" dirty="0"/>
              <a:t>Argumento “</a:t>
            </a:r>
            <a:r>
              <a:rPr lang="pt-BR" sz="1800" dirty="0" err="1"/>
              <a:t>Num_Indice</a:t>
            </a:r>
            <a:r>
              <a:rPr lang="pt-BR" sz="1800" dirty="0"/>
              <a:t> Coluna”/ </a:t>
            </a:r>
            <a:r>
              <a:rPr lang="pt-BR" sz="1800" dirty="0" err="1"/>
              <a:t>Nºda</a:t>
            </a:r>
            <a:r>
              <a:rPr lang="pt-BR" sz="1800" dirty="0"/>
              <a:t> Coluna: pode ser apontado para uma célula que contem a posição  da coluna (referencia externa à formula).</a:t>
            </a:r>
          </a:p>
          <a:p>
            <a:pPr marL="285750" indent="-285750" algn="l">
              <a:buFont typeface="Arial" panose="020B0604020202020204" pitchFamily="34" charset="0"/>
              <a:buChar char="•"/>
            </a:pPr>
            <a:r>
              <a:rPr lang="pt-BR" sz="1800" dirty="0"/>
              <a:t>O Argumento de procurar intervalo:</a:t>
            </a:r>
          </a:p>
          <a:p>
            <a:pPr algn="l"/>
            <a:r>
              <a:rPr lang="pt-BR" sz="1800" dirty="0"/>
              <a:t>	</a:t>
            </a:r>
            <a:r>
              <a:rPr lang="pt-BR" sz="1800" dirty="0" err="1"/>
              <a:t>Paramêtro</a:t>
            </a:r>
            <a:r>
              <a:rPr lang="pt-BR" sz="1800" dirty="0"/>
              <a:t> Falso por ser substituído por “0”: será usado em 90% dos casos (casos onde procuro um CODIGO)</a:t>
            </a:r>
          </a:p>
          <a:p>
            <a:pPr algn="l"/>
            <a:r>
              <a:rPr lang="pt-BR" sz="1800" dirty="0"/>
              <a:t>	Parâmetro VERDADEIRO pode ser </a:t>
            </a:r>
            <a:r>
              <a:rPr lang="pt-BR" sz="1800" dirty="0" err="1"/>
              <a:t>subsituído</a:t>
            </a:r>
            <a:r>
              <a:rPr lang="pt-BR" sz="1800" dirty="0"/>
              <a:t> na digitação por “1”: usado em apurações de comissão (procuro 	um intervalo).</a:t>
            </a:r>
          </a:p>
          <a:p>
            <a:pPr algn="l"/>
            <a:endParaRPr lang="pt-BR" sz="1800" dirty="0"/>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10" name="Imagem 9"/>
          <p:cNvPicPr>
            <a:picLocks noChangeAspect="1"/>
          </p:cNvPicPr>
          <p:nvPr/>
        </p:nvPicPr>
        <p:blipFill>
          <a:blip r:embed="rId2"/>
          <a:stretch>
            <a:fillRect/>
          </a:stretch>
        </p:blipFill>
        <p:spPr>
          <a:xfrm>
            <a:off x="285281" y="1522680"/>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246057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Usar material </a:t>
            </a:r>
            <a:r>
              <a:rPr lang="pt-BR" sz="1800" b="1" i="1" u="sng" dirty="0" err="1"/>
              <a:t>Ex</a:t>
            </a:r>
            <a:r>
              <a:rPr lang="pt-BR" sz="1800" b="1" i="1" u="sng" dirty="0"/>
              <a:t> PROVC.xlsx</a:t>
            </a:r>
          </a:p>
        </p:txBody>
      </p:sp>
    </p:spTree>
    <p:extLst>
      <p:ext uri="{BB962C8B-B14F-4D97-AF65-F5344CB8AC3E}">
        <p14:creationId xmlns:p14="http://schemas.microsoft.com/office/powerpoint/2010/main" val="3139110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Alto Volume de Dados  - Banco de Dados em TXT</a:t>
            </a:r>
          </a:p>
        </p:txBody>
      </p:sp>
      <p:sp>
        <p:nvSpPr>
          <p:cNvPr id="11" name="Subtítulo 1"/>
          <p:cNvSpPr txBox="1">
            <a:spLocks/>
          </p:cNvSpPr>
          <p:nvPr/>
        </p:nvSpPr>
        <p:spPr>
          <a:xfrm>
            <a:off x="531607" y="1106970"/>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pt-BR" sz="1800" dirty="0"/>
              <a:t>Ao trabalhar com banco de dados, utilizar comando Texto para Colunas do Excel</a:t>
            </a:r>
          </a:p>
          <a:p>
            <a:pPr>
              <a:buFontTx/>
              <a:buChar char="-"/>
            </a:pPr>
            <a:r>
              <a:rPr lang="pt-BR" sz="1800" dirty="0"/>
              <a:t>&gt;No comando Abrir, ou copiando do Arquivo </a:t>
            </a:r>
            <a:r>
              <a:rPr lang="pt-BR" sz="1800" dirty="0" err="1"/>
              <a:t>txt</a:t>
            </a:r>
            <a:r>
              <a:rPr lang="pt-BR" sz="1800" dirty="0"/>
              <a:t> e colando no Excel:</a:t>
            </a:r>
          </a:p>
          <a:p>
            <a:pPr marL="0" indent="0">
              <a:buNone/>
            </a:pPr>
            <a:r>
              <a:rPr lang="pt-BR" sz="1800" dirty="0"/>
              <a:t>Com a coluna do Texto Selecionada: Guia dados&gt; Grupo Ferramenta de Dados &gt; Texto para Colunas.</a:t>
            </a:r>
          </a:p>
          <a:p>
            <a:pPr marL="0" indent="0">
              <a:buNone/>
            </a:pPr>
            <a:endParaRPr lang="pt-BR" sz="1800" dirty="0"/>
          </a:p>
          <a:p>
            <a:pPr marL="0" indent="0">
              <a:buNone/>
            </a:pPr>
            <a:r>
              <a:rPr lang="pt-BR" sz="1800" dirty="0"/>
              <a:t>3 Passos para converter em Excel:</a:t>
            </a:r>
          </a:p>
          <a:p>
            <a:pPr>
              <a:buFont typeface="+mj-lt"/>
              <a:buAutoNum type="arabicPeriod"/>
            </a:pPr>
            <a:r>
              <a:rPr lang="pt-BR" sz="1800" dirty="0"/>
              <a:t>Coluna com tamanho Fixo ou existe algum carácter que marca a separação de cada coluna?</a:t>
            </a:r>
          </a:p>
          <a:p>
            <a:pPr>
              <a:buFont typeface="+mj-lt"/>
              <a:buAutoNum type="arabicPeriod"/>
            </a:pPr>
            <a:r>
              <a:rPr lang="pt-BR" sz="1800" dirty="0"/>
              <a:t>Onde separam-se as colunas (informar carácter ou a desenhar a divisória de coluna)</a:t>
            </a:r>
          </a:p>
          <a:p>
            <a:pPr>
              <a:buFont typeface="+mj-lt"/>
              <a:buAutoNum type="arabicPeriod"/>
            </a:pPr>
            <a:r>
              <a:rPr lang="pt-BR" sz="1800" dirty="0"/>
              <a:t>Dizer o tipo de dado de cada Coluna (texto ou número).</a:t>
            </a:r>
          </a:p>
          <a:p>
            <a:pPr marL="0" indent="0">
              <a:buNone/>
            </a:pPr>
            <a:endParaRPr lang="pt-BR" sz="1800" dirty="0"/>
          </a:p>
          <a:p>
            <a:pPr marL="0" indent="0">
              <a:buNone/>
            </a:pPr>
            <a:endParaRPr lang="pt-BR" sz="1800" dirty="0"/>
          </a:p>
          <a:p>
            <a:pPr>
              <a:buFontTx/>
              <a:buChar char="-"/>
            </a:pPr>
            <a:endParaRPr lang="pt-BR" sz="1800" dirty="0"/>
          </a:p>
          <a:p>
            <a:pPr marL="0" indent="0">
              <a:buNone/>
            </a:pPr>
            <a:endParaRPr lang="pt-BR" sz="1800" dirty="0"/>
          </a:p>
          <a:p>
            <a:pPr>
              <a:buFontTx/>
              <a:buChar char="-"/>
            </a:pPr>
            <a:endParaRPr lang="pt-BR" sz="1800" dirty="0"/>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3852217" y="4094078"/>
            <a:ext cx="2775305" cy="2231963"/>
          </a:xfrm>
          <a:prstGeom prst="rect">
            <a:avLst/>
          </a:prstGeom>
        </p:spPr>
      </p:pic>
      <p:pic>
        <p:nvPicPr>
          <p:cNvPr id="4" name="Imagem 3"/>
          <p:cNvPicPr>
            <a:picLocks noChangeAspect="1"/>
          </p:cNvPicPr>
          <p:nvPr/>
        </p:nvPicPr>
        <p:blipFill>
          <a:blip r:embed="rId3"/>
          <a:stretch>
            <a:fillRect/>
          </a:stretch>
        </p:blipFill>
        <p:spPr>
          <a:xfrm>
            <a:off x="731687" y="4094078"/>
            <a:ext cx="2775305" cy="2231963"/>
          </a:xfrm>
          <a:prstGeom prst="rect">
            <a:avLst/>
          </a:prstGeom>
        </p:spPr>
      </p:pic>
      <p:pic>
        <p:nvPicPr>
          <p:cNvPr id="5" name="Imagem 4"/>
          <p:cNvPicPr>
            <a:picLocks noChangeAspect="1"/>
          </p:cNvPicPr>
          <p:nvPr/>
        </p:nvPicPr>
        <p:blipFill>
          <a:blip r:embed="rId4"/>
          <a:stretch>
            <a:fillRect/>
          </a:stretch>
        </p:blipFill>
        <p:spPr>
          <a:xfrm>
            <a:off x="6972747" y="4094078"/>
            <a:ext cx="2786063" cy="2240615"/>
          </a:xfrm>
          <a:prstGeom prst="rect">
            <a:avLst/>
          </a:prstGeom>
        </p:spPr>
      </p:pic>
      <p:sp>
        <p:nvSpPr>
          <p:cNvPr id="7" name="Elipse 6"/>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14291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t>Classificação de Listas simples (1 nível)</a:t>
            </a:r>
          </a:p>
          <a:p>
            <a:pPr>
              <a:lnSpc>
                <a:spcPct val="150000"/>
              </a:lnSpc>
            </a:pPr>
            <a:r>
              <a:rPr lang="pt-BR" sz="2000" dirty="0"/>
              <a:t>Classificação Avançadas (2 níveis, Colunas e personalizada)</a:t>
            </a:r>
          </a:p>
          <a:p>
            <a:pPr>
              <a:lnSpc>
                <a:spcPct val="150000"/>
              </a:lnSpc>
            </a:pPr>
            <a:r>
              <a:rPr lang="pt-BR" sz="2000" dirty="0" err="1"/>
              <a:t>Auto-agrupamento</a:t>
            </a:r>
            <a:r>
              <a:rPr lang="pt-BR" sz="2000" dirty="0"/>
              <a:t> e estrutura de tópico com relatório de Subtotal</a:t>
            </a:r>
          </a:p>
          <a:p>
            <a:pPr>
              <a:lnSpc>
                <a:spcPct val="150000"/>
              </a:lnSpc>
            </a:pPr>
            <a:r>
              <a:rPr lang="pt-BR" sz="2000" dirty="0"/>
              <a:t>Auto Filtro simples</a:t>
            </a:r>
          </a:p>
          <a:p>
            <a:pPr>
              <a:lnSpc>
                <a:spcPct val="150000"/>
              </a:lnSpc>
            </a:pPr>
            <a:r>
              <a:rPr lang="pt-BR" sz="2000" dirty="0"/>
              <a:t>Pesquisar no </a:t>
            </a:r>
            <a:r>
              <a:rPr lang="pt-BR" sz="2000" dirty="0" err="1"/>
              <a:t>auto-filtro</a:t>
            </a:r>
            <a:r>
              <a:rPr lang="pt-BR" sz="2000" dirty="0"/>
              <a:t> com </a:t>
            </a:r>
            <a:r>
              <a:rPr lang="pt-BR" sz="2000" dirty="0" err="1"/>
              <a:t>caracter</a:t>
            </a:r>
            <a:r>
              <a:rPr lang="pt-BR" sz="2000" dirty="0"/>
              <a:t> curinga</a:t>
            </a:r>
          </a:p>
          <a:p>
            <a:pPr>
              <a:lnSpc>
                <a:spcPct val="150000"/>
              </a:lnSpc>
            </a:pPr>
            <a:r>
              <a:rPr lang="pt-BR" sz="2000" dirty="0"/>
              <a:t>Pesquisar </a:t>
            </a:r>
            <a:r>
              <a:rPr lang="pt-BR" sz="2000" dirty="0" err="1"/>
              <a:t>autofiltro</a:t>
            </a:r>
            <a:r>
              <a:rPr lang="pt-BR" sz="2000" dirty="0"/>
              <a:t> por cor</a:t>
            </a:r>
          </a:p>
          <a:p>
            <a:pPr>
              <a:lnSpc>
                <a:spcPct val="150000"/>
              </a:lnSpc>
            </a:pPr>
            <a:r>
              <a:rPr lang="pt-BR" sz="2000" dirty="0"/>
              <a:t>Formula PROCV (valor exato x intervalo ) </a:t>
            </a:r>
          </a:p>
          <a:p>
            <a:pPr>
              <a:lnSpc>
                <a:spcPct val="150000"/>
              </a:lnSpc>
            </a:pPr>
            <a:r>
              <a:rPr lang="pt-BR" sz="2000" dirty="0"/>
              <a:t>Referencia externa à formula no </a:t>
            </a:r>
            <a:r>
              <a:rPr lang="pt-BR" sz="2000" dirty="0" err="1"/>
              <a:t>Procv</a:t>
            </a:r>
            <a:endParaRPr lang="pt-BR" sz="2000" dirty="0"/>
          </a:p>
          <a:p>
            <a:pPr>
              <a:lnSpc>
                <a:spcPct val="150000"/>
              </a:lnSpc>
            </a:pPr>
            <a:r>
              <a:rPr lang="pt-BR" sz="2000" dirty="0"/>
              <a:t>Colar especial transpor</a:t>
            </a:r>
          </a:p>
          <a:p>
            <a:pPr>
              <a:lnSpc>
                <a:spcPct val="150000"/>
              </a:lnSpc>
            </a:pPr>
            <a:r>
              <a:rPr lang="pt-BR" sz="2000" dirty="0"/>
              <a:t>Abrir um arquivo </a:t>
            </a:r>
            <a:r>
              <a:rPr lang="pt-BR" sz="2000" dirty="0" err="1"/>
              <a:t>txt</a:t>
            </a:r>
            <a:endParaRPr lang="pt-BR" sz="2000" dirty="0"/>
          </a:p>
          <a:p>
            <a:pPr>
              <a:lnSpc>
                <a:spcPct val="150000"/>
              </a:lnSpc>
            </a:pPr>
            <a:r>
              <a:rPr lang="pt-BR" sz="2000" dirty="0"/>
              <a:t>Texto para colunas em 3 passos.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359456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50490" y="1183351"/>
            <a:ext cx="9144000" cy="5674649"/>
          </a:xfrm>
        </p:spPr>
        <p:txBody>
          <a:bodyPr>
            <a:noAutofit/>
          </a:bodyPr>
          <a:lstStyle/>
          <a:p>
            <a:pPr>
              <a:lnSpc>
                <a:spcPct val="150000"/>
              </a:lnSpc>
            </a:pPr>
            <a:r>
              <a:rPr lang="pt-BR" sz="2000" dirty="0"/>
              <a:t>Arquivo tabela de Vendedores</a:t>
            </a:r>
          </a:p>
          <a:p>
            <a:pPr>
              <a:lnSpc>
                <a:spcPct val="150000"/>
              </a:lnSpc>
            </a:pPr>
            <a:endParaRPr lang="pt-BR" sz="2000" dirty="0"/>
          </a:p>
          <a:p>
            <a:pPr>
              <a:lnSpc>
                <a:spcPct val="150000"/>
              </a:lnSpc>
            </a:pPr>
            <a:endParaRPr lang="pt-BR" sz="2000" dirty="0"/>
          </a:p>
          <a:p>
            <a:pPr marL="0" indent="0">
              <a:lnSpc>
                <a:spcPct val="150000"/>
              </a:lnSpc>
              <a:buNone/>
            </a:pPr>
            <a:r>
              <a:rPr lang="pt-BR" sz="2000" dirty="0"/>
              <a:t>Qual Total de Comissão a pagar?</a:t>
            </a:r>
          </a:p>
          <a:p>
            <a:pPr marL="0" indent="0">
              <a:lnSpc>
                <a:spcPct val="150000"/>
              </a:lnSpc>
              <a:buNone/>
            </a:pPr>
            <a:r>
              <a:rPr lang="pt-BR" sz="2000" dirty="0"/>
              <a:t>3 tipos de comissão: Fixa, variável e sem comissão.</a:t>
            </a:r>
          </a:p>
          <a:p>
            <a:pPr marL="0" indent="0">
              <a:lnSpc>
                <a:spcPct val="150000"/>
              </a:lnSpc>
              <a:buNone/>
            </a:pPr>
            <a:endParaRPr lang="pt-BR" sz="2000" dirty="0"/>
          </a:p>
          <a:p>
            <a:pPr marL="0" indent="0">
              <a:lnSpc>
                <a:spcPct val="150000"/>
              </a:lnSpc>
              <a:buNone/>
            </a:pPr>
            <a:r>
              <a:rPr lang="pt-BR" sz="2000" dirty="0"/>
              <a:t>R$ RESULTADO: 1851,40</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relembrar PROCV e Filtro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524810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87780" y="1183351"/>
            <a:ext cx="9144000" cy="5674649"/>
          </a:xfrm>
        </p:spPr>
        <p:txBody>
          <a:bodyPr>
            <a:noAutofit/>
          </a:bodyPr>
          <a:lstStyle/>
          <a:p>
            <a:pPr>
              <a:lnSpc>
                <a:spcPct val="150000"/>
              </a:lnSpc>
            </a:pPr>
            <a:r>
              <a:rPr lang="pt-BR" sz="2000" dirty="0"/>
              <a:t>Arquivo de Vendas (Excel e </a:t>
            </a:r>
            <a:r>
              <a:rPr lang="pt-BR" sz="2000" dirty="0" err="1"/>
              <a:t>txt</a:t>
            </a:r>
            <a:r>
              <a:rPr lang="pt-BR" sz="2000" dirty="0"/>
              <a:t>)</a:t>
            </a:r>
          </a:p>
          <a:p>
            <a:pPr marL="0" indent="0">
              <a:lnSpc>
                <a:spcPct val="150000"/>
              </a:lnSpc>
              <a:buNone/>
            </a:pPr>
            <a:r>
              <a:rPr lang="pt-BR" sz="2000" dirty="0"/>
              <a:t>Qual vendedor com mais vendas (em R$)?</a:t>
            </a:r>
          </a:p>
          <a:p>
            <a:pPr marL="0" indent="0">
              <a:lnSpc>
                <a:spcPct val="150000"/>
              </a:lnSpc>
              <a:buNone/>
            </a:pPr>
            <a:r>
              <a:rPr lang="pt-BR" sz="2000" dirty="0"/>
              <a:t>Qual Categoria </a:t>
            </a:r>
            <a:r>
              <a:rPr lang="pt-BR" sz="2000" strike="dblStrike" dirty="0">
                <a:solidFill>
                  <a:srgbClr val="FF0000"/>
                </a:solidFill>
              </a:rPr>
              <a:t>de Eletrodoméstico </a:t>
            </a:r>
            <a:r>
              <a:rPr lang="pt-BR" sz="2000" dirty="0"/>
              <a:t>com mais vendas (em R$).</a:t>
            </a:r>
          </a:p>
          <a:p>
            <a:pPr marL="0" indent="0">
              <a:lnSpc>
                <a:spcPct val="150000"/>
              </a:lnSpc>
              <a:buNone/>
            </a:pPr>
            <a:r>
              <a:rPr lang="pt-BR" sz="2000" dirty="0"/>
              <a:t>Qual loja menos vendeu (R$) ?</a:t>
            </a:r>
          </a:p>
          <a:p>
            <a:pPr marL="0" indent="0">
              <a:lnSpc>
                <a:spcPct val="150000"/>
              </a:lnSpc>
              <a:buNone/>
            </a:pPr>
            <a:r>
              <a:rPr lang="pt-BR" sz="2000" dirty="0"/>
              <a:t>Quantas (</a:t>
            </a:r>
            <a:r>
              <a:rPr lang="pt-BR" sz="2000" dirty="0" err="1"/>
              <a:t>qtd</a:t>
            </a:r>
            <a:r>
              <a:rPr lang="pt-BR" sz="2000" dirty="0"/>
              <a:t>) vendas foram realizadas no mês de Dezembro/14?</a:t>
            </a:r>
          </a:p>
          <a:p>
            <a:pPr marL="0" indent="0">
              <a:lnSpc>
                <a:spcPct val="150000"/>
              </a:lnSpc>
              <a:buNone/>
            </a:pPr>
            <a:endParaRPr lang="pt-BR" sz="2000" dirty="0"/>
          </a:p>
          <a:p>
            <a:pPr marL="0" indent="0">
              <a:lnSpc>
                <a:spcPct val="150000"/>
              </a:lnSpc>
              <a:buNone/>
            </a:pPr>
            <a:r>
              <a:rPr lang="pt-BR" sz="2000" dirty="0"/>
              <a:t>Dica: classificação, Subtotal, </a:t>
            </a:r>
            <a:r>
              <a:rPr lang="pt-BR" sz="2000" dirty="0" err="1"/>
              <a:t>Procv</a:t>
            </a:r>
            <a:r>
              <a:rPr lang="pt-BR" sz="2000" dirty="0"/>
              <a:t>, Concatenar, formula Direita, abrir </a:t>
            </a:r>
            <a:r>
              <a:rPr lang="pt-BR" sz="2000" dirty="0" err="1"/>
              <a:t>txt</a:t>
            </a:r>
            <a:r>
              <a:rPr lang="pt-BR" sz="2000" dirty="0"/>
              <a:t>, texto para colunas (cuidado com campo de ID-Produto = manter tipo Texto).</a:t>
            </a:r>
          </a:p>
          <a:p>
            <a:pPr marL="0" indent="0">
              <a:lnSpc>
                <a:spcPct val="150000"/>
              </a:lnSpc>
              <a:buNone/>
            </a:pPr>
            <a:endParaRPr lang="pt-BR" sz="2000" dirty="0"/>
          </a:p>
          <a:p>
            <a:pPr marL="0" indent="0">
              <a:lnSpc>
                <a:spcPct val="150000"/>
              </a:lnSpc>
              <a:buNone/>
            </a:pPr>
            <a:r>
              <a:rPr lang="pt-BR" sz="2000" b="1" dirty="0">
                <a:solidFill>
                  <a:srgbClr val="FF0000"/>
                </a:solidFill>
              </a:rPr>
              <a:t>REINICIO ÀS 13:20 – RESOLUÇÃO AS 13:40</a:t>
            </a:r>
          </a:p>
          <a:p>
            <a:pPr marL="0" indent="0">
              <a:lnSpc>
                <a:spcPct val="150000"/>
              </a:lnSpc>
              <a:buNone/>
            </a:pPr>
            <a:endParaRPr lang="pt-BR" sz="2000" dirty="0"/>
          </a:p>
          <a:p>
            <a:pPr>
              <a:lnSpc>
                <a:spcPct val="150000"/>
              </a:lnSpc>
            </a:pP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Vamos relembrar PROCV e Subtotal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249336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FORMULA DE Banco de Dados e FLUXO DE LOGICA</a:t>
            </a:r>
          </a:p>
        </p:txBody>
      </p:sp>
      <p:sp>
        <p:nvSpPr>
          <p:cNvPr id="11" name="Subtítulo 1"/>
          <p:cNvSpPr txBox="1">
            <a:spLocks/>
          </p:cNvSpPr>
          <p:nvPr/>
        </p:nvSpPr>
        <p:spPr>
          <a:xfrm>
            <a:off x="210670" y="871369"/>
            <a:ext cx="10896600" cy="465806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O Excel possui uma biblioteca de funções próprias para listas grandes. Ao atender a 1 critério especifico, faz a soma de acordo com a parâmetro informado. As função são:</a:t>
            </a:r>
          </a:p>
          <a:p>
            <a:pPr marL="0" indent="0">
              <a:buFont typeface="Arial" charset="0"/>
              <a:buNone/>
            </a:pPr>
            <a:r>
              <a:rPr lang="pt-BR" sz="1800" dirty="0"/>
              <a:t>SOMASE</a:t>
            </a:r>
          </a:p>
          <a:p>
            <a:pPr marL="0" indent="0">
              <a:buFont typeface="Arial" charset="0"/>
              <a:buNone/>
            </a:pPr>
            <a:r>
              <a:rPr lang="pt-BR" sz="1800" dirty="0"/>
              <a:t>CONT.SE</a:t>
            </a:r>
          </a:p>
          <a:p>
            <a:pPr marL="0" indent="0">
              <a:buFont typeface="Arial" charset="0"/>
              <a:buNone/>
            </a:pPr>
            <a:r>
              <a:rPr lang="pt-BR" sz="1800" dirty="0"/>
              <a:t>MÉDIASE</a:t>
            </a:r>
          </a:p>
          <a:p>
            <a:pPr marL="0" indent="0">
              <a:buFont typeface="Arial" charset="0"/>
              <a:buNone/>
            </a:pPr>
            <a:r>
              <a:rPr lang="pt-BR" sz="1800" dirty="0"/>
              <a:t>* ?</a:t>
            </a:r>
          </a:p>
          <a:p>
            <a:pPr marL="0" indent="0">
              <a:buFont typeface="Arial" charset="0"/>
              <a:buNone/>
            </a:pPr>
            <a:r>
              <a:rPr lang="pt-BR" sz="1800" dirty="0"/>
              <a:t>Elas trabalham em conjunto com a o fluxo de símbolos abaixo que dizem qual é o Critério:</a:t>
            </a:r>
          </a:p>
          <a:p>
            <a:pPr marL="0" indent="0">
              <a:buNone/>
            </a:pPr>
            <a:r>
              <a:rPr lang="pt-BR" sz="1800" dirty="0"/>
              <a:t>2) &gt; (maior do que ) ; &lt; (menor do que) ;  = (igual a ); &lt;&gt; (diferente de).</a:t>
            </a:r>
          </a:p>
          <a:p>
            <a:pPr>
              <a:buFont typeface="Wingdings" panose="05000000000000000000" pitchFamily="2" charset="2"/>
              <a:buChar char="Ø"/>
            </a:pPr>
            <a:endParaRPr lang="pt-BR" sz="1800" dirty="0"/>
          </a:p>
          <a:p>
            <a:pPr>
              <a:buFont typeface="Wingdings" panose="05000000000000000000" pitchFamily="2" charset="2"/>
              <a:buChar char="Ø"/>
            </a:pPr>
            <a:r>
              <a:rPr lang="pt-BR" sz="1800" dirty="0"/>
              <a:t>Usando a formula  acima você consegue somar somente valores que atendam às condições proposta usando os símbolos do item 2.</a:t>
            </a:r>
          </a:p>
          <a:p>
            <a:pPr>
              <a:buFont typeface="Wingdings" panose="05000000000000000000" pitchFamily="2" charset="2"/>
              <a:buChar char="Ø"/>
            </a:pPr>
            <a:endParaRPr lang="pt-BR" sz="1800" dirty="0"/>
          </a:p>
          <a:p>
            <a:pPr>
              <a:buFont typeface="Wingdings" panose="05000000000000000000" pitchFamily="2" charset="2"/>
              <a:buChar char="Ø"/>
            </a:pPr>
            <a:endParaRPr lang="pt-BR" sz="1800" dirty="0"/>
          </a:p>
        </p:txBody>
      </p:sp>
      <p:pic>
        <p:nvPicPr>
          <p:cNvPr id="2" name="Imagem 1"/>
          <p:cNvPicPr>
            <a:picLocks noChangeAspect="1"/>
          </p:cNvPicPr>
          <p:nvPr/>
        </p:nvPicPr>
        <p:blipFill>
          <a:blip r:embed="rId2"/>
          <a:stretch>
            <a:fillRect/>
          </a:stretch>
        </p:blipFill>
        <p:spPr>
          <a:xfrm>
            <a:off x="736824" y="4578699"/>
            <a:ext cx="2908300" cy="1551840"/>
          </a:xfrm>
          <a:prstGeom prst="rect">
            <a:avLst/>
          </a:prstGeom>
        </p:spPr>
      </p:pic>
      <p:pic>
        <p:nvPicPr>
          <p:cNvPr id="3" name="Imagem 2"/>
          <p:cNvPicPr>
            <a:picLocks noChangeAspect="1"/>
          </p:cNvPicPr>
          <p:nvPr/>
        </p:nvPicPr>
        <p:blipFill>
          <a:blip r:embed="rId3"/>
          <a:stretch>
            <a:fillRect/>
          </a:stretch>
        </p:blipFill>
        <p:spPr>
          <a:xfrm>
            <a:off x="4314712" y="5093605"/>
            <a:ext cx="3517900" cy="279840"/>
          </a:xfrm>
          <a:prstGeom prst="rect">
            <a:avLst/>
          </a:prstGeom>
        </p:spPr>
      </p:pic>
    </p:spTree>
    <p:extLst>
      <p:ext uri="{BB962C8B-B14F-4D97-AF65-F5344CB8AC3E}">
        <p14:creationId xmlns:p14="http://schemas.microsoft.com/office/powerpoint/2010/main" val="303999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3</a:t>
            </a:r>
          </a:p>
          <a:p>
            <a:pPr>
              <a:lnSpc>
                <a:spcPct val="150000"/>
              </a:lnSpc>
            </a:pPr>
            <a:r>
              <a:rPr lang="pt-BR" sz="2400" dirty="0">
                <a:latin typeface="Corbel" panose="020B0503020204020204" pitchFamily="34" charset="0"/>
              </a:rPr>
              <a:t>Manipulação de banco de dados</a:t>
            </a:r>
          </a:p>
          <a:p>
            <a:pPr>
              <a:lnSpc>
                <a:spcPct val="150000"/>
              </a:lnSpc>
            </a:pPr>
            <a:r>
              <a:rPr lang="pt-BR" sz="2400" dirty="0">
                <a:latin typeface="Corbel" panose="020B0503020204020204" pitchFamily="34" charset="0"/>
              </a:rPr>
              <a:t>Trabalhar com listas complexas</a:t>
            </a:r>
          </a:p>
          <a:p>
            <a:pPr>
              <a:lnSpc>
                <a:spcPct val="150000"/>
              </a:lnSpc>
            </a:pPr>
            <a:r>
              <a:rPr lang="pt-BR" sz="2400" dirty="0">
                <a:latin typeface="Corbel" panose="020B0503020204020204" pitchFamily="34" charset="0"/>
              </a:rPr>
              <a:t>Formulas 3</a:t>
            </a:r>
          </a:p>
          <a:p>
            <a:pPr>
              <a:lnSpc>
                <a:spcPct val="150000"/>
              </a:lnSpc>
            </a:pPr>
            <a:r>
              <a:rPr lang="pt-BR" sz="2400" dirty="0">
                <a:latin typeface="Corbel" panose="020B0503020204020204" pitchFamily="34" charset="0"/>
              </a:rPr>
              <a:t>Classificação e filtro avançados</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Formatação Condicional</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6644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- 2</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qual venda média por ‘Segmento’?</a:t>
            </a:r>
          </a:p>
          <a:p>
            <a:pPr marL="0" indent="0">
              <a:buFont typeface="Arial" charset="0"/>
              <a:buNone/>
            </a:pPr>
            <a:endParaRPr lang="pt-BR" sz="1800" dirty="0"/>
          </a:p>
          <a:p>
            <a:pPr marL="0" indent="0">
              <a:buFont typeface="Arial" charset="0"/>
              <a:buNone/>
            </a:pPr>
            <a:r>
              <a:rPr lang="pt-BR" sz="1800" dirty="0"/>
              <a:t>Faça a soma de vendas para todos os  </a:t>
            </a:r>
            <a:r>
              <a:rPr lang="pt-BR" sz="1800" strike="dblStrike" dirty="0">
                <a:solidFill>
                  <a:srgbClr val="FF0000"/>
                </a:solidFill>
              </a:rPr>
              <a:t>Fornecedores</a:t>
            </a:r>
            <a:r>
              <a:rPr lang="pt-BR" sz="1800" dirty="0"/>
              <a:t> </a:t>
            </a:r>
            <a:r>
              <a:rPr lang="pt-BR" sz="1800" b="1" dirty="0">
                <a:highlight>
                  <a:srgbClr val="FFFF00"/>
                </a:highlight>
              </a:rPr>
              <a:t>Fabrica</a:t>
            </a:r>
            <a:r>
              <a:rPr lang="pt-BR" sz="1800" dirty="0"/>
              <a:t>nte que começa com “</a:t>
            </a:r>
            <a:r>
              <a:rPr lang="pt-BR" sz="1800" dirty="0" err="1"/>
              <a:t>Br</a:t>
            </a:r>
            <a:r>
              <a:rPr lang="pt-BR" sz="1800" dirty="0"/>
              <a:t>” no nome.</a:t>
            </a:r>
          </a:p>
          <a:p>
            <a:pPr marL="0" indent="0">
              <a:buFont typeface="Arial" charset="0"/>
              <a:buNone/>
            </a:pPr>
            <a:r>
              <a:rPr lang="pt-BR" sz="1800" dirty="0"/>
              <a:t>Faça a soma de todas as vendas desconsiderando e</a:t>
            </a:r>
            <a:r>
              <a:rPr lang="pt-BR" sz="1800" dirty="0">
                <a:highlight>
                  <a:srgbClr val="FFFF00"/>
                </a:highlight>
              </a:rPr>
              <a:t>stado</a:t>
            </a:r>
            <a:r>
              <a:rPr lang="pt-BR" sz="1800" dirty="0"/>
              <a:t> de “São Paulo”.</a:t>
            </a:r>
          </a:p>
          <a:p>
            <a:pPr marL="0" indent="0">
              <a:buFont typeface="Arial" charset="0"/>
              <a:buNone/>
            </a:pPr>
            <a:r>
              <a:rPr lang="pt-BR" sz="1800" dirty="0"/>
              <a:t>Qual a soma onde o </a:t>
            </a:r>
            <a:r>
              <a:rPr lang="pt-BR" sz="1800" dirty="0">
                <a:highlight>
                  <a:srgbClr val="FFFF00"/>
                </a:highlight>
              </a:rPr>
              <a:t>nome do vendedor </a:t>
            </a:r>
            <a:r>
              <a:rPr lang="pt-BR" sz="1800" dirty="0"/>
              <a:t>não possui nenhuma letra “E”.</a:t>
            </a:r>
          </a:p>
          <a:p>
            <a:pPr marL="0" indent="0">
              <a:buFont typeface="Arial" charset="0"/>
              <a:buNone/>
            </a:pPr>
            <a:endParaRPr lang="pt-BR" sz="1800" dirty="0"/>
          </a:p>
          <a:p>
            <a:pPr marL="0" indent="0">
              <a:buFont typeface="Arial" charset="0"/>
              <a:buNone/>
            </a:pPr>
            <a:r>
              <a:rPr lang="pt-BR" sz="1800" dirty="0"/>
              <a:t>Qual total de vendas feitas desde Dez/2013 até hoje. E Anterior à Dez/2013?</a:t>
            </a:r>
          </a:p>
          <a:p>
            <a:pPr marL="0" indent="0">
              <a:buFont typeface="Arial" charset="0"/>
              <a:buNone/>
            </a:pPr>
            <a:endParaRPr lang="pt-BR" sz="1800" dirty="0"/>
          </a:p>
        </p:txBody>
      </p:sp>
    </p:spTree>
    <p:extLst>
      <p:ext uri="{BB962C8B-B14F-4D97-AF65-F5344CB8AC3E}">
        <p14:creationId xmlns:p14="http://schemas.microsoft.com/office/powerpoint/2010/main" val="3842816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59484" y="1268335"/>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O Excel possui uma biblioteca muito rica para analise visual de informação: </a:t>
            </a:r>
            <a:r>
              <a:rPr lang="pt-BR" sz="1800" dirty="0" err="1"/>
              <a:t>Graficos</a:t>
            </a:r>
            <a:r>
              <a:rPr lang="pt-BR" sz="1800" dirty="0"/>
              <a:t>.</a:t>
            </a:r>
          </a:p>
          <a:p>
            <a:pPr marL="0" indent="0">
              <a:buFont typeface="Arial" charset="0"/>
              <a:buNone/>
            </a:pPr>
            <a:r>
              <a:rPr lang="pt-BR" sz="1800" dirty="0"/>
              <a:t>Gráficos são uteis para consolidar grandes volumes de dados e representa-los de forma visual ajudando a identificar informações uteis em pouquíssimos segundos.</a:t>
            </a:r>
          </a:p>
          <a:p>
            <a:pPr marL="0" indent="0">
              <a:buFont typeface="Arial" charset="0"/>
              <a:buNone/>
            </a:pPr>
            <a:endParaRPr lang="pt-BR" sz="1800" dirty="0"/>
          </a:p>
          <a:p>
            <a:pPr marL="0" indent="0">
              <a:buFont typeface="Arial" charset="0"/>
              <a:buNone/>
            </a:pPr>
            <a:r>
              <a:rPr lang="pt-BR" sz="1800" dirty="0"/>
              <a:t>Caminho:</a:t>
            </a:r>
          </a:p>
          <a:p>
            <a:pPr marL="0" indent="0">
              <a:buFont typeface="Arial" charset="0"/>
              <a:buNone/>
            </a:pPr>
            <a:r>
              <a:rPr lang="pt-BR" sz="1800" dirty="0"/>
              <a:t>Selecionar o intervalo de dados &gt; Guia Inserir&gt; Grupo Gráficos&gt; Escolher um gráfico.</a:t>
            </a:r>
          </a:p>
          <a:p>
            <a:pPr marL="0" indent="0">
              <a:buFont typeface="Arial" charset="0"/>
              <a:buNone/>
            </a:pPr>
            <a:endParaRPr lang="pt-BR" sz="1800" dirty="0"/>
          </a:p>
          <a:p>
            <a:pPr marL="0" indent="0">
              <a:buFont typeface="Arial" charset="0"/>
              <a:buNone/>
            </a:pPr>
            <a:r>
              <a:rPr lang="pt-BR" sz="1800" dirty="0"/>
              <a:t>Principais Tipos de Gráfico:</a:t>
            </a:r>
          </a:p>
          <a:p>
            <a:r>
              <a:rPr lang="pt-BR" sz="1800" dirty="0"/>
              <a:t>Linha: quando queremos analisar séries temporais</a:t>
            </a:r>
          </a:p>
          <a:p>
            <a:r>
              <a:rPr lang="pt-BR" sz="1800" dirty="0"/>
              <a:t>Barra: quando queremos comparar grupos</a:t>
            </a:r>
          </a:p>
          <a:p>
            <a:r>
              <a:rPr lang="pt-BR" sz="1800" dirty="0"/>
              <a:t>Pizza: quando queremos comparar importância/participação.</a:t>
            </a:r>
          </a:p>
          <a:p>
            <a:pPr marL="0" indent="0">
              <a:buFont typeface="Arial" charset="0"/>
              <a:buNone/>
            </a:pPr>
            <a:endParaRPr lang="pt-BR" sz="1800" dirty="0"/>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386450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O Excel possui uma biblioteca muito rica para analise visual de informação: Gráficos.</a:t>
            </a:r>
          </a:p>
          <a:p>
            <a:pPr marL="0" indent="0">
              <a:buFont typeface="Arial" charset="0"/>
              <a:buNone/>
            </a:pPr>
            <a:r>
              <a:rPr lang="pt-BR" sz="1600" dirty="0"/>
              <a:t>Gráficos são uteis para consolidar grandes volumes de dados e representa-los de forma visual ajudando a identificar informações uteis em pouquíssimos segundos.</a:t>
            </a:r>
          </a:p>
          <a:p>
            <a:pPr marL="0" indent="0">
              <a:buFont typeface="Arial" charset="0"/>
              <a:buNone/>
            </a:pPr>
            <a:endParaRPr lang="pt-BR" sz="1600" dirty="0"/>
          </a:p>
          <a:p>
            <a:pPr marL="0" indent="0">
              <a:buFont typeface="Arial" charset="0"/>
              <a:buNone/>
            </a:pPr>
            <a:r>
              <a:rPr lang="pt-BR" sz="1600" dirty="0"/>
              <a:t>Caminho:</a:t>
            </a:r>
          </a:p>
          <a:p>
            <a:pPr marL="0" indent="0">
              <a:buFont typeface="Arial" charset="0"/>
              <a:buNone/>
            </a:pPr>
            <a:r>
              <a:rPr lang="pt-BR" sz="1600" dirty="0"/>
              <a:t>1)Selecionar o intervalo de dados &gt; Guia Inserir&gt; Grupo Gráficos&gt; Escolher um gráfico.</a:t>
            </a:r>
          </a:p>
          <a:p>
            <a:pPr marL="0" indent="0">
              <a:buFont typeface="Arial" charset="0"/>
              <a:buNone/>
            </a:pPr>
            <a:r>
              <a:rPr lang="pt-BR" sz="1600" dirty="0"/>
              <a:t>2)Selecionar dados e pressionar F11 .</a:t>
            </a:r>
          </a:p>
          <a:p>
            <a:pPr marL="0" indent="0">
              <a:buFont typeface="Arial" charset="0"/>
              <a:buNone/>
            </a:pPr>
            <a:endParaRPr lang="pt-BR" sz="1600" dirty="0"/>
          </a:p>
          <a:p>
            <a:pPr marL="0" indent="0">
              <a:buFont typeface="Arial" charset="0"/>
              <a:buNone/>
            </a:pPr>
            <a:r>
              <a:rPr lang="pt-BR" sz="1600" dirty="0"/>
              <a:t>Principais Tipos de Gráfico:</a:t>
            </a:r>
          </a:p>
          <a:p>
            <a:r>
              <a:rPr lang="pt-BR" sz="1600" dirty="0"/>
              <a:t>Linha: quando queremos analisar séries temporais</a:t>
            </a:r>
          </a:p>
          <a:p>
            <a:r>
              <a:rPr lang="pt-BR" sz="1600" dirty="0"/>
              <a:t>Barra: quando queremos comparar grupos</a:t>
            </a:r>
          </a:p>
          <a:p>
            <a:r>
              <a:rPr lang="pt-BR" sz="1600" dirty="0"/>
              <a:t>Pizza: quando queremos comparar importância/participação.</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4449352" y="4636429"/>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a:graphicFrameLocks/>
          </p:cNvGraphicFramePr>
          <p:nvPr>
            <p:extLst/>
          </p:nvPr>
        </p:nvGraphicFramePr>
        <p:xfrm>
          <a:off x="1889032"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8543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Ao criar um gráfico você editar e alterar sua cor, formatação, inserir rotulo e mesmo alterar o tipo de gráfico (</a:t>
            </a:r>
            <a:r>
              <a:rPr lang="pt-BR" sz="1600" dirty="0" err="1"/>
              <a:t>Ex</a:t>
            </a:r>
            <a:r>
              <a:rPr lang="pt-BR" sz="1600" dirty="0"/>
              <a:t>: de </a:t>
            </a:r>
            <a:r>
              <a:rPr lang="pt-BR" sz="1600" dirty="0" err="1"/>
              <a:t>puizza</a:t>
            </a:r>
            <a:r>
              <a:rPr lang="pt-BR" sz="1600" dirty="0"/>
              <a:t> para Linha).</a:t>
            </a:r>
          </a:p>
          <a:p>
            <a:pPr marL="0" indent="0">
              <a:buFont typeface="Arial" charset="0"/>
              <a:buNone/>
            </a:pPr>
            <a:r>
              <a:rPr lang="pt-BR" sz="1600" dirty="0"/>
              <a:t>Caminho:</a:t>
            </a:r>
          </a:p>
          <a:p>
            <a:pPr marL="0" indent="0">
              <a:buFont typeface="Arial" charset="0"/>
              <a:buNone/>
            </a:pPr>
            <a:r>
              <a:rPr lang="pt-BR" sz="1600" dirty="0"/>
              <a:t>Selecionar o gráfico e clique com o botão direito do mouse.</a:t>
            </a:r>
          </a:p>
          <a:p>
            <a:pPr marL="0" indent="0">
              <a:buFont typeface="Arial" charset="0"/>
              <a:buNone/>
            </a:pPr>
            <a:r>
              <a:rPr lang="pt-BR" sz="1600" dirty="0"/>
              <a:t> ou Selecionar o gráfico e utilize as guias : Design e Pagina inicial.</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1125239" y="3197133"/>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p:cNvGraphicFramePr>
          <p:nvPr>
            <p:extLst/>
          </p:nvPr>
        </p:nvGraphicFramePr>
        <p:xfrm>
          <a:off x="4546170" y="3302598"/>
          <a:ext cx="1843872" cy="1847161"/>
        </p:xfrm>
        <a:graphic>
          <a:graphicData uri="http://schemas.openxmlformats.org/drawingml/2006/chart">
            <c:chart xmlns:c="http://schemas.openxmlformats.org/drawingml/2006/chart" xmlns:r="http://schemas.openxmlformats.org/officeDocument/2006/relationships" r:id="rId4"/>
          </a:graphicData>
        </a:graphic>
      </p:graphicFrame>
      <p:sp>
        <p:nvSpPr>
          <p:cNvPr id="2" name="Seta para a Direita 1"/>
          <p:cNvSpPr/>
          <p:nvPr/>
        </p:nvSpPr>
        <p:spPr>
          <a:xfrm>
            <a:off x="3603812" y="3818965"/>
            <a:ext cx="505609" cy="355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2618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solidFill>
                  <a:schemeClr val="bg1">
                    <a:lumMod val="65000"/>
                  </a:schemeClr>
                </a:solidFill>
              </a:rPr>
              <a:t>Abrir </a:t>
            </a:r>
            <a:r>
              <a:rPr lang="pt-BR" sz="2000" dirty="0" err="1">
                <a:solidFill>
                  <a:schemeClr val="bg1">
                    <a:lumMod val="65000"/>
                  </a:schemeClr>
                </a:solidFill>
              </a:rPr>
              <a:t>Txt</a:t>
            </a:r>
            <a:endParaRPr lang="pt-BR" sz="2000" dirty="0">
              <a:solidFill>
                <a:schemeClr val="bg1">
                  <a:lumMod val="65000"/>
                </a:schemeClr>
              </a:solidFill>
            </a:endParaRPr>
          </a:p>
          <a:p>
            <a:pPr>
              <a:lnSpc>
                <a:spcPct val="150000"/>
              </a:lnSpc>
            </a:pPr>
            <a:r>
              <a:rPr lang="pt-BR" sz="2000" dirty="0">
                <a:solidFill>
                  <a:schemeClr val="bg1">
                    <a:lumMod val="65000"/>
                  </a:schemeClr>
                </a:solidFill>
              </a:rPr>
              <a:t>Texto para colunas</a:t>
            </a:r>
          </a:p>
          <a:p>
            <a:pPr>
              <a:lnSpc>
                <a:spcPct val="150000"/>
              </a:lnSpc>
            </a:pPr>
            <a:r>
              <a:rPr lang="pt-BR" sz="2000" dirty="0">
                <a:solidFill>
                  <a:schemeClr val="bg1">
                    <a:lumMod val="65000"/>
                  </a:schemeClr>
                </a:solidFill>
              </a:rPr>
              <a:t>Subtotal</a:t>
            </a:r>
          </a:p>
          <a:p>
            <a:pPr>
              <a:lnSpc>
                <a:spcPct val="150000"/>
              </a:lnSpc>
            </a:pPr>
            <a:r>
              <a:rPr lang="pt-BR" sz="2000" dirty="0">
                <a:solidFill>
                  <a:schemeClr val="bg1">
                    <a:lumMod val="65000"/>
                  </a:schemeClr>
                </a:solidFill>
              </a:rPr>
              <a:t>Filtro</a:t>
            </a:r>
          </a:p>
          <a:p>
            <a:pPr>
              <a:lnSpc>
                <a:spcPct val="150000"/>
              </a:lnSpc>
            </a:pPr>
            <a:r>
              <a:rPr lang="pt-BR" sz="2000" dirty="0" err="1">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t>Fórmulas de Banco de </a:t>
            </a:r>
            <a:r>
              <a:rPr lang="pt-BR" sz="2000" dirty="0" err="1"/>
              <a:t>Dados:Somase</a:t>
            </a:r>
            <a:r>
              <a:rPr lang="pt-BR" sz="2000" dirty="0"/>
              <a:t>, Cont.se, </a:t>
            </a:r>
            <a:r>
              <a:rPr lang="pt-BR" sz="2000" dirty="0" err="1"/>
              <a:t>médiase</a:t>
            </a:r>
            <a:endParaRPr lang="pt-BR" sz="2000" dirty="0"/>
          </a:p>
          <a:p>
            <a:pPr>
              <a:lnSpc>
                <a:spcPct val="150000"/>
              </a:lnSpc>
            </a:pPr>
            <a:r>
              <a:rPr lang="pt-BR" sz="2000" dirty="0"/>
              <a:t>Fórmulas de Texto: Concatenar</a:t>
            </a:r>
          </a:p>
          <a:p>
            <a:pPr>
              <a:lnSpc>
                <a:spcPct val="150000"/>
              </a:lnSpc>
            </a:pPr>
            <a:r>
              <a:rPr lang="pt-BR" sz="2000" dirty="0"/>
              <a:t>Gráficos</a:t>
            </a:r>
          </a:p>
          <a:p>
            <a:pPr>
              <a:lnSpc>
                <a:spcPct val="150000"/>
              </a:lnSpc>
            </a:pPr>
            <a:r>
              <a:rPr lang="pt-BR" sz="2000" dirty="0"/>
              <a:t>Formatação de Gráficos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148471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929205" y="1156518"/>
            <a:ext cx="9144000" cy="5701482"/>
          </a:xfrm>
        </p:spPr>
        <p:txBody>
          <a:bodyPr>
            <a:noAutofit/>
          </a:bodyPr>
          <a:lstStyle/>
          <a:p>
            <a:pPr>
              <a:lnSpc>
                <a:spcPct val="150000"/>
              </a:lnSpc>
            </a:pPr>
            <a:r>
              <a:rPr lang="pt-BR" sz="2000" dirty="0"/>
              <a:t>Abrir Arquivo DRE</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RELEMBRAR GRAFICO</a:t>
            </a:r>
          </a:p>
        </p:txBody>
      </p:sp>
    </p:spTree>
    <p:extLst>
      <p:ext uri="{BB962C8B-B14F-4D97-AF65-F5344CB8AC3E}">
        <p14:creationId xmlns:p14="http://schemas.microsoft.com/office/powerpoint/2010/main" val="269702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Elementos Gráficos</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Cálculo da Equação da Reta diz qual a  TENDENCIA do comportamento dos dados:</a:t>
            </a:r>
          </a:p>
          <a:p>
            <a:pPr marL="0" indent="0">
              <a:buFont typeface="Arial" charset="0"/>
              <a:buNone/>
            </a:pPr>
            <a:endParaRPr lang="pt-BR" sz="1800" dirty="0"/>
          </a:p>
          <a:p>
            <a:pPr marL="0" indent="0">
              <a:buFont typeface="Arial" charset="0"/>
              <a:buNone/>
            </a:pPr>
            <a:r>
              <a:rPr lang="pt-BR" sz="1800" dirty="0"/>
              <a:t>Relembrando conceito matemático do Ginásio!!:</a:t>
            </a:r>
          </a:p>
          <a:p>
            <a:pPr marL="0" indent="0">
              <a:buFont typeface="Arial" charset="0"/>
              <a:buNone/>
            </a:pPr>
            <a:r>
              <a:rPr lang="pt-BR" sz="1800" dirty="0"/>
              <a:t>	- Equação da reta: Ao obter dois pontos, é possível calcular qualquer ponto no Gráfico inclusive estimar um ponto qualquer na reta (projeção).</a:t>
            </a:r>
          </a:p>
          <a:p>
            <a:pPr marL="0" indent="0">
              <a:buFont typeface="Arial" charset="0"/>
              <a:buNone/>
            </a:pPr>
            <a:endParaRPr lang="pt-BR" sz="1800" dirty="0"/>
          </a:p>
          <a:p>
            <a:pPr marL="0" indent="0">
              <a:buFont typeface="Arial" charset="0"/>
              <a:buNone/>
            </a:pPr>
            <a:r>
              <a:rPr lang="pt-BR" sz="1800" dirty="0"/>
              <a:t>Adicionar linha de tendência</a:t>
            </a:r>
          </a:p>
          <a:p>
            <a:pPr marL="0" indent="0">
              <a:buFont typeface="Arial" charset="0"/>
              <a:buNone/>
            </a:pPr>
            <a:r>
              <a:rPr lang="pt-BR" sz="1800" dirty="0"/>
              <a:t>Caminho:</a:t>
            </a:r>
          </a:p>
          <a:p>
            <a:pPr marL="0" indent="0">
              <a:buFont typeface="Arial" charset="0"/>
              <a:buNone/>
            </a:pPr>
            <a:r>
              <a:rPr lang="pt-BR" sz="1800" dirty="0"/>
              <a:t>Selecionar categoria a estimar, botão direito, adicionar tendência.</a:t>
            </a:r>
          </a:p>
          <a:p>
            <a:pPr marL="0" indent="0">
              <a:buFont typeface="Arial" charset="0"/>
              <a:buNone/>
            </a:pPr>
            <a:r>
              <a:rPr lang="pt-BR" sz="1800" dirty="0"/>
              <a:t>Você pode ainda selecionar o tipo de equação : Linear, Exponencial, Potenciação, etc... inclusive fazer uma projeção futura.</a:t>
            </a:r>
          </a:p>
          <a:p>
            <a:pPr marL="0" indent="0">
              <a:buFont typeface="Arial" charset="0"/>
              <a:buNone/>
            </a:pPr>
            <a:endParaRPr lang="pt-BR" sz="1800" dirty="0"/>
          </a:p>
        </p:txBody>
      </p:sp>
    </p:spTree>
    <p:extLst>
      <p:ext uri="{BB962C8B-B14F-4D97-AF65-F5344CB8AC3E}">
        <p14:creationId xmlns:p14="http://schemas.microsoft.com/office/powerpoint/2010/main" val="231342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DE TEXTO</a:t>
            </a:r>
          </a:p>
        </p:txBody>
      </p:sp>
      <p:sp>
        <p:nvSpPr>
          <p:cNvPr id="11" name="Subtítulo 1"/>
          <p:cNvSpPr txBox="1">
            <a:spLocks/>
          </p:cNvSpPr>
          <p:nvPr/>
        </p:nvSpPr>
        <p:spPr>
          <a:xfrm>
            <a:off x="692971" y="1913794"/>
            <a:ext cx="10896600" cy="1690018"/>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Permitem extrair e combinar textos  que estão dentro das células ao invés de texto separados em cada coluna</a:t>
            </a:r>
          </a:p>
          <a:p>
            <a:pPr marL="0" indent="0">
              <a:buFont typeface="Arial" charset="0"/>
              <a:buNone/>
            </a:pPr>
            <a:endParaRPr lang="pt-BR" sz="1800" dirty="0"/>
          </a:p>
          <a:p>
            <a:pPr marL="0" indent="0">
              <a:buNone/>
            </a:pPr>
            <a:r>
              <a:rPr lang="pt-BR" sz="1800" dirty="0"/>
              <a:t>DIREITA =  retorna x caracteres a contar desde </a:t>
            </a:r>
            <a:r>
              <a:rPr lang="pt-BR" sz="1800" b="1" dirty="0"/>
              <a:t>o primeiro </a:t>
            </a:r>
            <a:r>
              <a:rPr lang="pt-BR" sz="1800" dirty="0" err="1"/>
              <a:t>caracter</a:t>
            </a:r>
            <a:r>
              <a:rPr lang="pt-BR" sz="1800" dirty="0"/>
              <a:t> (sentido esquerda&gt;direita)</a:t>
            </a:r>
          </a:p>
          <a:p>
            <a:pPr marL="0" indent="0">
              <a:buFont typeface="Arial" charset="0"/>
              <a:buNone/>
            </a:pPr>
            <a:r>
              <a:rPr lang="pt-BR" sz="1800" dirty="0"/>
              <a:t>ESQUERDA = retorna x caracteres a contar desde </a:t>
            </a:r>
            <a:r>
              <a:rPr lang="pt-BR" sz="1800" b="1" dirty="0"/>
              <a:t>o primeiro </a:t>
            </a:r>
            <a:r>
              <a:rPr lang="pt-BR" sz="1800" dirty="0" err="1"/>
              <a:t>caracter</a:t>
            </a:r>
            <a:r>
              <a:rPr lang="pt-BR" sz="1800" dirty="0"/>
              <a:t> (sentido esquerda&gt;direita)</a:t>
            </a:r>
          </a:p>
          <a:p>
            <a:pPr marL="0" indent="0">
              <a:buNone/>
            </a:pPr>
            <a:r>
              <a:rPr lang="pt-BR" sz="1800" dirty="0"/>
              <a:t>EXT.TEXTO = retorna x caracteres a partir de qualquer posição que eu informar (sentido direita esquerda).</a:t>
            </a:r>
          </a:p>
          <a:p>
            <a:pPr marL="0" indent="0">
              <a:buNone/>
            </a:pPr>
            <a:endParaRPr lang="pt-BR" sz="1800" dirty="0"/>
          </a:p>
          <a:p>
            <a:pPr marL="0" indent="0">
              <a:buNone/>
            </a:pPr>
            <a:endParaRPr lang="pt-BR" sz="1800" dirty="0"/>
          </a:p>
          <a:p>
            <a:pPr marL="0" indent="0">
              <a:buNone/>
            </a:pPr>
            <a:endParaRPr lang="pt-BR" sz="1800" dirty="0"/>
          </a:p>
          <a:p>
            <a:pPr marL="0" indent="0">
              <a:buFont typeface="Arial" charset="0"/>
              <a:buNone/>
            </a:pPr>
            <a:endParaRPr lang="pt-BR" sz="1800" dirty="0"/>
          </a:p>
        </p:txBody>
      </p:sp>
      <p:sp>
        <p:nvSpPr>
          <p:cNvPr id="3" name="CaixaDeTexto 2"/>
          <p:cNvSpPr txBox="1"/>
          <p:nvPr/>
        </p:nvSpPr>
        <p:spPr>
          <a:xfrm>
            <a:off x="7040824" y="4173967"/>
            <a:ext cx="4392705" cy="369332"/>
          </a:xfrm>
          <a:prstGeom prst="rect">
            <a:avLst/>
          </a:prstGeom>
          <a:noFill/>
        </p:spPr>
        <p:txBody>
          <a:bodyPr wrap="square" rtlCol="0">
            <a:spAutoFit/>
          </a:bodyPr>
          <a:lstStyle/>
          <a:p>
            <a:r>
              <a:rPr lang="pt-BR" dirty="0"/>
              <a:t>Extrai 7 caracteres começando pela direita</a:t>
            </a:r>
          </a:p>
        </p:txBody>
      </p:sp>
      <p:pic>
        <p:nvPicPr>
          <p:cNvPr id="4" name="Imagem 3"/>
          <p:cNvPicPr>
            <a:picLocks noChangeAspect="1"/>
          </p:cNvPicPr>
          <p:nvPr/>
        </p:nvPicPr>
        <p:blipFill>
          <a:blip r:embed="rId2"/>
          <a:stretch>
            <a:fillRect/>
          </a:stretch>
        </p:blipFill>
        <p:spPr>
          <a:xfrm>
            <a:off x="0" y="3513624"/>
            <a:ext cx="7040824" cy="1846260"/>
          </a:xfrm>
          <a:prstGeom prst="rect">
            <a:avLst/>
          </a:prstGeom>
        </p:spPr>
      </p:pic>
      <p:sp>
        <p:nvSpPr>
          <p:cNvPr id="8" name="CaixaDeTexto 7"/>
          <p:cNvSpPr txBox="1"/>
          <p:nvPr/>
        </p:nvSpPr>
        <p:spPr>
          <a:xfrm>
            <a:off x="7040824" y="4543299"/>
            <a:ext cx="4392705" cy="369332"/>
          </a:xfrm>
          <a:prstGeom prst="rect">
            <a:avLst/>
          </a:prstGeom>
          <a:noFill/>
        </p:spPr>
        <p:txBody>
          <a:bodyPr wrap="square" rtlCol="0">
            <a:spAutoFit/>
          </a:bodyPr>
          <a:lstStyle/>
          <a:p>
            <a:r>
              <a:rPr lang="pt-BR" dirty="0"/>
              <a:t>Extrai 4 caracteres começando pela esquerda</a:t>
            </a:r>
          </a:p>
        </p:txBody>
      </p:sp>
      <p:sp>
        <p:nvSpPr>
          <p:cNvPr id="9" name="CaixaDeTexto 8"/>
          <p:cNvSpPr txBox="1"/>
          <p:nvPr/>
        </p:nvSpPr>
        <p:spPr>
          <a:xfrm>
            <a:off x="7040824" y="4928788"/>
            <a:ext cx="4824861" cy="369332"/>
          </a:xfrm>
          <a:prstGeom prst="rect">
            <a:avLst/>
          </a:prstGeom>
          <a:noFill/>
        </p:spPr>
        <p:txBody>
          <a:bodyPr wrap="square" rtlCol="0">
            <a:spAutoFit/>
          </a:bodyPr>
          <a:lstStyle/>
          <a:p>
            <a:r>
              <a:rPr lang="pt-BR" dirty="0"/>
              <a:t>A partir da 6ª posição Extrai 8 caracteres</a:t>
            </a:r>
          </a:p>
        </p:txBody>
      </p:sp>
    </p:spTree>
    <p:extLst>
      <p:ext uri="{BB962C8B-B14F-4D97-AF65-F5344CB8AC3E}">
        <p14:creationId xmlns:p14="http://schemas.microsoft.com/office/powerpoint/2010/main" val="3740983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REMOVER DUPLICADOS</a:t>
            </a:r>
          </a:p>
        </p:txBody>
      </p:sp>
      <p:sp>
        <p:nvSpPr>
          <p:cNvPr id="11" name="Subtítulo 1"/>
          <p:cNvSpPr txBox="1">
            <a:spLocks/>
          </p:cNvSpPr>
          <p:nvPr/>
        </p:nvSpPr>
        <p:spPr>
          <a:xfrm>
            <a:off x="703729" y="103166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Comando do Excel para remover automaticamente registros duplicados.</a:t>
            </a:r>
          </a:p>
          <a:p>
            <a:pPr marL="0" indent="0">
              <a:buFont typeface="Arial" charset="0"/>
              <a:buNone/>
            </a:pPr>
            <a:r>
              <a:rPr lang="pt-BR" sz="1800" dirty="0"/>
              <a:t>Pode ser usado para uma única coluna quanto colunas combinadas.</a:t>
            </a:r>
          </a:p>
          <a:p>
            <a:pPr marL="0" indent="0">
              <a:buFont typeface="Arial" charset="0"/>
              <a:buNone/>
            </a:pPr>
            <a:endParaRPr lang="pt-BR" sz="1800" dirty="0"/>
          </a:p>
          <a:p>
            <a:pPr marL="0" indent="0">
              <a:buFont typeface="Arial" charset="0"/>
              <a:buNone/>
            </a:pPr>
            <a:r>
              <a:rPr lang="pt-BR" sz="1800" dirty="0"/>
              <a:t>Caminhos </a:t>
            </a:r>
          </a:p>
          <a:p>
            <a:pPr marL="0" indent="0">
              <a:buFont typeface="Arial" charset="0"/>
              <a:buNone/>
            </a:pPr>
            <a:r>
              <a:rPr lang="pt-BR" sz="1800" dirty="0"/>
              <a:t>Guia dados &gt; Grupo Ferramenta de dados&gt; Comando Remover duplicatas.</a:t>
            </a:r>
          </a:p>
          <a:p>
            <a:pPr marL="0" indent="0">
              <a:buFont typeface="Arial" charset="0"/>
              <a:buNone/>
            </a:pPr>
            <a:endParaRPr lang="pt-BR" sz="1800" dirty="0"/>
          </a:p>
          <a:p>
            <a:pPr marL="0" indent="0">
              <a:buFont typeface="Arial" charset="0"/>
              <a:buNone/>
            </a:pPr>
            <a:r>
              <a:rPr lang="pt-BR" sz="1800" dirty="0"/>
              <a:t>Você pode selecionar uma única coluna ou intervalo inteiro.</a:t>
            </a:r>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703729" y="3505648"/>
            <a:ext cx="3298567" cy="1643060"/>
          </a:xfrm>
          <a:prstGeom prst="rect">
            <a:avLst/>
          </a:prstGeom>
        </p:spPr>
      </p:pic>
      <p:pic>
        <p:nvPicPr>
          <p:cNvPr id="4" name="Imagem 3"/>
          <p:cNvPicPr>
            <a:picLocks noChangeAspect="1"/>
          </p:cNvPicPr>
          <p:nvPr/>
        </p:nvPicPr>
        <p:blipFill>
          <a:blip r:embed="rId3"/>
          <a:stretch>
            <a:fillRect/>
          </a:stretch>
        </p:blipFill>
        <p:spPr>
          <a:xfrm>
            <a:off x="5744919" y="3482374"/>
            <a:ext cx="3345292" cy="1666334"/>
          </a:xfrm>
          <a:prstGeom prst="rect">
            <a:avLst/>
          </a:prstGeom>
        </p:spPr>
      </p:pic>
      <p:sp>
        <p:nvSpPr>
          <p:cNvPr id="5" name="Seta para Baixo 4"/>
          <p:cNvSpPr/>
          <p:nvPr/>
        </p:nvSpPr>
        <p:spPr>
          <a:xfrm>
            <a:off x="1914861"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p:cNvSpPr/>
          <p:nvPr/>
        </p:nvSpPr>
        <p:spPr>
          <a:xfrm>
            <a:off x="7510630"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1161826" y="5852160"/>
            <a:ext cx="2990626" cy="646331"/>
          </a:xfrm>
          <a:prstGeom prst="rect">
            <a:avLst/>
          </a:prstGeom>
          <a:noFill/>
        </p:spPr>
        <p:txBody>
          <a:bodyPr wrap="square" rtlCol="0">
            <a:spAutoFit/>
          </a:bodyPr>
          <a:lstStyle/>
          <a:p>
            <a:r>
              <a:rPr lang="pt-BR" dirty="0"/>
              <a:t>Traz 1 única linha para cada estado (estado não repete)</a:t>
            </a:r>
          </a:p>
        </p:txBody>
      </p:sp>
      <p:sp>
        <p:nvSpPr>
          <p:cNvPr id="10" name="CaixaDeTexto 9"/>
          <p:cNvSpPr txBox="1"/>
          <p:nvPr/>
        </p:nvSpPr>
        <p:spPr>
          <a:xfrm>
            <a:off x="5556491" y="5838521"/>
            <a:ext cx="5825099" cy="923330"/>
          </a:xfrm>
          <a:prstGeom prst="rect">
            <a:avLst/>
          </a:prstGeom>
          <a:noFill/>
        </p:spPr>
        <p:txBody>
          <a:bodyPr wrap="square" rtlCol="0">
            <a:spAutoFit/>
          </a:bodyPr>
          <a:lstStyle/>
          <a:p>
            <a:r>
              <a:rPr lang="pt-BR" dirty="0"/>
              <a:t>Trás 1 única linha para cada estado combinado com a cidade (estado ou cidade podem repetir individualmente, mas a combinação de ambos não repete)</a:t>
            </a:r>
          </a:p>
        </p:txBody>
      </p:sp>
    </p:spTree>
    <p:extLst>
      <p:ext uri="{BB962C8B-B14F-4D97-AF65-F5344CB8AC3E}">
        <p14:creationId xmlns:p14="http://schemas.microsoft.com/office/powerpoint/2010/main" val="846546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calcule o total de vendas e contagem de vendas para cada:</a:t>
            </a:r>
          </a:p>
          <a:p>
            <a:pPr>
              <a:buFont typeface="Arial" charset="0"/>
              <a:buAutoNum type="arabicParenR"/>
            </a:pPr>
            <a:r>
              <a:rPr lang="pt-BR" sz="1800" dirty="0"/>
              <a:t>categoria,</a:t>
            </a:r>
          </a:p>
          <a:p>
            <a:pPr>
              <a:buFont typeface="Arial" charset="0"/>
              <a:buAutoNum type="arabicParenR"/>
            </a:pPr>
            <a:r>
              <a:rPr lang="pt-BR" sz="1800" dirty="0"/>
              <a:t>Vendedores</a:t>
            </a:r>
          </a:p>
          <a:p>
            <a:pPr>
              <a:buFont typeface="Arial" charset="0"/>
              <a:buAutoNum type="arabicParenR"/>
            </a:pPr>
            <a:r>
              <a:rPr lang="pt-BR" sz="1800" dirty="0"/>
              <a:t>e fabricantes</a:t>
            </a:r>
          </a:p>
          <a:p>
            <a:pPr>
              <a:buFont typeface="Arial" charset="0"/>
              <a:buAutoNum type="arabicParenR"/>
            </a:pPr>
            <a:r>
              <a:rPr lang="pt-BR" sz="1800" dirty="0"/>
              <a:t>Produto</a:t>
            </a:r>
          </a:p>
          <a:p>
            <a:pPr>
              <a:buFont typeface="Arial" charset="0"/>
              <a:buAutoNum type="arabicParenR"/>
            </a:pPr>
            <a:r>
              <a:rPr lang="pt-BR" sz="1800" dirty="0"/>
              <a:t>Cidade</a:t>
            </a:r>
          </a:p>
          <a:p>
            <a:pPr marL="0" indent="0">
              <a:buFont typeface="Arial" charset="0"/>
              <a:buNone/>
            </a:pPr>
            <a:endParaRPr lang="pt-BR" sz="1800" dirty="0"/>
          </a:p>
          <a:p>
            <a:pPr marL="0" indent="0">
              <a:buFont typeface="Arial" charset="0"/>
              <a:buNone/>
            </a:pPr>
            <a:r>
              <a:rPr lang="pt-BR" sz="1800" dirty="0"/>
              <a:t>Calcule o preço médio de cada um dos itens acima (total de vendas dividido pela contagem de registros).</a:t>
            </a:r>
          </a:p>
          <a:p>
            <a:pPr marL="0" indent="0">
              <a:buFont typeface="Arial" charset="0"/>
              <a:buNone/>
            </a:pPr>
            <a:endParaRPr lang="pt-BR" sz="1800" dirty="0"/>
          </a:p>
          <a:p>
            <a:pPr marL="0" indent="0">
              <a:buFont typeface="Arial" charset="0"/>
              <a:buNone/>
            </a:pPr>
            <a:r>
              <a:rPr lang="pt-BR" sz="1800" dirty="0"/>
              <a:t>Faça Gráfico de Pizza para saber qual fatia pertence a cada ESTADO. Insira  </a:t>
            </a:r>
            <a:r>
              <a:rPr lang="pt-BR" sz="1800" dirty="0" err="1"/>
              <a:t>Rotulos</a:t>
            </a:r>
            <a:r>
              <a:rPr lang="pt-BR" sz="1800" dirty="0"/>
              <a:t> de valores </a:t>
            </a:r>
          </a:p>
          <a:p>
            <a:pPr marL="0" indent="0">
              <a:buFont typeface="Arial" charset="0"/>
              <a:buNone/>
            </a:pPr>
            <a:r>
              <a:rPr lang="pt-BR" sz="1800" dirty="0" err="1"/>
              <a:t>Grafico</a:t>
            </a:r>
            <a:r>
              <a:rPr lang="pt-BR" sz="1800" dirty="0"/>
              <a:t> DE COLUNAS para Comparar ENTRE VENDEDORES insira rótulos com valores</a:t>
            </a:r>
          </a:p>
          <a:p>
            <a:pPr marL="0" indent="0">
              <a:buFont typeface="Arial" charset="0"/>
              <a:buNone/>
            </a:pPr>
            <a:endParaRPr lang="pt-BR" sz="1800" dirty="0"/>
          </a:p>
        </p:txBody>
      </p:sp>
    </p:spTree>
    <p:extLst>
      <p:ext uri="{BB962C8B-B14F-4D97-AF65-F5344CB8AC3E}">
        <p14:creationId xmlns:p14="http://schemas.microsoft.com/office/powerpoint/2010/main" val="214311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3970318"/>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4</a:t>
            </a:r>
          </a:p>
          <a:p>
            <a:pPr>
              <a:lnSpc>
                <a:spcPct val="150000"/>
              </a:lnSpc>
            </a:pPr>
            <a:r>
              <a:rPr lang="pt-BR" sz="2400" dirty="0">
                <a:latin typeface="Corbel" panose="020B0503020204020204" pitchFamily="34" charset="0"/>
              </a:rPr>
              <a:t>Outros tipos de importação</a:t>
            </a:r>
          </a:p>
          <a:p>
            <a:pPr>
              <a:lnSpc>
                <a:spcPct val="150000"/>
              </a:lnSpc>
            </a:pPr>
            <a:r>
              <a:rPr lang="pt-BR" sz="2400" dirty="0">
                <a:latin typeface="Corbel" panose="020B0503020204020204" pitchFamily="34" charset="0"/>
              </a:rPr>
              <a:t>Gráficos</a:t>
            </a:r>
          </a:p>
          <a:p>
            <a:pPr>
              <a:lnSpc>
                <a:spcPct val="150000"/>
              </a:lnSpc>
            </a:pPr>
            <a:r>
              <a:rPr lang="pt-BR" sz="2400" dirty="0">
                <a:latin typeface="Corbel" panose="020B0503020204020204" pitchFamily="34" charset="0"/>
              </a:rPr>
              <a:t>Impressão</a:t>
            </a:r>
          </a:p>
          <a:p>
            <a:pPr>
              <a:lnSpc>
                <a:spcPct val="150000"/>
              </a:lnSpc>
            </a:pPr>
            <a:r>
              <a:rPr lang="pt-BR" sz="2400" dirty="0">
                <a:latin typeface="Corbel" panose="020B0503020204020204" pitchFamily="34" charset="0"/>
              </a:rPr>
              <a:t>Proteção de Arquivo</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06078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 continuação</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Utilize o relatório de Vendas para mostrar graficamente durante todos o período, :</a:t>
            </a:r>
          </a:p>
          <a:p>
            <a:pPr marL="0" indent="0">
              <a:buFont typeface="Arial" charset="0"/>
              <a:buNone/>
            </a:pPr>
            <a:r>
              <a:rPr lang="pt-BR" sz="1800" dirty="0"/>
              <a:t>1) Como é representado graficamente as vendas por Fornecedor ( represente com gráfico de barra).</a:t>
            </a:r>
          </a:p>
          <a:p>
            <a:pPr marL="0" indent="0">
              <a:buFont typeface="Arial" charset="0"/>
              <a:buNone/>
            </a:pPr>
            <a:r>
              <a:rPr lang="pt-BR" sz="1800" dirty="0"/>
              <a:t>	Quem vendeu mais /  Quem vendeu Menos</a:t>
            </a:r>
          </a:p>
          <a:p>
            <a:pPr marL="0" indent="0">
              <a:buFont typeface="Arial" charset="0"/>
              <a:buNone/>
            </a:pPr>
            <a:r>
              <a:rPr lang="pt-BR" sz="1800" dirty="0"/>
              <a:t>2) Mostre graficamente a participação de cada vendedor no total de vendas.</a:t>
            </a:r>
          </a:p>
          <a:p>
            <a:pPr marL="0" indent="0">
              <a:buFont typeface="Arial" charset="0"/>
              <a:buNone/>
            </a:pPr>
            <a:r>
              <a:rPr lang="pt-BR" sz="1800" dirty="0"/>
              <a:t>	Quem vendeu mais / Quem vendeu Menos</a:t>
            </a:r>
          </a:p>
          <a:p>
            <a:pPr marL="0" indent="0">
              <a:buFont typeface="Arial" charset="0"/>
              <a:buNone/>
            </a:pPr>
            <a:endParaRPr lang="pt-BR" sz="1800" dirty="0"/>
          </a:p>
        </p:txBody>
      </p:sp>
    </p:spTree>
    <p:extLst>
      <p:ext uri="{BB962C8B-B14F-4D97-AF65-F5344CB8AC3E}">
        <p14:creationId xmlns:p14="http://schemas.microsoft.com/office/powerpoint/2010/main" val="3718216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- 4</a:t>
            </a:r>
          </a:p>
        </p:txBody>
      </p:sp>
      <p:sp>
        <p:nvSpPr>
          <p:cNvPr id="4"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latin typeface="Corbel" panose="020B0503020204020204" pitchFamily="34" charset="0"/>
              </a:rPr>
              <a:t>Você recebeu uma base de dados sobre as despesas da Empresa em </a:t>
            </a:r>
            <a:r>
              <a:rPr lang="pt-BR" sz="1800" dirty="0" err="1">
                <a:latin typeface="Corbel" panose="020B0503020204020204" pitchFamily="34" charset="0"/>
              </a:rPr>
              <a:t>txt</a:t>
            </a:r>
            <a:r>
              <a:rPr lang="pt-BR" sz="1800" dirty="0">
                <a:latin typeface="Corbel" panose="020B0503020204020204" pitchFamily="34" charset="0"/>
              </a:rPr>
              <a:t> extraída do sistema ERP de um relatório da contabilidade que não possui campos de descrição do Diretor responsável (</a:t>
            </a:r>
            <a:r>
              <a:rPr lang="pt-BR" sz="1800" dirty="0">
                <a:highlight>
                  <a:srgbClr val="FFFF00"/>
                </a:highlight>
                <a:latin typeface="Corbel" panose="020B0503020204020204" pitchFamily="34" charset="0"/>
              </a:rPr>
              <a:t>arquivo Fornecedores.txt</a:t>
            </a:r>
            <a:r>
              <a:rPr lang="pt-BR" sz="1800" dirty="0">
                <a:latin typeface="Corbel" panose="020B0503020204020204" pitchFamily="34" charset="0"/>
              </a:rPr>
              <a:t>). </a:t>
            </a:r>
          </a:p>
          <a:p>
            <a:pPr marL="0" indent="0">
              <a:buNone/>
            </a:pPr>
            <a:r>
              <a:rPr lang="pt-BR" sz="1800" dirty="0">
                <a:latin typeface="Corbel" panose="020B0503020204020204" pitchFamily="34" charset="0"/>
              </a:rPr>
              <a:t>Cada linha/registro  representa uma nota de pagamento</a:t>
            </a:r>
          </a:p>
          <a:p>
            <a:pPr marL="0" indent="0">
              <a:buFont typeface="Arial" charset="0"/>
              <a:buNone/>
            </a:pPr>
            <a:endParaRPr lang="pt-BR" sz="1800" dirty="0">
              <a:latin typeface="Corbel" panose="020B0503020204020204" pitchFamily="34" charset="0"/>
            </a:endParaRPr>
          </a:p>
          <a:p>
            <a:pPr marL="0" indent="0">
              <a:buNone/>
            </a:pPr>
            <a:r>
              <a:rPr lang="pt-BR" sz="1800" dirty="0">
                <a:latin typeface="Corbel" panose="020B0503020204020204" pitchFamily="34" charset="0"/>
              </a:rPr>
              <a:t>Cruze este banco de dados com o cadastro de outro sistema (</a:t>
            </a:r>
            <a:r>
              <a:rPr lang="pt-BR" sz="1800" dirty="0">
                <a:highlight>
                  <a:srgbClr val="FFFF00"/>
                </a:highlight>
                <a:latin typeface="Corbel" panose="020B0503020204020204" pitchFamily="34" charset="0"/>
              </a:rPr>
              <a:t>De para </a:t>
            </a:r>
            <a:r>
              <a:rPr lang="pt-BR" sz="1800" dirty="0" err="1">
                <a:highlight>
                  <a:srgbClr val="FFFF00"/>
                </a:highlight>
                <a:latin typeface="Corbel" panose="020B0503020204020204" pitchFamily="34" charset="0"/>
              </a:rPr>
              <a:t>CCusto</a:t>
            </a:r>
            <a:r>
              <a:rPr lang="pt-BR" sz="1800" dirty="0">
                <a:highlight>
                  <a:srgbClr val="FFFF00"/>
                </a:highlight>
                <a:latin typeface="Corbel" panose="020B0503020204020204" pitchFamily="34" charset="0"/>
              </a:rPr>
              <a:t> </a:t>
            </a:r>
            <a:r>
              <a:rPr lang="pt-BR" sz="1800" dirty="0">
                <a:latin typeface="Corbel" panose="020B0503020204020204" pitchFamily="34" charset="0"/>
              </a:rPr>
              <a:t>X Fornecedores.xlsx) e descubra:</a:t>
            </a:r>
          </a:p>
          <a:p>
            <a:pPr marL="0" indent="0">
              <a:buFont typeface="Arial" charse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a:buFont typeface="Arial" panose="020B0604020202020204" pitchFamily="34" charset="0"/>
              <a:buChar char="•"/>
            </a:pPr>
            <a:r>
              <a:rPr lang="pt-BR" sz="1800" dirty="0">
                <a:latin typeface="Corbel" panose="020B0503020204020204" pitchFamily="34" charset="0"/>
              </a:rPr>
              <a:t>Qual o valor gasto total da empresa com “MATERIAL IMPRESSO FÁBRICA”?</a:t>
            </a:r>
          </a:p>
          <a:p>
            <a:pPr>
              <a:buFont typeface="Arial" panose="020B0604020202020204" pitchFamily="34" charset="0"/>
              <a:buChar char="•"/>
            </a:pPr>
            <a:r>
              <a:rPr lang="pt-BR" sz="1800" dirty="0">
                <a:latin typeface="Corbel" panose="020B0503020204020204" pitchFamily="34" charset="0"/>
              </a:rPr>
              <a:t>Qual o gasto total do Diretor Silvio?</a:t>
            </a:r>
          </a:p>
          <a:p>
            <a:pPr>
              <a:buFont typeface="Arial" panose="020B0604020202020204" pitchFamily="34" charset="0"/>
              <a:buChar char="•"/>
            </a:pPr>
            <a:r>
              <a:rPr lang="pt-BR" sz="1800" b="1" dirty="0">
                <a:latin typeface="Corbel" panose="020B0503020204020204" pitchFamily="34" charset="0"/>
              </a:rPr>
              <a:t>Faça um relatório de Gasto total por Diretor (inclua diretores não identificados = vazio)</a:t>
            </a:r>
          </a:p>
          <a:p>
            <a:pPr>
              <a:buFont typeface="Arial" panose="020B0604020202020204" pitchFamily="34" charset="0"/>
              <a:buChar char="•"/>
            </a:pPr>
            <a:r>
              <a:rPr lang="pt-BR" sz="1800" b="1" dirty="0">
                <a:latin typeface="Corbel" panose="020B0503020204020204" pitchFamily="34" charset="0"/>
              </a:rPr>
              <a:t>Faça um Gráfico de Colunas de Despesa por Diretor e Outro por DENOMINAÇÃO do Centro de Custo.</a:t>
            </a: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marL="0" indent="0">
              <a:buNone/>
            </a:pPr>
            <a:r>
              <a:rPr lang="pt-BR" sz="1800" dirty="0">
                <a:latin typeface="Corbel" panose="020B0503020204020204" pitchFamily="34" charset="0"/>
              </a:rPr>
              <a:t>Dica: Converter Todos os IDS para numero ,</a:t>
            </a:r>
            <a:r>
              <a:rPr lang="pt-BR" sz="1800" dirty="0" err="1">
                <a:latin typeface="Corbel" panose="020B0503020204020204" pitchFamily="34" charset="0"/>
              </a:rPr>
              <a:t>PROCV,Texto</a:t>
            </a:r>
            <a:r>
              <a:rPr lang="pt-BR" sz="1800" dirty="0">
                <a:latin typeface="Corbel" panose="020B0503020204020204" pitchFamily="34" charset="0"/>
              </a:rPr>
              <a:t> para Coluna, FILTRO, Classificação, formula banco de dados (SOMASE, CONT.SE, MÉDIASE) </a:t>
            </a:r>
            <a:r>
              <a:rPr lang="pt-BR" sz="1800" dirty="0" err="1">
                <a:latin typeface="Corbel" panose="020B0503020204020204" pitchFamily="34" charset="0"/>
              </a:rPr>
              <a:t>Graficos</a:t>
            </a:r>
            <a:r>
              <a:rPr lang="pt-BR" sz="1800" dirty="0">
                <a:latin typeface="Corbel" panose="020B0503020204020204" pitchFamily="34" charset="0"/>
              </a:rPr>
              <a:t> , .</a:t>
            </a: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1602921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CRIAR LISTA PERSONALIZADA</a:t>
            </a:r>
          </a:p>
        </p:txBody>
      </p:sp>
      <p:sp>
        <p:nvSpPr>
          <p:cNvPr id="11" name="Subtítulo 1"/>
          <p:cNvSpPr txBox="1">
            <a:spLocks/>
          </p:cNvSpPr>
          <p:nvPr/>
        </p:nvSpPr>
        <p:spPr>
          <a:xfrm>
            <a:off x="359484" y="125757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Uma lista personalizada permite todos os benefícios que já vimos sobre a facilidade com alça de preenchimento e classificação similar ao comportamento com dias da semana e meses do ano ou números sequencias.</a:t>
            </a:r>
          </a:p>
          <a:p>
            <a:pPr marL="0" indent="0">
              <a:buFont typeface="Arial" charset="0"/>
              <a:buNone/>
            </a:pPr>
            <a:endParaRPr lang="pt-BR" sz="1800" dirty="0"/>
          </a:p>
          <a:p>
            <a:pPr marL="0" indent="0">
              <a:buFont typeface="Arial" charset="0"/>
              <a:buNone/>
            </a:pPr>
            <a:r>
              <a:rPr lang="pt-BR" sz="1800" dirty="0"/>
              <a:t>Para criar sua lista personalizadas, selecione a lista personalizada desejada e vá no caminho:</a:t>
            </a:r>
          </a:p>
          <a:p>
            <a:pPr marL="0" indent="0">
              <a:buFont typeface="Arial" charset="0"/>
              <a:buNone/>
            </a:pPr>
            <a:endParaRPr lang="pt-BR" sz="1800" dirty="0"/>
          </a:p>
          <a:p>
            <a:pPr marL="0" indent="0">
              <a:buFont typeface="Arial" charset="0"/>
              <a:buNone/>
            </a:pPr>
            <a:r>
              <a:rPr lang="pt-BR" sz="1800" dirty="0"/>
              <a:t>Guia Arquivos, Menu Opções, Menu Avançado, Espaço Geral, Editar Lista Personalizada, Selecionar lista e clicar em Importar.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752933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Uma Empresa em Dificuldades financeira precisa priorizar seus pagamentos.</a:t>
            </a:r>
          </a:p>
          <a:p>
            <a:pPr marL="0" indent="0" algn="just">
              <a:lnSpc>
                <a:spcPct val="150000"/>
              </a:lnSpc>
              <a:buFont typeface="Arial" charset="0"/>
              <a:buNone/>
            </a:pPr>
            <a:r>
              <a:rPr lang="pt-BR" sz="1800" dirty="0"/>
              <a:t>O Banco de dados a pagar está contido no arquivo </a:t>
            </a:r>
            <a:r>
              <a:rPr lang="pt-BR" sz="1800" b="1" u="sng" dirty="0"/>
              <a:t>Priorização de Pagamentos</a:t>
            </a:r>
            <a:r>
              <a:rPr lang="pt-BR" sz="1800" dirty="0"/>
              <a:t>. </a:t>
            </a:r>
          </a:p>
          <a:p>
            <a:pPr marL="0" indent="0" algn="just">
              <a:lnSpc>
                <a:spcPct val="150000"/>
              </a:lnSpc>
              <a:buFont typeface="Arial" charset="0"/>
              <a:buNone/>
            </a:pPr>
            <a:r>
              <a:rPr lang="pt-BR" sz="1800" dirty="0"/>
              <a:t>A empresa possui apenas 400 MIL REAIS  em caixa para realizar os pagamentos. Através das diretrizes de prioridades, separe todos os boletos que precisam ser pagos em um arquivo apartado.</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DESAFIO: tente maximizar a quantidade de Notas/Registro que serão pagos: ou seja, </a:t>
            </a:r>
          </a:p>
          <a:p>
            <a:pPr marL="0" indent="0" algn="just">
              <a:lnSpc>
                <a:spcPct val="150000"/>
              </a:lnSpc>
              <a:buFont typeface="Arial" charset="0"/>
              <a:buNone/>
            </a:pPr>
            <a:r>
              <a:rPr lang="pt-BR" sz="1800" dirty="0"/>
              <a:t> - Pago poucas notas de alto valor ou muitas de pouco valor?</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Dica: Formulas de Texto, </a:t>
            </a:r>
            <a:r>
              <a:rPr lang="pt-BR" sz="1800" dirty="0" err="1"/>
              <a:t>Procv</a:t>
            </a:r>
            <a:r>
              <a:rPr lang="pt-BR" sz="1800" dirty="0"/>
              <a:t>, Classificação, soma, lista personalizada.</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310186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FUNÇÃO SE</a:t>
            </a:r>
          </a:p>
        </p:txBody>
      </p:sp>
      <p:sp>
        <p:nvSpPr>
          <p:cNvPr id="11" name="Subtítulo 1"/>
          <p:cNvSpPr txBox="1">
            <a:spLocks/>
          </p:cNvSpPr>
          <p:nvPr/>
        </p:nvSpPr>
        <p:spPr>
          <a:xfrm>
            <a:off x="692971" y="1913794"/>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Instruções SE possibilitam que você faça comparações lógicas entre condições. Uma 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EX:</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Se minha nota é maior do que a Nota de corte, passei de ano, senão fico de recuperação.</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Na 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692971" y="4927954"/>
            <a:ext cx="9531051" cy="934964"/>
          </a:xfrm>
          <a:prstGeom prst="rect">
            <a:avLst/>
          </a:prstGeom>
        </p:spPr>
      </p:pic>
      <p:sp>
        <p:nvSpPr>
          <p:cNvPr id="3" name="Elipse 2"/>
          <p:cNvSpPr/>
          <p:nvPr/>
        </p:nvSpPr>
        <p:spPr>
          <a:xfrm>
            <a:off x="2226833" y="103273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3288044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solidFill>
                  <a:schemeClr val="bg1">
                    <a:lumMod val="65000"/>
                  </a:schemeClr>
                </a:solidFill>
              </a:rPr>
              <a:t>Gráficos</a:t>
            </a:r>
            <a:endParaRPr lang="pt-BR" sz="2000" dirty="0">
              <a:solidFill>
                <a:schemeClr val="bg1">
                  <a:lumMod val="65000"/>
                </a:schemeClr>
              </a:solidFill>
            </a:endParaRPr>
          </a:p>
          <a:p>
            <a:pPr>
              <a:lnSpc>
                <a:spcPct val="150000"/>
              </a:lnSpc>
            </a:pPr>
            <a:r>
              <a:rPr lang="pt-BR" sz="2000" dirty="0" smtClean="0">
                <a:solidFill>
                  <a:schemeClr val="bg1">
                    <a:lumMod val="65000"/>
                  </a:schemeClr>
                </a:solidFill>
              </a:rPr>
              <a:t>Tendências</a:t>
            </a:r>
            <a:endParaRPr lang="pt-BR" sz="2000" dirty="0">
              <a:solidFill>
                <a:schemeClr val="bg1">
                  <a:lumMod val="65000"/>
                </a:schemeClr>
              </a:solidFill>
            </a:endParaRPr>
          </a:p>
          <a:p>
            <a:pPr>
              <a:lnSpc>
                <a:spcPct val="150000"/>
              </a:lnSpc>
            </a:pPr>
            <a:r>
              <a:rPr lang="pt-BR" sz="2000" dirty="0">
                <a:solidFill>
                  <a:schemeClr val="bg1">
                    <a:lumMod val="65000"/>
                  </a:schemeClr>
                </a:solidFill>
              </a:rPr>
              <a:t>Subtotal</a:t>
            </a:r>
          </a:p>
          <a:p>
            <a:pPr>
              <a:lnSpc>
                <a:spcPct val="150000"/>
              </a:lnSpc>
            </a:pPr>
            <a:r>
              <a:rPr lang="pt-BR" sz="2000" dirty="0" err="1" smtClean="0">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solidFill>
                  <a:schemeClr val="bg1">
                    <a:lumMod val="50000"/>
                  </a:schemeClr>
                </a:solidFill>
              </a:rPr>
              <a:t>Fórmulas de Banco de Dados</a:t>
            </a:r>
            <a:r>
              <a:rPr lang="pt-BR" sz="2000" dirty="0" smtClean="0">
                <a:solidFill>
                  <a:schemeClr val="bg1">
                    <a:lumMod val="50000"/>
                  </a:schemeClr>
                </a:solidFill>
              </a:rPr>
              <a:t>: </a:t>
            </a:r>
            <a:r>
              <a:rPr lang="pt-BR" sz="2000" dirty="0" err="1" smtClean="0">
                <a:solidFill>
                  <a:schemeClr val="bg1">
                    <a:lumMod val="50000"/>
                  </a:schemeClr>
                </a:solidFill>
              </a:rPr>
              <a:t>Somase</a:t>
            </a:r>
            <a:r>
              <a:rPr lang="pt-BR" sz="2000" dirty="0">
                <a:solidFill>
                  <a:schemeClr val="bg1">
                    <a:lumMod val="50000"/>
                  </a:schemeClr>
                </a:solidFill>
              </a:rPr>
              <a:t>, Cont.se, </a:t>
            </a:r>
            <a:r>
              <a:rPr lang="pt-BR" sz="2000" dirty="0" err="1" smtClean="0">
                <a:solidFill>
                  <a:schemeClr val="bg1">
                    <a:lumMod val="50000"/>
                  </a:schemeClr>
                </a:solidFill>
              </a:rPr>
              <a:t>médiase</a:t>
            </a:r>
            <a:endParaRPr lang="pt-BR" sz="2000" dirty="0" smtClean="0">
              <a:solidFill>
                <a:schemeClr val="bg1">
                  <a:lumMod val="50000"/>
                </a:schemeClr>
              </a:solidFill>
            </a:endParaRPr>
          </a:p>
          <a:p>
            <a:pPr>
              <a:lnSpc>
                <a:spcPct val="150000"/>
              </a:lnSpc>
            </a:pPr>
            <a:r>
              <a:rPr lang="pt-BR" sz="2000" dirty="0" smtClean="0">
                <a:solidFill>
                  <a:schemeClr val="bg1">
                    <a:lumMod val="50000"/>
                  </a:schemeClr>
                </a:solidFill>
              </a:rPr>
              <a:t>Colar especial valores</a:t>
            </a:r>
            <a:endParaRPr lang="pt-BR" sz="2000" dirty="0">
              <a:solidFill>
                <a:schemeClr val="bg1">
                  <a:lumMod val="50000"/>
                </a:schemeClr>
              </a:solidFill>
            </a:endParaRPr>
          </a:p>
          <a:p>
            <a:pPr>
              <a:lnSpc>
                <a:spcPct val="150000"/>
              </a:lnSpc>
            </a:pPr>
            <a:r>
              <a:rPr lang="pt-BR" sz="2000" dirty="0"/>
              <a:t>Fórmulas de Texto: </a:t>
            </a:r>
            <a:r>
              <a:rPr lang="pt-BR" sz="2000" dirty="0" smtClean="0"/>
              <a:t>Concatenar, Direita, Esquerda, </a:t>
            </a:r>
            <a:r>
              <a:rPr lang="pt-BR" sz="2000" dirty="0" err="1" smtClean="0"/>
              <a:t>Ext.Texto</a:t>
            </a:r>
            <a:r>
              <a:rPr lang="pt-BR" sz="2000" dirty="0"/>
              <a:t> </a:t>
            </a:r>
            <a:r>
              <a:rPr lang="pt-BR" sz="2000" dirty="0" smtClean="0"/>
              <a:t>= Meio</a:t>
            </a:r>
            <a:endParaRPr lang="pt-BR" sz="2000" dirty="0"/>
          </a:p>
          <a:p>
            <a:pPr>
              <a:lnSpc>
                <a:spcPct val="150000"/>
              </a:lnSpc>
            </a:pPr>
            <a:r>
              <a:rPr lang="pt-BR" sz="2000" dirty="0" smtClean="0"/>
              <a:t>Eliminar Duplicatas</a:t>
            </a:r>
          </a:p>
          <a:p>
            <a:pPr>
              <a:lnSpc>
                <a:spcPct val="150000"/>
              </a:lnSpc>
            </a:pPr>
            <a:r>
              <a:rPr lang="pt-BR" sz="2000" dirty="0" smtClean="0"/>
              <a:t>Classificação Personalizada</a:t>
            </a:r>
          </a:p>
          <a:p>
            <a:pPr>
              <a:lnSpc>
                <a:spcPct val="150000"/>
              </a:lnSpc>
            </a:pPr>
            <a:r>
              <a:rPr lang="pt-BR" sz="2000" dirty="0" smtClean="0"/>
              <a:t>Formula SE</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088222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RETOMANDO FUNÇÃO </a:t>
            </a:r>
            <a:r>
              <a:rPr lang="pt-BR" sz="2400" b="1" dirty="0">
                <a:solidFill>
                  <a:schemeClr val="accent6">
                    <a:lumMod val="75000"/>
                  </a:schemeClr>
                </a:solidFill>
                <a:latin typeface="Corbel" panose="020B0503020204020204" pitchFamily="34" charset="0"/>
              </a:rPr>
              <a:t>SE</a:t>
            </a:r>
          </a:p>
        </p:txBody>
      </p:sp>
      <p:sp>
        <p:nvSpPr>
          <p:cNvPr id="11" name="Subtítulo 1"/>
          <p:cNvSpPr txBox="1">
            <a:spLocks/>
          </p:cNvSpPr>
          <p:nvPr/>
        </p:nvSpPr>
        <p:spPr>
          <a:xfrm>
            <a:off x="210670" y="741817"/>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Uma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Na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210670" y="5414062"/>
            <a:ext cx="9531051" cy="934964"/>
          </a:xfrm>
          <a:prstGeom prst="rect">
            <a:avLst/>
          </a:prstGeom>
        </p:spPr>
      </p:pic>
      <p:pic>
        <p:nvPicPr>
          <p:cNvPr id="3" name="Imagem 2"/>
          <p:cNvPicPr>
            <a:picLocks noChangeAspect="1"/>
          </p:cNvPicPr>
          <p:nvPr/>
        </p:nvPicPr>
        <p:blipFill>
          <a:blip r:embed="rId3"/>
          <a:stretch>
            <a:fillRect/>
          </a:stretch>
        </p:blipFill>
        <p:spPr>
          <a:xfrm>
            <a:off x="210670" y="2098157"/>
            <a:ext cx="5146941" cy="2739646"/>
          </a:xfrm>
          <a:prstGeom prst="rect">
            <a:avLst/>
          </a:prstGeom>
        </p:spPr>
      </p:pic>
      <p:sp>
        <p:nvSpPr>
          <p:cNvPr id="5" name="CaixaDeTexto 4"/>
          <p:cNvSpPr txBox="1"/>
          <p:nvPr/>
        </p:nvSpPr>
        <p:spPr>
          <a:xfrm>
            <a:off x="5357611" y="2382592"/>
            <a:ext cx="5749659" cy="2308324"/>
          </a:xfrm>
          <a:prstGeom prst="rect">
            <a:avLst/>
          </a:prstGeom>
          <a:noFill/>
        </p:spPr>
        <p:txBody>
          <a:bodyPr wrap="square" rtlCol="0">
            <a:spAutoFit/>
          </a:bodyPr>
          <a:lstStyle/>
          <a:p>
            <a:r>
              <a:rPr lang="pt-BR" dirty="0" smtClean="0"/>
              <a:t>Teste Logico=&gt; Onde afirmo a minha </a:t>
            </a:r>
            <a:r>
              <a:rPr lang="pt-BR" dirty="0" err="1" smtClean="0"/>
              <a:t>Hipotese</a:t>
            </a:r>
            <a:r>
              <a:rPr lang="pt-BR" dirty="0" smtClean="0"/>
              <a:t>:</a:t>
            </a:r>
          </a:p>
          <a:p>
            <a:r>
              <a:rPr lang="pt-BR" dirty="0"/>
              <a:t>	</a:t>
            </a:r>
            <a:r>
              <a:rPr lang="pt-BR" dirty="0" err="1" smtClean="0"/>
              <a:t>Ex</a:t>
            </a:r>
            <a:r>
              <a:rPr lang="pt-BR" dirty="0" smtClean="0"/>
              <a:t>: Minha Nota É Maior do que a nota de Corte</a:t>
            </a:r>
          </a:p>
          <a:p>
            <a:endParaRPr lang="pt-BR" dirty="0"/>
          </a:p>
          <a:p>
            <a:r>
              <a:rPr lang="pt-BR" dirty="0" smtClean="0"/>
              <a:t>Se Verdadeiro: Ação caso minha hipótese seja verdadeira</a:t>
            </a:r>
          </a:p>
          <a:p>
            <a:r>
              <a:rPr lang="pt-BR" dirty="0"/>
              <a:t>	</a:t>
            </a:r>
            <a:r>
              <a:rPr lang="pt-BR" dirty="0" err="1" smtClean="0"/>
              <a:t>Ex</a:t>
            </a:r>
            <a:r>
              <a:rPr lang="pt-BR" dirty="0" smtClean="0"/>
              <a:t>: Escrever ”Passei de Ano”</a:t>
            </a:r>
          </a:p>
          <a:p>
            <a:endParaRPr lang="pt-BR" dirty="0"/>
          </a:p>
          <a:p>
            <a:r>
              <a:rPr lang="pt-BR" dirty="0" smtClean="0"/>
              <a:t>Se falso: Ação caso minha </a:t>
            </a:r>
            <a:r>
              <a:rPr lang="pt-BR" dirty="0" err="1" smtClean="0"/>
              <a:t>hipotese</a:t>
            </a:r>
            <a:r>
              <a:rPr lang="pt-BR" dirty="0" smtClean="0"/>
              <a:t> seja falsa.</a:t>
            </a:r>
          </a:p>
          <a:p>
            <a:r>
              <a:rPr lang="pt-BR" dirty="0"/>
              <a:t>	</a:t>
            </a:r>
            <a:r>
              <a:rPr lang="pt-BR" dirty="0" smtClean="0"/>
              <a:t>EX: Escrever “Fico de recuperação”.</a:t>
            </a:r>
            <a:endParaRPr lang="pt-BR" dirty="0"/>
          </a:p>
        </p:txBody>
      </p:sp>
    </p:spTree>
    <p:extLst>
      <p:ext uri="{BB962C8B-B14F-4D97-AF65-F5344CB8AC3E}">
        <p14:creationId xmlns:p14="http://schemas.microsoft.com/office/powerpoint/2010/main" val="3802236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a:t>
            </a:r>
            <a:r>
              <a:rPr lang="pt-BR" sz="1800" dirty="0" err="1"/>
              <a:t>exercicios</a:t>
            </a:r>
            <a:r>
              <a:rPr lang="pt-BR" sz="1800" dirty="0"/>
              <a:t> se”</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25958311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Tabela de Vendedores</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Refaça o calculo de comissionamento de vendas de modo que seja possível simular rapidamente qual o gasto com comissão caso sejam alteradas as opções do tipo de comissionamento.</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517212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Formulas Aninhadas e Auditoria de Formulas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600" b="1" u="sng" dirty="0">
                <a:highlight>
                  <a:srgbClr val="FFFF00"/>
                </a:highlight>
              </a:rPr>
              <a:t>Funções aninhadas:</a:t>
            </a:r>
          </a:p>
          <a:p>
            <a:pPr marL="0" indent="0" algn="just">
              <a:lnSpc>
                <a:spcPct val="150000"/>
              </a:lnSpc>
              <a:buFont typeface="Arial" charset="0"/>
              <a:buNone/>
            </a:pPr>
            <a:r>
              <a:rPr lang="pt-BR" sz="1600" dirty="0" smtClean="0"/>
              <a:t>O </a:t>
            </a:r>
            <a:r>
              <a:rPr lang="pt-BR" sz="1600" dirty="0"/>
              <a:t>Excel utiliza o resultado de uma função como argumento de outra função.</a:t>
            </a:r>
          </a:p>
          <a:p>
            <a:pPr marL="0" indent="0" algn="just">
              <a:lnSpc>
                <a:spcPct val="150000"/>
              </a:lnSpc>
              <a:buFont typeface="Arial" charset="0"/>
              <a:buNone/>
            </a:pPr>
            <a:r>
              <a:rPr lang="pt-BR" sz="1600" dirty="0" smtClean="0"/>
              <a:t>Vantagem</a:t>
            </a:r>
            <a:r>
              <a:rPr lang="pt-BR" sz="1600" dirty="0"/>
              <a:t>: Economia de Espaço, tempo, memoria, layout.</a:t>
            </a:r>
          </a:p>
          <a:p>
            <a:pPr marL="0" indent="0" algn="just">
              <a:lnSpc>
                <a:spcPct val="150000"/>
              </a:lnSpc>
              <a:buFont typeface="Arial" charset="0"/>
              <a:buNone/>
            </a:pPr>
            <a:r>
              <a:rPr lang="pt-BR" sz="1600" dirty="0"/>
              <a:t>Desvantagem: complexidade em rastrear e montar logica</a:t>
            </a:r>
            <a:r>
              <a:rPr lang="pt-BR" sz="1600" dirty="0" smtClean="0"/>
              <a:t>.</a:t>
            </a:r>
          </a:p>
          <a:p>
            <a:pPr marL="0" indent="0" algn="just">
              <a:lnSpc>
                <a:spcPct val="150000"/>
              </a:lnSpc>
              <a:buFont typeface="Arial" charset="0"/>
              <a:buNone/>
            </a:pPr>
            <a:r>
              <a:rPr lang="pt-BR" sz="1600" b="1" u="sng" dirty="0">
                <a:highlight>
                  <a:srgbClr val="FFFF00"/>
                </a:highlight>
              </a:rPr>
              <a:t>Auditoria de Formulas</a:t>
            </a:r>
          </a:p>
          <a:p>
            <a:pPr marL="0" indent="0" algn="just">
              <a:lnSpc>
                <a:spcPct val="150000"/>
              </a:lnSpc>
              <a:buFont typeface="Arial" charset="0"/>
              <a:buNone/>
            </a:pPr>
            <a:r>
              <a:rPr lang="pt-BR" sz="1600" dirty="0" smtClean="0"/>
              <a:t>Consegue rastear erros e avaliar passo a passo o resultado de formulas. Muito útil para formulas complexas e aninhadas</a:t>
            </a:r>
          </a:p>
          <a:p>
            <a:pPr marL="0" indent="0" algn="just">
              <a:lnSpc>
                <a:spcPct val="150000"/>
              </a:lnSpc>
              <a:buFont typeface="Arial" charset="0"/>
              <a:buNone/>
            </a:pPr>
            <a:r>
              <a:rPr lang="pt-BR" sz="1600" dirty="0" smtClean="0"/>
              <a:t>Caminho: Guia formulas, Grupo Auditoria de Formulas, Comando Verificação de Erros (somente se formula trouxer erros) ou Avaliar formula (mostra etapas da formula).</a:t>
            </a:r>
          </a:p>
          <a:p>
            <a:pPr marL="0" indent="0" algn="just">
              <a:lnSpc>
                <a:spcPct val="150000"/>
              </a:lnSpc>
              <a:buFont typeface="Arial" charset="0"/>
              <a:buNone/>
            </a:pPr>
            <a:endParaRPr lang="pt-BR" sz="1600" dirty="0"/>
          </a:p>
        </p:txBody>
      </p:sp>
      <p:pic>
        <p:nvPicPr>
          <p:cNvPr id="2" name="Imagem 1"/>
          <p:cNvPicPr>
            <a:picLocks noChangeAspect="1"/>
          </p:cNvPicPr>
          <p:nvPr/>
        </p:nvPicPr>
        <p:blipFill>
          <a:blip r:embed="rId2"/>
          <a:stretch>
            <a:fillRect/>
          </a:stretch>
        </p:blipFill>
        <p:spPr>
          <a:xfrm>
            <a:off x="2562786" y="4518211"/>
            <a:ext cx="3960833" cy="2118585"/>
          </a:xfrm>
          <a:prstGeom prst="rect">
            <a:avLst/>
          </a:prstGeom>
        </p:spPr>
      </p:pic>
    </p:spTree>
    <p:extLst>
      <p:ext uri="{BB962C8B-B14F-4D97-AF65-F5344CB8AC3E}">
        <p14:creationId xmlns:p14="http://schemas.microsoft.com/office/powerpoint/2010/main" val="377233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 – Estágios do Ciclo de Aprendizagem PNL</a:t>
            </a:r>
          </a:p>
          <a:p>
            <a:pPr>
              <a:lnSpc>
                <a:spcPct val="150000"/>
              </a:lnSpc>
            </a:pPr>
            <a:endParaRPr lang="pt-BR" sz="2400" b="1" dirty="0">
              <a:solidFill>
                <a:schemeClr val="accent6">
                  <a:lumMod val="75000"/>
                </a:schemeClr>
              </a:solidFill>
              <a:latin typeface="Corbel" panose="020B0503020204020204" pitchFamily="34" charset="0"/>
            </a:endParaRPr>
          </a:p>
        </p:txBody>
      </p:sp>
      <p:graphicFrame>
        <p:nvGraphicFramePr>
          <p:cNvPr id="4" name="Diagrama 3"/>
          <p:cNvGraphicFramePr/>
          <p:nvPr>
            <p:extLst>
              <p:ext uri="{D42A27DB-BD31-4B8C-83A1-F6EECF244321}">
                <p14:modId xmlns:p14="http://schemas.microsoft.com/office/powerpoint/2010/main" val="3520668909"/>
              </p:ext>
            </p:extLst>
          </p:nvPr>
        </p:nvGraphicFramePr>
        <p:xfrm>
          <a:off x="2914127" y="1667435"/>
          <a:ext cx="5799567" cy="3743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ta para a Direita 6"/>
          <p:cNvSpPr/>
          <p:nvPr/>
        </p:nvSpPr>
        <p:spPr>
          <a:xfrm>
            <a:off x="2581837" y="5755341"/>
            <a:ext cx="6831105" cy="279699"/>
          </a:xfrm>
          <a:prstGeom prst="rightArrow">
            <a:avLst>
              <a:gd name="adj1" fmla="val 50000"/>
              <a:gd name="adj2" fmla="val 1653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Cima 8"/>
          <p:cNvSpPr/>
          <p:nvPr/>
        </p:nvSpPr>
        <p:spPr>
          <a:xfrm>
            <a:off x="2495773" y="978946"/>
            <a:ext cx="301214" cy="4970033"/>
          </a:xfrm>
          <a:prstGeom prst="upArrow">
            <a:avLst>
              <a:gd name="adj1" fmla="val 50000"/>
              <a:gd name="adj2" fmla="val 1678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207623" y="6035040"/>
            <a:ext cx="1882588" cy="369332"/>
          </a:xfrm>
          <a:prstGeom prst="rect">
            <a:avLst/>
          </a:prstGeom>
          <a:noFill/>
        </p:spPr>
        <p:txBody>
          <a:bodyPr wrap="square" rtlCol="0">
            <a:spAutoFit/>
          </a:bodyPr>
          <a:lstStyle/>
          <a:p>
            <a:r>
              <a:rPr lang="pt-BR" dirty="0"/>
              <a:t>Consciência</a:t>
            </a:r>
          </a:p>
        </p:txBody>
      </p:sp>
      <p:sp>
        <p:nvSpPr>
          <p:cNvPr id="11" name="CaixaDeTexto 10"/>
          <p:cNvSpPr txBox="1"/>
          <p:nvPr/>
        </p:nvSpPr>
        <p:spPr>
          <a:xfrm>
            <a:off x="496045" y="1482769"/>
            <a:ext cx="1882588" cy="369332"/>
          </a:xfrm>
          <a:prstGeom prst="rect">
            <a:avLst/>
          </a:prstGeom>
          <a:noFill/>
        </p:spPr>
        <p:txBody>
          <a:bodyPr wrap="square" rtlCol="0">
            <a:spAutoFit/>
          </a:bodyPr>
          <a:lstStyle/>
          <a:p>
            <a:r>
              <a:rPr lang="pt-BR" dirty="0"/>
              <a:t>Competência</a:t>
            </a:r>
          </a:p>
        </p:txBody>
      </p:sp>
      <p:sp>
        <p:nvSpPr>
          <p:cNvPr id="12" name="CaixaDeTexto 11"/>
          <p:cNvSpPr txBox="1"/>
          <p:nvPr/>
        </p:nvSpPr>
        <p:spPr>
          <a:xfrm>
            <a:off x="3963294" y="5016677"/>
            <a:ext cx="441064" cy="369332"/>
          </a:xfrm>
          <a:prstGeom prst="rect">
            <a:avLst/>
          </a:prstGeom>
          <a:noFill/>
        </p:spPr>
        <p:txBody>
          <a:bodyPr wrap="square" rtlCol="0">
            <a:spAutoFit/>
          </a:bodyPr>
          <a:lstStyle/>
          <a:p>
            <a:r>
              <a:rPr lang="pt-BR" dirty="0"/>
              <a:t>1º</a:t>
            </a:r>
          </a:p>
        </p:txBody>
      </p:sp>
      <p:sp>
        <p:nvSpPr>
          <p:cNvPr id="13" name="CaixaDeTexto 12"/>
          <p:cNvSpPr txBox="1"/>
          <p:nvPr/>
        </p:nvSpPr>
        <p:spPr>
          <a:xfrm>
            <a:off x="7472085" y="5041764"/>
            <a:ext cx="441064" cy="369332"/>
          </a:xfrm>
          <a:prstGeom prst="rect">
            <a:avLst/>
          </a:prstGeom>
          <a:noFill/>
        </p:spPr>
        <p:txBody>
          <a:bodyPr wrap="square" rtlCol="0">
            <a:spAutoFit/>
          </a:bodyPr>
          <a:lstStyle/>
          <a:p>
            <a:r>
              <a:rPr lang="pt-BR" dirty="0"/>
              <a:t>2º</a:t>
            </a:r>
          </a:p>
        </p:txBody>
      </p:sp>
      <p:sp>
        <p:nvSpPr>
          <p:cNvPr id="14" name="CaixaDeTexto 13"/>
          <p:cNvSpPr txBox="1"/>
          <p:nvPr/>
        </p:nvSpPr>
        <p:spPr>
          <a:xfrm>
            <a:off x="7455948" y="2285038"/>
            <a:ext cx="441064" cy="369332"/>
          </a:xfrm>
          <a:prstGeom prst="rect">
            <a:avLst/>
          </a:prstGeom>
          <a:noFill/>
        </p:spPr>
        <p:txBody>
          <a:bodyPr wrap="square" rtlCol="0">
            <a:spAutoFit/>
          </a:bodyPr>
          <a:lstStyle/>
          <a:p>
            <a:r>
              <a:rPr lang="pt-BR" dirty="0"/>
              <a:t>3º</a:t>
            </a:r>
          </a:p>
        </p:txBody>
      </p:sp>
      <p:sp>
        <p:nvSpPr>
          <p:cNvPr id="15" name="CaixaDeTexto 14"/>
          <p:cNvSpPr txBox="1"/>
          <p:nvPr/>
        </p:nvSpPr>
        <p:spPr>
          <a:xfrm>
            <a:off x="3910403" y="2285038"/>
            <a:ext cx="441064" cy="369332"/>
          </a:xfrm>
          <a:prstGeom prst="rect">
            <a:avLst/>
          </a:prstGeom>
          <a:noFill/>
        </p:spPr>
        <p:txBody>
          <a:bodyPr wrap="square" rtlCol="0">
            <a:spAutoFit/>
          </a:bodyPr>
          <a:lstStyle/>
          <a:p>
            <a:r>
              <a:rPr lang="pt-BR" dirty="0"/>
              <a:t>4º</a:t>
            </a:r>
          </a:p>
        </p:txBody>
      </p:sp>
    </p:spTree>
    <p:extLst>
      <p:ext uri="{BB962C8B-B14F-4D97-AF65-F5344CB8AC3E}">
        <p14:creationId xmlns:p14="http://schemas.microsoft.com/office/powerpoint/2010/main" val="2067111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- 7</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smtClean="0"/>
              <a:t>Você </a:t>
            </a:r>
            <a:r>
              <a:rPr lang="pt-BR" sz="1800" dirty="0"/>
              <a:t>consegue refazer o </a:t>
            </a:r>
            <a:r>
              <a:rPr lang="pt-BR" sz="1800" dirty="0" smtClean="0"/>
              <a:t>Exercício anterior (calcular comissão) usando apenas </a:t>
            </a:r>
            <a:r>
              <a:rPr lang="pt-BR" sz="1800" dirty="0"/>
              <a:t>1 Coluna</a:t>
            </a:r>
            <a:r>
              <a:rPr lang="pt-BR" sz="1800" dirty="0" smtClean="0"/>
              <a:t>?</a:t>
            </a:r>
          </a:p>
          <a:p>
            <a:pPr marL="0" indent="0" algn="just">
              <a:lnSpc>
                <a:spcPct val="150000"/>
              </a:lnSpc>
              <a:buFont typeface="Arial" charset="0"/>
              <a:buNone/>
            </a:pPr>
            <a:r>
              <a:rPr lang="pt-BR" sz="1800" dirty="0" smtClean="0"/>
              <a:t>Dica: faça separado e depois junte tudo em uma única formula usando SE.</a:t>
            </a:r>
          </a:p>
          <a:p>
            <a:pPr marL="0" indent="0" algn="just">
              <a:lnSpc>
                <a:spcPct val="150000"/>
              </a:lnSpc>
              <a:buFont typeface="Arial" charset="0"/>
              <a:buNone/>
            </a:pPr>
            <a:r>
              <a:rPr lang="pt-BR" sz="1800" dirty="0"/>
              <a:t>	</a:t>
            </a:r>
            <a:r>
              <a:rPr lang="pt-BR" sz="1800" dirty="0" smtClean="0"/>
              <a:t>Multiplicação, </a:t>
            </a:r>
            <a:r>
              <a:rPr lang="pt-BR" sz="1800" dirty="0" err="1" smtClean="0"/>
              <a:t>Procv</a:t>
            </a:r>
            <a:r>
              <a:rPr lang="pt-BR" sz="1800" dirty="0" smtClean="0"/>
              <a:t>, Se, ...auditor de formulas se </a:t>
            </a:r>
            <a:r>
              <a:rPr lang="pt-BR" sz="1800" dirty="0" err="1" smtClean="0"/>
              <a:t>necessario</a:t>
            </a: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166603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Intervalos Nomeados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smtClean="0"/>
              <a:t>Permite você deixar um intervalos de células “</a:t>
            </a:r>
            <a:r>
              <a:rPr lang="pt-BR" sz="1800" dirty="0" err="1" smtClean="0"/>
              <a:t>Pre-definido</a:t>
            </a:r>
            <a:r>
              <a:rPr lang="pt-BR" sz="1800" dirty="0" smtClean="0"/>
              <a:t>” para agilizar o uso de formulas e seleção.</a:t>
            </a:r>
          </a:p>
          <a:p>
            <a:pPr marL="0" indent="0" algn="just">
              <a:lnSpc>
                <a:spcPct val="150000"/>
              </a:lnSpc>
              <a:buFont typeface="Arial" charset="0"/>
              <a:buNone/>
            </a:pPr>
            <a:r>
              <a:rPr lang="pt-BR" sz="1800" dirty="0" smtClean="0"/>
              <a:t>Como nome definido do intervalo, basta apenas utiliza-lo ao invés de selecionar as células</a:t>
            </a:r>
          </a:p>
          <a:p>
            <a:pPr marL="0" indent="0" algn="just">
              <a:lnSpc>
                <a:spcPct val="150000"/>
              </a:lnSpc>
              <a:buFont typeface="Arial" charset="0"/>
              <a:buNone/>
            </a:pPr>
            <a:r>
              <a:rPr lang="pt-BR" sz="1800" dirty="0" smtClean="0"/>
              <a:t>Caminho: Com o intervalo selecionado, Guia formulas, grupo Nomes Definidos , Gerenciador de Nomes e NOVO ou Digitar o nome do intervalo na caixa de  “Endereço da </a:t>
            </a:r>
            <a:r>
              <a:rPr lang="pt-BR" sz="1800" dirty="0" err="1" smtClean="0"/>
              <a:t>Celula</a:t>
            </a:r>
            <a:r>
              <a:rPr lang="pt-BR" sz="1800" dirty="0" smtClean="0"/>
              <a:t>”.</a:t>
            </a:r>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725244" y="3805517"/>
            <a:ext cx="3536128" cy="2767405"/>
          </a:xfrm>
          <a:prstGeom prst="rect">
            <a:avLst/>
          </a:prstGeom>
        </p:spPr>
      </p:pic>
      <p:pic>
        <p:nvPicPr>
          <p:cNvPr id="3" name="Imagem 2"/>
          <p:cNvPicPr>
            <a:picLocks noChangeAspect="1"/>
          </p:cNvPicPr>
          <p:nvPr/>
        </p:nvPicPr>
        <p:blipFill>
          <a:blip r:embed="rId3"/>
          <a:stretch>
            <a:fillRect/>
          </a:stretch>
        </p:blipFill>
        <p:spPr>
          <a:xfrm>
            <a:off x="4987681" y="3805517"/>
            <a:ext cx="2371725" cy="1085850"/>
          </a:xfrm>
          <a:prstGeom prst="rect">
            <a:avLst/>
          </a:prstGeom>
        </p:spPr>
      </p:pic>
      <p:sp>
        <p:nvSpPr>
          <p:cNvPr id="4" name="Texto Explicativo Retangular 3"/>
          <p:cNvSpPr/>
          <p:nvPr/>
        </p:nvSpPr>
        <p:spPr>
          <a:xfrm>
            <a:off x="5239869" y="5023821"/>
            <a:ext cx="1623509" cy="527125"/>
          </a:xfrm>
          <a:prstGeom prst="wedgeRectCallout">
            <a:avLst>
              <a:gd name="adj1" fmla="val -30119"/>
              <a:gd name="adj2" fmla="val -229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Digite o Nome do intervalo nesta Caixa onde esta J10. EX: Vendas</a:t>
            </a:r>
            <a:endParaRPr lang="pt-BR" sz="1000" dirty="0"/>
          </a:p>
        </p:txBody>
      </p:sp>
    </p:spTree>
    <p:extLst>
      <p:ext uri="{BB962C8B-B14F-4D97-AF65-F5344CB8AC3E}">
        <p14:creationId xmlns:p14="http://schemas.microsoft.com/office/powerpoint/2010/main" val="39591837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o Total de IMPOSTO a pagar.</a:t>
            </a:r>
          </a:p>
          <a:p>
            <a:pPr marL="0" indent="0" algn="just">
              <a:lnSpc>
                <a:spcPct val="150000"/>
              </a:lnSpc>
              <a:buNone/>
            </a:pPr>
            <a:r>
              <a:rPr lang="pt-BR" sz="1800" dirty="0" smtClean="0"/>
              <a:t>Utilize intervalos nomeados para poder refazer cálculos sem alterar as formulas já feitas (manutenção somente na tabela de Imposto).</a:t>
            </a:r>
          </a:p>
          <a:p>
            <a:pPr marL="0" indent="0" algn="just">
              <a:lnSpc>
                <a:spcPct val="150000"/>
              </a:lnSpc>
              <a:buNone/>
            </a:pPr>
            <a:endParaRPr lang="pt-BR" sz="1800" dirty="0"/>
          </a:p>
          <a:p>
            <a:pPr marL="0" indent="0" algn="just">
              <a:lnSpc>
                <a:spcPct val="150000"/>
              </a:lnSpc>
              <a:buNone/>
            </a:pPr>
            <a:r>
              <a:rPr lang="pt-BR" sz="1800" dirty="0" err="1" smtClean="0"/>
              <a:t>OBS</a:t>
            </a:r>
            <a:r>
              <a:rPr lang="pt-BR" sz="1800" dirty="0" smtClean="0"/>
              <a:t>: Estado de Espirito SANTO possui ICMS de 17% e PIS/COFINS de 9,25%</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4006519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 Comando Tabelas no Excel permite trabalhar listas com comportamento de BANCO de dados:</a:t>
            </a:r>
          </a:p>
          <a:p>
            <a:pPr marL="0" indent="0" algn="just">
              <a:lnSpc>
                <a:spcPct val="150000"/>
              </a:lnSpc>
              <a:buNone/>
            </a:pPr>
            <a:r>
              <a:rPr lang="pt-BR" sz="1800" dirty="0" smtClean="0"/>
              <a:t>OS dados passam a trabalhar isolados em cada tabela permitindo</a:t>
            </a:r>
          </a:p>
          <a:p>
            <a:pPr marL="0" indent="0" algn="just">
              <a:lnSpc>
                <a:spcPct val="150000"/>
              </a:lnSpc>
              <a:buNone/>
            </a:pPr>
            <a:r>
              <a:rPr lang="pt-BR" sz="1800" dirty="0" smtClean="0"/>
              <a:t>-Filtros independentes.</a:t>
            </a:r>
          </a:p>
          <a:p>
            <a:pPr marL="0" indent="0" algn="just">
              <a:lnSpc>
                <a:spcPct val="150000"/>
              </a:lnSpc>
              <a:buNone/>
            </a:pPr>
            <a:r>
              <a:rPr lang="pt-BR" sz="1800" dirty="0" smtClean="0"/>
              <a:t>-Acrescimento automático ao intervalo NOMEADO.</a:t>
            </a:r>
          </a:p>
          <a:p>
            <a:pPr marL="0" indent="0" algn="just">
              <a:lnSpc>
                <a:spcPct val="150000"/>
              </a:lnSpc>
              <a:buNone/>
            </a:pPr>
            <a:r>
              <a:rPr lang="pt-BR" sz="1800" dirty="0" smtClean="0"/>
              <a:t>-Formatação rápida</a:t>
            </a:r>
          </a:p>
          <a:p>
            <a:pPr marL="0" indent="0" algn="just">
              <a:lnSpc>
                <a:spcPct val="150000"/>
              </a:lnSpc>
              <a:buNone/>
            </a:pPr>
            <a:r>
              <a:rPr lang="pt-BR" sz="1800" dirty="0" smtClean="0"/>
              <a:t>-Função aritmética rápida como subtotal (na ultima linha pressionar </a:t>
            </a:r>
            <a:r>
              <a:rPr lang="pt-BR" sz="1800" dirty="0" err="1" smtClean="0"/>
              <a:t>Alt</a:t>
            </a:r>
            <a:r>
              <a:rPr lang="pt-BR" sz="1800" dirty="0" smtClean="0"/>
              <a:t> + =).</a:t>
            </a:r>
          </a:p>
          <a:p>
            <a:pPr marL="0" indent="0" algn="just">
              <a:lnSpc>
                <a:spcPct val="150000"/>
              </a:lnSpc>
              <a:buNone/>
            </a:pPr>
            <a:endParaRPr lang="pt-BR" sz="1800" dirty="0"/>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a:t>
            </a:r>
          </a:p>
          <a:p>
            <a:pPr marL="0" indent="0" algn="just">
              <a:lnSpc>
                <a:spcPct val="150000"/>
              </a:lnSpc>
              <a:buNone/>
            </a:pPr>
            <a:r>
              <a:rPr lang="pt-BR" sz="1800" dirty="0" smtClean="0"/>
              <a:t>Para tornar uma tabela em intervalo regular, clique com o botão direito na tabela , no menu clique em tabela e depois em converter  em intervalo.</a:t>
            </a:r>
          </a:p>
          <a:p>
            <a:pPr algn="just">
              <a:lnSpc>
                <a:spcPct val="150000"/>
              </a:lnSpc>
              <a:buFontTx/>
              <a:buChar char="-"/>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6183473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Um dos comandos mais completos do EXCEL. Com </a:t>
            </a:r>
            <a:r>
              <a:rPr lang="pt-BR" sz="1800" dirty="0"/>
              <a:t>tabelas dinâmicas podemos criar </a:t>
            </a:r>
            <a:r>
              <a:rPr lang="pt-BR" sz="1800" dirty="0" smtClean="0"/>
              <a:t>resumos </a:t>
            </a:r>
            <a:r>
              <a:rPr lang="pt-BR" sz="1800" dirty="0"/>
              <a:t>de uma lista </a:t>
            </a:r>
            <a:r>
              <a:rPr lang="pt-BR" sz="1800" dirty="0" smtClean="0"/>
              <a:t>ou </a:t>
            </a:r>
            <a:r>
              <a:rPr lang="pt-BR" sz="1800" dirty="0"/>
              <a:t>de uma base de dados externa. As tabelas dinâmicas permitem cruzar dados, resumindo dados de registos em dois ou mais </a:t>
            </a:r>
            <a:r>
              <a:rPr lang="pt-BR" sz="1800" dirty="0" smtClean="0"/>
              <a:t>campos </a:t>
            </a:r>
            <a:r>
              <a:rPr lang="pt-BR" sz="1800" dirty="0"/>
              <a:t>combinando valores de diferentes campos. </a:t>
            </a:r>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 dinâmica</a:t>
            </a:r>
          </a:p>
          <a:p>
            <a:pPr marL="0" indent="0" algn="just">
              <a:lnSpc>
                <a:spcPct val="150000"/>
              </a:lnSpc>
              <a:buNone/>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3" name="Imagem 2"/>
          <p:cNvPicPr>
            <a:picLocks noChangeAspect="1"/>
          </p:cNvPicPr>
          <p:nvPr/>
        </p:nvPicPr>
        <p:blipFill>
          <a:blip r:embed="rId2"/>
          <a:stretch>
            <a:fillRect/>
          </a:stretch>
        </p:blipFill>
        <p:spPr>
          <a:xfrm>
            <a:off x="8299084" y="3141233"/>
            <a:ext cx="3538364" cy="3022899"/>
          </a:xfrm>
          <a:prstGeom prst="rect">
            <a:avLst/>
          </a:prstGeom>
        </p:spPr>
      </p:pic>
      <p:sp>
        <p:nvSpPr>
          <p:cNvPr id="5" name="CaixaDeTexto 4"/>
          <p:cNvSpPr txBox="1"/>
          <p:nvPr/>
        </p:nvSpPr>
        <p:spPr>
          <a:xfrm>
            <a:off x="2291377" y="3387592"/>
            <a:ext cx="4378363" cy="369332"/>
          </a:xfrm>
          <a:prstGeom prst="rect">
            <a:avLst/>
          </a:prstGeom>
          <a:noFill/>
        </p:spPr>
        <p:txBody>
          <a:bodyPr wrap="square" rtlCol="0">
            <a:spAutoFit/>
          </a:bodyPr>
          <a:lstStyle/>
          <a:p>
            <a:r>
              <a:rPr lang="pt-BR" dirty="0" smtClean="0"/>
              <a:t>Baseado em uma Lista no Excel</a:t>
            </a:r>
            <a:endParaRPr lang="pt-BR" dirty="0"/>
          </a:p>
        </p:txBody>
      </p:sp>
      <p:sp>
        <p:nvSpPr>
          <p:cNvPr id="7" name="CaixaDeTexto 6"/>
          <p:cNvSpPr txBox="1"/>
          <p:nvPr/>
        </p:nvSpPr>
        <p:spPr>
          <a:xfrm>
            <a:off x="2073089" y="4048100"/>
            <a:ext cx="5905949" cy="369332"/>
          </a:xfrm>
          <a:prstGeom prst="rect">
            <a:avLst/>
          </a:prstGeom>
          <a:noFill/>
        </p:spPr>
        <p:txBody>
          <a:bodyPr wrap="square" rtlCol="0">
            <a:spAutoFit/>
          </a:bodyPr>
          <a:lstStyle/>
          <a:p>
            <a:r>
              <a:rPr lang="pt-BR" dirty="0" smtClean="0"/>
              <a:t>Baseado em um Arquivo Externo (</a:t>
            </a:r>
            <a:r>
              <a:rPr lang="pt-BR" dirty="0" err="1" smtClean="0"/>
              <a:t>ex</a:t>
            </a:r>
            <a:r>
              <a:rPr lang="pt-BR" dirty="0" smtClean="0"/>
              <a:t>: arquivo </a:t>
            </a:r>
            <a:r>
              <a:rPr lang="pt-BR" dirty="0" err="1" smtClean="0"/>
              <a:t>txt</a:t>
            </a:r>
            <a:r>
              <a:rPr lang="pt-BR" dirty="0" smtClean="0"/>
              <a:t>)</a:t>
            </a:r>
            <a:endParaRPr lang="pt-BR" dirty="0"/>
          </a:p>
        </p:txBody>
      </p:sp>
      <p:cxnSp>
        <p:nvCxnSpPr>
          <p:cNvPr id="9" name="Conector de Seta Reta 8"/>
          <p:cNvCxnSpPr/>
          <p:nvPr/>
        </p:nvCxnSpPr>
        <p:spPr>
          <a:xfrm flipH="1" flipV="1">
            <a:off x="5626249" y="3664590"/>
            <a:ext cx="2829262" cy="92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de Seta Reta 10"/>
          <p:cNvCxnSpPr/>
          <p:nvPr/>
        </p:nvCxnSpPr>
        <p:spPr>
          <a:xfrm flipH="1">
            <a:off x="6962666" y="4140432"/>
            <a:ext cx="1492845" cy="92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7917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 construção de Layout é feita Clicando e arrastando os nomes para as áreas abaixo(Filtro, Coluna, Linhas ou Valores). De acordo com o campo, a informação terá um comportamento:</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10"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5529" y="1965680"/>
            <a:ext cx="2447925" cy="465105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r="11184"/>
          <a:stretch/>
        </p:blipFill>
        <p:spPr>
          <a:xfrm>
            <a:off x="5024579" y="2129480"/>
            <a:ext cx="6260193" cy="2171700"/>
          </a:xfrm>
          <a:prstGeom prst="rect">
            <a:avLst/>
          </a:prstGeom>
        </p:spPr>
      </p:pic>
      <p:pic>
        <p:nvPicPr>
          <p:cNvPr id="12" name="Imagem 11"/>
          <p:cNvPicPr>
            <a:picLocks noChangeAspect="1"/>
          </p:cNvPicPr>
          <p:nvPr/>
        </p:nvPicPr>
        <p:blipFill>
          <a:blip r:embed="rId4"/>
          <a:stretch>
            <a:fillRect/>
          </a:stretch>
        </p:blipFill>
        <p:spPr>
          <a:xfrm>
            <a:off x="6141609" y="4364037"/>
            <a:ext cx="5422862" cy="2177488"/>
          </a:xfrm>
          <a:prstGeom prst="rect">
            <a:avLst/>
          </a:prstGeom>
        </p:spPr>
      </p:pic>
    </p:spTree>
    <p:extLst>
      <p:ext uri="{BB962C8B-B14F-4D97-AF65-F5344CB8AC3E}">
        <p14:creationId xmlns:p14="http://schemas.microsoft.com/office/powerpoint/2010/main" val="1444145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TOTAIS DE VENDA e QTD de NF`S(registros) por:</a:t>
            </a:r>
          </a:p>
          <a:p>
            <a:pPr marL="0" indent="0" algn="just">
              <a:lnSpc>
                <a:spcPct val="150000"/>
              </a:lnSpc>
              <a:buNone/>
            </a:pPr>
            <a:r>
              <a:rPr lang="pt-BR" sz="1800" dirty="0" smtClean="0"/>
              <a:t>UF x </a:t>
            </a:r>
            <a:r>
              <a:rPr lang="pt-BR" sz="1800" u="sng" dirty="0" smtClean="0"/>
              <a:t>SEGMENTO</a:t>
            </a:r>
          </a:p>
          <a:p>
            <a:pPr marL="0" indent="0" algn="just">
              <a:lnSpc>
                <a:spcPct val="150000"/>
              </a:lnSpc>
              <a:buNone/>
            </a:pPr>
            <a:r>
              <a:rPr lang="pt-BR" sz="1800" dirty="0" smtClean="0"/>
              <a:t>VENDEDOR x </a:t>
            </a:r>
            <a:r>
              <a:rPr lang="pt-BR" sz="1800" u="sng" dirty="0" smtClean="0"/>
              <a:t>PERÍODO</a:t>
            </a:r>
          </a:p>
          <a:p>
            <a:pPr marL="0" indent="0" algn="just">
              <a:lnSpc>
                <a:spcPct val="150000"/>
              </a:lnSpc>
              <a:buNone/>
            </a:pPr>
            <a:r>
              <a:rPr lang="pt-BR" sz="1800" dirty="0" smtClean="0"/>
              <a:t>SEGMENTO x UF x </a:t>
            </a:r>
            <a:r>
              <a:rPr lang="pt-BR" sz="1800" u="sng" dirty="0"/>
              <a:t>CATEGORIA</a:t>
            </a:r>
            <a:r>
              <a:rPr lang="pt-BR" sz="1800" dirty="0"/>
              <a:t> </a:t>
            </a:r>
            <a:endParaRPr lang="pt-BR" sz="1800" dirty="0" smtClean="0"/>
          </a:p>
          <a:p>
            <a:pPr marL="0" indent="0" algn="just">
              <a:lnSpc>
                <a:spcPct val="150000"/>
              </a:lnSpc>
              <a:buNone/>
            </a:pPr>
            <a:r>
              <a:rPr lang="pt-BR" sz="1800" dirty="0" err="1" smtClean="0"/>
              <a:t>Obs</a:t>
            </a:r>
            <a:r>
              <a:rPr lang="pt-BR" sz="1800" dirty="0" smtClean="0"/>
              <a:t>: O que esta sublinhado insira como COLUNA</a:t>
            </a:r>
          </a:p>
          <a:p>
            <a:pPr marL="0" indent="0" algn="just">
              <a:lnSpc>
                <a:spcPct val="150000"/>
              </a:lnSpc>
              <a:buNone/>
            </a:pPr>
            <a:endParaRPr lang="pt-BR" sz="1800" dirty="0" smtClean="0"/>
          </a:p>
          <a:p>
            <a:pPr marL="0" indent="0" algn="just">
              <a:lnSpc>
                <a:spcPct val="150000"/>
              </a:lnSpc>
              <a:buNone/>
            </a:pPr>
            <a:r>
              <a:rPr lang="pt-BR" sz="1800" dirty="0" smtClean="0"/>
              <a:t>Depois faça um relatório que demonstre a participação% nas mesmas visões:</a:t>
            </a:r>
          </a:p>
          <a:p>
            <a:pPr marL="0" indent="0" algn="just">
              <a:lnSpc>
                <a:spcPct val="150000"/>
              </a:lnSpc>
              <a:buNone/>
            </a:pPr>
            <a:r>
              <a:rPr lang="pt-BR" sz="1800" dirty="0"/>
              <a:t>UF x SEGMENTO</a:t>
            </a:r>
          </a:p>
          <a:p>
            <a:pPr marL="0" indent="0" algn="just">
              <a:lnSpc>
                <a:spcPct val="150000"/>
              </a:lnSpc>
              <a:buNone/>
            </a:pPr>
            <a:r>
              <a:rPr lang="pt-BR" sz="1800" dirty="0"/>
              <a:t>EVOLUÇÃO DE VENDEDOR POR PERIODO</a:t>
            </a:r>
          </a:p>
          <a:p>
            <a:pPr marL="0" indent="0" algn="just">
              <a:lnSpc>
                <a:spcPct val="150000"/>
              </a:lnSpc>
              <a:buNone/>
            </a:pPr>
            <a:r>
              <a:rPr lang="pt-BR" sz="1800" dirty="0"/>
              <a:t>CATEGORIA x SEGMENTO x </a:t>
            </a:r>
            <a:r>
              <a:rPr lang="pt-BR" sz="1800" dirty="0" smtClean="0"/>
              <a:t>UF</a:t>
            </a:r>
            <a:endParaRPr lang="pt-BR" sz="1800" dirty="0"/>
          </a:p>
        </p:txBody>
      </p:sp>
      <p:sp>
        <p:nvSpPr>
          <p:cNvPr id="4" name="Elipse 3"/>
          <p:cNvSpPr/>
          <p:nvPr/>
        </p:nvSpPr>
        <p:spPr>
          <a:xfrm>
            <a:off x="3119717" y="164557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4157727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t>Formula SE</a:t>
            </a:r>
          </a:p>
          <a:p>
            <a:pPr>
              <a:lnSpc>
                <a:spcPct val="150000"/>
              </a:lnSpc>
            </a:pPr>
            <a:r>
              <a:rPr lang="pt-BR" sz="2000" dirty="0" smtClean="0"/>
              <a:t>Fórmulas Aninhadas</a:t>
            </a:r>
          </a:p>
          <a:p>
            <a:pPr>
              <a:lnSpc>
                <a:spcPct val="150000"/>
              </a:lnSpc>
            </a:pPr>
            <a:r>
              <a:rPr lang="pt-BR" sz="2000" dirty="0" smtClean="0"/>
              <a:t>Auditor de Fórmula</a:t>
            </a:r>
          </a:p>
          <a:p>
            <a:pPr>
              <a:lnSpc>
                <a:spcPct val="150000"/>
              </a:lnSpc>
            </a:pPr>
            <a:r>
              <a:rPr lang="pt-BR" sz="2000" dirty="0" smtClean="0"/>
              <a:t>Intervalo Nomeado</a:t>
            </a:r>
            <a:endParaRPr lang="pt-BR" sz="2000" dirty="0"/>
          </a:p>
          <a:p>
            <a:pPr>
              <a:lnSpc>
                <a:spcPct val="150000"/>
              </a:lnSpc>
            </a:pPr>
            <a:r>
              <a:rPr lang="pt-BR" sz="2000" dirty="0" smtClean="0"/>
              <a:t>Tabela</a:t>
            </a:r>
            <a:endParaRPr lang="pt-BR" sz="2000" dirty="0"/>
          </a:p>
          <a:p>
            <a:pPr>
              <a:lnSpc>
                <a:spcPct val="150000"/>
              </a:lnSpc>
            </a:pPr>
            <a:r>
              <a:rPr lang="pt-BR" sz="2000" dirty="0" smtClean="0"/>
              <a:t>Tabela Dinâmica</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2588229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73741" y="1156518"/>
            <a:ext cx="9144000" cy="5701482"/>
          </a:xfrm>
        </p:spPr>
        <p:txBody>
          <a:bodyPr>
            <a:noAutofit/>
          </a:bodyPr>
          <a:lstStyle/>
          <a:p>
            <a:pPr>
              <a:lnSpc>
                <a:spcPct val="150000"/>
              </a:lnSpc>
            </a:pPr>
            <a:r>
              <a:rPr lang="pt-BR" sz="2000" dirty="0" smtClean="0"/>
              <a:t>Intervalo Nomeado permite  fazer uma referencia digitando apenas o nome ao invés de apontar o endereço a todo o momento</a:t>
            </a:r>
          </a:p>
          <a:p>
            <a:pPr>
              <a:lnSpc>
                <a:spcPct val="150000"/>
              </a:lnSpc>
            </a:pPr>
            <a:endParaRPr lang="pt-BR" sz="2000" dirty="0"/>
          </a:p>
          <a:p>
            <a:pPr>
              <a:lnSpc>
                <a:spcPct val="150000"/>
              </a:lnSpc>
            </a:pPr>
            <a:r>
              <a:rPr lang="pt-BR" sz="2000" dirty="0" smtClean="0"/>
              <a:t>Tabela dinâmica: utiliza uma lista, intervalo nomeado ou arquivo externo para organizar, calcular  e sumarizar registros.</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Relembrando tabela dinâmica e intervalor nomeado.</a:t>
            </a:r>
            <a:endParaRPr lang="pt-BR" sz="2400" b="1" dirty="0">
              <a:solidFill>
                <a:schemeClr val="accent6">
                  <a:lumMod val="75000"/>
                </a:schemeClr>
              </a:solidFill>
              <a:latin typeface="Corbel" panose="020B0503020204020204" pitchFamily="34" charset="0"/>
            </a:endParaRPr>
          </a:p>
        </p:txBody>
      </p:sp>
      <p:pic>
        <p:nvPicPr>
          <p:cNvPr id="5"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23157" y="1681731"/>
            <a:ext cx="2447925" cy="4651056"/>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p:cNvSpPr/>
          <p:nvPr/>
        </p:nvSpPr>
        <p:spPr>
          <a:xfrm>
            <a:off x="9317566" y="4561242"/>
            <a:ext cx="1129553" cy="774550"/>
          </a:xfrm>
          <a:prstGeom prst="ellipse">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7" name="Elipse 6"/>
          <p:cNvSpPr/>
          <p:nvPr/>
        </p:nvSpPr>
        <p:spPr>
          <a:xfrm>
            <a:off x="9317565" y="5507264"/>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0438330" y="4586729"/>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695269" y="3878443"/>
            <a:ext cx="7607273" cy="369332"/>
          </a:xfrm>
          <a:prstGeom prst="rect">
            <a:avLst/>
          </a:prstGeom>
          <a:noFill/>
        </p:spPr>
        <p:txBody>
          <a:bodyPr wrap="square" rtlCol="0">
            <a:spAutoFit/>
          </a:bodyPr>
          <a:lstStyle/>
          <a:p>
            <a:r>
              <a:rPr lang="pt-BR" dirty="0" smtClean="0">
                <a:solidFill>
                  <a:srgbClr val="00B0F0"/>
                </a:solidFill>
              </a:rPr>
              <a:t>Filtro: Limita os dados e afeta todo o relatório. Fica oculto no relatório</a:t>
            </a:r>
            <a:endParaRPr lang="pt-BR" dirty="0">
              <a:solidFill>
                <a:srgbClr val="00B0F0"/>
              </a:solidFill>
            </a:endParaRPr>
          </a:p>
        </p:txBody>
      </p:sp>
      <p:sp>
        <p:nvSpPr>
          <p:cNvPr id="21" name="CaixaDeTexto 20"/>
          <p:cNvSpPr txBox="1"/>
          <p:nvPr/>
        </p:nvSpPr>
        <p:spPr>
          <a:xfrm>
            <a:off x="642491" y="4545427"/>
            <a:ext cx="8178780" cy="369332"/>
          </a:xfrm>
          <a:prstGeom prst="rect">
            <a:avLst/>
          </a:prstGeom>
          <a:noFill/>
        </p:spPr>
        <p:txBody>
          <a:bodyPr wrap="square" rtlCol="0">
            <a:spAutoFit/>
          </a:bodyPr>
          <a:lstStyle/>
          <a:p>
            <a:r>
              <a:rPr lang="pt-BR" dirty="0" smtClean="0">
                <a:solidFill>
                  <a:srgbClr val="FF0000"/>
                </a:solidFill>
              </a:rPr>
              <a:t>Linha e Coluna: Limita os dados e afeta todo o relatório. Fica visível no relatório</a:t>
            </a:r>
            <a:endParaRPr lang="pt-BR" dirty="0">
              <a:solidFill>
                <a:srgbClr val="FF0000"/>
              </a:solidFill>
            </a:endParaRPr>
          </a:p>
        </p:txBody>
      </p:sp>
      <p:sp>
        <p:nvSpPr>
          <p:cNvPr id="22" name="CaixaDeTexto 21"/>
          <p:cNvSpPr txBox="1"/>
          <p:nvPr/>
        </p:nvSpPr>
        <p:spPr>
          <a:xfrm>
            <a:off x="695270" y="5184098"/>
            <a:ext cx="7607273" cy="646331"/>
          </a:xfrm>
          <a:prstGeom prst="rect">
            <a:avLst/>
          </a:prstGeom>
          <a:noFill/>
        </p:spPr>
        <p:txBody>
          <a:bodyPr wrap="square" rtlCol="0">
            <a:spAutoFit/>
          </a:bodyPr>
          <a:lstStyle/>
          <a:p>
            <a:r>
              <a:rPr lang="pt-BR" dirty="0" smtClean="0">
                <a:solidFill>
                  <a:srgbClr val="FFC000"/>
                </a:solidFill>
              </a:rPr>
              <a:t>Valores: realiza operações matemáticas para resumir os dados (contagem , soma, etc..)</a:t>
            </a:r>
            <a:endParaRPr lang="pt-BR" dirty="0">
              <a:solidFill>
                <a:srgbClr val="FFC000"/>
              </a:solidFill>
            </a:endParaRPr>
          </a:p>
        </p:txBody>
      </p:sp>
    </p:spTree>
    <p:extLst>
      <p:ext uri="{BB962C8B-B14F-4D97-AF65-F5344CB8AC3E}">
        <p14:creationId xmlns:p14="http://schemas.microsoft.com/office/powerpoint/2010/main" val="2020669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para </a:t>
            </a:r>
            <a:r>
              <a:rPr lang="pt-BR" sz="1800" dirty="0" smtClean="0"/>
              <a:t>calcular TOTAIS DE VENDA </a:t>
            </a:r>
            <a:r>
              <a:rPr lang="pt-BR" sz="1800" dirty="0" smtClean="0"/>
              <a:t>BRUTA e </a:t>
            </a:r>
            <a:r>
              <a:rPr lang="pt-BR" sz="1800" dirty="0" smtClean="0"/>
              <a:t>%</a:t>
            </a:r>
            <a:r>
              <a:rPr lang="pt-BR" sz="1800" dirty="0" smtClean="0"/>
              <a:t>PARTICIPAÇÃO </a:t>
            </a:r>
            <a:r>
              <a:rPr lang="pt-BR" sz="1800" dirty="0" smtClean="0"/>
              <a:t>por vendas </a:t>
            </a:r>
            <a:r>
              <a:rPr lang="pt-BR" sz="1800" dirty="0" smtClean="0"/>
              <a:t>BRUTA (no </a:t>
            </a:r>
            <a:r>
              <a:rPr lang="pt-BR" sz="1800" dirty="0" smtClean="0"/>
              <a:t>mesmo relatório</a:t>
            </a:r>
            <a:r>
              <a:rPr lang="pt-BR" sz="1800" dirty="0" smtClean="0"/>
              <a:t>) por REGIÃO.</a:t>
            </a:r>
            <a:endParaRPr lang="pt-BR" sz="1800" dirty="0" smtClean="0"/>
          </a:p>
          <a:p>
            <a:pPr marL="0" indent="0" algn="just">
              <a:lnSpc>
                <a:spcPct val="150000"/>
              </a:lnSpc>
              <a:buNone/>
            </a:pPr>
            <a:r>
              <a:rPr lang="pt-BR" sz="1800" dirty="0" smtClean="0"/>
              <a:t>1)VENDEDOR (linha)x PRODUTO (Coluna) com </a:t>
            </a:r>
            <a:r>
              <a:rPr lang="pt-BR" sz="1800" dirty="0" smtClean="0"/>
              <a:t>filtro por UF</a:t>
            </a:r>
            <a:r>
              <a:rPr lang="pt-BR" sz="1800" dirty="0" smtClean="0"/>
              <a:t>.</a:t>
            </a:r>
          </a:p>
          <a:p>
            <a:pPr marL="0" indent="0" algn="just">
              <a:lnSpc>
                <a:spcPct val="150000"/>
              </a:lnSpc>
              <a:buNone/>
            </a:pPr>
            <a:r>
              <a:rPr lang="pt-BR" sz="1800" dirty="0" smtClean="0"/>
              <a:t>2) Faça Um Evolutivo (data como Coluna) de Vendas Liquidas x Custo no mesmo relatório.</a:t>
            </a:r>
          </a:p>
          <a:p>
            <a:pPr marL="0" indent="0" algn="just">
              <a:lnSpc>
                <a:spcPct val="150000"/>
              </a:lnSpc>
              <a:buNone/>
            </a:pPr>
            <a:r>
              <a:rPr lang="pt-BR" sz="1800" dirty="0" smtClean="0"/>
              <a:t>3) Faça um Quadro de Rentabilidade(Vendas Liquidas menos Custo)  por Vendedor ( campo Linha).</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99972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combinar o Jogo?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95804" y="1296054"/>
            <a:ext cx="7522285"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pt-BR" dirty="0">
                <a:latin typeface="Corbel" panose="020B0503020204020204" pitchFamily="34" charset="0"/>
              </a:rPr>
              <a:t>Celular &gt; OK, atender fora do local</a:t>
            </a:r>
          </a:p>
          <a:p>
            <a:pPr marL="285750" indent="-285750">
              <a:lnSpc>
                <a:spcPct val="200000"/>
              </a:lnSpc>
              <a:buFont typeface="Wingdings" panose="05000000000000000000" pitchFamily="2" charset="2"/>
              <a:buChar char="§"/>
            </a:pPr>
            <a:r>
              <a:rPr lang="pt-BR" dirty="0">
                <a:latin typeface="Corbel" panose="020B0503020204020204" pitchFamily="34" charset="0"/>
              </a:rPr>
              <a:t>Intervalo 10 minutos todos juntos?</a:t>
            </a:r>
          </a:p>
          <a:p>
            <a:pPr marL="285750" indent="-285750">
              <a:lnSpc>
                <a:spcPct val="200000"/>
              </a:lnSpc>
              <a:buFont typeface="Wingdings" panose="05000000000000000000" pitchFamily="2" charset="2"/>
              <a:buChar char="§"/>
            </a:pPr>
            <a:r>
              <a:rPr lang="pt-BR" dirty="0">
                <a:latin typeface="Corbel" panose="020B0503020204020204" pitchFamily="34" charset="0"/>
              </a:rPr>
              <a:t>Alunos adiantados: Desafio !! Dominar os Atalhos</a:t>
            </a:r>
          </a:p>
          <a:p>
            <a:pPr marL="285750" indent="-285750">
              <a:lnSpc>
                <a:spcPct val="200000"/>
              </a:lnSpc>
              <a:buFont typeface="Wingdings" panose="05000000000000000000" pitchFamily="2" charset="2"/>
              <a:buChar char="§"/>
            </a:pPr>
            <a:r>
              <a:rPr lang="pt-BR" dirty="0">
                <a:latin typeface="Corbel" panose="020B0503020204020204" pitchFamily="34" charset="0"/>
              </a:rPr>
              <a:t>Tempo para Exercício, ~30:  mas negociável</a:t>
            </a:r>
          </a:p>
          <a:p>
            <a:pPr>
              <a:lnSpc>
                <a:spcPct val="150000"/>
              </a:lnSpc>
            </a:pPr>
            <a:endParaRPr lang="pt-BR" sz="2400" dirty="0">
              <a:latin typeface="Corbel" panose="020B0503020204020204" pitchFamily="34" charset="0"/>
            </a:endParaRPr>
          </a:p>
          <a:p>
            <a:pPr>
              <a:lnSpc>
                <a:spcPct val="150000"/>
              </a:lnSpc>
            </a:pPr>
            <a:r>
              <a:rPr lang="pt-BR" sz="2400" dirty="0">
                <a:latin typeface="Corbel" panose="020B0503020204020204" pitchFamily="34" charset="0"/>
              </a:rPr>
              <a:t>Lembrem-se: CURSO PARA INICIANTES DE EXCEL.</a:t>
            </a:r>
          </a:p>
          <a:p>
            <a:pPr>
              <a:lnSpc>
                <a:spcPct val="150000"/>
              </a:lnSpc>
            </a:pPr>
            <a:r>
              <a:rPr lang="pt-BR" sz="2400" dirty="0">
                <a:latin typeface="Corbel" panose="020B0503020204020204" pitchFamily="34" charset="0"/>
              </a:rPr>
              <a:t>TEM QUE TER DÚVIDAS !!!</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30193928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55002" y="1021976"/>
            <a:ext cx="11564471" cy="5836024"/>
          </a:xfrm>
        </p:spPr>
        <p:txBody>
          <a:bodyPr>
            <a:noAutofit/>
          </a:bodyPr>
          <a:lstStyle/>
          <a:p>
            <a:pPr>
              <a:lnSpc>
                <a:spcPct val="150000"/>
              </a:lnSpc>
            </a:pPr>
            <a:r>
              <a:rPr lang="pt-BR" sz="1800" dirty="0" smtClean="0"/>
              <a:t>Permite inserir um novo campo com cálculos matemáticos personalizados utilizando os campos que já existem na tabela dinâmica sem necessidade de existir os mesmos fisicamente na BASE DE DADOS origem da tabela.</a:t>
            </a:r>
          </a:p>
          <a:p>
            <a:pPr marL="0" indent="0">
              <a:lnSpc>
                <a:spcPct val="150000"/>
              </a:lnSpc>
              <a:buNone/>
            </a:pPr>
            <a:r>
              <a:rPr lang="pt-BR" sz="1800" dirty="0" smtClean="0"/>
              <a:t>Caminho: com o cursos DENTRO DA TABELA DINAMICA&gt;  Guia Ferramentas da Tabela </a:t>
            </a:r>
            <a:r>
              <a:rPr lang="pt-BR" sz="1800" dirty="0" err="1" smtClean="0"/>
              <a:t>Dinamica</a:t>
            </a:r>
            <a:r>
              <a:rPr lang="pt-BR" sz="1800" dirty="0" smtClean="0"/>
              <a:t> &gt; Grupo </a:t>
            </a:r>
            <a:r>
              <a:rPr lang="pt-BR" sz="1800" dirty="0" err="1" smtClean="0"/>
              <a:t>calculos</a:t>
            </a:r>
            <a:r>
              <a:rPr lang="pt-BR" sz="1800" dirty="0" smtClean="0"/>
              <a:t>&gt; Menu campos, Itens e Conjuntos &gt; Comando Campo calculado. </a:t>
            </a:r>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CAMPOS CALCULADO</a:t>
            </a:r>
            <a:endParaRPr lang="pt-BR" sz="2400" b="1" dirty="0">
              <a:solidFill>
                <a:schemeClr val="accent6">
                  <a:lumMod val="75000"/>
                </a:schemeClr>
              </a:solidFill>
              <a:latin typeface="Corbel" panose="020B0503020204020204" pitchFamily="34" charset="0"/>
            </a:endParaRPr>
          </a:p>
        </p:txBody>
      </p:sp>
      <p:pic>
        <p:nvPicPr>
          <p:cNvPr id="9" name="Imagem 8"/>
          <p:cNvPicPr>
            <a:picLocks noChangeAspect="1"/>
          </p:cNvPicPr>
          <p:nvPr/>
        </p:nvPicPr>
        <p:blipFill>
          <a:blip r:embed="rId2"/>
          <a:stretch>
            <a:fillRect/>
          </a:stretch>
        </p:blipFill>
        <p:spPr>
          <a:xfrm>
            <a:off x="2913692" y="3146534"/>
            <a:ext cx="4028411" cy="2636934"/>
          </a:xfrm>
          <a:prstGeom prst="rect">
            <a:avLst/>
          </a:prstGeom>
        </p:spPr>
      </p:pic>
      <p:sp>
        <p:nvSpPr>
          <p:cNvPr id="10" name="Texto Explicativo Retangular 9"/>
          <p:cNvSpPr/>
          <p:nvPr/>
        </p:nvSpPr>
        <p:spPr>
          <a:xfrm>
            <a:off x="1333498" y="3007994"/>
            <a:ext cx="1301675" cy="554746"/>
          </a:xfrm>
          <a:prstGeom prst="wedgeRectCallout">
            <a:avLst>
              <a:gd name="adj1" fmla="val 86580"/>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Nome do campo calculado</a:t>
            </a:r>
            <a:endParaRPr lang="pt-BR" sz="1400" dirty="0"/>
          </a:p>
        </p:txBody>
      </p:sp>
      <p:sp>
        <p:nvSpPr>
          <p:cNvPr id="14" name="Texto Explicativo Retangular 13"/>
          <p:cNvSpPr/>
          <p:nvPr/>
        </p:nvSpPr>
        <p:spPr>
          <a:xfrm>
            <a:off x="800062" y="3789022"/>
            <a:ext cx="1637551" cy="574436"/>
          </a:xfrm>
          <a:prstGeom prst="wedgeRectCallout">
            <a:avLst>
              <a:gd name="adj1" fmla="val 74086"/>
              <a:gd name="adj2" fmla="val -34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Formula usando os campos já existentes</a:t>
            </a:r>
            <a:endParaRPr lang="pt-BR" sz="1400" dirty="0"/>
          </a:p>
        </p:txBody>
      </p:sp>
      <p:sp>
        <p:nvSpPr>
          <p:cNvPr id="15" name="Texto Explicativo Retangular 14"/>
          <p:cNvSpPr/>
          <p:nvPr/>
        </p:nvSpPr>
        <p:spPr>
          <a:xfrm>
            <a:off x="1200143" y="4772230"/>
            <a:ext cx="1092761" cy="723395"/>
          </a:xfrm>
          <a:prstGeom prst="wedgeRectCallout">
            <a:avLst>
              <a:gd name="adj1" fmla="val 95652"/>
              <a:gd name="adj2" fmla="val -29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Campos disponíveis para Calculo</a:t>
            </a:r>
            <a:endParaRPr lang="pt-BR" sz="1400" dirty="0"/>
          </a:p>
        </p:txBody>
      </p:sp>
      <p:sp>
        <p:nvSpPr>
          <p:cNvPr id="12" name="Retângulo 11"/>
          <p:cNvSpPr/>
          <p:nvPr/>
        </p:nvSpPr>
        <p:spPr>
          <a:xfrm>
            <a:off x="2768984" y="4181660"/>
            <a:ext cx="2286087" cy="155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3"/>
          <a:stretch>
            <a:fillRect/>
          </a:stretch>
        </p:blipFill>
        <p:spPr>
          <a:xfrm>
            <a:off x="8993430" y="3430008"/>
            <a:ext cx="2371725" cy="1866900"/>
          </a:xfrm>
          <a:prstGeom prst="rect">
            <a:avLst/>
          </a:prstGeom>
        </p:spPr>
      </p:pic>
      <p:sp>
        <p:nvSpPr>
          <p:cNvPr id="16" name="Seta para a Direita 15"/>
          <p:cNvSpPr/>
          <p:nvPr/>
        </p:nvSpPr>
        <p:spPr>
          <a:xfrm rot="1843249">
            <a:off x="6716687" y="3842767"/>
            <a:ext cx="2434534" cy="54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7613761" y="5417444"/>
            <a:ext cx="4071249" cy="523220"/>
          </a:xfrm>
          <a:prstGeom prst="rect">
            <a:avLst/>
          </a:prstGeom>
          <a:noFill/>
        </p:spPr>
        <p:txBody>
          <a:bodyPr wrap="square" rtlCol="0">
            <a:spAutoFit/>
          </a:bodyPr>
          <a:lstStyle/>
          <a:p>
            <a:r>
              <a:rPr lang="pt-BR" sz="1400" dirty="0" smtClean="0"/>
              <a:t>Ao clicar em “Adicionar” &gt;”OK” o novo campo passa a fazer parte da tabela dinâmica</a:t>
            </a:r>
            <a:endParaRPr lang="pt-BR" sz="1400" dirty="0"/>
          </a:p>
        </p:txBody>
      </p:sp>
      <p:sp>
        <p:nvSpPr>
          <p:cNvPr id="23" name="CaixaDeTexto 22"/>
          <p:cNvSpPr txBox="1"/>
          <p:nvPr/>
        </p:nvSpPr>
        <p:spPr>
          <a:xfrm>
            <a:off x="2292904" y="6143316"/>
            <a:ext cx="8400197" cy="523220"/>
          </a:xfrm>
          <a:prstGeom prst="rect">
            <a:avLst/>
          </a:prstGeom>
          <a:noFill/>
        </p:spPr>
        <p:txBody>
          <a:bodyPr wrap="square" rtlCol="0">
            <a:spAutoFit/>
          </a:bodyPr>
          <a:lstStyle/>
          <a:p>
            <a:r>
              <a:rPr lang="pt-BR" sz="1400" dirty="0" smtClean="0"/>
              <a:t>Atenção: Lembre-se sempre que o campo calculado faz o calculo usando os agrupamentos mostrados, ou seja, primeiro ele agrupa e depois calcula (não realiza calculo linha a linha)</a:t>
            </a:r>
            <a:endParaRPr lang="pt-BR" sz="1400" dirty="0"/>
          </a:p>
        </p:txBody>
      </p:sp>
    </p:spTree>
    <p:extLst>
      <p:ext uri="{BB962C8B-B14F-4D97-AF65-F5344CB8AC3E}">
        <p14:creationId xmlns:p14="http://schemas.microsoft.com/office/powerpoint/2010/main" val="228211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e o CAMPO CALCULADO:</a:t>
            </a:r>
            <a:endParaRPr lang="pt-BR" sz="1800" dirty="0" smtClean="0"/>
          </a:p>
          <a:p>
            <a:pPr marL="0" indent="0" algn="just">
              <a:lnSpc>
                <a:spcPct val="150000"/>
              </a:lnSpc>
              <a:buNone/>
            </a:pPr>
            <a:r>
              <a:rPr lang="pt-BR" sz="1800" dirty="0" smtClean="0"/>
              <a:t>1)%Imposto COBRADO POR UF e POR PRODUTO.</a:t>
            </a:r>
          </a:p>
          <a:p>
            <a:pPr marL="0" indent="0" algn="just">
              <a:lnSpc>
                <a:spcPct val="150000"/>
              </a:lnSpc>
              <a:buNone/>
            </a:pPr>
            <a:r>
              <a:rPr lang="pt-BR" sz="1800" dirty="0" smtClean="0"/>
              <a:t>2) EVOLUÇÃO %MARGEM sobre RECEITA LIQUIDA.</a:t>
            </a:r>
          </a:p>
          <a:p>
            <a:pPr marL="0" indent="0" algn="just">
              <a:lnSpc>
                <a:spcPct val="150000"/>
              </a:lnSpc>
              <a:buNone/>
            </a:pPr>
            <a:r>
              <a:rPr lang="pt-BR" sz="1800" dirty="0" smtClean="0"/>
              <a:t>3) Evolução do </a:t>
            </a:r>
            <a:r>
              <a:rPr lang="pt-BR" sz="1800" dirty="0"/>
              <a:t>%Imposto </a:t>
            </a:r>
            <a:r>
              <a:rPr lang="pt-BR" sz="1800" dirty="0" smtClean="0"/>
              <a:t>COBRADO, %</a:t>
            </a:r>
            <a:r>
              <a:rPr lang="pt-BR" sz="1800" dirty="0"/>
              <a:t>Custo sobre Receita Bruta por </a:t>
            </a:r>
            <a:r>
              <a:rPr lang="pt-BR" sz="1800" dirty="0" smtClean="0"/>
              <a:t>Produto,</a:t>
            </a:r>
            <a:r>
              <a:rPr lang="pt-BR" sz="1800" dirty="0"/>
              <a:t> %Margem Sobre RECEITA BRUTA, </a:t>
            </a:r>
          </a:p>
          <a:p>
            <a:pPr marL="0" indent="0" algn="just">
              <a:lnSpc>
                <a:spcPct val="150000"/>
              </a:lnSpc>
              <a:buNone/>
            </a:pPr>
            <a:r>
              <a:rPr lang="pt-BR" sz="1800" dirty="0" smtClean="0"/>
              <a:t>4) EVOLUÇÃO por Data de Soma Unidades, VENDA BRUTA, RECEITA LIQUIDA, CUSTO, MARGEM, %MARGEM Receita Liquida,</a:t>
            </a:r>
            <a:r>
              <a:rPr lang="pt-BR" sz="1800" dirty="0"/>
              <a:t> %Imposto COBRADO, %Custo sobre Receita Bruta por Produto, %Margem Sobre RECEITA BRUTA, </a:t>
            </a:r>
          </a:p>
          <a:p>
            <a:pPr marL="0" indent="0" algn="just">
              <a:lnSpc>
                <a:spcPct val="150000"/>
              </a:lnSpc>
              <a:buNone/>
            </a:pPr>
            <a:r>
              <a:rPr lang="pt-BR" sz="1800" dirty="0" smtClean="0"/>
              <a:t>5) Tabela de Produto(campo de linha), </a:t>
            </a:r>
            <a:r>
              <a:rPr lang="pt-BR" sz="1800" dirty="0"/>
              <a:t>Soma Unidades, VENDA BRUTA, RECEITA LIQUIDA, CUSTO, MARGEM, %MARGEM Receita Liquida, %Imposto COBRADO, %Custo sobre Receita Bruta por Produto, %Margem Sobre RECEITA </a:t>
            </a:r>
            <a:r>
              <a:rPr lang="pt-BR" sz="1800" dirty="0" smtClean="0"/>
              <a:t>BRUTA  (todos os cálculos/valores em Coluna).</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25491996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 Além de Mostrar informação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Além de mostrar dados resumidos de forma rápida e consistente, a tabela dinâmica por ser um comando útil para conciliação e comparação de bases.</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753689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CONCILIAÇÃO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dirty="0" smtClean="0"/>
              <a:t>Uma empresa envia diariamente seus arquivos de recebimento de vendas para o banco. Entretanto desde a implementação do novo sistema de ERP os arquivos de retorno do Banco, e consequentemente os recebimentos, estão apresentado diferenças gerando problemas no Contábil x Financeiro. Para solucionar isto, o  departamento de TI gerou dois bancos de dados: 1 o arquivo de envio ao banco e o outro o Retorno daquilo que foi pago pelo cliente.</a:t>
            </a:r>
          </a:p>
          <a:p>
            <a:pPr marL="0" indent="0" algn="just">
              <a:lnSpc>
                <a:spcPct val="150000"/>
              </a:lnSpc>
              <a:buNone/>
            </a:pPr>
            <a:r>
              <a:rPr lang="pt-BR" sz="1600" dirty="0" smtClean="0"/>
              <a:t>Você precisa identificar a passar para TI a separação das transação que estão “divergentes</a:t>
            </a:r>
            <a:r>
              <a:rPr lang="pt-BR" sz="1600" dirty="0" smtClean="0"/>
              <a:t>” e aquelas que estão “ok”</a:t>
            </a:r>
          </a:p>
          <a:p>
            <a:pPr marL="0" indent="0" algn="just">
              <a:lnSpc>
                <a:spcPct val="150000"/>
              </a:lnSpc>
              <a:buNone/>
            </a:pPr>
            <a:r>
              <a:rPr lang="pt-BR" sz="1600" dirty="0" smtClean="0"/>
              <a:t>1)Planilha </a:t>
            </a:r>
            <a:r>
              <a:rPr lang="pt-BR" sz="1600" dirty="0" smtClean="0"/>
              <a:t>em que existe retorno do banco mas nunca foi pedido para cobrar</a:t>
            </a:r>
          </a:p>
          <a:p>
            <a:pPr marL="0" indent="0" algn="just">
              <a:lnSpc>
                <a:spcPct val="150000"/>
              </a:lnSpc>
              <a:buNone/>
            </a:pPr>
            <a:r>
              <a:rPr lang="pt-BR" sz="1600" dirty="0" smtClean="0"/>
              <a:t>2)Cobranças sem retorno do banco</a:t>
            </a:r>
          </a:p>
          <a:p>
            <a:pPr marL="0" indent="0" algn="just">
              <a:lnSpc>
                <a:spcPct val="150000"/>
              </a:lnSpc>
              <a:buNone/>
            </a:pPr>
            <a:r>
              <a:rPr lang="pt-BR" sz="1600" dirty="0" smtClean="0"/>
              <a:t>3) Mesmas </a:t>
            </a:r>
            <a:r>
              <a:rPr lang="pt-BR" sz="1600" dirty="0" err="1" smtClean="0"/>
              <a:t>ID´s</a:t>
            </a:r>
            <a:r>
              <a:rPr lang="pt-BR" sz="1600" dirty="0" smtClean="0"/>
              <a:t> de cobranças mas com valores diferentes.</a:t>
            </a:r>
          </a:p>
          <a:p>
            <a:pPr marL="0" indent="0" algn="just">
              <a:lnSpc>
                <a:spcPct val="150000"/>
              </a:lnSpc>
              <a:buNone/>
            </a:pPr>
            <a:r>
              <a:rPr lang="pt-BR" sz="1600" dirty="0" smtClean="0"/>
              <a:t>4) Planilha com os valores que estão “OK”</a:t>
            </a:r>
          </a:p>
          <a:p>
            <a:pPr marL="0" indent="0" algn="just">
              <a:lnSpc>
                <a:spcPct val="150000"/>
              </a:lnSpc>
              <a:buNone/>
            </a:pPr>
            <a:r>
              <a:rPr lang="pt-BR" sz="1600" dirty="0" smtClean="0"/>
              <a:t>OS</a:t>
            </a:r>
            <a:r>
              <a:rPr lang="pt-BR" sz="1600" dirty="0" smtClean="0"/>
              <a:t>: o ID da transação é o valor ÚNICO referente à ordem de Cobrança (use-o como referencia).</a:t>
            </a:r>
          </a:p>
          <a:p>
            <a:pPr marL="0" indent="0" algn="just">
              <a:lnSpc>
                <a:spcPct val="150000"/>
              </a:lnSpc>
              <a:buNone/>
            </a:pPr>
            <a:r>
              <a:rPr lang="pt-BR" sz="1600" dirty="0" smtClean="0"/>
              <a:t>Qual  %do montante em valor que esta </a:t>
            </a:r>
            <a:r>
              <a:rPr lang="pt-BR" sz="1600" dirty="0" smtClean="0"/>
              <a:t>divergente? </a:t>
            </a:r>
            <a:r>
              <a:rPr lang="pt-BR" sz="1600" dirty="0" smtClean="0"/>
              <a:t>E em numero de registros </a:t>
            </a:r>
            <a:r>
              <a:rPr lang="pt-BR" sz="1600" dirty="0" err="1" smtClean="0"/>
              <a:t>ID’s</a:t>
            </a:r>
            <a:r>
              <a:rPr lang="pt-BR" sz="1600" dirty="0" smtClean="0"/>
              <a:t>?</a:t>
            </a:r>
          </a:p>
          <a:p>
            <a:pPr marL="0" indent="0" algn="just">
              <a:lnSpc>
                <a:spcPct val="150000"/>
              </a:lnSpc>
              <a:buNone/>
            </a:pPr>
            <a:endParaRPr lang="pt-BR" sz="1600" dirty="0" smtClean="0"/>
          </a:p>
          <a:p>
            <a:pPr marL="0" indent="0" algn="just">
              <a:lnSpc>
                <a:spcPct val="150000"/>
              </a:lnSpc>
              <a:buNone/>
            </a:pPr>
            <a:endParaRPr lang="pt-BR" sz="1600" dirty="0" smtClean="0"/>
          </a:p>
        </p:txBody>
      </p:sp>
    </p:spTree>
    <p:extLst>
      <p:ext uri="{BB962C8B-B14F-4D97-AF65-F5344CB8AC3E}">
        <p14:creationId xmlns:p14="http://schemas.microsoft.com/office/powerpoint/2010/main" val="3822760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84095" y="754063"/>
            <a:ext cx="11707906" cy="5495925"/>
          </a:xfrm>
        </p:spPr>
        <p:txBody>
          <a:bodyPr>
            <a:noAutofit/>
          </a:bodyPr>
          <a:lstStyle/>
          <a:p>
            <a:pPr algn="just"/>
            <a:endParaRPr lang="pt-BR" sz="2000" dirty="0"/>
          </a:p>
          <a:p>
            <a:pPr marL="0" indent="0" algn="just">
              <a:buNone/>
            </a:pPr>
            <a:r>
              <a:rPr lang="pt-BR" sz="2000" dirty="0"/>
              <a:t>Fazer um relatório do fluxo de caixa diário para 1 ano.</a:t>
            </a:r>
          </a:p>
          <a:p>
            <a:pPr algn="just"/>
            <a:r>
              <a:rPr lang="pt-BR" sz="2000" dirty="0"/>
              <a:t>1- Cada mês será em uma Planilha diferente</a:t>
            </a:r>
          </a:p>
          <a:p>
            <a:pPr algn="just"/>
            <a:r>
              <a:rPr lang="pt-BR" sz="2000" dirty="0"/>
              <a:t>2 -Inicia em 01/01/2017 com 0 de saldo Inicial. Termina em 31/12/2017.</a:t>
            </a:r>
          </a:p>
          <a:p>
            <a:pPr algn="just"/>
            <a:r>
              <a:rPr lang="pt-BR" sz="2000" dirty="0"/>
              <a:t>3- Toda terça tem pagamento de fornecedor no valor de 9.000 e às terças de 8.000.</a:t>
            </a:r>
          </a:p>
          <a:p>
            <a:pPr algn="just"/>
            <a:r>
              <a:rPr lang="pt-BR" sz="2000" dirty="0"/>
              <a:t>4 -Todo dia 5 e dia 20 de cada mês tem despesa adicional de 15.000 e 7.000 respectivamente.</a:t>
            </a:r>
          </a:p>
          <a:p>
            <a:pPr algn="just"/>
            <a:r>
              <a:rPr lang="pt-BR" sz="2000" dirty="0"/>
              <a:t>5- A partir de setembro, todos os pagamentos aumentam 7%.</a:t>
            </a:r>
          </a:p>
          <a:p>
            <a:pPr algn="just"/>
            <a:r>
              <a:rPr lang="pt-BR" sz="2000" dirty="0"/>
              <a:t>6 – Os recebimentos de vendas são depositadas todas as segundas no valor de 21.000 (constantes o  ano inteiro)</a:t>
            </a:r>
          </a:p>
          <a:p>
            <a:pPr algn="just"/>
            <a:r>
              <a:rPr lang="pt-BR" sz="2000" dirty="0"/>
              <a:t>7- Os recebimentos de venda de sucata são depositadas às quartas no valor de 3.000 (constantes ano  inteiro).</a:t>
            </a:r>
          </a:p>
          <a:p>
            <a:pPr algn="just"/>
            <a:endParaRPr lang="pt-BR" sz="2000" dirty="0"/>
          </a:p>
          <a:p>
            <a:pPr marL="0" indent="0" algn="just">
              <a:buNone/>
            </a:pPr>
            <a:r>
              <a:rPr lang="pt-BR" sz="2000" dirty="0"/>
              <a:t>No fim do ano haverá sobra ou falta de caixa? Quanto? Destaque pela cor vermelha a  planilha referente ao mês de menor caixa e verde onde esta a de maior caixa.</a:t>
            </a:r>
          </a:p>
          <a:p>
            <a:pPr marL="0" indent="0" algn="just">
              <a:buNone/>
            </a:pPr>
            <a:endParaRPr lang="pt-BR" sz="2000" dirty="0"/>
          </a:p>
          <a:p>
            <a:pPr marL="0" indent="0" algn="just">
              <a:buNone/>
            </a:pPr>
            <a:r>
              <a:rPr lang="pt-BR" sz="2000" dirty="0"/>
              <a:t>Dica: use a planilha anterior, copia de planilhas e formatação,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42572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Projete 2 anos de vendas no relatório de VENDAS. </a:t>
            </a:r>
          </a:p>
          <a:p>
            <a:pPr marL="0" indent="0">
              <a:buFont typeface="Arial" charset="0"/>
              <a:buNone/>
            </a:pPr>
            <a:r>
              <a:rPr lang="pt-BR" sz="1800" dirty="0"/>
              <a:t>Faça um gráfico de linhas e estime pela equação Linear, potenciação, </a:t>
            </a:r>
            <a:r>
              <a:rPr lang="pt-BR" sz="1800" dirty="0" err="1"/>
              <a:t>exponenciação</a:t>
            </a:r>
            <a:r>
              <a:rPr lang="pt-BR" sz="1800" dirty="0"/>
              <a:t>.</a:t>
            </a:r>
          </a:p>
          <a:p>
            <a:pPr marL="0" indent="0">
              <a:buFont typeface="Arial" charset="0"/>
              <a:buNone/>
            </a:pPr>
            <a:endParaRPr lang="pt-BR" sz="1800" dirty="0"/>
          </a:p>
        </p:txBody>
      </p:sp>
    </p:spTree>
    <p:extLst>
      <p:ext uri="{BB962C8B-B14F-4D97-AF65-F5344CB8AC3E}">
        <p14:creationId xmlns:p14="http://schemas.microsoft.com/office/powerpoint/2010/main" val="281603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91671" y="754063"/>
            <a:ext cx="11600329" cy="5495925"/>
          </a:xfrm>
        </p:spPr>
        <p:txBody>
          <a:bodyPr>
            <a:noAutofit/>
          </a:bodyPr>
          <a:lstStyle/>
          <a:p>
            <a:pPr marL="0" indent="0">
              <a:buNone/>
            </a:pPr>
            <a:endParaRPr lang="pt-BR" sz="2000" dirty="0"/>
          </a:p>
          <a:p>
            <a:pPr marL="0" indent="0" algn="just">
              <a:buNone/>
            </a:pPr>
            <a:r>
              <a:rPr lang="pt-BR" sz="2000" dirty="0"/>
              <a:t> Criar relatório de fluxo de caixa de 1 ano com entradas, saídas e saldo.</a:t>
            </a:r>
          </a:p>
          <a:p>
            <a:pPr algn="just"/>
            <a:r>
              <a:rPr lang="pt-BR" sz="2000" dirty="0"/>
              <a:t>1 - Um mês em cada planilha.</a:t>
            </a:r>
          </a:p>
          <a:p>
            <a:pPr algn="just"/>
            <a:r>
              <a:rPr lang="pt-BR" sz="2000" dirty="0"/>
              <a:t>2 - Entrada/Recebimentos  Às terças de R$ 3.000, demais dias de R$ 2.000 (bruto)</a:t>
            </a:r>
          </a:p>
          <a:p>
            <a:pPr algn="just"/>
            <a:r>
              <a:rPr lang="pt-BR" sz="2000" dirty="0"/>
              <a:t>3 - Saídas/Pagamentos as quintas de R$ 4.000, demais dias de R$ 1.600 (bruto)</a:t>
            </a:r>
          </a:p>
          <a:p>
            <a:pPr algn="just"/>
            <a:r>
              <a:rPr lang="pt-BR" sz="2000" dirty="0"/>
              <a:t>4 - Todo dia 15 de cada mês, saída adicional de 6.000 (bruto)</a:t>
            </a:r>
          </a:p>
          <a:p>
            <a:pPr algn="just"/>
            <a:r>
              <a:rPr lang="pt-BR" sz="2000" dirty="0"/>
              <a:t>5 - calcular imposto ICMS de 18% sobre entrada/recebimentos + </a:t>
            </a:r>
            <a:r>
              <a:rPr lang="pt-BR" sz="2000" dirty="0" err="1"/>
              <a:t>Pis</a:t>
            </a:r>
            <a:r>
              <a:rPr lang="pt-BR" sz="2000" dirty="0"/>
              <a:t>/</a:t>
            </a:r>
            <a:r>
              <a:rPr lang="pt-BR" sz="2000" dirty="0" err="1"/>
              <a:t>Cofins</a:t>
            </a:r>
            <a:r>
              <a:rPr lang="pt-BR" sz="2000" dirty="0"/>
              <a:t> de 9,25%.</a:t>
            </a:r>
          </a:p>
          <a:p>
            <a:pPr algn="just"/>
            <a:r>
              <a:rPr lang="pt-BR" sz="2000" dirty="0"/>
              <a:t>6 - calcular imposto de 9,25% sobre saída/pagamentos.</a:t>
            </a:r>
          </a:p>
          <a:p>
            <a:pPr algn="just"/>
            <a:r>
              <a:rPr lang="pt-BR" sz="2000" dirty="0"/>
              <a:t>8 - Criar uma aba resumo mostrando recebimento por dia do mês, recebimento, pagamento e impostos líquidos pagos no ano.</a:t>
            </a:r>
          </a:p>
          <a:p>
            <a:pPr algn="just"/>
            <a:r>
              <a:rPr lang="pt-BR" sz="2000" dirty="0"/>
              <a:t>8 - Aba resumo deverá ser o local onde digitaremos as alíquotas e as demais planilhas deverão obedecer a estas alíquotas.</a:t>
            </a:r>
          </a:p>
          <a:p>
            <a:pPr algn="just"/>
            <a:endParaRPr lang="pt-BR" sz="2000" dirty="0"/>
          </a:p>
          <a:p>
            <a:pPr marL="0" indent="0" algn="just">
              <a:buNone/>
            </a:pPr>
            <a:r>
              <a:rPr lang="pt-BR" sz="2000" dirty="0"/>
              <a:t>Dica: Fórmula soma 3D, formula aritmética, formatação, copia de planilhas,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08310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50664" y="786336"/>
            <a:ext cx="9966325" cy="5495925"/>
          </a:xfrm>
        </p:spPr>
        <p:txBody>
          <a:bodyPr>
            <a:noAutofit/>
          </a:bodyPr>
          <a:lstStyle/>
          <a:p>
            <a:pPr marL="0" indent="0">
              <a:buNone/>
            </a:pPr>
            <a:endParaRPr lang="pt-BR" sz="2000" dirty="0"/>
          </a:p>
          <a:p>
            <a:pPr algn="just"/>
            <a:r>
              <a:rPr lang="pt-BR" sz="2000" dirty="0"/>
              <a:t>1- Com base no exercício anterior, qual é o dia com o maior saldo? E com menor Saldo? Qual a media de pagamento?</a:t>
            </a:r>
          </a:p>
          <a:p>
            <a:pPr algn="just"/>
            <a:r>
              <a:rPr lang="pt-BR" sz="2000" dirty="0"/>
              <a:t>Dica: Formulas Soma, mínimo, Máximo, Média, Referencia e fórmulas 3D</a:t>
            </a:r>
          </a:p>
          <a:p>
            <a:pPr algn="just"/>
            <a:endParaRPr lang="pt-BR" sz="2000" dirty="0"/>
          </a:p>
          <a:p>
            <a:pPr algn="just"/>
            <a:r>
              <a:rPr lang="pt-BR" sz="2000" dirty="0"/>
              <a:t>2- Mostre os dados acima em uma única aba de forma que possamos comparar entre os meses.</a:t>
            </a:r>
          </a:p>
          <a:p>
            <a:pPr algn="just"/>
            <a:r>
              <a:rPr lang="pt-BR" sz="2000" dirty="0"/>
              <a:t>Dica: Recortar e colar</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11876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Criativos</a:t>
            </a: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Por ser uma ferramenta de imagem, os Gráficos te permitem criar além do Excel interagindo com outros elementos tais como Figura, cores:</a:t>
            </a:r>
          </a:p>
          <a:p>
            <a:pPr marL="0" indent="0">
              <a:buFont typeface="Arial" charset="0"/>
              <a:buNone/>
            </a:pPr>
            <a:endParaRPr lang="pt-BR" sz="1800" dirty="0"/>
          </a:p>
          <a:p>
            <a:pPr marL="0" indent="0">
              <a:buFont typeface="Arial" charset="0"/>
              <a:buNone/>
            </a:pPr>
            <a:r>
              <a:rPr lang="pt-BR" sz="1800" dirty="0"/>
              <a:t>Um ótimo Exemplo é integrar os gráficos com elementos gráficos ou mesmo tornar o gráfico um figura “</a:t>
            </a:r>
            <a:r>
              <a:rPr lang="pt-BR" sz="1800" dirty="0" err="1"/>
              <a:t>jpeg</a:t>
            </a:r>
            <a:r>
              <a:rPr lang="pt-BR" sz="1800" dirty="0"/>
              <a:t>”.</a:t>
            </a:r>
          </a:p>
          <a:p>
            <a:pPr marL="0" indent="0">
              <a:buFont typeface="Arial" charset="0"/>
              <a:buNone/>
            </a:pPr>
            <a:r>
              <a:rPr lang="pt-BR" sz="1800" dirty="0"/>
              <a:t> - Para inserir uma figura no Excel: Guia Inserir &gt; Ilustrações &gt; Imagens &gt; Procurar figura e clicar inserir.</a:t>
            </a:r>
          </a:p>
          <a:p>
            <a:pPr marL="0" indent="0">
              <a:buFont typeface="Arial" charset="0"/>
              <a:buNone/>
            </a:pPr>
            <a:endParaRPr lang="pt-BR" sz="1800" dirty="0"/>
          </a:p>
          <a:p>
            <a:pPr marL="0" indent="0">
              <a:buFont typeface="Arial" charset="0"/>
              <a:buNone/>
            </a:pPr>
            <a:r>
              <a:rPr lang="pt-BR" sz="1800" dirty="0"/>
              <a:t>Caminhos para formatação avançada de gráfico e figuras (somente funciona quando gráfico ou figura esta selecionado).</a:t>
            </a:r>
          </a:p>
          <a:p>
            <a:pPr marL="0" indent="0">
              <a:buFont typeface="Arial" charset="0"/>
              <a:buNone/>
            </a:pPr>
            <a:r>
              <a:rPr lang="pt-BR" sz="1800" dirty="0"/>
              <a:t> - Guia “Ferramentas de Imagem” (aba menu Superior)  &gt; Guia Formatar.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285305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188378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11001</TotalTime>
  <Words>7150</Words>
  <Application>Microsoft Office PowerPoint</Application>
  <PresentationFormat>Widescreen</PresentationFormat>
  <Paragraphs>919</Paragraphs>
  <Slides>101</Slides>
  <Notes>0</Notes>
  <HiddenSlides>8</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101</vt:i4>
      </vt:variant>
    </vt:vector>
  </HeadingPairs>
  <TitlesOfParts>
    <vt:vector size="108" baseType="lpstr">
      <vt:lpstr>Arial</vt:lpstr>
      <vt:lpstr>Calibri</vt:lpstr>
      <vt:lpstr>Corbel</vt:lpstr>
      <vt:lpstr>Segoe UI</vt:lpstr>
      <vt:lpstr>Wingdings</vt:lpstr>
      <vt:lpstr>Tema do Office</vt:lpstr>
      <vt:lpstr>Slide do think-cell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win10-2</dc:creator>
  <cp:lastModifiedBy>win10-2</cp:lastModifiedBy>
  <cp:revision>446</cp:revision>
  <dcterms:created xsi:type="dcterms:W3CDTF">2018-08-19T15:50:37Z</dcterms:created>
  <dcterms:modified xsi:type="dcterms:W3CDTF">2019-01-06T18:07:57Z</dcterms:modified>
</cp:coreProperties>
</file>