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3"/>
  </p:notesMasterIdLst>
  <p:handoutMasterIdLst>
    <p:handoutMasterId r:id="rId94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49" r:id="rId68"/>
    <p:sldId id="334" r:id="rId69"/>
    <p:sldId id="336" r:id="rId70"/>
    <p:sldId id="337" r:id="rId71"/>
    <p:sldId id="309" r:id="rId72"/>
    <p:sldId id="350" r:id="rId73"/>
    <p:sldId id="341" r:id="rId74"/>
    <p:sldId id="351" r:id="rId75"/>
    <p:sldId id="357" r:id="rId76"/>
    <p:sldId id="358" r:id="rId77"/>
    <p:sldId id="354" r:id="rId78"/>
    <p:sldId id="353" r:id="rId79"/>
    <p:sldId id="355" r:id="rId80"/>
    <p:sldId id="359" r:id="rId81"/>
    <p:sldId id="360" r:id="rId82"/>
    <p:sldId id="361" r:id="rId83"/>
    <p:sldId id="362" r:id="rId84"/>
    <p:sldId id="290" r:id="rId85"/>
    <p:sldId id="339" r:id="rId86"/>
    <p:sldId id="281" r:id="rId87"/>
    <p:sldId id="289" r:id="rId88"/>
    <p:sldId id="347" r:id="rId89"/>
    <p:sldId id="348" r:id="rId90"/>
    <p:sldId id="342" r:id="rId91"/>
    <p:sldId id="356" r:id="rId9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Gráficos.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1)Selecionar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Ao criar um gráfico você editar e alterar sua cor, formatação, inserir rotulo e mesmo alterar o tipo de gráfico (</a:t>
            </a:r>
            <a:r>
              <a:rPr lang="pt-BR" sz="1600" dirty="0" err="1"/>
              <a:t>Ex</a:t>
            </a:r>
            <a:r>
              <a:rPr lang="pt-BR" sz="1600" dirty="0"/>
              <a:t>: de </a:t>
            </a:r>
            <a:r>
              <a:rPr lang="pt-BR" sz="1600" dirty="0" err="1"/>
              <a:t>puizza</a:t>
            </a:r>
            <a:r>
              <a:rPr lang="pt-BR" sz="1600" dirty="0"/>
              <a:t> para Linha).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Selecionar o gráfico e clique com o botão direito do mouse.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Banco 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Fórmulas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Formatação de Gráficos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Abrir Arquivo DRE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selecionar o tipo de equação : Linear, Exponencial, Potenciação, etc... inclusive fazer uma projeção futura.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DIREITA = 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ESQUERDA =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7 caracteres começando pela direita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3624"/>
            <a:ext cx="7040824" cy="1846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4 caracteres começando pela esquerda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6ª posição Extrai 8 caracteres</a:t>
            </a:r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 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Gráfico de Pizza para saber qual fatia pertence a cada ESTADO. Insira  </a:t>
            </a:r>
            <a:r>
              <a:rPr lang="pt-BR" sz="1800" dirty="0" err="1"/>
              <a:t>Rotulos</a:t>
            </a:r>
            <a:r>
              <a:rPr lang="pt-BR" sz="1800" dirty="0"/>
              <a:t> de valores 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/>
              <a:t>Grafico</a:t>
            </a:r>
            <a:r>
              <a:rPr lang="pt-BR" sz="1800" dirty="0"/>
              <a:t> DE COLUNAS para Comparar ENTRE VENDEDORES insira rótulos com valores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3 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graficamente durante todos o período, 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 Como é representado graficamente as vendas por Fornecedor ( represente com gráfico de 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arquivo Fornecedores.txt</a:t>
            </a:r>
            <a:r>
              <a:rPr lang="pt-BR" sz="1800" dirty="0">
                <a:latin typeface="Corbel" panose="020B0503020204020204" pitchFamily="34" charset="0"/>
              </a:rPr>
              <a:t>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De para </a:t>
            </a:r>
            <a:r>
              <a:rPr lang="pt-BR" sz="1800" dirty="0" err="1">
                <a:highlight>
                  <a:srgbClr val="FFFF00"/>
                </a:highlight>
                <a:latin typeface="Corbel" panose="020B0503020204020204" pitchFamily="34" charset="0"/>
              </a:rPr>
              <a:t>CCusto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relatório de Gasto total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,</a:t>
            </a:r>
            <a:r>
              <a:rPr lang="pt-BR" sz="1800" dirty="0" err="1">
                <a:latin typeface="Corbel" panose="020B0503020204020204" pitchFamily="34" charset="0"/>
              </a:rPr>
              <a:t>PROCV,Texto</a:t>
            </a:r>
            <a:r>
              <a:rPr lang="pt-BR" sz="1800" dirty="0">
                <a:latin typeface="Corbel" panose="020B0503020204020204" pitchFamily="34" charset="0"/>
              </a:rPr>
              <a:t> 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Para criar sua lista personalizadas, selecione a lista personalizada desejada e vá no caminho: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está 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DESAFIO: tente maximizar a quantidade de Notas/Registro que serão pagos: ou seja,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 - Pago poucas notas de alto valor ou muitas de pouco valor?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Dica: Formulas de Texto, </a:t>
            </a:r>
            <a:r>
              <a:rPr lang="pt-BR" sz="1800" dirty="0" err="1"/>
              <a:t>Procv</a:t>
            </a:r>
            <a:r>
              <a:rPr lang="pt-BR" sz="1800" dirty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226833" y="1032734"/>
            <a:ext cx="1484555" cy="881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Gráficos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Tendências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Fórmulas de Banco de Dados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Somase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, Cont.se,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médiase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Colar especial valores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Texto: </a:t>
            </a:r>
            <a:r>
              <a:rPr lang="pt-BR" sz="2000" dirty="0" smtClean="0"/>
              <a:t>Concatenar, Direita, Esquerda, </a:t>
            </a:r>
            <a:r>
              <a:rPr lang="pt-BR" sz="2000" dirty="0" err="1" smtClean="0"/>
              <a:t>Ext.Texto</a:t>
            </a:r>
            <a:r>
              <a:rPr lang="pt-BR" sz="2000" dirty="0"/>
              <a:t> </a:t>
            </a:r>
            <a:r>
              <a:rPr lang="pt-BR" sz="2000" dirty="0" smtClean="0"/>
              <a:t>= Meio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Eliminar Duplicatas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Personalizada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SE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088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 FUNÇÃO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741817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Uma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" y="5414062"/>
            <a:ext cx="9531051" cy="9349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0" y="2098157"/>
            <a:ext cx="5146941" cy="27396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57611" y="2382592"/>
            <a:ext cx="5749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Teste Logico=&gt; Onde afirmo a minha </a:t>
            </a:r>
            <a:r>
              <a:rPr lang="pt-BR" dirty="0" err="1" smtClean="0"/>
              <a:t>Hipotese</a:t>
            </a:r>
            <a:r>
              <a:rPr lang="pt-BR" dirty="0" smtClean="0"/>
              <a:t>: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Minha Nota É Maior do que a nota de Corte</a:t>
            </a:r>
          </a:p>
          <a:p>
            <a:endParaRPr lang="pt-BR" dirty="0"/>
          </a:p>
          <a:p>
            <a:r>
              <a:rPr lang="pt-BR" dirty="0" smtClean="0"/>
              <a:t>Se Verdadeiro: Ação caso minha hipótese seja verdadeira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Escrever ”Passei de Ano”</a:t>
            </a:r>
          </a:p>
          <a:p>
            <a:endParaRPr lang="pt-BR" dirty="0"/>
          </a:p>
          <a:p>
            <a:r>
              <a:rPr lang="pt-BR" dirty="0" smtClean="0"/>
              <a:t>Se falso: Ação caso minha </a:t>
            </a:r>
            <a:r>
              <a:rPr lang="pt-BR" dirty="0" err="1" smtClean="0"/>
              <a:t>hipotese</a:t>
            </a:r>
            <a:r>
              <a:rPr lang="pt-BR" dirty="0" smtClean="0"/>
              <a:t> seja falsa.</a:t>
            </a:r>
          </a:p>
          <a:p>
            <a:r>
              <a:rPr lang="pt-BR" dirty="0"/>
              <a:t>	</a:t>
            </a:r>
            <a:r>
              <a:rPr lang="pt-BR" dirty="0" smtClean="0"/>
              <a:t>EX: Escrever “Fico de recuperação”.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“</a:t>
            </a:r>
            <a:r>
              <a:rPr lang="pt-BR" sz="1800" dirty="0" err="1"/>
              <a:t>exercicios</a:t>
            </a:r>
            <a:r>
              <a:rPr lang="pt-BR" sz="1800" dirty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95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Tabela de Vendedores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Refaça o calculo de comissionamento de vendas de modo que seja possível simular rapidamente qual o gasto com comissão caso sejam alteradas as opções do tipo de comissionamento.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17212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Fomrulas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Aninhadas e Auditoria de Formulas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b="1" u="sng" dirty="0">
                <a:highlight>
                  <a:srgbClr val="FFFF00"/>
                </a:highlight>
              </a:rPr>
              <a:t>Funções aninhadas: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O </a:t>
            </a:r>
            <a:r>
              <a:rPr lang="pt-BR" sz="1600" dirty="0"/>
              <a:t>Excel utiliza o resultado de uma função como argumento de outra função.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Vantagem</a:t>
            </a:r>
            <a:r>
              <a:rPr lang="pt-BR" sz="1600" dirty="0"/>
              <a:t>: Economia de Espaço, tempo, memoria, layout.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/>
              <a:t>Desvantagem: complexidade em rastrear e montar logica</a:t>
            </a:r>
            <a:r>
              <a:rPr lang="pt-BR" sz="1600" dirty="0" smtClean="0"/>
              <a:t>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b="1" u="sng" dirty="0">
                <a:highlight>
                  <a:srgbClr val="FFFF00"/>
                </a:highlight>
              </a:rPr>
              <a:t>Auditoria de Formulas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Consegue rastear erros e avaliar passo a passo o resultado de formulas. Muito útil para formulas complexas e aninhadas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Caminho: Guia formulas, Grupo Auditoria de Formulas, Comando Verificação de Erros (somente se formula trouxer erros) ou Avaliar formula (mostra etapas da formula).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86" y="4518211"/>
            <a:ext cx="3960833" cy="21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- 7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Você </a:t>
            </a:r>
            <a:r>
              <a:rPr lang="pt-BR" sz="1800" dirty="0"/>
              <a:t>consegue refazer o </a:t>
            </a:r>
            <a:r>
              <a:rPr lang="pt-BR" sz="1800" dirty="0" smtClean="0"/>
              <a:t>Exercício anterior (calcular comissão) usando apenas </a:t>
            </a:r>
            <a:r>
              <a:rPr lang="pt-BR" sz="1800" dirty="0"/>
              <a:t>1 Coluna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Dica: faça separado e depois junte tudo em uma única formula usando SE.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Multiplicação, </a:t>
            </a:r>
            <a:r>
              <a:rPr lang="pt-BR" sz="1800" dirty="0" err="1" smtClean="0"/>
              <a:t>Procv</a:t>
            </a:r>
            <a:r>
              <a:rPr lang="pt-BR" sz="1800" dirty="0" smtClean="0"/>
              <a:t>, Se, ...auditor de formulas se </a:t>
            </a:r>
            <a:r>
              <a:rPr lang="pt-BR" sz="1800" dirty="0" err="1" smtClean="0"/>
              <a:t>necessario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666036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Intervalos Nomeados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Permite você deixar um intervalos de células “</a:t>
            </a:r>
            <a:r>
              <a:rPr lang="pt-BR" sz="1800" dirty="0" err="1" smtClean="0"/>
              <a:t>Pre-definido</a:t>
            </a:r>
            <a:r>
              <a:rPr lang="pt-BR" sz="1800" dirty="0" smtClean="0"/>
              <a:t>” para agilizar o uso de formulas e seleção.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Como nome definido do intervalo, basta apenas utiliza-lo ao invés de selecionar as células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Caminho: Com o intervalo selecionado, Guia formulas, grupo Nomes Definidos , Gerenciador de Nomes e NOVO ou Digitar o nome do intervalo na caixa de  “Endereço da </a:t>
            </a:r>
            <a:r>
              <a:rPr lang="pt-BR" sz="1800" dirty="0" err="1" smtClean="0"/>
              <a:t>Celula</a:t>
            </a:r>
            <a:r>
              <a:rPr lang="pt-BR" sz="1800" dirty="0" smtClean="0"/>
              <a:t>”.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" y="3805517"/>
            <a:ext cx="3536128" cy="27674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81" y="3805517"/>
            <a:ext cx="2371725" cy="1085850"/>
          </a:xfrm>
          <a:prstGeom prst="rect">
            <a:avLst/>
          </a:prstGeom>
        </p:spPr>
      </p:pic>
      <p:sp>
        <p:nvSpPr>
          <p:cNvPr id="4" name="Texto Explicativo Retangular 3"/>
          <p:cNvSpPr/>
          <p:nvPr/>
        </p:nvSpPr>
        <p:spPr>
          <a:xfrm>
            <a:off x="5239869" y="5023821"/>
            <a:ext cx="1623509" cy="527125"/>
          </a:xfrm>
          <a:prstGeom prst="wedgeRectCallout">
            <a:avLst>
              <a:gd name="adj1" fmla="val -30119"/>
              <a:gd name="adj2" fmla="val -229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Digite o Nome do intervalo nesta Caixa onde esta J10. EX: Vendas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9591837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o Total de IMPOSTO a pagar.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intervalos nomeados para poder refazer </a:t>
            </a:r>
            <a:r>
              <a:rPr lang="pt-BR" sz="1800" dirty="0" err="1" smtClean="0"/>
              <a:t>calculos</a:t>
            </a:r>
            <a:r>
              <a:rPr lang="pt-BR" sz="1800" dirty="0" smtClean="0"/>
              <a:t> sem alterar as formulas já feitas (manutenção somente na tabela de Imposto</a:t>
            </a:r>
            <a:r>
              <a:rPr lang="pt-BR" sz="1800" dirty="0" smtClean="0"/>
              <a:t>).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Estado de Espirito SANTO possui ICMS de 17% e PIS/COFINS de 9,25%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06519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TABELA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 Comando Tabelas no Excel permite trabalhar listas com comportamento de BANCO de dados: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OS dados passam a trabalhar isolados em cada tabela permitindo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-Filtros independentes.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-Acrescimento automático ao intervalo NOMEADO.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-Formatação rápida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-Função aritmética </a:t>
            </a:r>
            <a:r>
              <a:rPr lang="pt-BR" sz="1800" dirty="0" err="1" smtClean="0"/>
              <a:t>rapida</a:t>
            </a:r>
            <a:r>
              <a:rPr lang="pt-BR" sz="1800" dirty="0" smtClean="0"/>
              <a:t> como total.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Caminho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Guia Inserir, Grupo Tabelas, comando tabela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Para tornar uma tabela em intervalo regular, clique com o botão direito na tabela , no menu clique em tabela e depois em converter  em intervalo.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183473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Criativos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Por ser uma ferramenta de imagem, os Gráficos te permitem criar além do Excel interagindo com outros elementos tais como Figura, cores: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Um ótimo Exemplo é integrar os gráficos com elementos gráficos ou mesmo tornar o gráfico um figura “</a:t>
            </a:r>
            <a:r>
              <a:rPr lang="pt-BR" sz="1800" dirty="0" err="1"/>
              <a:t>jpeg</a:t>
            </a:r>
            <a:r>
              <a:rPr lang="pt-BR" sz="1800" dirty="0"/>
              <a:t>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Para inserir uma figura no Excel: Guia Inserir &gt; Ilustrações &gt; Imagens &gt; Procurar figura e clicar inserir.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para formatação avançada de gráfico e figuras (somente funciona quando gráfico ou figura esta selecionado).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Guia “Ferramentas de Imagem” (aba menu Superior)  &gt; Guia Formatar.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853054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DashBoard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8378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11171493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AULA5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err="1"/>
              <a:t>Disponivel</a:t>
            </a:r>
            <a:r>
              <a:rPr lang="pt-BR" sz="3600" dirty="0"/>
              <a:t>  na Pasta Carreteiros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3163384" y="2839188"/>
            <a:ext cx="11171493" cy="1179624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RETORNAMOS AS 13:15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24637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10757</TotalTime>
  <Words>6284</Words>
  <Application>Microsoft Office PowerPoint</Application>
  <PresentationFormat>Widescreen</PresentationFormat>
  <Paragraphs>844</Paragraphs>
  <Slides>91</Slides>
  <Notes>0</Notes>
  <HiddenSlides>8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Corbel</vt:lpstr>
      <vt:lpstr>Segoe UI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422</cp:revision>
  <dcterms:created xsi:type="dcterms:W3CDTF">2018-08-19T15:50:37Z</dcterms:created>
  <dcterms:modified xsi:type="dcterms:W3CDTF">2018-12-14T20:41:36Z</dcterms:modified>
</cp:coreProperties>
</file>