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handoutMasterIdLst>
    <p:handoutMasterId r:id="rId63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321" r:id="rId45"/>
    <p:sldId id="280" r:id="rId46"/>
    <p:sldId id="279" r:id="rId47"/>
    <p:sldId id="292" r:id="rId48"/>
    <p:sldId id="291" r:id="rId49"/>
    <p:sldId id="310" r:id="rId50"/>
    <p:sldId id="325" r:id="rId51"/>
    <p:sldId id="308" r:id="rId52"/>
    <p:sldId id="322" r:id="rId53"/>
    <p:sldId id="326" r:id="rId54"/>
    <p:sldId id="309" r:id="rId55"/>
    <p:sldId id="324" r:id="rId56"/>
    <p:sldId id="320" r:id="rId57"/>
    <p:sldId id="327" r:id="rId58"/>
    <p:sldId id="290" r:id="rId59"/>
    <p:sldId id="281" r:id="rId60"/>
    <p:sldId id="289" r:id="rId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Não sei o quanto sei</a:t>
          </a:r>
          <a:endParaRPr lang="pt-BR" dirty="0"/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 smtClean="0"/>
            <a:t>Sei que Sei</a:t>
          </a:r>
          <a:endParaRPr lang="pt-BR" dirty="0"/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Sei que não sei</a:t>
          </a:r>
          <a:endParaRPr lang="pt-BR" dirty="0"/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/>
            <a:t>Não sei que não sei</a:t>
          </a:r>
          <a:endParaRPr lang="pt-BR" dirty="0"/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 smtClean="0"/>
            <a:t>+Competência</a:t>
          </a:r>
          <a:endParaRPr lang="pt-BR" dirty="0"/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 smtClean="0"/>
            <a:t>++Competência</a:t>
          </a:r>
          <a:endParaRPr lang="pt-BR" dirty="0"/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+Competência</a:t>
          </a:r>
          <a:endParaRPr lang="pt-BR" sz="1200" kern="1200" dirty="0"/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++Competência</a:t>
          </a:r>
          <a:endParaRPr lang="pt-BR" sz="1200" kern="1200" dirty="0"/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o quanto sei</a:t>
          </a:r>
          <a:endParaRPr lang="pt-BR" sz="1800" kern="1200" dirty="0"/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Sei</a:t>
          </a:r>
          <a:endParaRPr lang="pt-BR" sz="1800" kern="1200" dirty="0"/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não sei</a:t>
          </a:r>
          <a:endParaRPr lang="pt-BR" sz="1800" kern="1200" dirty="0"/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que não sei</a:t>
          </a:r>
          <a:endParaRPr lang="pt-BR" sz="1800" kern="1200" dirty="0"/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</a:t>
            </a:r>
            <a:r>
              <a:rPr lang="pt-BR" sz="1800" dirty="0" err="1" smtClean="0">
                <a:latin typeface="Corbel" panose="020B0503020204020204" pitchFamily="34" charset="0"/>
              </a:rPr>
              <a:t>idéia</a:t>
            </a:r>
            <a:r>
              <a:rPr lang="pt-BR" sz="1800" dirty="0" smtClean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</a:t>
            </a:r>
            <a:r>
              <a:rPr lang="pt-BR" sz="1800" dirty="0" smtClean="0">
                <a:latin typeface="Corbel" panose="020B0503020204020204" pitchFamily="34" charset="0"/>
              </a:rPr>
              <a:t>no 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</a:t>
            </a:r>
            <a:r>
              <a:rPr lang="pt-BR" sz="1800" dirty="0" smtClean="0">
                <a:latin typeface="Corbel" panose="020B0503020204020204" pitchFamily="34" charset="0"/>
              </a:rPr>
              <a:t>cedo. O QUE ESTÁ POR VIR (ML)?</a:t>
            </a:r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O que espera do Curso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17:50 as 18:00 – Dúvidas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O </a:t>
            </a:r>
            <a:r>
              <a:rPr lang="pt-BR" sz="1800" dirty="0"/>
              <a:t>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</a:t>
            </a:r>
            <a:r>
              <a:rPr lang="pt-BR" sz="1800" dirty="0" smtClean="0"/>
              <a:t>o valor que queremos.</a:t>
            </a:r>
          </a:p>
          <a:p>
            <a:pPr marL="0" indent="0">
              <a:buNone/>
            </a:pPr>
            <a:r>
              <a:rPr lang="pt-BR" sz="1800" dirty="0" smtClean="0"/>
              <a:t>Caminho: Guia Dados&gt; Grupo Previsão &gt; Menu teste de </a:t>
            </a:r>
            <a:r>
              <a:rPr lang="pt-BR" sz="1800" dirty="0" err="1" smtClean="0"/>
              <a:t>Hipotese</a:t>
            </a:r>
            <a:r>
              <a:rPr lang="pt-BR" sz="1800" dirty="0" smtClean="0"/>
              <a:t> &gt; Comando Atingir Meta</a:t>
            </a:r>
          </a:p>
          <a:p>
            <a:pPr marL="0" indent="0">
              <a:buNone/>
            </a:pPr>
            <a:r>
              <a:rPr lang="pt-BR" sz="1800" dirty="0" smtClean="0"/>
              <a:t>No Exemplo quero saber qual o Volume de quantidades necessárias (Célula Verde) para que o lucro(célula laranja)  seja igual à “zero”.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Solução Atendida</a:t>
            </a:r>
            <a:endParaRPr lang="pt-BR" sz="1000" dirty="0"/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Numero encontrado pelo comando atingir meta</a:t>
            </a:r>
            <a:endParaRPr lang="pt-BR" sz="1000" dirty="0"/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Endereço da </a:t>
            </a:r>
            <a:r>
              <a:rPr lang="pt-BR" sz="1000" dirty="0" err="1" smtClean="0"/>
              <a:t>Celula</a:t>
            </a:r>
            <a:r>
              <a:rPr lang="pt-BR" sz="1000" dirty="0" smtClean="0"/>
              <a:t> onde esta o Numero que será Alterado</a:t>
            </a:r>
            <a:endParaRPr lang="pt-BR" sz="1000" dirty="0"/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Endereço da célula onde esta o valor que queremos como ALVO</a:t>
            </a:r>
            <a:endParaRPr lang="pt-BR" sz="1000" dirty="0"/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O Valor que queremos como ALVO</a:t>
            </a:r>
            <a:endParaRPr lang="pt-BR" sz="1000" dirty="0"/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 smtClean="0"/>
              <a:t>Area</a:t>
            </a:r>
            <a:r>
              <a:rPr lang="pt-BR" sz="2000" dirty="0" smtClean="0"/>
              <a:t> de Trabalho, Tipo de arquivos, salvar, abrir</a:t>
            </a:r>
          </a:p>
          <a:p>
            <a:r>
              <a:rPr lang="pt-BR" sz="2000" dirty="0" smtClean="0"/>
              <a:t>Inserir dados, inserir linha e coluna</a:t>
            </a:r>
          </a:p>
          <a:p>
            <a:r>
              <a:rPr lang="pt-BR" sz="2000" dirty="0" err="1" smtClean="0"/>
              <a:t>Exluir</a:t>
            </a:r>
            <a:r>
              <a:rPr lang="pt-BR" sz="2000" dirty="0" smtClean="0"/>
              <a:t> dados, linhas e colunas</a:t>
            </a:r>
          </a:p>
          <a:p>
            <a:r>
              <a:rPr lang="pt-BR" sz="2000" dirty="0" smtClean="0"/>
              <a:t>Formulas  aritméticas e </a:t>
            </a:r>
            <a:r>
              <a:rPr lang="pt-BR" sz="2000" dirty="0" err="1" smtClean="0"/>
              <a:t>formulos</a:t>
            </a:r>
            <a:r>
              <a:rPr lang="pt-BR" sz="2000" dirty="0" smtClean="0"/>
              <a:t> sem argumentos (hoje, agora)</a:t>
            </a:r>
          </a:p>
          <a:p>
            <a:r>
              <a:rPr lang="pt-BR" sz="2000" dirty="0" err="1" smtClean="0"/>
              <a:t>Subtituir</a:t>
            </a:r>
            <a:r>
              <a:rPr lang="pt-BR" sz="2000" dirty="0" smtClean="0"/>
              <a:t> Formula,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curinga “?” e “ * “</a:t>
            </a:r>
          </a:p>
          <a:p>
            <a:r>
              <a:rPr lang="pt-BR" sz="2000" dirty="0" smtClean="0"/>
              <a:t>Referencia Absoluta e relativa</a:t>
            </a:r>
          </a:p>
          <a:p>
            <a:r>
              <a:rPr lang="pt-BR" sz="2000" dirty="0" smtClean="0"/>
              <a:t>Formatação: pincel, personalizada</a:t>
            </a:r>
          </a:p>
          <a:p>
            <a:r>
              <a:rPr lang="pt-BR" sz="2000" dirty="0" smtClean="0"/>
              <a:t>Lista e </a:t>
            </a:r>
            <a:r>
              <a:rPr lang="pt-BR" sz="2000" dirty="0" err="1" smtClean="0"/>
              <a:t>auto-preenchimento</a:t>
            </a:r>
            <a:endParaRPr lang="pt-BR" sz="2000" dirty="0" smtClean="0"/>
          </a:p>
          <a:p>
            <a:r>
              <a:rPr lang="pt-BR" sz="2000" dirty="0" smtClean="0"/>
              <a:t>Tipos de Erro em formulas</a:t>
            </a:r>
          </a:p>
          <a:p>
            <a:r>
              <a:rPr lang="pt-BR" sz="2000" dirty="0" smtClean="0"/>
              <a:t>Referencia Circulas</a:t>
            </a:r>
          </a:p>
          <a:p>
            <a:r>
              <a:rPr lang="pt-BR" sz="2000" dirty="0" smtClean="0"/>
              <a:t>Atingir Meta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 smtClean="0"/>
              <a:t>Caminho: Guia dados&gt; grupo Estrutura de </a:t>
            </a:r>
            <a:r>
              <a:rPr lang="pt-BR" sz="2000" dirty="0" err="1" smtClean="0"/>
              <a:t>Topicos</a:t>
            </a:r>
            <a:r>
              <a:rPr lang="pt-BR" sz="2000" dirty="0" smtClean="0"/>
              <a:t>&gt; Menu Agrupar&gt;Comando Agrupar.</a:t>
            </a:r>
          </a:p>
          <a:p>
            <a:r>
              <a:rPr lang="pt-BR" sz="2000" dirty="0" smtClean="0"/>
              <a:t>Para limpar vá no menu </a:t>
            </a:r>
            <a:r>
              <a:rPr lang="pt-BR" sz="2000" dirty="0" err="1" smtClean="0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 smtClean="0"/>
              <a:t>Qual o valor total de estoque que será dada a entrada no sistema (valor da célula E14 e F14)?</a:t>
            </a:r>
          </a:p>
          <a:p>
            <a:r>
              <a:rPr lang="pt-BR" sz="1800" dirty="0" smtClean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</a:t>
            </a:r>
            <a:r>
              <a:rPr lang="pt-BR" sz="1400" dirty="0" smtClean="0"/>
              <a:t>Descrito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</a:t>
            </a:r>
            <a:r>
              <a:rPr lang="pt-BR" sz="1400" dirty="0" smtClean="0"/>
              <a:t>inteira: </a:t>
            </a:r>
            <a:r>
              <a:rPr lang="pt-BR" sz="1400" dirty="0" err="1" smtClean="0"/>
              <a:t>Corbel</a:t>
            </a:r>
            <a:r>
              <a:rPr lang="pt-BR" sz="1400" dirty="0"/>
              <a:t>,  10, </a:t>
            </a:r>
            <a:r>
              <a:rPr lang="pt-BR" sz="1400" dirty="0" smtClean="0"/>
              <a:t>Preto, Alinhado à Direita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</a:t>
            </a:r>
            <a:r>
              <a:rPr lang="pt-BR" sz="1400" dirty="0" smtClean="0"/>
              <a:t>espesso das células em Branco.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Linhas Horizontais pontilhadas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</a:t>
            </a:r>
            <a:r>
              <a:rPr lang="pt-BR" sz="1400" dirty="0" smtClean="0"/>
              <a:t>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Formatação </a:t>
            </a:r>
            <a:r>
              <a:rPr lang="pt-BR" sz="1400" dirty="0" err="1" smtClean="0"/>
              <a:t>Dolar</a:t>
            </a:r>
            <a:r>
              <a:rPr lang="pt-BR" sz="1400" dirty="0" smtClean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smtClean="0"/>
              <a:t>Reais personalizado</a:t>
            </a:r>
            <a:r>
              <a:rPr lang="pt-BR" sz="1400" dirty="0"/>
              <a:t>: </a:t>
            </a:r>
            <a:r>
              <a:rPr lang="pt-BR" sz="1400" dirty="0" smtClean="0"/>
              <a:t>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Coloque um agrupamento na linha 4:5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 smtClean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</a:t>
            </a:r>
            <a:r>
              <a:rPr lang="pt-BR" sz="2000" dirty="0" smtClean="0"/>
              <a:t>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</a:t>
            </a:r>
            <a:r>
              <a:rPr lang="pt-BR" sz="2000" dirty="0" smtClean="0"/>
              <a:t>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Ocultar e </a:t>
            </a:r>
            <a:r>
              <a:rPr lang="pt-BR" sz="2000" dirty="0" err="1" smtClean="0"/>
              <a:t>Desocultar</a:t>
            </a:r>
            <a:r>
              <a:rPr lang="pt-BR" sz="2000" dirty="0" smtClean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Inserir, Ocultar, </a:t>
            </a:r>
            <a:r>
              <a:rPr lang="pt-BR" sz="2000" dirty="0" err="1" smtClean="0"/>
              <a:t>Desocultar</a:t>
            </a:r>
            <a:r>
              <a:rPr lang="pt-BR" sz="2000" dirty="0" smtClean="0"/>
              <a:t>, Copiar</a:t>
            </a:r>
            <a:r>
              <a:rPr lang="pt-BR" sz="2000" dirty="0"/>
              <a:t>,</a:t>
            </a:r>
            <a:r>
              <a:rPr lang="pt-BR" sz="2000" dirty="0" smtClean="0"/>
              <a:t>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Excel Permite Classificar as listas (linhas e também colunas) automaticamente de acordo com regras pré-estabelecidas (ordem numérica ou ordem alfabética) ou ainda baseada nas lista nativas e personalizadas.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Fazer ordenação: Selecionar intervalo, Guia Dados, grupo classificar e Filtrar, comando classificar</a:t>
            </a:r>
          </a:p>
          <a:p>
            <a:pPr marL="0" indent="0">
              <a:buFont typeface="Arial" charset="0"/>
              <a:buNone/>
            </a:pPr>
            <a:r>
              <a:rPr lang="pt-BR" sz="1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800" dirty="0" smtClean="0">
                <a:latin typeface="Corbel" panose="020B0503020204020204" pitchFamily="34" charset="0"/>
              </a:rPr>
              <a:t> Botão direito na coluna que quer usar como referencia&gt; Classificar.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Criar lista personalizada: guia Arquivo , Opções, Avançado, Geral, Editar lista Personalizada, Selecionar intervalo&gt; Importar&gt; OK.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 smtClean="0">
                <a:latin typeface="Corbel" panose="020B0503020204020204" pitchFamily="34" charset="0"/>
              </a:rPr>
              <a:t>Auto-filtro</a:t>
            </a:r>
            <a:r>
              <a:rPr lang="pt-BR" sz="1800" dirty="0" smtClean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smtClean="0">
                <a:latin typeface="Corbel" panose="020B0503020204020204" pitchFamily="34" charset="0"/>
              </a:rPr>
              <a:t>- Filtro por Cor , valor único ou intervalo de valores, texto, caracteres curingas ( * e  ? </a:t>
            </a:r>
            <a:r>
              <a:rPr lang="pt-BR" sz="1800" smtClean="0">
                <a:latin typeface="Corbel" panose="020B0503020204020204" pitchFamily="34" charset="0"/>
              </a:rPr>
              <a:t>).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 smtClean="0">
                <a:latin typeface="Corbel" panose="020B0503020204020204" pitchFamily="34" charset="0"/>
              </a:rPr>
              <a:t>Maioria das FÓRMULAS  desconsidera o FILTRO. Exceção: formula 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  <a:endParaRPr lang="pt-BR" sz="1800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 smtClean="0"/>
              <a:t>Ao trabalhar com banco de dados, utilizar comando Texto para Colunas do Excel</a:t>
            </a:r>
            <a:endParaRPr lang="pt-BR" sz="1800" dirty="0"/>
          </a:p>
          <a:p>
            <a:pPr>
              <a:buFontTx/>
              <a:buChar char="-"/>
            </a:pPr>
            <a:r>
              <a:rPr lang="pt-BR" sz="1800" dirty="0" smtClean="0"/>
              <a:t>&gt;No comando Abrir, ou copiando do Arquivo </a:t>
            </a:r>
            <a:r>
              <a:rPr lang="pt-BR" sz="1800" dirty="0" err="1" smtClean="0"/>
              <a:t>txt</a:t>
            </a:r>
            <a:r>
              <a:rPr lang="pt-BR" sz="1800" dirty="0" smtClean="0"/>
              <a:t> e colando no Excel:</a:t>
            </a:r>
          </a:p>
          <a:p>
            <a:pPr marL="0" indent="0">
              <a:buNone/>
            </a:pPr>
            <a:r>
              <a:rPr lang="pt-BR" sz="1800" dirty="0" smtClean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Coluna com </a:t>
            </a:r>
            <a:r>
              <a:rPr lang="pt-BR" sz="1800" dirty="0" err="1" smtClean="0"/>
              <a:t>tamnho</a:t>
            </a:r>
            <a:r>
              <a:rPr lang="pt-BR" sz="1800" dirty="0" smtClean="0"/>
              <a:t> Fixo ou existe algum </a:t>
            </a:r>
            <a:r>
              <a:rPr lang="pt-BR" sz="1800" dirty="0" err="1" smtClean="0"/>
              <a:t>caracter</a:t>
            </a:r>
            <a:r>
              <a:rPr lang="pt-BR" sz="1800" dirty="0" smtClean="0"/>
              <a:t> 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Onde separam-se as colunas (informar </a:t>
            </a:r>
            <a:r>
              <a:rPr lang="pt-BR" sz="1800" dirty="0" err="1" smtClean="0"/>
              <a:t>caracter</a:t>
            </a:r>
            <a:r>
              <a:rPr lang="pt-BR" sz="1800" dirty="0" smtClean="0"/>
              <a:t> ou a desenhar a divisória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Dizer o tipo de dado de cada Coluna (texto ou numero).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245" y="4094078"/>
            <a:ext cx="2786063" cy="22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 extraída do sistema ERP de um relatório da contabilidade que não possui campos de descrição do Diretor responsável (arquivo Fornecedores.txt). </a:t>
            </a: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Nem todos os registro possuem nome do gerente ou centro de custo.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Cruze este banco de dados com o cadastro de outro </a:t>
            </a:r>
            <a:r>
              <a:rPr lang="pt-BR" sz="1800" dirty="0">
                <a:latin typeface="Corbel" panose="020B0503020204020204" pitchFamily="34" charset="0"/>
              </a:rPr>
              <a:t>sistema (De para </a:t>
            </a:r>
            <a:r>
              <a:rPr lang="pt-BR" sz="1800" dirty="0" err="1">
                <a:latin typeface="Corbel" panose="020B0503020204020204" pitchFamily="34" charset="0"/>
              </a:rPr>
              <a:t>CCusto</a:t>
            </a:r>
            <a:r>
              <a:rPr lang="pt-BR" sz="1800" dirty="0">
                <a:latin typeface="Corbel" panose="020B0503020204020204" pitchFamily="34" charset="0"/>
              </a:rPr>
              <a:t> X </a:t>
            </a:r>
            <a:r>
              <a:rPr lang="pt-BR" sz="1800" dirty="0" smtClean="0">
                <a:latin typeface="Corbel" panose="020B0503020204020204" pitchFamily="34" charset="0"/>
              </a:rPr>
              <a:t>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Qual o valor gasto total da empresa com “MATERIAL </a:t>
            </a:r>
            <a:r>
              <a:rPr lang="pt-BR" sz="1800" dirty="0">
                <a:latin typeface="Corbel" panose="020B0503020204020204" pitchFamily="34" charset="0"/>
              </a:rPr>
              <a:t>IMPRESSO </a:t>
            </a:r>
            <a:r>
              <a:rPr lang="pt-BR" sz="1800" dirty="0" smtClean="0">
                <a:latin typeface="Corbel" panose="020B0503020204020204" pitchFamily="34" charset="0"/>
              </a:rPr>
              <a:t>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Qual o gasto total do Diretor Silvio (para centros de custo identificados)?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Quais os dados (responsável, fornecedor, diretor)  da NOTA de maior valor?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Dica: Converter Todos os IDS para numero, PROCV, Texto para Coluna, FILTRO, Classificação.</a:t>
            </a: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</a:t>
            </a:r>
            <a:r>
              <a:rPr lang="pt-BR" sz="1800" dirty="0" smtClean="0"/>
              <a:t>Ao </a:t>
            </a:r>
            <a:r>
              <a:rPr lang="pt-BR" sz="1800" dirty="0"/>
              <a:t>atender a um critério especifico, faz a soma de acordo com a parâmetro informado</a:t>
            </a:r>
            <a:r>
              <a:rPr lang="pt-BR" sz="1800" dirty="0" smtClean="0"/>
              <a:t>. As função são:</a:t>
            </a: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MÉDIASE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Elas trabalham em conjunto com a o fluxo de símbolos abaixo que dizem qual é o Critério:</a:t>
            </a:r>
          </a:p>
          <a:p>
            <a:pPr marL="0" indent="0">
              <a:buNone/>
            </a:pPr>
            <a:r>
              <a:rPr lang="pt-BR" sz="1800" dirty="0" smtClean="0"/>
              <a:t>2) &gt; (maior do que ) ; &lt; (menor do que) ;  = (igual a ); &lt;&gt; (diferente de).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Usando a formula “..SE” acima você consegue somar somente valores que atendam às condições proposta no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USE ARQUIVO DE FORNECEDORES PARA FAZER MEDIA, SOMA, CONTAGEM POR GERENTE, DIRETOR E DEPARTARMENTO.</a:t>
            </a:r>
          </a:p>
        </p:txBody>
      </p:sp>
    </p:spTree>
    <p:extLst>
      <p:ext uri="{BB962C8B-B14F-4D97-AF65-F5344CB8AC3E}">
        <p14:creationId xmlns:p14="http://schemas.microsoft.com/office/powerpoint/2010/main" val="8291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err="1" smtClean="0"/>
              <a:t>VocÊ</a:t>
            </a:r>
            <a:r>
              <a:rPr lang="pt-BR" sz="1800" dirty="0" smtClean="0"/>
              <a:t> consegue </a:t>
            </a:r>
            <a:r>
              <a:rPr lang="pt-BR" sz="1800" dirty="0" err="1" smtClean="0"/>
              <a:t>priorizare</a:t>
            </a:r>
            <a:r>
              <a:rPr lang="pt-BR" sz="1800" dirty="0" smtClean="0"/>
              <a:t> os pagamentos de uma empresa?,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Usar a </a:t>
            </a:r>
            <a:r>
              <a:rPr lang="pt-BR" sz="1800" dirty="0" err="1" smtClean="0"/>
              <a:t>pordem</a:t>
            </a:r>
            <a:r>
              <a:rPr lang="pt-BR" sz="1800" dirty="0" smtClean="0"/>
              <a:t> data, limite de caixa de 450 mil reais.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Primeiro </a:t>
            </a:r>
            <a:r>
              <a:rPr lang="pt-BR" sz="1800" dirty="0" err="1" smtClean="0"/>
              <a:t>pea</a:t>
            </a:r>
            <a:r>
              <a:rPr lang="pt-BR" sz="1800" dirty="0" smtClean="0"/>
              <a:t> ordem dada de fornecedor.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Depois por empresa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referência 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referência 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Consciência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Competência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º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3º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4241</TotalTime>
  <Words>4367</Words>
  <Application>Microsoft Office PowerPoint</Application>
  <PresentationFormat>Widescreen</PresentationFormat>
  <Paragraphs>561</Paragraphs>
  <Slides>60</Slides>
  <Notes>0</Notes>
  <HiddenSlides>7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307</cp:revision>
  <dcterms:created xsi:type="dcterms:W3CDTF">2018-08-19T15:50:37Z</dcterms:created>
  <dcterms:modified xsi:type="dcterms:W3CDTF">2018-11-09T22:12:17Z</dcterms:modified>
</cp:coreProperties>
</file>