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1"/>
  </p:notesMasterIdLst>
  <p:handoutMasterIdLst>
    <p:handoutMasterId r:id="rId52"/>
  </p:handoutMasterIdLst>
  <p:sldIdLst>
    <p:sldId id="256" r:id="rId2"/>
    <p:sldId id="299" r:id="rId3"/>
    <p:sldId id="312" r:id="rId4"/>
    <p:sldId id="300" r:id="rId5"/>
    <p:sldId id="301" r:id="rId6"/>
    <p:sldId id="302" r:id="rId7"/>
    <p:sldId id="303" r:id="rId8"/>
    <p:sldId id="311" r:id="rId9"/>
    <p:sldId id="313" r:id="rId10"/>
    <p:sldId id="257" r:id="rId11"/>
    <p:sldId id="258" r:id="rId12"/>
    <p:sldId id="260" r:id="rId13"/>
    <p:sldId id="261" r:id="rId14"/>
    <p:sldId id="262" r:id="rId15"/>
    <p:sldId id="263" r:id="rId16"/>
    <p:sldId id="264" r:id="rId17"/>
    <p:sldId id="265" r:id="rId18"/>
    <p:sldId id="268" r:id="rId19"/>
    <p:sldId id="267" r:id="rId20"/>
    <p:sldId id="269" r:id="rId21"/>
    <p:sldId id="307" r:id="rId22"/>
    <p:sldId id="272" r:id="rId23"/>
    <p:sldId id="286" r:id="rId24"/>
    <p:sldId id="285" r:id="rId25"/>
    <p:sldId id="282" r:id="rId26"/>
    <p:sldId id="283" r:id="rId27"/>
    <p:sldId id="296" r:id="rId28"/>
    <p:sldId id="276" r:id="rId29"/>
    <p:sldId id="306" r:id="rId30"/>
    <p:sldId id="304" r:id="rId31"/>
    <p:sldId id="284" r:id="rId32"/>
    <p:sldId id="295" r:id="rId33"/>
    <p:sldId id="297" r:id="rId34"/>
    <p:sldId id="293" r:id="rId35"/>
    <p:sldId id="294" r:id="rId36"/>
    <p:sldId id="275" r:id="rId37"/>
    <p:sldId id="271" r:id="rId38"/>
    <p:sldId id="274" r:id="rId39"/>
    <p:sldId id="277" r:id="rId40"/>
    <p:sldId id="280" r:id="rId41"/>
    <p:sldId id="279" r:id="rId42"/>
    <p:sldId id="292" r:id="rId43"/>
    <p:sldId id="291" r:id="rId44"/>
    <p:sldId id="308" r:id="rId45"/>
    <p:sldId id="309" r:id="rId46"/>
    <p:sldId id="310" r:id="rId47"/>
    <p:sldId id="290" r:id="rId48"/>
    <p:sldId id="281" r:id="rId49"/>
    <p:sldId id="289" r:id="rId5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C4C1B8-05AA-4FA2-ACC6-F46A89EC3BA0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B5F6CA4-2F69-41B0-B9EC-12D98E4FB1E8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 smtClean="0"/>
            <a:t>Não sei o quanto sei</a:t>
          </a:r>
          <a:endParaRPr lang="pt-BR" dirty="0"/>
        </a:p>
      </dgm:t>
    </dgm:pt>
    <dgm:pt modelId="{FCA1F349-DD3B-4CFF-8991-5227A691B1E4}" type="parTrans" cxnId="{2231B8C7-5DC1-4D0F-A356-E34B8C5A7D3E}">
      <dgm:prSet/>
      <dgm:spPr/>
      <dgm:t>
        <a:bodyPr/>
        <a:lstStyle/>
        <a:p>
          <a:endParaRPr lang="pt-BR"/>
        </a:p>
      </dgm:t>
    </dgm:pt>
    <dgm:pt modelId="{8C0001AF-A7AA-47D1-99DC-57623918898A}" type="sibTrans" cxnId="{2231B8C7-5DC1-4D0F-A356-E34B8C5A7D3E}">
      <dgm:prSet/>
      <dgm:spPr/>
      <dgm:t>
        <a:bodyPr/>
        <a:lstStyle/>
        <a:p>
          <a:endParaRPr lang="pt-BR"/>
        </a:p>
      </dgm:t>
    </dgm:pt>
    <dgm:pt modelId="{A5AAC5A0-C4BF-4AD9-BE87-B2BD1BA6258F}">
      <dgm:prSet phldrT="[Texto]"/>
      <dgm:spPr/>
      <dgm:t>
        <a:bodyPr/>
        <a:lstStyle/>
        <a:p>
          <a:r>
            <a:rPr lang="pt-BR" dirty="0" smtClean="0"/>
            <a:t>-Consciência</a:t>
          </a:r>
          <a:endParaRPr lang="pt-BR" dirty="0"/>
        </a:p>
      </dgm:t>
    </dgm:pt>
    <dgm:pt modelId="{31A10A3A-F24F-456E-BD58-6FE3623FEDAC}" type="parTrans" cxnId="{16AEC4F9-30B3-4817-A484-EA4E59670334}">
      <dgm:prSet/>
      <dgm:spPr/>
      <dgm:t>
        <a:bodyPr/>
        <a:lstStyle/>
        <a:p>
          <a:endParaRPr lang="pt-BR"/>
        </a:p>
      </dgm:t>
    </dgm:pt>
    <dgm:pt modelId="{134798DF-7C41-45CA-B64F-2504CEB8A71D}" type="sibTrans" cxnId="{16AEC4F9-30B3-4817-A484-EA4E59670334}">
      <dgm:prSet/>
      <dgm:spPr/>
      <dgm:t>
        <a:bodyPr/>
        <a:lstStyle/>
        <a:p>
          <a:endParaRPr lang="pt-BR"/>
        </a:p>
      </dgm:t>
    </dgm:pt>
    <dgm:pt modelId="{8EF7DD04-B549-4B8D-B285-623DA6E59C30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pt-BR" dirty="0" smtClean="0"/>
            <a:t>Sei que Sei</a:t>
          </a:r>
          <a:endParaRPr lang="pt-BR" dirty="0"/>
        </a:p>
      </dgm:t>
    </dgm:pt>
    <dgm:pt modelId="{C946F3FA-0DFB-44CF-9853-DFA19E73CEA9}" type="parTrans" cxnId="{6B66C36A-A15C-46D6-A484-0B4B20E0FD02}">
      <dgm:prSet/>
      <dgm:spPr/>
      <dgm:t>
        <a:bodyPr/>
        <a:lstStyle/>
        <a:p>
          <a:endParaRPr lang="pt-BR"/>
        </a:p>
      </dgm:t>
    </dgm:pt>
    <dgm:pt modelId="{554332B6-4611-4489-840F-73761A6D6FFA}" type="sibTrans" cxnId="{6B66C36A-A15C-46D6-A484-0B4B20E0FD02}">
      <dgm:prSet/>
      <dgm:spPr/>
      <dgm:t>
        <a:bodyPr/>
        <a:lstStyle/>
        <a:p>
          <a:endParaRPr lang="pt-BR"/>
        </a:p>
      </dgm:t>
    </dgm:pt>
    <dgm:pt modelId="{8801F77C-26D5-47B1-95F4-FE95A515011D}">
      <dgm:prSet phldrT="[Texto]"/>
      <dgm:spPr/>
      <dgm:t>
        <a:bodyPr/>
        <a:lstStyle/>
        <a:p>
          <a:r>
            <a:rPr lang="pt-BR" dirty="0" smtClean="0"/>
            <a:t>+Consciência</a:t>
          </a:r>
          <a:endParaRPr lang="pt-BR" dirty="0"/>
        </a:p>
      </dgm:t>
    </dgm:pt>
    <dgm:pt modelId="{87F45977-CD48-42CA-8186-226996DC40D4}" type="parTrans" cxnId="{8D4D2B6D-CDDD-4800-9029-954AAED6C75E}">
      <dgm:prSet/>
      <dgm:spPr/>
      <dgm:t>
        <a:bodyPr/>
        <a:lstStyle/>
        <a:p>
          <a:endParaRPr lang="pt-BR"/>
        </a:p>
      </dgm:t>
    </dgm:pt>
    <dgm:pt modelId="{137A0769-72AE-4D22-B52B-A129C3E42ED4}" type="sibTrans" cxnId="{8D4D2B6D-CDDD-4800-9029-954AAED6C75E}">
      <dgm:prSet/>
      <dgm:spPr/>
      <dgm:t>
        <a:bodyPr/>
        <a:lstStyle/>
        <a:p>
          <a:endParaRPr lang="pt-BR"/>
        </a:p>
      </dgm:t>
    </dgm:pt>
    <dgm:pt modelId="{C9203E37-0572-40D0-8D8B-76A6CA06E2AC}">
      <dgm:prSet phldrT="[Texto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Sei que não sei</a:t>
          </a:r>
          <a:endParaRPr lang="pt-BR" dirty="0"/>
        </a:p>
      </dgm:t>
    </dgm:pt>
    <dgm:pt modelId="{6C0714BA-DEE7-4EF2-9DE5-8DD633F8A9B9}" type="parTrans" cxnId="{CA47A5EB-EB57-4830-9AAF-4BC6F33BC754}">
      <dgm:prSet/>
      <dgm:spPr/>
      <dgm:t>
        <a:bodyPr/>
        <a:lstStyle/>
        <a:p>
          <a:endParaRPr lang="pt-BR"/>
        </a:p>
      </dgm:t>
    </dgm:pt>
    <dgm:pt modelId="{B30CE7D8-1F74-43A0-916D-02B829239579}" type="sibTrans" cxnId="{CA47A5EB-EB57-4830-9AAF-4BC6F33BC754}">
      <dgm:prSet/>
      <dgm:spPr/>
      <dgm:t>
        <a:bodyPr/>
        <a:lstStyle/>
        <a:p>
          <a:endParaRPr lang="pt-BR"/>
        </a:p>
      </dgm:t>
    </dgm:pt>
    <dgm:pt modelId="{5C2E9E48-C3BB-472A-AAAB-81328E2FBD49}">
      <dgm:prSet phldrT="[Texto]"/>
      <dgm:spPr/>
      <dgm:t>
        <a:bodyPr/>
        <a:lstStyle/>
        <a:p>
          <a:r>
            <a:rPr lang="pt-BR" dirty="0" smtClean="0"/>
            <a:t>+Consciência</a:t>
          </a:r>
          <a:endParaRPr lang="pt-BR" dirty="0"/>
        </a:p>
      </dgm:t>
    </dgm:pt>
    <dgm:pt modelId="{A3A73184-C9BC-404B-9789-2C06550FB90F}" type="parTrans" cxnId="{BA835ED4-C4A1-49FA-8E67-432A8EF3003F}">
      <dgm:prSet/>
      <dgm:spPr/>
      <dgm:t>
        <a:bodyPr/>
        <a:lstStyle/>
        <a:p>
          <a:endParaRPr lang="pt-BR"/>
        </a:p>
      </dgm:t>
    </dgm:pt>
    <dgm:pt modelId="{F1238347-069B-4F07-9149-C0C085998ED8}" type="sibTrans" cxnId="{BA835ED4-C4A1-49FA-8E67-432A8EF3003F}">
      <dgm:prSet/>
      <dgm:spPr/>
      <dgm:t>
        <a:bodyPr/>
        <a:lstStyle/>
        <a:p>
          <a:endParaRPr lang="pt-BR"/>
        </a:p>
      </dgm:t>
    </dgm:pt>
    <dgm:pt modelId="{D63F9D11-88D2-4FBB-BF92-59F1CF6D7EB4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dirty="0" smtClean="0"/>
            <a:t>Não sei que não sei</a:t>
          </a:r>
          <a:endParaRPr lang="pt-BR" dirty="0"/>
        </a:p>
      </dgm:t>
    </dgm:pt>
    <dgm:pt modelId="{6AD9CB1D-6303-4BAC-B39D-DF3C4B9400BD}" type="parTrans" cxnId="{9A0D07C7-DAE3-460C-978B-4DC79D190F61}">
      <dgm:prSet/>
      <dgm:spPr/>
      <dgm:t>
        <a:bodyPr/>
        <a:lstStyle/>
        <a:p>
          <a:endParaRPr lang="pt-BR"/>
        </a:p>
      </dgm:t>
    </dgm:pt>
    <dgm:pt modelId="{F380FB87-9EE8-454A-BCCB-4BDD50579363}" type="sibTrans" cxnId="{9A0D07C7-DAE3-460C-978B-4DC79D190F61}">
      <dgm:prSet/>
      <dgm:spPr/>
      <dgm:t>
        <a:bodyPr/>
        <a:lstStyle/>
        <a:p>
          <a:endParaRPr lang="pt-BR"/>
        </a:p>
      </dgm:t>
    </dgm:pt>
    <dgm:pt modelId="{5D697BCE-FBBF-40B1-8BF3-BD802560D91F}">
      <dgm:prSet phldrT="[Texto]"/>
      <dgm:spPr/>
      <dgm:t>
        <a:bodyPr/>
        <a:lstStyle/>
        <a:p>
          <a:r>
            <a:rPr lang="pt-BR" dirty="0" smtClean="0"/>
            <a:t>-Consciência</a:t>
          </a:r>
          <a:endParaRPr lang="pt-BR" dirty="0"/>
        </a:p>
      </dgm:t>
    </dgm:pt>
    <dgm:pt modelId="{CAB160E4-1AEA-484B-93F3-1291AB4874B5}" type="parTrans" cxnId="{A4718A3F-D7FF-4ED2-8189-DDE7E16EA3ED}">
      <dgm:prSet/>
      <dgm:spPr/>
      <dgm:t>
        <a:bodyPr/>
        <a:lstStyle/>
        <a:p>
          <a:endParaRPr lang="pt-BR"/>
        </a:p>
      </dgm:t>
    </dgm:pt>
    <dgm:pt modelId="{7FD7BE94-9B6A-413D-B5C3-76DCF1F23507}" type="sibTrans" cxnId="{A4718A3F-D7FF-4ED2-8189-DDE7E16EA3ED}">
      <dgm:prSet/>
      <dgm:spPr/>
      <dgm:t>
        <a:bodyPr/>
        <a:lstStyle/>
        <a:p>
          <a:endParaRPr lang="pt-BR"/>
        </a:p>
      </dgm:t>
    </dgm:pt>
    <dgm:pt modelId="{AC18428D-3BF2-493B-B3F7-2E46EF0600F4}">
      <dgm:prSet phldrT="[Texto]"/>
      <dgm:spPr/>
      <dgm:t>
        <a:bodyPr/>
        <a:lstStyle/>
        <a:p>
          <a:r>
            <a:rPr lang="pt-BR" dirty="0" smtClean="0"/>
            <a:t>-Competência</a:t>
          </a:r>
          <a:endParaRPr lang="pt-BR" dirty="0"/>
        </a:p>
      </dgm:t>
    </dgm:pt>
    <dgm:pt modelId="{FC9F2A68-932F-4C9B-BA3E-B104BBCEB445}" type="parTrans" cxnId="{5DEEC386-BF04-4C8A-951F-D4860DB27E66}">
      <dgm:prSet/>
      <dgm:spPr/>
      <dgm:t>
        <a:bodyPr/>
        <a:lstStyle/>
        <a:p>
          <a:endParaRPr lang="pt-BR"/>
        </a:p>
      </dgm:t>
    </dgm:pt>
    <dgm:pt modelId="{115D35AA-B67A-4822-8D90-7CF129C3FC28}" type="sibTrans" cxnId="{5DEEC386-BF04-4C8A-951F-D4860DB27E66}">
      <dgm:prSet/>
      <dgm:spPr/>
      <dgm:t>
        <a:bodyPr/>
        <a:lstStyle/>
        <a:p>
          <a:endParaRPr lang="pt-BR"/>
        </a:p>
      </dgm:t>
    </dgm:pt>
    <dgm:pt modelId="{2850CB3B-4BE4-403A-BF0A-05C96D4F7844}">
      <dgm:prSet phldrT="[Texto]"/>
      <dgm:spPr/>
      <dgm:t>
        <a:bodyPr/>
        <a:lstStyle/>
        <a:p>
          <a:r>
            <a:rPr lang="pt-BR" dirty="0" smtClean="0"/>
            <a:t>-Competência</a:t>
          </a:r>
          <a:endParaRPr lang="pt-BR" dirty="0"/>
        </a:p>
      </dgm:t>
    </dgm:pt>
    <dgm:pt modelId="{00B6A140-6809-49D2-A821-EE500A990780}" type="parTrans" cxnId="{BE2C0129-C8C1-4D08-8F30-4424F96903AA}">
      <dgm:prSet/>
      <dgm:spPr/>
      <dgm:t>
        <a:bodyPr/>
        <a:lstStyle/>
        <a:p>
          <a:endParaRPr lang="pt-BR"/>
        </a:p>
      </dgm:t>
    </dgm:pt>
    <dgm:pt modelId="{916082B7-A0CB-4B71-B5BB-6BEB2D43A79A}" type="sibTrans" cxnId="{BE2C0129-C8C1-4D08-8F30-4424F96903AA}">
      <dgm:prSet/>
      <dgm:spPr/>
      <dgm:t>
        <a:bodyPr/>
        <a:lstStyle/>
        <a:p>
          <a:endParaRPr lang="pt-BR"/>
        </a:p>
      </dgm:t>
    </dgm:pt>
    <dgm:pt modelId="{C21B34E9-0E51-4E4D-B010-5E3144BC52D3}">
      <dgm:prSet phldrT="[Texto]"/>
      <dgm:spPr/>
      <dgm:t>
        <a:bodyPr/>
        <a:lstStyle/>
        <a:p>
          <a:r>
            <a:rPr lang="pt-BR" dirty="0" smtClean="0"/>
            <a:t>+Competência</a:t>
          </a:r>
          <a:endParaRPr lang="pt-BR" dirty="0"/>
        </a:p>
      </dgm:t>
    </dgm:pt>
    <dgm:pt modelId="{D5F39B3E-2D5A-49BF-B165-5E5C773153F7}" type="parTrans" cxnId="{1A6EEB0F-112B-412D-880C-F69C54D2192C}">
      <dgm:prSet/>
      <dgm:spPr/>
      <dgm:t>
        <a:bodyPr/>
        <a:lstStyle/>
        <a:p>
          <a:endParaRPr lang="pt-BR"/>
        </a:p>
      </dgm:t>
    </dgm:pt>
    <dgm:pt modelId="{C1E07FBC-CD32-444B-AB9D-21A3BE617B33}" type="sibTrans" cxnId="{1A6EEB0F-112B-412D-880C-F69C54D2192C}">
      <dgm:prSet/>
      <dgm:spPr/>
      <dgm:t>
        <a:bodyPr/>
        <a:lstStyle/>
        <a:p>
          <a:endParaRPr lang="pt-BR"/>
        </a:p>
      </dgm:t>
    </dgm:pt>
    <dgm:pt modelId="{A41D6D16-0F25-4161-9567-F7925E03290B}">
      <dgm:prSet phldrT="[Texto]"/>
      <dgm:spPr/>
      <dgm:t>
        <a:bodyPr/>
        <a:lstStyle/>
        <a:p>
          <a:r>
            <a:rPr lang="pt-BR" dirty="0" smtClean="0"/>
            <a:t>++Competência</a:t>
          </a:r>
          <a:endParaRPr lang="pt-BR" dirty="0"/>
        </a:p>
      </dgm:t>
    </dgm:pt>
    <dgm:pt modelId="{702BE0F4-C797-4E32-89BD-EF7592D59AAE}" type="parTrans" cxnId="{CF7A0AD4-8770-4B75-9BAE-3455C569D149}">
      <dgm:prSet/>
      <dgm:spPr/>
      <dgm:t>
        <a:bodyPr/>
        <a:lstStyle/>
        <a:p>
          <a:endParaRPr lang="pt-BR"/>
        </a:p>
      </dgm:t>
    </dgm:pt>
    <dgm:pt modelId="{9EC15860-6876-4AA1-A96A-2E056F36DD11}" type="sibTrans" cxnId="{CF7A0AD4-8770-4B75-9BAE-3455C569D149}">
      <dgm:prSet/>
      <dgm:spPr/>
      <dgm:t>
        <a:bodyPr/>
        <a:lstStyle/>
        <a:p>
          <a:endParaRPr lang="pt-BR"/>
        </a:p>
      </dgm:t>
    </dgm:pt>
    <dgm:pt modelId="{370B2954-BC96-4CDA-81C9-5DF098110F21}" type="pres">
      <dgm:prSet presAssocID="{44C4C1B8-05AA-4FA2-ACC6-F46A89EC3BA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FBD74D8-0595-4A99-AB59-E323C1F019A5}" type="pres">
      <dgm:prSet presAssocID="{44C4C1B8-05AA-4FA2-ACC6-F46A89EC3BA0}" presName="children" presStyleCnt="0"/>
      <dgm:spPr/>
    </dgm:pt>
    <dgm:pt modelId="{320C13E6-567A-4752-AF14-4C16E1DD1711}" type="pres">
      <dgm:prSet presAssocID="{44C4C1B8-05AA-4FA2-ACC6-F46A89EC3BA0}" presName="child1group" presStyleCnt="0"/>
      <dgm:spPr/>
    </dgm:pt>
    <dgm:pt modelId="{7283E380-2BF3-48FF-A1E9-CB8123B99BCA}" type="pres">
      <dgm:prSet presAssocID="{44C4C1B8-05AA-4FA2-ACC6-F46A89EC3BA0}" presName="child1" presStyleLbl="bgAcc1" presStyleIdx="0" presStyleCnt="4"/>
      <dgm:spPr/>
      <dgm:t>
        <a:bodyPr/>
        <a:lstStyle/>
        <a:p>
          <a:endParaRPr lang="pt-BR"/>
        </a:p>
      </dgm:t>
    </dgm:pt>
    <dgm:pt modelId="{89946784-A747-4392-88FE-CC18B7D8C75C}" type="pres">
      <dgm:prSet presAssocID="{44C4C1B8-05AA-4FA2-ACC6-F46A89EC3BA0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8A5A0C7-4AC0-4184-8687-F4BC00B20ECD}" type="pres">
      <dgm:prSet presAssocID="{44C4C1B8-05AA-4FA2-ACC6-F46A89EC3BA0}" presName="child2group" presStyleCnt="0"/>
      <dgm:spPr/>
    </dgm:pt>
    <dgm:pt modelId="{8BA94ED0-8ABF-4943-87D1-E44A48027B75}" type="pres">
      <dgm:prSet presAssocID="{44C4C1B8-05AA-4FA2-ACC6-F46A89EC3BA0}" presName="child2" presStyleLbl="bgAcc1" presStyleIdx="1" presStyleCnt="4"/>
      <dgm:spPr/>
      <dgm:t>
        <a:bodyPr/>
        <a:lstStyle/>
        <a:p>
          <a:endParaRPr lang="pt-BR"/>
        </a:p>
      </dgm:t>
    </dgm:pt>
    <dgm:pt modelId="{F5B3F73C-FC25-42C5-AF3F-61226329D5CA}" type="pres">
      <dgm:prSet presAssocID="{44C4C1B8-05AA-4FA2-ACC6-F46A89EC3BA0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C942BF4-6668-4D15-A484-6B4E032CC0BC}" type="pres">
      <dgm:prSet presAssocID="{44C4C1B8-05AA-4FA2-ACC6-F46A89EC3BA0}" presName="child3group" presStyleCnt="0"/>
      <dgm:spPr/>
    </dgm:pt>
    <dgm:pt modelId="{5FA442E1-6AE5-4CEF-8B17-723121F89E2C}" type="pres">
      <dgm:prSet presAssocID="{44C4C1B8-05AA-4FA2-ACC6-F46A89EC3BA0}" presName="child3" presStyleLbl="bgAcc1" presStyleIdx="2" presStyleCnt="4"/>
      <dgm:spPr/>
      <dgm:t>
        <a:bodyPr/>
        <a:lstStyle/>
        <a:p>
          <a:endParaRPr lang="pt-BR"/>
        </a:p>
      </dgm:t>
    </dgm:pt>
    <dgm:pt modelId="{1BF485B6-A773-47C6-A4D1-39A4C4D7BF11}" type="pres">
      <dgm:prSet presAssocID="{44C4C1B8-05AA-4FA2-ACC6-F46A89EC3BA0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0D17FAC-8FF9-4D04-B0C4-8CB0C209BE71}" type="pres">
      <dgm:prSet presAssocID="{44C4C1B8-05AA-4FA2-ACC6-F46A89EC3BA0}" presName="child4group" presStyleCnt="0"/>
      <dgm:spPr/>
    </dgm:pt>
    <dgm:pt modelId="{E5F8B966-BD45-4641-A194-4A7BAA57E942}" type="pres">
      <dgm:prSet presAssocID="{44C4C1B8-05AA-4FA2-ACC6-F46A89EC3BA0}" presName="child4" presStyleLbl="bgAcc1" presStyleIdx="3" presStyleCnt="4"/>
      <dgm:spPr/>
      <dgm:t>
        <a:bodyPr/>
        <a:lstStyle/>
        <a:p>
          <a:endParaRPr lang="pt-BR"/>
        </a:p>
      </dgm:t>
    </dgm:pt>
    <dgm:pt modelId="{FDCAB2DC-AFBC-4D64-AF47-0737C719BF8B}" type="pres">
      <dgm:prSet presAssocID="{44C4C1B8-05AA-4FA2-ACC6-F46A89EC3BA0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8937CB-2F55-4115-8348-13701B3A6F20}" type="pres">
      <dgm:prSet presAssocID="{44C4C1B8-05AA-4FA2-ACC6-F46A89EC3BA0}" presName="childPlaceholder" presStyleCnt="0"/>
      <dgm:spPr/>
    </dgm:pt>
    <dgm:pt modelId="{B7656557-5EFB-48FB-B2F3-B1229CC0BC04}" type="pres">
      <dgm:prSet presAssocID="{44C4C1B8-05AA-4FA2-ACC6-F46A89EC3BA0}" presName="circle" presStyleCnt="0"/>
      <dgm:spPr/>
    </dgm:pt>
    <dgm:pt modelId="{29E03CAE-A1B4-4CAB-B830-CB755FF6F463}" type="pres">
      <dgm:prSet presAssocID="{44C4C1B8-05AA-4FA2-ACC6-F46A89EC3BA0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D9F98F-67AC-49A4-9785-B9FCBBF88C76}" type="pres">
      <dgm:prSet presAssocID="{44C4C1B8-05AA-4FA2-ACC6-F46A89EC3BA0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899BCB1-AE2E-4FEB-ACAA-7AD3F077C35E}" type="pres">
      <dgm:prSet presAssocID="{44C4C1B8-05AA-4FA2-ACC6-F46A89EC3BA0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5E4330D-365E-43B5-AC5B-1D77D60DF1E7}" type="pres">
      <dgm:prSet presAssocID="{44C4C1B8-05AA-4FA2-ACC6-F46A89EC3BA0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039BCC1-DD89-437A-A14A-D3B580CA3910}" type="pres">
      <dgm:prSet presAssocID="{44C4C1B8-05AA-4FA2-ACC6-F46A89EC3BA0}" presName="quadrantPlaceholder" presStyleCnt="0"/>
      <dgm:spPr/>
    </dgm:pt>
    <dgm:pt modelId="{37D53C1E-B2F0-47D7-BB72-5347DDC4D108}" type="pres">
      <dgm:prSet presAssocID="{44C4C1B8-05AA-4FA2-ACC6-F46A89EC3BA0}" presName="center1" presStyleLbl="fgShp" presStyleIdx="0" presStyleCnt="2" custAng="0" custFlipHor="1" custScaleX="104466"/>
      <dgm:spPr/>
    </dgm:pt>
    <dgm:pt modelId="{E3254298-CCCB-4CBD-A15C-F56DD7E38996}" type="pres">
      <dgm:prSet presAssocID="{44C4C1B8-05AA-4FA2-ACC6-F46A89EC3BA0}" presName="center2" presStyleLbl="fgShp" presStyleIdx="1" presStyleCnt="2" custFlipHor="1" custScaleX="99154"/>
      <dgm:spPr/>
    </dgm:pt>
  </dgm:ptLst>
  <dgm:cxnLst>
    <dgm:cxn modelId="{8D4D2B6D-CDDD-4800-9029-954AAED6C75E}" srcId="{8EF7DD04-B549-4B8D-B285-623DA6E59C30}" destId="{8801F77C-26D5-47B1-95F4-FE95A515011D}" srcOrd="0" destOrd="0" parTransId="{87F45977-CD48-42CA-8186-226996DC40D4}" sibTransId="{137A0769-72AE-4D22-B52B-A129C3E42ED4}"/>
    <dgm:cxn modelId="{5DEEC386-BF04-4C8A-951F-D4860DB27E66}" srcId="{D63F9D11-88D2-4FBB-BF92-59F1CF6D7EB4}" destId="{AC18428D-3BF2-493B-B3F7-2E46EF0600F4}" srcOrd="1" destOrd="0" parTransId="{FC9F2A68-932F-4C9B-BA3E-B104BBCEB445}" sibTransId="{115D35AA-B67A-4822-8D90-7CF129C3FC28}"/>
    <dgm:cxn modelId="{1ED26378-AB2D-4D28-8C61-4D90CD1AD91C}" type="presOf" srcId="{A5AAC5A0-C4BF-4AD9-BE87-B2BD1BA6258F}" destId="{7283E380-2BF3-48FF-A1E9-CB8123B99BCA}" srcOrd="0" destOrd="0" presId="urn:microsoft.com/office/officeart/2005/8/layout/cycle4"/>
    <dgm:cxn modelId="{88AA5B2E-3DD5-445D-A643-67BB8C909305}" type="presOf" srcId="{AC18428D-3BF2-493B-B3F7-2E46EF0600F4}" destId="{FDCAB2DC-AFBC-4D64-AF47-0737C719BF8B}" srcOrd="1" destOrd="1" presId="urn:microsoft.com/office/officeart/2005/8/layout/cycle4"/>
    <dgm:cxn modelId="{3B1F4CB2-AC23-4AAD-A401-588CDBD7E791}" type="presOf" srcId="{A41D6D16-0F25-4161-9567-F7925E03290B}" destId="{7283E380-2BF3-48FF-A1E9-CB8123B99BCA}" srcOrd="0" destOrd="1" presId="urn:microsoft.com/office/officeart/2005/8/layout/cycle4"/>
    <dgm:cxn modelId="{2231B8C7-5DC1-4D0F-A356-E34B8C5A7D3E}" srcId="{44C4C1B8-05AA-4FA2-ACC6-F46A89EC3BA0}" destId="{7B5F6CA4-2F69-41B0-B9EC-12D98E4FB1E8}" srcOrd="0" destOrd="0" parTransId="{FCA1F349-DD3B-4CFF-8991-5227A691B1E4}" sibTransId="{8C0001AF-A7AA-47D1-99DC-57623918898A}"/>
    <dgm:cxn modelId="{D03C06D8-2889-475F-9377-5EB05C17A055}" type="presOf" srcId="{A41D6D16-0F25-4161-9567-F7925E03290B}" destId="{89946784-A747-4392-88FE-CC18B7D8C75C}" srcOrd="1" destOrd="1" presId="urn:microsoft.com/office/officeart/2005/8/layout/cycle4"/>
    <dgm:cxn modelId="{A4718A3F-D7FF-4ED2-8189-DDE7E16EA3ED}" srcId="{D63F9D11-88D2-4FBB-BF92-59F1CF6D7EB4}" destId="{5D697BCE-FBBF-40B1-8BF3-BD802560D91F}" srcOrd="0" destOrd="0" parTransId="{CAB160E4-1AEA-484B-93F3-1291AB4874B5}" sibTransId="{7FD7BE94-9B6A-413D-B5C3-76DCF1F23507}"/>
    <dgm:cxn modelId="{BE2C0129-C8C1-4D08-8F30-4424F96903AA}" srcId="{C9203E37-0572-40D0-8D8B-76A6CA06E2AC}" destId="{2850CB3B-4BE4-403A-BF0A-05C96D4F7844}" srcOrd="1" destOrd="0" parTransId="{00B6A140-6809-49D2-A821-EE500A990780}" sibTransId="{916082B7-A0CB-4B71-B5BB-6BEB2D43A79A}"/>
    <dgm:cxn modelId="{CA47A5EB-EB57-4830-9AAF-4BC6F33BC754}" srcId="{44C4C1B8-05AA-4FA2-ACC6-F46A89EC3BA0}" destId="{C9203E37-0572-40D0-8D8B-76A6CA06E2AC}" srcOrd="2" destOrd="0" parTransId="{6C0714BA-DEE7-4EF2-9DE5-8DD633F8A9B9}" sibTransId="{B30CE7D8-1F74-43A0-916D-02B829239579}"/>
    <dgm:cxn modelId="{CF7A0AD4-8770-4B75-9BAE-3455C569D149}" srcId="{7B5F6CA4-2F69-41B0-B9EC-12D98E4FB1E8}" destId="{A41D6D16-0F25-4161-9567-F7925E03290B}" srcOrd="1" destOrd="0" parTransId="{702BE0F4-C797-4E32-89BD-EF7592D59AAE}" sibTransId="{9EC15860-6876-4AA1-A96A-2E056F36DD11}"/>
    <dgm:cxn modelId="{4CCB42BE-6D85-4B4C-86D4-B5C9330BCF5E}" type="presOf" srcId="{A5AAC5A0-C4BF-4AD9-BE87-B2BD1BA6258F}" destId="{89946784-A747-4392-88FE-CC18B7D8C75C}" srcOrd="1" destOrd="0" presId="urn:microsoft.com/office/officeart/2005/8/layout/cycle4"/>
    <dgm:cxn modelId="{6B66C36A-A15C-46D6-A484-0B4B20E0FD02}" srcId="{44C4C1B8-05AA-4FA2-ACC6-F46A89EC3BA0}" destId="{8EF7DD04-B549-4B8D-B285-623DA6E59C30}" srcOrd="1" destOrd="0" parTransId="{C946F3FA-0DFB-44CF-9853-DFA19E73CEA9}" sibTransId="{554332B6-4611-4489-840F-73761A6D6FFA}"/>
    <dgm:cxn modelId="{78F1E13E-D5AD-4BB9-A549-D2F649AAC3D0}" type="presOf" srcId="{44C4C1B8-05AA-4FA2-ACC6-F46A89EC3BA0}" destId="{370B2954-BC96-4CDA-81C9-5DF098110F21}" srcOrd="0" destOrd="0" presId="urn:microsoft.com/office/officeart/2005/8/layout/cycle4"/>
    <dgm:cxn modelId="{A2F51A41-7CC7-43CE-A3CB-C235A5618C05}" type="presOf" srcId="{AC18428D-3BF2-493B-B3F7-2E46EF0600F4}" destId="{E5F8B966-BD45-4641-A194-4A7BAA57E942}" srcOrd="0" destOrd="1" presId="urn:microsoft.com/office/officeart/2005/8/layout/cycle4"/>
    <dgm:cxn modelId="{3B75C897-A690-4336-8659-C6FC3FD12BEB}" type="presOf" srcId="{7B5F6CA4-2F69-41B0-B9EC-12D98E4FB1E8}" destId="{29E03CAE-A1B4-4CAB-B830-CB755FF6F463}" srcOrd="0" destOrd="0" presId="urn:microsoft.com/office/officeart/2005/8/layout/cycle4"/>
    <dgm:cxn modelId="{9A0D07C7-DAE3-460C-978B-4DC79D190F61}" srcId="{44C4C1B8-05AA-4FA2-ACC6-F46A89EC3BA0}" destId="{D63F9D11-88D2-4FBB-BF92-59F1CF6D7EB4}" srcOrd="3" destOrd="0" parTransId="{6AD9CB1D-6303-4BAC-B39D-DF3C4B9400BD}" sibTransId="{F380FB87-9EE8-454A-BCCB-4BDD50579363}"/>
    <dgm:cxn modelId="{BA835ED4-C4A1-49FA-8E67-432A8EF3003F}" srcId="{C9203E37-0572-40D0-8D8B-76A6CA06E2AC}" destId="{5C2E9E48-C3BB-472A-AAAB-81328E2FBD49}" srcOrd="0" destOrd="0" parTransId="{A3A73184-C9BC-404B-9789-2C06550FB90F}" sibTransId="{F1238347-069B-4F07-9149-C0C085998ED8}"/>
    <dgm:cxn modelId="{38850311-885E-4604-95A6-5521006449D4}" type="presOf" srcId="{5C2E9E48-C3BB-472A-AAAB-81328E2FBD49}" destId="{5FA442E1-6AE5-4CEF-8B17-723121F89E2C}" srcOrd="0" destOrd="0" presId="urn:microsoft.com/office/officeart/2005/8/layout/cycle4"/>
    <dgm:cxn modelId="{1A6EEB0F-112B-412D-880C-F69C54D2192C}" srcId="{8EF7DD04-B549-4B8D-B285-623DA6E59C30}" destId="{C21B34E9-0E51-4E4D-B010-5E3144BC52D3}" srcOrd="1" destOrd="0" parTransId="{D5F39B3E-2D5A-49BF-B165-5E5C773153F7}" sibTransId="{C1E07FBC-CD32-444B-AB9D-21A3BE617B33}"/>
    <dgm:cxn modelId="{28F082D2-CD62-43F7-AE26-A17811919645}" type="presOf" srcId="{5D697BCE-FBBF-40B1-8BF3-BD802560D91F}" destId="{FDCAB2DC-AFBC-4D64-AF47-0737C719BF8B}" srcOrd="1" destOrd="0" presId="urn:microsoft.com/office/officeart/2005/8/layout/cycle4"/>
    <dgm:cxn modelId="{16AEC4F9-30B3-4817-A484-EA4E59670334}" srcId="{7B5F6CA4-2F69-41B0-B9EC-12D98E4FB1E8}" destId="{A5AAC5A0-C4BF-4AD9-BE87-B2BD1BA6258F}" srcOrd="0" destOrd="0" parTransId="{31A10A3A-F24F-456E-BD58-6FE3623FEDAC}" sibTransId="{134798DF-7C41-45CA-B64F-2504CEB8A71D}"/>
    <dgm:cxn modelId="{C938DC34-ECA3-401B-AFC3-1C14C1CBB0FC}" type="presOf" srcId="{8801F77C-26D5-47B1-95F4-FE95A515011D}" destId="{8BA94ED0-8ABF-4943-87D1-E44A48027B75}" srcOrd="0" destOrd="0" presId="urn:microsoft.com/office/officeart/2005/8/layout/cycle4"/>
    <dgm:cxn modelId="{585E8F97-2EFF-4530-9E88-27B1B36389C2}" type="presOf" srcId="{C21B34E9-0E51-4E4D-B010-5E3144BC52D3}" destId="{8BA94ED0-8ABF-4943-87D1-E44A48027B75}" srcOrd="0" destOrd="1" presId="urn:microsoft.com/office/officeart/2005/8/layout/cycle4"/>
    <dgm:cxn modelId="{8A6A66B9-4B06-4783-B9FE-5414675EB6AA}" type="presOf" srcId="{C21B34E9-0E51-4E4D-B010-5E3144BC52D3}" destId="{F5B3F73C-FC25-42C5-AF3F-61226329D5CA}" srcOrd="1" destOrd="1" presId="urn:microsoft.com/office/officeart/2005/8/layout/cycle4"/>
    <dgm:cxn modelId="{0BBA37B0-D55F-40F7-9699-25F478EDCE9D}" type="presOf" srcId="{2850CB3B-4BE4-403A-BF0A-05C96D4F7844}" destId="{5FA442E1-6AE5-4CEF-8B17-723121F89E2C}" srcOrd="0" destOrd="1" presId="urn:microsoft.com/office/officeart/2005/8/layout/cycle4"/>
    <dgm:cxn modelId="{214110A1-71C3-45A0-9A73-88A8D878B2C4}" type="presOf" srcId="{5C2E9E48-C3BB-472A-AAAB-81328E2FBD49}" destId="{1BF485B6-A773-47C6-A4D1-39A4C4D7BF11}" srcOrd="1" destOrd="0" presId="urn:microsoft.com/office/officeart/2005/8/layout/cycle4"/>
    <dgm:cxn modelId="{94C2F5E4-645F-4C24-8D61-1F3638EBB51D}" type="presOf" srcId="{8801F77C-26D5-47B1-95F4-FE95A515011D}" destId="{F5B3F73C-FC25-42C5-AF3F-61226329D5CA}" srcOrd="1" destOrd="0" presId="urn:microsoft.com/office/officeart/2005/8/layout/cycle4"/>
    <dgm:cxn modelId="{6BB78974-0ED0-48F1-9983-E7DD24B0EA95}" type="presOf" srcId="{2850CB3B-4BE4-403A-BF0A-05C96D4F7844}" destId="{1BF485B6-A773-47C6-A4D1-39A4C4D7BF11}" srcOrd="1" destOrd="1" presId="urn:microsoft.com/office/officeart/2005/8/layout/cycle4"/>
    <dgm:cxn modelId="{3C83D864-3B3B-4E69-B16F-A75E5B5A456B}" type="presOf" srcId="{D63F9D11-88D2-4FBB-BF92-59F1CF6D7EB4}" destId="{B5E4330D-365E-43B5-AC5B-1D77D60DF1E7}" srcOrd="0" destOrd="0" presId="urn:microsoft.com/office/officeart/2005/8/layout/cycle4"/>
    <dgm:cxn modelId="{8A1DA236-93B0-4E26-9EF7-9A109F8AFBD3}" type="presOf" srcId="{5D697BCE-FBBF-40B1-8BF3-BD802560D91F}" destId="{E5F8B966-BD45-4641-A194-4A7BAA57E942}" srcOrd="0" destOrd="0" presId="urn:microsoft.com/office/officeart/2005/8/layout/cycle4"/>
    <dgm:cxn modelId="{70B3B055-066D-4F70-9657-9C60607F4378}" type="presOf" srcId="{8EF7DD04-B549-4B8D-B285-623DA6E59C30}" destId="{95D9F98F-67AC-49A4-9785-B9FCBBF88C76}" srcOrd="0" destOrd="0" presId="urn:microsoft.com/office/officeart/2005/8/layout/cycle4"/>
    <dgm:cxn modelId="{A7B1DA8E-3D8C-4FED-BB8A-D5D0C109ABFC}" type="presOf" srcId="{C9203E37-0572-40D0-8D8B-76A6CA06E2AC}" destId="{1899BCB1-AE2E-4FEB-ACAA-7AD3F077C35E}" srcOrd="0" destOrd="0" presId="urn:microsoft.com/office/officeart/2005/8/layout/cycle4"/>
    <dgm:cxn modelId="{0DD0588D-AA05-4E64-A38D-B6B5A25FA9F2}" type="presParOf" srcId="{370B2954-BC96-4CDA-81C9-5DF098110F21}" destId="{BFBD74D8-0595-4A99-AB59-E323C1F019A5}" srcOrd="0" destOrd="0" presId="urn:microsoft.com/office/officeart/2005/8/layout/cycle4"/>
    <dgm:cxn modelId="{B8DD2729-E590-44B3-AF25-5DF7C05DD8CE}" type="presParOf" srcId="{BFBD74D8-0595-4A99-AB59-E323C1F019A5}" destId="{320C13E6-567A-4752-AF14-4C16E1DD1711}" srcOrd="0" destOrd="0" presId="urn:microsoft.com/office/officeart/2005/8/layout/cycle4"/>
    <dgm:cxn modelId="{2972AB87-BC21-447E-B470-8B9AED61C1A7}" type="presParOf" srcId="{320C13E6-567A-4752-AF14-4C16E1DD1711}" destId="{7283E380-2BF3-48FF-A1E9-CB8123B99BCA}" srcOrd="0" destOrd="0" presId="urn:microsoft.com/office/officeart/2005/8/layout/cycle4"/>
    <dgm:cxn modelId="{7FB4C708-DC29-4C6B-BAF3-C8D750738454}" type="presParOf" srcId="{320C13E6-567A-4752-AF14-4C16E1DD1711}" destId="{89946784-A747-4392-88FE-CC18B7D8C75C}" srcOrd="1" destOrd="0" presId="urn:microsoft.com/office/officeart/2005/8/layout/cycle4"/>
    <dgm:cxn modelId="{E3670412-5E2B-496F-AE10-49DBE4506B51}" type="presParOf" srcId="{BFBD74D8-0595-4A99-AB59-E323C1F019A5}" destId="{E8A5A0C7-4AC0-4184-8687-F4BC00B20ECD}" srcOrd="1" destOrd="0" presId="urn:microsoft.com/office/officeart/2005/8/layout/cycle4"/>
    <dgm:cxn modelId="{E073F9EC-8E4F-41C7-A5F5-A59FC84B8F5D}" type="presParOf" srcId="{E8A5A0C7-4AC0-4184-8687-F4BC00B20ECD}" destId="{8BA94ED0-8ABF-4943-87D1-E44A48027B75}" srcOrd="0" destOrd="0" presId="urn:microsoft.com/office/officeart/2005/8/layout/cycle4"/>
    <dgm:cxn modelId="{D1B54C22-F451-46B4-B65E-B123D6BFA5C8}" type="presParOf" srcId="{E8A5A0C7-4AC0-4184-8687-F4BC00B20ECD}" destId="{F5B3F73C-FC25-42C5-AF3F-61226329D5CA}" srcOrd="1" destOrd="0" presId="urn:microsoft.com/office/officeart/2005/8/layout/cycle4"/>
    <dgm:cxn modelId="{222A4530-F51E-4758-8B6D-CD642C8B5F62}" type="presParOf" srcId="{BFBD74D8-0595-4A99-AB59-E323C1F019A5}" destId="{4C942BF4-6668-4D15-A484-6B4E032CC0BC}" srcOrd="2" destOrd="0" presId="urn:microsoft.com/office/officeart/2005/8/layout/cycle4"/>
    <dgm:cxn modelId="{7CA06225-4564-4F74-B7A9-0AD44CB22132}" type="presParOf" srcId="{4C942BF4-6668-4D15-A484-6B4E032CC0BC}" destId="{5FA442E1-6AE5-4CEF-8B17-723121F89E2C}" srcOrd="0" destOrd="0" presId="urn:microsoft.com/office/officeart/2005/8/layout/cycle4"/>
    <dgm:cxn modelId="{B1B7B36D-1181-4E69-9683-E133DFAFE242}" type="presParOf" srcId="{4C942BF4-6668-4D15-A484-6B4E032CC0BC}" destId="{1BF485B6-A773-47C6-A4D1-39A4C4D7BF11}" srcOrd="1" destOrd="0" presId="urn:microsoft.com/office/officeart/2005/8/layout/cycle4"/>
    <dgm:cxn modelId="{E42E747A-17C3-4705-8CCF-885D11352881}" type="presParOf" srcId="{BFBD74D8-0595-4A99-AB59-E323C1F019A5}" destId="{70D17FAC-8FF9-4D04-B0C4-8CB0C209BE71}" srcOrd="3" destOrd="0" presId="urn:microsoft.com/office/officeart/2005/8/layout/cycle4"/>
    <dgm:cxn modelId="{C7F9D3F5-EBEE-4D20-8319-824499330CE2}" type="presParOf" srcId="{70D17FAC-8FF9-4D04-B0C4-8CB0C209BE71}" destId="{E5F8B966-BD45-4641-A194-4A7BAA57E942}" srcOrd="0" destOrd="0" presId="urn:microsoft.com/office/officeart/2005/8/layout/cycle4"/>
    <dgm:cxn modelId="{98C202A4-510E-470B-A70E-64A3D89207C3}" type="presParOf" srcId="{70D17FAC-8FF9-4D04-B0C4-8CB0C209BE71}" destId="{FDCAB2DC-AFBC-4D64-AF47-0737C719BF8B}" srcOrd="1" destOrd="0" presId="urn:microsoft.com/office/officeart/2005/8/layout/cycle4"/>
    <dgm:cxn modelId="{28631DBB-450B-4987-BB8E-AADDE0099CA9}" type="presParOf" srcId="{BFBD74D8-0595-4A99-AB59-E323C1F019A5}" destId="{7A8937CB-2F55-4115-8348-13701B3A6F20}" srcOrd="4" destOrd="0" presId="urn:microsoft.com/office/officeart/2005/8/layout/cycle4"/>
    <dgm:cxn modelId="{7FE84D71-910C-4CB5-A4BA-AE42BB7E0750}" type="presParOf" srcId="{370B2954-BC96-4CDA-81C9-5DF098110F21}" destId="{B7656557-5EFB-48FB-B2F3-B1229CC0BC04}" srcOrd="1" destOrd="0" presId="urn:microsoft.com/office/officeart/2005/8/layout/cycle4"/>
    <dgm:cxn modelId="{58FCFD92-AB5A-4902-B008-6883F3C6D28F}" type="presParOf" srcId="{B7656557-5EFB-48FB-B2F3-B1229CC0BC04}" destId="{29E03CAE-A1B4-4CAB-B830-CB755FF6F463}" srcOrd="0" destOrd="0" presId="urn:microsoft.com/office/officeart/2005/8/layout/cycle4"/>
    <dgm:cxn modelId="{FEB71D1A-8654-47B8-B3D8-70E83232C484}" type="presParOf" srcId="{B7656557-5EFB-48FB-B2F3-B1229CC0BC04}" destId="{95D9F98F-67AC-49A4-9785-B9FCBBF88C76}" srcOrd="1" destOrd="0" presId="urn:microsoft.com/office/officeart/2005/8/layout/cycle4"/>
    <dgm:cxn modelId="{C51DE41E-3923-409F-A56B-EBEA45DB2BC5}" type="presParOf" srcId="{B7656557-5EFB-48FB-B2F3-B1229CC0BC04}" destId="{1899BCB1-AE2E-4FEB-ACAA-7AD3F077C35E}" srcOrd="2" destOrd="0" presId="urn:microsoft.com/office/officeart/2005/8/layout/cycle4"/>
    <dgm:cxn modelId="{A22E5454-7562-499F-AEDD-F0FAA01E14BE}" type="presParOf" srcId="{B7656557-5EFB-48FB-B2F3-B1229CC0BC04}" destId="{B5E4330D-365E-43B5-AC5B-1D77D60DF1E7}" srcOrd="3" destOrd="0" presId="urn:microsoft.com/office/officeart/2005/8/layout/cycle4"/>
    <dgm:cxn modelId="{46F58BCE-B35B-4351-8487-5E0ECD32392D}" type="presParOf" srcId="{B7656557-5EFB-48FB-B2F3-B1229CC0BC04}" destId="{6039BCC1-DD89-437A-A14A-D3B580CA3910}" srcOrd="4" destOrd="0" presId="urn:microsoft.com/office/officeart/2005/8/layout/cycle4"/>
    <dgm:cxn modelId="{2BF04AD3-CA69-465C-818E-53F106948FBB}" type="presParOf" srcId="{370B2954-BC96-4CDA-81C9-5DF098110F21}" destId="{37D53C1E-B2F0-47D7-BB72-5347DDC4D108}" srcOrd="2" destOrd="0" presId="urn:microsoft.com/office/officeart/2005/8/layout/cycle4"/>
    <dgm:cxn modelId="{1D8FBFA7-4B19-4C48-9BE8-FAE357C9A4BC}" type="presParOf" srcId="{370B2954-BC96-4CDA-81C9-5DF098110F21}" destId="{E3254298-CCCB-4CBD-A15C-F56DD7E3899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442E1-6AE5-4CEF-8B17-723121F89E2C}">
      <dsp:nvSpPr>
        <dsp:cNvPr id="0" name=""/>
        <dsp:cNvSpPr/>
      </dsp:nvSpPr>
      <dsp:spPr>
        <a:xfrm>
          <a:off x="3483794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-Competência</a:t>
          </a:r>
          <a:endParaRPr lang="pt-BR" sz="1200" kern="1200" dirty="0"/>
        </a:p>
      </dsp:txBody>
      <dsp:txXfrm>
        <a:off x="4064921" y="2871498"/>
        <a:ext cx="1241925" cy="845846"/>
      </dsp:txXfrm>
    </dsp:sp>
    <dsp:sp modelId="{E5F8B966-BD45-4641-A194-4A7BAA57E942}">
      <dsp:nvSpPr>
        <dsp:cNvPr id="0" name=""/>
        <dsp:cNvSpPr/>
      </dsp:nvSpPr>
      <dsp:spPr>
        <a:xfrm>
          <a:off x="466403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-Competência</a:t>
          </a:r>
          <a:endParaRPr lang="pt-BR" sz="1200" kern="1200" dirty="0"/>
        </a:p>
      </dsp:txBody>
      <dsp:txXfrm>
        <a:off x="492719" y="2871498"/>
        <a:ext cx="1241925" cy="845846"/>
      </dsp:txXfrm>
    </dsp:sp>
    <dsp:sp modelId="{8BA94ED0-8ABF-4943-87D1-E44A48027B75}">
      <dsp:nvSpPr>
        <dsp:cNvPr id="0" name=""/>
        <dsp:cNvSpPr/>
      </dsp:nvSpPr>
      <dsp:spPr>
        <a:xfrm>
          <a:off x="3483794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+Competência</a:t>
          </a:r>
          <a:endParaRPr lang="pt-BR" sz="1200" kern="1200" dirty="0"/>
        </a:p>
      </dsp:txBody>
      <dsp:txXfrm>
        <a:off x="4064921" y="26316"/>
        <a:ext cx="1241925" cy="845846"/>
      </dsp:txXfrm>
    </dsp:sp>
    <dsp:sp modelId="{7283E380-2BF3-48FF-A1E9-CB8123B99BCA}">
      <dsp:nvSpPr>
        <dsp:cNvPr id="0" name=""/>
        <dsp:cNvSpPr/>
      </dsp:nvSpPr>
      <dsp:spPr>
        <a:xfrm>
          <a:off x="466403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++Competência</a:t>
          </a:r>
          <a:endParaRPr lang="pt-BR" sz="1200" kern="1200" dirty="0"/>
        </a:p>
      </dsp:txBody>
      <dsp:txXfrm>
        <a:off x="492719" y="26316"/>
        <a:ext cx="1241925" cy="845846"/>
      </dsp:txXfrm>
    </dsp:sp>
    <dsp:sp modelId="{29E03CAE-A1B4-4CAB-B830-CB755FF6F463}">
      <dsp:nvSpPr>
        <dsp:cNvPr id="0" name=""/>
        <dsp:cNvSpPr/>
      </dsp:nvSpPr>
      <dsp:spPr>
        <a:xfrm>
          <a:off x="1241341" y="213388"/>
          <a:ext cx="1621005" cy="1621005"/>
        </a:xfrm>
        <a:prstGeom prst="pieWedg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Não sei o quanto sei</a:t>
          </a:r>
          <a:endParaRPr lang="pt-BR" sz="1800" kern="1200" dirty="0"/>
        </a:p>
      </dsp:txBody>
      <dsp:txXfrm>
        <a:off x="1716122" y="688169"/>
        <a:ext cx="1146224" cy="1146224"/>
      </dsp:txXfrm>
    </dsp:sp>
    <dsp:sp modelId="{95D9F98F-67AC-49A4-9785-B9FCBBF88C76}">
      <dsp:nvSpPr>
        <dsp:cNvPr id="0" name=""/>
        <dsp:cNvSpPr/>
      </dsp:nvSpPr>
      <dsp:spPr>
        <a:xfrm rot="5400000">
          <a:off x="2937220" y="213388"/>
          <a:ext cx="1621005" cy="1621005"/>
        </a:xfrm>
        <a:prstGeom prst="pieWedg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Sei que Sei</a:t>
          </a:r>
          <a:endParaRPr lang="pt-BR" sz="1800" kern="1200" dirty="0"/>
        </a:p>
      </dsp:txBody>
      <dsp:txXfrm rot="-5400000">
        <a:off x="2937220" y="688169"/>
        <a:ext cx="1146224" cy="1146224"/>
      </dsp:txXfrm>
    </dsp:sp>
    <dsp:sp modelId="{1899BCB1-AE2E-4FEB-ACAA-7AD3F077C35E}">
      <dsp:nvSpPr>
        <dsp:cNvPr id="0" name=""/>
        <dsp:cNvSpPr/>
      </dsp:nvSpPr>
      <dsp:spPr>
        <a:xfrm rot="10800000">
          <a:off x="2937220" y="1909267"/>
          <a:ext cx="1621005" cy="1621005"/>
        </a:xfrm>
        <a:prstGeom prst="pieWedge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Sei que não sei</a:t>
          </a:r>
          <a:endParaRPr lang="pt-BR" sz="1800" kern="1200" dirty="0"/>
        </a:p>
      </dsp:txBody>
      <dsp:txXfrm rot="10800000">
        <a:off x="2937220" y="1909267"/>
        <a:ext cx="1146224" cy="1146224"/>
      </dsp:txXfrm>
    </dsp:sp>
    <dsp:sp modelId="{B5E4330D-365E-43B5-AC5B-1D77D60DF1E7}">
      <dsp:nvSpPr>
        <dsp:cNvPr id="0" name=""/>
        <dsp:cNvSpPr/>
      </dsp:nvSpPr>
      <dsp:spPr>
        <a:xfrm rot="16200000">
          <a:off x="1241341" y="1909267"/>
          <a:ext cx="1621005" cy="1621005"/>
        </a:xfrm>
        <a:prstGeom prst="pieWedge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Não sei que não sei</a:t>
          </a:r>
          <a:endParaRPr lang="pt-BR" sz="1800" kern="1200" dirty="0"/>
        </a:p>
      </dsp:txBody>
      <dsp:txXfrm rot="5400000">
        <a:off x="1716122" y="1909267"/>
        <a:ext cx="1146224" cy="1146224"/>
      </dsp:txXfrm>
    </dsp:sp>
    <dsp:sp modelId="{37D53C1E-B2F0-47D7-BB72-5347DDC4D108}">
      <dsp:nvSpPr>
        <dsp:cNvPr id="0" name=""/>
        <dsp:cNvSpPr/>
      </dsp:nvSpPr>
      <dsp:spPr>
        <a:xfrm flipH="1">
          <a:off x="2607447" y="1534901"/>
          <a:ext cx="58467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54298-CCCB-4CBD-A15C-F56DD7E38996}">
      <dsp:nvSpPr>
        <dsp:cNvPr id="0" name=""/>
        <dsp:cNvSpPr/>
      </dsp:nvSpPr>
      <dsp:spPr>
        <a:xfrm rot="10800000" flipH="1">
          <a:off x="2622312" y="1722084"/>
          <a:ext cx="55494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EE758-9CAE-433F-B796-16C56E17460B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2C4C5-1158-490A-9332-6389B47AE8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6979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A46B2-73EF-4C4A-BBF3-1FCF65D31F9F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A7A52-FCED-426C-9B9D-7E8CBE395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9455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999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7"/>
          <p:cNvSpPr/>
          <p:nvPr userDrawn="1"/>
        </p:nvSpPr>
        <p:spPr>
          <a:xfrm>
            <a:off x="177834" y="738462"/>
            <a:ext cx="8152620" cy="135597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22000">
                <a:srgbClr val="FFC000"/>
              </a:gs>
              <a:gs pos="47000">
                <a:schemeClr val="accent6">
                  <a:lumMod val="75000"/>
                </a:schemeClr>
              </a:gs>
              <a:gs pos="76000">
                <a:schemeClr val="tx2"/>
              </a:gs>
              <a:gs pos="96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1497457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908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lipse 5"/>
          <p:cNvSpPr/>
          <p:nvPr userDrawn="1"/>
        </p:nvSpPr>
        <p:spPr>
          <a:xfrm>
            <a:off x="0" y="2864225"/>
            <a:ext cx="5295118" cy="39937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84"/>
            <a:ext cx="12192000" cy="6864684"/>
          </a:xfrm>
          <a:prstGeom prst="rect">
            <a:avLst/>
          </a:prstGeom>
        </p:spPr>
      </p:pic>
      <p:sp>
        <p:nvSpPr>
          <p:cNvPr id="4" name="CaixaDeTexto 3"/>
          <p:cNvSpPr txBox="1"/>
          <p:nvPr userDrawn="1"/>
        </p:nvSpPr>
        <p:spPr>
          <a:xfrm>
            <a:off x="11535783" y="6390064"/>
            <a:ext cx="65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80AB637-1C0F-4371-922F-48F93A073F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5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8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pt-BR" sz="3200" b="1" kern="1200" dirty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Dan_Brickl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649506" y="2412160"/>
            <a:ext cx="10058400" cy="11430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CURSO DE EXCEL BÁSICO.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AULA 1 de 4</a:t>
            </a:r>
          </a:p>
          <a:p>
            <a:pPr algn="ctr"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4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30305" y="747710"/>
            <a:ext cx="11040035" cy="165576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Lançada em 1979 para Apple e criada por </a:t>
            </a:r>
            <a:r>
              <a:rPr lang="pt-BR" sz="1800" u="sng" dirty="0">
                <a:latin typeface="Corbel" panose="020B0503020204020204" pitchFamily="34" charset="0"/>
                <a:hlinkClick r:id="rId2"/>
              </a:rPr>
              <a:t>Dan </a:t>
            </a:r>
            <a:r>
              <a:rPr lang="pt-BR" sz="1800" u="sng" dirty="0" err="1" smtClean="0">
                <a:latin typeface="Corbel" panose="020B0503020204020204" pitchFamily="34" charset="0"/>
                <a:hlinkClick r:id="rId2"/>
              </a:rPr>
              <a:t>Bricklin</a:t>
            </a:r>
            <a:r>
              <a:rPr lang="pt-BR" sz="1800" dirty="0" smtClean="0">
                <a:latin typeface="Corbel" panose="020B0503020204020204" pitchFamily="34" charset="0"/>
              </a:rPr>
              <a:t> e Bob </a:t>
            </a:r>
            <a:r>
              <a:rPr lang="pt-BR" sz="1800" dirty="0" err="1" smtClean="0">
                <a:latin typeface="Corbel" panose="020B0503020204020204" pitchFamily="34" charset="0"/>
              </a:rPr>
              <a:t>Frankston</a:t>
            </a:r>
            <a:r>
              <a:rPr lang="pt-BR" sz="1800" dirty="0" smtClean="0">
                <a:latin typeface="Corbel" panose="020B0503020204020204" pitchFamily="34" charset="0"/>
              </a:rPr>
              <a:t> baseada na ideia da folha quadriculada.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 1ª V. processava 5 coluna e 20 linhas. CP/M (anterior a </a:t>
            </a:r>
            <a:r>
              <a:rPr lang="pt-BR" sz="1800" dirty="0" err="1" smtClean="0">
                <a:latin typeface="Corbel" panose="020B0503020204020204" pitchFamily="34" charset="0"/>
              </a:rPr>
              <a:t>MS-Dos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Fundaram a empresa </a:t>
            </a:r>
            <a:r>
              <a:rPr lang="pt-BR" sz="1800" dirty="0" err="1" smtClean="0">
                <a:latin typeface="Corbel" panose="020B0503020204020204" pitchFamily="34" charset="0"/>
              </a:rPr>
              <a:t>Visicalc</a:t>
            </a:r>
            <a:r>
              <a:rPr lang="pt-BR" sz="1800" dirty="0" smtClean="0">
                <a:latin typeface="Corbel" panose="020B0503020204020204" pitchFamily="34" charset="0"/>
              </a:rPr>
              <a:t> Software </a:t>
            </a:r>
            <a:r>
              <a:rPr lang="pt-BR" sz="1800" dirty="0" err="1">
                <a:latin typeface="Corbel" panose="020B0503020204020204" pitchFamily="34" charset="0"/>
              </a:rPr>
              <a:t>Arts</a:t>
            </a:r>
            <a:r>
              <a:rPr lang="pt-BR" sz="1800" dirty="0">
                <a:latin typeface="Corbel" panose="020B0503020204020204" pitchFamily="34" charset="0"/>
              </a:rPr>
              <a:t> Corporation: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 smtClean="0">
                <a:latin typeface="Corbel" panose="020B0503020204020204" pitchFamily="34" charset="0"/>
              </a:rPr>
              <a:t>Concorrente: </a:t>
            </a:r>
            <a:r>
              <a:rPr lang="pt-BR" sz="1800" u="sng" dirty="0" err="1" smtClean="0">
                <a:latin typeface="Corbel" panose="020B0503020204020204" pitchFamily="34" charset="0"/>
              </a:rPr>
              <a:t>Supercalc</a:t>
            </a:r>
            <a:r>
              <a:rPr lang="pt-BR" sz="1800" u="sng" dirty="0" smtClean="0">
                <a:latin typeface="Corbel" panose="020B0503020204020204" pitchFamily="34" charset="0"/>
              </a:rPr>
              <a:t>, Multiplan, Lotus 1-2-3.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23" y="3102932"/>
            <a:ext cx="4961406" cy="340210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3" y="3102932"/>
            <a:ext cx="4289238" cy="2699521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071309" y="3662005"/>
            <a:ext cx="1484555" cy="15813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2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775447" y="825668"/>
            <a:ext cx="10076329" cy="1655762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Lançado pela </a:t>
            </a:r>
            <a:r>
              <a:rPr lang="pt-BR" sz="1800" dirty="0" err="1" smtClean="0">
                <a:latin typeface="Corbel" panose="020B0503020204020204" pitchFamily="34" charset="0"/>
              </a:rPr>
              <a:t>Sorcim</a:t>
            </a:r>
            <a:r>
              <a:rPr lang="pt-BR" sz="1800" dirty="0" smtClean="0">
                <a:latin typeface="Corbel" panose="020B0503020204020204" pitchFamily="34" charset="0"/>
              </a:rPr>
              <a:t> em 1980 para </a:t>
            </a:r>
            <a:r>
              <a:rPr lang="pt-BR" sz="1800" u="sng" dirty="0">
                <a:latin typeface="Corbel" panose="020B0503020204020204" pitchFamily="34" charset="0"/>
              </a:rPr>
              <a:t>CP/M (anterior a </a:t>
            </a:r>
            <a:r>
              <a:rPr lang="pt-BR" sz="1800" u="sng" dirty="0" err="1">
                <a:latin typeface="Corbel" panose="020B0503020204020204" pitchFamily="34" charset="0"/>
              </a:rPr>
              <a:t>MS-Dos</a:t>
            </a:r>
            <a:r>
              <a:rPr lang="pt-BR" sz="1800" u="sng" dirty="0">
                <a:latin typeface="Corbel" panose="020B0503020204020204" pitchFamily="34" charset="0"/>
              </a:rPr>
              <a:t>)</a:t>
            </a:r>
            <a:r>
              <a:rPr lang="pt-BR" sz="1800" dirty="0" smtClean="0">
                <a:latin typeface="Corbel" panose="020B0503020204020204" pitchFamily="34" charset="0"/>
              </a:rPr>
              <a:t> e Apple: conseguia realizar calculo iterativo, algo que foi adicionado ao Excel somente 10 anos depois. </a:t>
            </a:r>
          </a:p>
          <a:p>
            <a:r>
              <a:rPr lang="pt-BR" sz="1800" dirty="0" err="1" smtClean="0">
                <a:latin typeface="Corbel" panose="020B0503020204020204" pitchFamily="34" charset="0"/>
              </a:rPr>
              <a:t>Sourcim</a:t>
            </a:r>
            <a:r>
              <a:rPr lang="pt-BR" sz="1800" dirty="0" smtClean="0">
                <a:latin typeface="Corbel" panose="020B0503020204020204" pitchFamily="34" charset="0"/>
              </a:rPr>
              <a:t> Computer Associates &gt; Comprada pela </a:t>
            </a:r>
            <a:r>
              <a:rPr lang="pt-BR" sz="1800" dirty="0" err="1" smtClean="0">
                <a:latin typeface="Corbel" panose="020B0503020204020204" pitchFamily="34" charset="0"/>
              </a:rPr>
              <a:t>Bradcom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19" y="2384611"/>
            <a:ext cx="6096000" cy="3810000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Supercalc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7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853440" y="853459"/>
            <a:ext cx="10493188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Lançado em 1982 pela Microsoft em 1982 diferencia-se pelo uso de formato números ao invés de colunas (melhor do ponto de vista de programação). Até hoje esta função está presente no Excel.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 smtClean="0">
                <a:latin typeface="Corbel" panose="020B0503020204020204" pitchFamily="34" charset="0"/>
              </a:rPr>
              <a:t>Lançado para sistema CP/M (anterior a </a:t>
            </a:r>
            <a:r>
              <a:rPr lang="pt-BR" sz="1800" u="sng" dirty="0" err="1" smtClean="0">
                <a:latin typeface="Corbel" panose="020B0503020204020204" pitchFamily="34" charset="0"/>
              </a:rPr>
              <a:t>MS-Dos</a:t>
            </a:r>
            <a:r>
              <a:rPr lang="pt-BR" sz="1800" u="sng" dirty="0" smtClean="0">
                <a:latin typeface="Corbel" panose="020B0503020204020204" pitchFamily="34" charset="0"/>
              </a:rPr>
              <a:t>)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31" y="2509221"/>
            <a:ext cx="6366501" cy="3972261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Multiplan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61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799" y="820221"/>
            <a:ext cx="11219330" cy="165576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Lotus 1-2-3: Lançado pela Lotus Corporation em 1983 para IBM-PC. Diferencia-se pela rapidez, gerar gráficos e tratar planilha como base de dados, automação pelo usuário (macro) e </a:t>
            </a:r>
            <a:r>
              <a:rPr lang="pt-BR" sz="1800" dirty="0" err="1" smtClean="0">
                <a:latin typeface="Corbel" panose="020B0503020204020204" pitchFamily="34" charset="0"/>
              </a:rPr>
              <a:t>add-ins</a:t>
            </a:r>
            <a:r>
              <a:rPr lang="pt-BR" sz="1800" dirty="0" smtClean="0">
                <a:latin typeface="Corbel" panose="020B0503020204020204" pitchFamily="34" charset="0"/>
              </a:rPr>
              <a:t>. Rapidamente tornou-se líder de mercado.</a:t>
            </a:r>
          </a:p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Adquirida </a:t>
            </a:r>
            <a:r>
              <a:rPr lang="pt-BR" sz="1800">
                <a:latin typeface="Corbel" panose="020B0503020204020204" pitchFamily="34" charset="0"/>
              </a:rPr>
              <a:t>pela </a:t>
            </a:r>
            <a:r>
              <a:rPr lang="pt-BR" sz="1800" smtClean="0">
                <a:latin typeface="Corbel" panose="020B0503020204020204" pitchFamily="34" charset="0"/>
              </a:rPr>
              <a:t>IBM em 1995 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54" y="2475983"/>
            <a:ext cx="3078480" cy="33893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475983"/>
            <a:ext cx="5410200" cy="40576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Lotus 1-2-3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56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536107" y="880129"/>
            <a:ext cx="9732963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Excel : lançado em 1985 para </a:t>
            </a:r>
            <a:r>
              <a:rPr lang="pt-BR" sz="1800" dirty="0" err="1" smtClean="0">
                <a:latin typeface="Corbel" panose="020B0503020204020204" pitchFamily="34" charset="0"/>
              </a:rPr>
              <a:t>Machintosh</a:t>
            </a:r>
            <a:r>
              <a:rPr lang="pt-BR" sz="1800" dirty="0" smtClean="0">
                <a:latin typeface="Corbel" panose="020B0503020204020204" pitchFamily="34" charset="0"/>
              </a:rPr>
              <a:t> pela Microsoft , trazia inovações gráficas, Menus, gráficos e opções de formatação. Somente em 1987 foi lançado para Windows. Em 1990 tornou-se líder de mercado.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63" y="2305632"/>
            <a:ext cx="6237643" cy="41792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017" y="2305632"/>
            <a:ext cx="3480098" cy="2328066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611188"/>
            <a:ext cx="9144000" cy="400050"/>
          </a:xfrm>
        </p:spPr>
        <p:txBody>
          <a:bodyPr>
            <a:normAutofit fontScale="85000" lnSpcReduction="20000"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1985: </a:t>
            </a:r>
            <a:r>
              <a:rPr lang="pt-BR" sz="1800" dirty="0">
                <a:latin typeface="Corbel" panose="020B0503020204020204" pitchFamily="34" charset="0"/>
              </a:rPr>
              <a:t>Excel </a:t>
            </a:r>
            <a:r>
              <a:rPr lang="pt-BR" sz="1800" dirty="0" smtClean="0">
                <a:latin typeface="Corbel" panose="020B0503020204020204" pitchFamily="34" charset="0"/>
              </a:rPr>
              <a:t>1.0 </a:t>
            </a: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Macintosh</a:t>
            </a:r>
            <a:endParaRPr lang="pt-BR" sz="1800" dirty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1987</a:t>
            </a:r>
            <a:r>
              <a:rPr lang="pt-BR" sz="1800" dirty="0">
                <a:latin typeface="Corbel" panose="020B0503020204020204" pitchFamily="34" charset="0"/>
              </a:rPr>
              <a:t>: Excel 2.0 para </a:t>
            </a:r>
            <a:r>
              <a:rPr lang="pt-BR" sz="1800" dirty="0" smtClean="0">
                <a:latin typeface="Corbel" panose="020B0503020204020204" pitchFamily="34" charset="0"/>
              </a:rPr>
              <a:t>Windows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1990: Excel 3.0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Gráficos 3D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1992</a:t>
            </a:r>
            <a:r>
              <a:rPr lang="pt-BR" sz="1800" dirty="0">
                <a:latin typeface="Corbel" panose="020B0503020204020204" pitchFamily="34" charset="0"/>
              </a:rPr>
              <a:t>: Excel 4.0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1993: Excel 5.0 (Office 4.2 e 4.3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Primeiro com VBA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1995: Excel 7.0 (Office 95)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1997: Excel 8.0 | Excel 97 (Office 97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Assistente Office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1999: Excel 9.0 | Excel 2000 (Office 2000)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2001: Excel 10.0 | Excel XP (Office XP)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2003: Excel 11.0 | Excel 2003 (Office 2003)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2007: Excel 12.0 | Excel 2007 (Office 2007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Introdução de Guias /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1MM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linhas 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2010: Excel 14.0 | Excel 2010 (Office 2010)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2013: Excel 15.0 | Excel 2013 (Office 2013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Ferramentas de BI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2016 Excel 16.0 | Excel 2016 (Office 2016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Histórico das Versões Lançadas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4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20819" y="1269404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Empregabilidade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Presente em 90% das empresas no mundo.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Exigência de Excel é 50% maior do que exigência de inglês.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Melhora na carreira.</a:t>
            </a:r>
          </a:p>
          <a:p>
            <a:pPr algn="l"/>
            <a:r>
              <a:rPr lang="pt-BR" sz="1800">
                <a:latin typeface="Corbel" panose="020B0503020204020204" pitchFamily="34" charset="0"/>
              </a:rPr>
              <a:t>Aumento </a:t>
            </a:r>
            <a:r>
              <a:rPr lang="pt-BR" sz="1800" smtClean="0">
                <a:latin typeface="Corbel" panose="020B0503020204020204" pitchFamily="34" charset="0"/>
              </a:rPr>
              <a:t>no </a:t>
            </a:r>
            <a:r>
              <a:rPr lang="pt-BR" sz="1800" dirty="0" smtClean="0">
                <a:latin typeface="Corbel" panose="020B0503020204020204" pitchFamily="34" charset="0"/>
              </a:rPr>
              <a:t>salário.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Aumento de Network e promoções.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Aumenta eficiência.</a:t>
            </a:r>
          </a:p>
          <a:p>
            <a:pPr algn="l"/>
            <a:endParaRPr lang="pt-BR" sz="1800" dirty="0" smtClean="0">
              <a:latin typeface="Corbel" panose="020B0503020204020204" pitchFamily="34" charset="0"/>
            </a:endParaRP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Planejamento pessoal.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Adequa-se a todas as necessidades.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Oportunidades de negócio.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Não vai acabar tão </a:t>
            </a:r>
            <a:r>
              <a:rPr lang="pt-BR" sz="1800" dirty="0" smtClean="0">
                <a:latin typeface="Corbel" panose="020B0503020204020204" pitchFamily="34" charset="0"/>
              </a:rPr>
              <a:t>cedo? O QUE ESTÁ POR VIR (ML)?</a:t>
            </a:r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 smtClean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Porque Aprender 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1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564828" y="3150795"/>
            <a:ext cx="9144000" cy="3984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smtClean="0"/>
              <a:t>Fundamentos - Área de Trabalho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38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75" y="446442"/>
            <a:ext cx="9382125" cy="5943600"/>
          </a:xfrm>
          <a:prstGeom prst="rect">
            <a:avLst/>
          </a:prstGeom>
        </p:spPr>
      </p:pic>
      <p:grpSp>
        <p:nvGrpSpPr>
          <p:cNvPr id="41" name="Agrupar 40"/>
          <p:cNvGrpSpPr/>
          <p:nvPr/>
        </p:nvGrpSpPr>
        <p:grpSpPr>
          <a:xfrm>
            <a:off x="2560320" y="1887071"/>
            <a:ext cx="8123480" cy="1188842"/>
            <a:chOff x="2560320" y="1887071"/>
            <a:chExt cx="8123480" cy="1188842"/>
          </a:xfrm>
        </p:grpSpPr>
        <p:sp>
          <p:nvSpPr>
            <p:cNvPr id="10" name="Retângulo 9"/>
            <p:cNvSpPr/>
            <p:nvPr/>
          </p:nvSpPr>
          <p:spPr>
            <a:xfrm>
              <a:off x="2560320" y="1887071"/>
              <a:ext cx="812348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eta para a Direita 10"/>
            <p:cNvSpPr/>
            <p:nvPr/>
          </p:nvSpPr>
          <p:spPr>
            <a:xfrm rot="1842674" flipH="1">
              <a:off x="7208790" y="2505758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Formulas</a:t>
              </a:r>
              <a:endParaRPr lang="pt-BR" b="1" dirty="0"/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1301673" y="618564"/>
            <a:ext cx="8670668" cy="570155"/>
            <a:chOff x="1301673" y="618564"/>
            <a:chExt cx="8670668" cy="570155"/>
          </a:xfrm>
        </p:grpSpPr>
        <p:sp>
          <p:nvSpPr>
            <p:cNvPr id="3" name="Retângulo 2"/>
            <p:cNvSpPr/>
            <p:nvPr/>
          </p:nvSpPr>
          <p:spPr>
            <a:xfrm>
              <a:off x="1301673" y="713591"/>
              <a:ext cx="672353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Seta para a Direita 6"/>
            <p:cNvSpPr/>
            <p:nvPr/>
          </p:nvSpPr>
          <p:spPr>
            <a:xfrm flipH="1">
              <a:off x="8025205" y="618564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Menu ou Guia</a:t>
              </a:r>
              <a:endParaRPr lang="pt-BR" b="1" dirty="0"/>
            </a:p>
          </p:txBody>
        </p:sp>
      </p:grpSp>
      <p:grpSp>
        <p:nvGrpSpPr>
          <p:cNvPr id="34" name="Agrupar 33"/>
          <p:cNvGrpSpPr/>
          <p:nvPr/>
        </p:nvGrpSpPr>
        <p:grpSpPr>
          <a:xfrm>
            <a:off x="1301674" y="989704"/>
            <a:ext cx="3765178" cy="1082040"/>
            <a:chOff x="1301674" y="989704"/>
            <a:chExt cx="3765178" cy="1082040"/>
          </a:xfrm>
        </p:grpSpPr>
        <p:sp>
          <p:nvSpPr>
            <p:cNvPr id="5" name="Seta para a Direita 4"/>
            <p:cNvSpPr/>
            <p:nvPr/>
          </p:nvSpPr>
          <p:spPr>
            <a:xfrm flipH="1">
              <a:off x="2560320" y="1501589"/>
              <a:ext cx="2506532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Grupo de Ferramentas</a:t>
              </a:r>
              <a:endParaRPr lang="pt-BR" b="1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301674" y="989704"/>
              <a:ext cx="1258646" cy="1023770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Agrupar 32"/>
          <p:cNvGrpSpPr/>
          <p:nvPr/>
        </p:nvGrpSpPr>
        <p:grpSpPr>
          <a:xfrm>
            <a:off x="1871831" y="1275678"/>
            <a:ext cx="3453204" cy="570155"/>
            <a:chOff x="1871831" y="1275678"/>
            <a:chExt cx="3453204" cy="570155"/>
          </a:xfrm>
        </p:grpSpPr>
        <p:sp>
          <p:nvSpPr>
            <p:cNvPr id="8" name="Elipse 7"/>
            <p:cNvSpPr/>
            <p:nvPr/>
          </p:nvSpPr>
          <p:spPr>
            <a:xfrm>
              <a:off x="1871831" y="1398494"/>
              <a:ext cx="462578" cy="37651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 para a Direita 8"/>
            <p:cNvSpPr/>
            <p:nvPr/>
          </p:nvSpPr>
          <p:spPr>
            <a:xfrm flipH="1">
              <a:off x="2334409" y="1275678"/>
              <a:ext cx="299062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Ferramentas ou Comando</a:t>
              </a:r>
              <a:endParaRPr lang="pt-BR" b="1" dirty="0"/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8491053" y="1030045"/>
            <a:ext cx="2850778" cy="856129"/>
            <a:chOff x="8491053" y="1030045"/>
            <a:chExt cx="2850778" cy="856129"/>
          </a:xfrm>
        </p:grpSpPr>
        <p:sp>
          <p:nvSpPr>
            <p:cNvPr id="14" name="Chave Direita 13"/>
            <p:cNvSpPr/>
            <p:nvPr/>
          </p:nvSpPr>
          <p:spPr>
            <a:xfrm>
              <a:off x="8491053" y="1030045"/>
              <a:ext cx="766483" cy="856129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 para a Direita 14"/>
            <p:cNvSpPr/>
            <p:nvPr/>
          </p:nvSpPr>
          <p:spPr>
            <a:xfrm flipH="1">
              <a:off x="9394695" y="1161826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Faixa de Opções</a:t>
              </a:r>
              <a:endParaRPr lang="pt-BR" b="1" dirty="0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1330363" y="1897379"/>
            <a:ext cx="3008983" cy="1224131"/>
            <a:chOff x="1330363" y="1897379"/>
            <a:chExt cx="3008983" cy="1224131"/>
          </a:xfrm>
        </p:grpSpPr>
        <p:sp>
          <p:nvSpPr>
            <p:cNvPr id="12" name="Seta para a Direita 11"/>
            <p:cNvSpPr/>
            <p:nvPr/>
          </p:nvSpPr>
          <p:spPr>
            <a:xfrm rot="1842674" flipH="1">
              <a:off x="2145170" y="2551355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Caixa de Nomes</a:t>
              </a:r>
              <a:endParaRPr lang="pt-BR" b="1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330363" y="1897379"/>
              <a:ext cx="1117002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Agrupar 28"/>
          <p:cNvGrpSpPr/>
          <p:nvPr/>
        </p:nvGrpSpPr>
        <p:grpSpPr>
          <a:xfrm>
            <a:off x="1301670" y="211119"/>
            <a:ext cx="6242129" cy="570155"/>
            <a:chOff x="1301670" y="211119"/>
            <a:chExt cx="6242129" cy="570155"/>
          </a:xfrm>
        </p:grpSpPr>
        <p:sp>
          <p:nvSpPr>
            <p:cNvPr id="13" name="Retângulo 12"/>
            <p:cNvSpPr/>
            <p:nvPr/>
          </p:nvSpPr>
          <p:spPr>
            <a:xfrm>
              <a:off x="1301670" y="318696"/>
              <a:ext cx="1697023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 para a Direita 17"/>
            <p:cNvSpPr/>
            <p:nvPr/>
          </p:nvSpPr>
          <p:spPr>
            <a:xfrm flipH="1">
              <a:off x="2998692" y="211119"/>
              <a:ext cx="4545107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Ferramentas de Acesso Rápido</a:t>
              </a:r>
              <a:endParaRPr lang="pt-BR" b="1" dirty="0"/>
            </a:p>
          </p:txBody>
        </p:sp>
      </p:grpSp>
      <p:grpSp>
        <p:nvGrpSpPr>
          <p:cNvPr id="39" name="Agrupar 38"/>
          <p:cNvGrpSpPr/>
          <p:nvPr/>
        </p:nvGrpSpPr>
        <p:grpSpPr>
          <a:xfrm>
            <a:off x="1188720" y="2483848"/>
            <a:ext cx="2752596" cy="3634564"/>
            <a:chOff x="1188720" y="2483848"/>
            <a:chExt cx="2752596" cy="3634564"/>
          </a:xfrm>
        </p:grpSpPr>
        <p:sp>
          <p:nvSpPr>
            <p:cNvPr id="21" name="Seta para a Direita 20"/>
            <p:cNvSpPr/>
            <p:nvPr/>
          </p:nvSpPr>
          <p:spPr>
            <a:xfrm rot="21403283" flipH="1">
              <a:off x="1623944" y="4022878"/>
              <a:ext cx="2317372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da Linha</a:t>
              </a:r>
              <a:endParaRPr lang="pt-BR" b="1" dirty="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188720" y="2483848"/>
              <a:ext cx="420468" cy="363456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1537115" y="2224141"/>
            <a:ext cx="9259640" cy="1470074"/>
            <a:chOff x="1537115" y="2224141"/>
            <a:chExt cx="9259640" cy="1470074"/>
          </a:xfrm>
        </p:grpSpPr>
        <p:sp>
          <p:nvSpPr>
            <p:cNvPr id="19" name="Retângulo 18"/>
            <p:cNvSpPr/>
            <p:nvPr/>
          </p:nvSpPr>
          <p:spPr>
            <a:xfrm>
              <a:off x="1537115" y="2224141"/>
              <a:ext cx="9259640" cy="33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 para a Direita 24"/>
            <p:cNvSpPr/>
            <p:nvPr/>
          </p:nvSpPr>
          <p:spPr>
            <a:xfrm rot="1842674" flipH="1">
              <a:off x="6037518" y="3124060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da Coluna</a:t>
              </a:r>
              <a:endParaRPr lang="pt-BR" b="1" dirty="0"/>
            </a:p>
          </p:txBody>
        </p:sp>
      </p:grpSp>
      <p:grpSp>
        <p:nvGrpSpPr>
          <p:cNvPr id="38" name="Agrupar 37"/>
          <p:cNvGrpSpPr/>
          <p:nvPr/>
        </p:nvGrpSpPr>
        <p:grpSpPr>
          <a:xfrm>
            <a:off x="6889860" y="2337100"/>
            <a:ext cx="3906895" cy="3790932"/>
            <a:chOff x="6889860" y="2337100"/>
            <a:chExt cx="3906895" cy="3790932"/>
          </a:xfrm>
        </p:grpSpPr>
        <p:sp>
          <p:nvSpPr>
            <p:cNvPr id="20" name="Seta para a Direita 19"/>
            <p:cNvSpPr/>
            <p:nvPr/>
          </p:nvSpPr>
          <p:spPr>
            <a:xfrm rot="1842674">
              <a:off x="7102726" y="4866934"/>
              <a:ext cx="240630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Rolagem</a:t>
              </a:r>
              <a:endParaRPr lang="pt-BR" b="1" dirty="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0368263" y="2337100"/>
              <a:ext cx="428492" cy="374969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889860" y="5822575"/>
              <a:ext cx="3853406" cy="305457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eta para a Direita 25"/>
            <p:cNvSpPr/>
            <p:nvPr/>
          </p:nvSpPr>
          <p:spPr>
            <a:xfrm rot="21312958">
              <a:off x="8052299" y="4310935"/>
              <a:ext cx="2330901" cy="602619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Rolagem</a:t>
              </a:r>
              <a:endParaRPr lang="pt-BR" b="1" dirty="0"/>
            </a:p>
          </p:txBody>
        </p:sp>
      </p:grpSp>
      <p:grpSp>
        <p:nvGrpSpPr>
          <p:cNvPr id="40" name="Agrupar 39"/>
          <p:cNvGrpSpPr/>
          <p:nvPr/>
        </p:nvGrpSpPr>
        <p:grpSpPr>
          <a:xfrm>
            <a:off x="2063675" y="5096474"/>
            <a:ext cx="3337665" cy="1148695"/>
            <a:chOff x="2063675" y="5096474"/>
            <a:chExt cx="3337665" cy="1148695"/>
          </a:xfrm>
        </p:grpSpPr>
        <p:sp>
          <p:nvSpPr>
            <p:cNvPr id="27" name="Retângulo 26"/>
            <p:cNvSpPr/>
            <p:nvPr/>
          </p:nvSpPr>
          <p:spPr>
            <a:xfrm>
              <a:off x="2063675" y="5822574"/>
              <a:ext cx="108293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Seta para a Direita 27"/>
            <p:cNvSpPr/>
            <p:nvPr/>
          </p:nvSpPr>
          <p:spPr>
            <a:xfrm rot="19979622" flipH="1">
              <a:off x="3052846" y="5096474"/>
              <a:ext cx="2348494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Aba da Planilha</a:t>
              </a:r>
              <a:endParaRPr lang="pt-BR" b="1" dirty="0"/>
            </a:p>
          </p:txBody>
        </p:sp>
      </p:grpSp>
      <p:grpSp>
        <p:nvGrpSpPr>
          <p:cNvPr id="44" name="Agrupar 43"/>
          <p:cNvGrpSpPr/>
          <p:nvPr/>
        </p:nvGrpSpPr>
        <p:grpSpPr>
          <a:xfrm>
            <a:off x="8628553" y="4268542"/>
            <a:ext cx="1994162" cy="2219481"/>
            <a:chOff x="8628553" y="4268542"/>
            <a:chExt cx="1994162" cy="2219481"/>
          </a:xfrm>
        </p:grpSpPr>
        <p:sp>
          <p:nvSpPr>
            <p:cNvPr id="42" name="Seta para a Direita 41"/>
            <p:cNvSpPr/>
            <p:nvPr/>
          </p:nvSpPr>
          <p:spPr>
            <a:xfrm rot="13879469" flipH="1" flipV="1">
              <a:off x="7900726" y="4996369"/>
              <a:ext cx="1947136" cy="49148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Zoom</a:t>
              </a:r>
              <a:endParaRPr lang="pt-BR" b="1" dirty="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798542" y="6065428"/>
              <a:ext cx="1824173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7" name="Agrupar 46"/>
          <p:cNvGrpSpPr/>
          <p:nvPr/>
        </p:nvGrpSpPr>
        <p:grpSpPr>
          <a:xfrm>
            <a:off x="4525383" y="294907"/>
            <a:ext cx="4631253" cy="1346453"/>
            <a:chOff x="4525383" y="294907"/>
            <a:chExt cx="4631253" cy="1346453"/>
          </a:xfrm>
        </p:grpSpPr>
        <p:sp>
          <p:nvSpPr>
            <p:cNvPr id="45" name="Retângulo 44"/>
            <p:cNvSpPr/>
            <p:nvPr/>
          </p:nvSpPr>
          <p:spPr>
            <a:xfrm>
              <a:off x="4525383" y="294907"/>
              <a:ext cx="236447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Seta para a Direita 45"/>
            <p:cNvSpPr/>
            <p:nvPr/>
          </p:nvSpPr>
          <p:spPr>
            <a:xfrm rot="1842674" flipH="1">
              <a:off x="6469550" y="1071205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do Arquivo</a:t>
              </a:r>
              <a:endParaRPr lang="pt-BR" b="1" dirty="0"/>
            </a:p>
          </p:txBody>
        </p:sp>
      </p:grpSp>
      <p:sp>
        <p:nvSpPr>
          <p:cNvPr id="17" name="Espaço Reservado para Número de Slid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11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268058" y="431800"/>
            <a:ext cx="9144000" cy="1023937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Conceito mais importante do Excel</a:t>
            </a:r>
          </a:p>
          <a:p>
            <a:r>
              <a:rPr lang="pt-BR" dirty="0" smtClean="0"/>
              <a:t>Colunas, Linhas e Células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455737"/>
            <a:ext cx="8667750" cy="5038725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 rot="7685901" flipV="1">
            <a:off x="4269914" y="2402834"/>
            <a:ext cx="1317048" cy="57376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Coluna D</a:t>
            </a:r>
            <a:endParaRPr lang="pt-BR" dirty="0"/>
          </a:p>
        </p:txBody>
      </p:sp>
      <p:sp>
        <p:nvSpPr>
          <p:cNvPr id="7" name="Seta para a Direita 6"/>
          <p:cNvSpPr/>
          <p:nvPr/>
        </p:nvSpPr>
        <p:spPr>
          <a:xfrm rot="346171">
            <a:off x="475681" y="4178725"/>
            <a:ext cx="1052091" cy="5219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Linha 5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848100" y="3975099"/>
            <a:ext cx="171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= Célula D5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551342" y="2832100"/>
            <a:ext cx="1204558" cy="552856"/>
          </a:xfrm>
          <a:prstGeom prst="rect">
            <a:avLst/>
          </a:prstGeom>
          <a:noFill/>
          <a:ln w="444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89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Apresentação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Corbel" panose="020B0503020204020204" pitchFamily="34" charset="0"/>
              </a:rPr>
              <a:t>Nome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Corbel" panose="020B0503020204020204" pitchFamily="34" charset="0"/>
              </a:rPr>
              <a:t>Setor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Corbel" panose="020B0503020204020204" pitchFamily="34" charset="0"/>
              </a:rPr>
              <a:t>O que espera do Curso</a:t>
            </a: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498899" y="1075540"/>
            <a:ext cx="91440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Símbolo Copyright: Guia Inserir,  Grupo de Ferramentas Símbolos, Comando Símbolo, Caracteres Especiais, Copyright;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Validação de dados: </a:t>
            </a:r>
            <a:r>
              <a:rPr lang="pt-BR" sz="1800" dirty="0">
                <a:latin typeface="Corbel" panose="020B0503020204020204" pitchFamily="34" charset="0"/>
              </a:rPr>
              <a:t>Guia </a:t>
            </a:r>
            <a:r>
              <a:rPr lang="pt-BR" sz="1800" dirty="0" smtClean="0">
                <a:latin typeface="Corbel" panose="020B0503020204020204" pitchFamily="34" charset="0"/>
              </a:rPr>
              <a:t>Dados,  </a:t>
            </a:r>
            <a:r>
              <a:rPr lang="pt-BR" sz="1800" dirty="0">
                <a:latin typeface="Corbel" panose="020B0503020204020204" pitchFamily="34" charset="0"/>
              </a:rPr>
              <a:t>Grupo </a:t>
            </a:r>
            <a:r>
              <a:rPr lang="pt-BR" sz="1800" dirty="0" smtClean="0">
                <a:latin typeface="Corbel" panose="020B0503020204020204" pitchFamily="34" charset="0"/>
              </a:rPr>
              <a:t>Ferramentas de Dados, Validação de dados;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Inserir Planilha: Página Inicial, Grupo Células, Menu Inserir, Comando Inserir Planilha.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Função Média: Guia Fórmulas, </a:t>
            </a:r>
            <a:r>
              <a:rPr lang="pt-BR" sz="1800" dirty="0">
                <a:latin typeface="Corbel" panose="020B0503020204020204" pitchFamily="34" charset="0"/>
              </a:rPr>
              <a:t>Grupo </a:t>
            </a:r>
            <a:r>
              <a:rPr lang="pt-BR" sz="1800" dirty="0" smtClean="0">
                <a:latin typeface="Corbel" panose="020B0503020204020204" pitchFamily="34" charset="0"/>
              </a:rPr>
              <a:t>Biblioteca de Funções, </a:t>
            </a:r>
            <a:r>
              <a:rPr lang="pt-BR" sz="1800" dirty="0">
                <a:latin typeface="Corbel" panose="020B0503020204020204" pitchFamily="34" charset="0"/>
              </a:rPr>
              <a:t>Menu </a:t>
            </a:r>
            <a:r>
              <a:rPr lang="pt-BR" sz="1800" dirty="0" smtClean="0">
                <a:latin typeface="Corbel" panose="020B0503020204020204" pitchFamily="34" charset="0"/>
              </a:rPr>
              <a:t>Auto Soma, </a:t>
            </a:r>
            <a:r>
              <a:rPr lang="pt-BR" sz="1800" dirty="0">
                <a:latin typeface="Corbel" panose="020B0503020204020204" pitchFamily="34" charset="0"/>
              </a:rPr>
              <a:t>Comando </a:t>
            </a:r>
            <a:r>
              <a:rPr lang="pt-BR" sz="1800" dirty="0" smtClean="0">
                <a:latin typeface="Corbel" panose="020B0503020204020204" pitchFamily="34" charset="0"/>
              </a:rPr>
              <a:t>Média.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Praticar encontrar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xlxs</a:t>
            </a:r>
            <a:r>
              <a:rPr lang="pt-BR" sz="1800" dirty="0">
                <a:latin typeface="Corbel" panose="020B0503020204020204" pitchFamily="34" charset="0"/>
              </a:rPr>
              <a:t>: formato atual de planilha sem 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xlsm</a:t>
            </a:r>
            <a:r>
              <a:rPr lang="pt-BR" sz="1800" dirty="0">
                <a:latin typeface="Corbel" panose="020B0503020204020204" pitchFamily="34" charset="0"/>
              </a:rPr>
              <a:t>: formato atual </a:t>
            </a:r>
            <a:r>
              <a:rPr lang="pt-BR" sz="1800" dirty="0" smtClean="0">
                <a:latin typeface="Corbel" panose="020B0503020204020204" pitchFamily="34" charset="0"/>
              </a:rPr>
              <a:t>de planilha habilitado </a:t>
            </a: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xlam</a:t>
            </a:r>
            <a:r>
              <a:rPr lang="pt-BR" sz="1800" dirty="0">
                <a:latin typeface="Corbel" panose="020B0503020204020204" pitchFamily="34" charset="0"/>
              </a:rPr>
              <a:t>: formato atual </a:t>
            </a:r>
            <a:r>
              <a:rPr lang="pt-BR" sz="1800" dirty="0" smtClean="0">
                <a:latin typeface="Corbel" panose="020B0503020204020204" pitchFamily="34" charset="0"/>
              </a:rPr>
              <a:t>de suplemento (programa VBA de Excel).</a:t>
            </a:r>
            <a:endParaRPr lang="pt-BR" sz="1800" dirty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xlsb</a:t>
            </a:r>
            <a:r>
              <a:rPr lang="pt-BR" sz="1800" dirty="0">
                <a:latin typeface="Corbel" panose="020B0503020204020204" pitchFamily="34" charset="0"/>
              </a:rPr>
              <a:t>: formato de planilha binaria (mais compacto, menos funcionalidades) Excel 2010 e 2007.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xls</a:t>
            </a:r>
            <a:r>
              <a:rPr lang="pt-BR" sz="1800" dirty="0" smtClean="0">
                <a:latin typeface="Corbel" panose="020B0503020204020204" pitchFamily="34" charset="0"/>
              </a:rPr>
              <a:t> : formato de planilha antiga até versão 2003 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xla</a:t>
            </a:r>
            <a:r>
              <a:rPr lang="pt-BR" sz="1800" dirty="0" smtClean="0">
                <a:latin typeface="Corbel" panose="020B0503020204020204" pitchFamily="34" charset="0"/>
              </a:rPr>
              <a:t> :  </a:t>
            </a:r>
            <a:r>
              <a:rPr lang="pt-BR" sz="1800" dirty="0">
                <a:latin typeface="Corbel" panose="020B0503020204020204" pitchFamily="34" charset="0"/>
              </a:rPr>
              <a:t>formato de </a:t>
            </a:r>
            <a:r>
              <a:rPr lang="pt-BR" sz="1800" dirty="0" smtClean="0">
                <a:latin typeface="Corbel" panose="020B0503020204020204" pitchFamily="34" charset="0"/>
              </a:rPr>
              <a:t>suplemento com macro antigo </a:t>
            </a:r>
            <a:r>
              <a:rPr lang="pt-BR" sz="1800" dirty="0">
                <a:latin typeface="Corbel" panose="020B0503020204020204" pitchFamily="34" charset="0"/>
              </a:rPr>
              <a:t>até versão 2003 </a:t>
            </a:r>
            <a:endParaRPr lang="pt-BR" sz="1800" dirty="0" smtClean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Csv</a:t>
            </a:r>
            <a:r>
              <a:rPr lang="pt-BR" sz="1800" dirty="0" smtClean="0">
                <a:latin typeface="Corbel" panose="020B0503020204020204" pitchFamily="34" charset="0"/>
              </a:rPr>
              <a:t>: formato de texto com colunas separadas por ponto e virgula “;”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Txt</a:t>
            </a:r>
            <a:r>
              <a:rPr lang="pt-BR" sz="1800" dirty="0" smtClean="0">
                <a:latin typeface="Corbel" panose="020B0503020204020204" pitchFamily="34" charset="0"/>
              </a:rPr>
              <a:t>: formato de texto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xml</a:t>
            </a:r>
            <a:r>
              <a:rPr lang="pt-BR" sz="1800" dirty="0" smtClean="0">
                <a:latin typeface="Corbel" panose="020B0503020204020204" pitchFamily="34" charset="0"/>
              </a:rPr>
              <a:t>: formato padrão </a:t>
            </a:r>
            <a:r>
              <a:rPr lang="pt-BR" sz="1800" dirty="0" err="1" smtClean="0">
                <a:latin typeface="Corbel" panose="020B0503020204020204" pitchFamily="34" charset="0"/>
              </a:rPr>
              <a:t>xml</a:t>
            </a:r>
            <a:r>
              <a:rPr lang="pt-BR" sz="1800" dirty="0" smtClean="0">
                <a:latin typeface="Corbel" panose="020B0503020204020204" pitchFamily="34" charset="0"/>
              </a:rPr>
              <a:t> (</a:t>
            </a:r>
            <a:r>
              <a:rPr lang="pt-BR" sz="1800" dirty="0" err="1" smtClean="0">
                <a:latin typeface="Corbel" panose="020B0503020204020204" pitchFamily="34" charset="0"/>
              </a:rPr>
              <a:t>e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X</a:t>
            </a:r>
            <a:r>
              <a:rPr lang="pt-BR" sz="1800" dirty="0" err="1" smtClean="0">
                <a:latin typeface="Corbel" panose="020B0503020204020204" pitchFamily="34" charset="0"/>
              </a:rPr>
              <a:t>treme</a:t>
            </a:r>
            <a:r>
              <a:rPr lang="pt-BR" sz="1800" dirty="0" smtClean="0">
                <a:latin typeface="Corbel" panose="020B0503020204020204" pitchFamily="34" charset="0"/>
              </a:rPr>
              <a:t> 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M</a:t>
            </a:r>
            <a:r>
              <a:rPr lang="pt-BR" sz="1800" dirty="0" err="1" smtClean="0">
                <a:latin typeface="Corbel" panose="020B0503020204020204" pitchFamily="34" charset="0"/>
              </a:rPr>
              <a:t>arkup</a:t>
            </a:r>
            <a:r>
              <a:rPr lang="pt-BR" sz="1800" dirty="0" smtClean="0">
                <a:latin typeface="Corbel" panose="020B0503020204020204" pitchFamily="34" charset="0"/>
              </a:rPr>
              <a:t> 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L</a:t>
            </a:r>
            <a:r>
              <a:rPr lang="pt-BR" sz="1800" dirty="0" err="1" smtClean="0">
                <a:latin typeface="Corbel" panose="020B0503020204020204" pitchFamily="34" charset="0"/>
              </a:rPr>
              <a:t>anguage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 algn="l">
              <a:lnSpc>
                <a:spcPct val="10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395586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Principais tipos de Arquivos</a:t>
            </a:r>
          </a:p>
        </p:txBody>
      </p:sp>
    </p:spTree>
    <p:extLst>
      <p:ext uri="{BB962C8B-B14F-4D97-AF65-F5344CB8AC3E}">
        <p14:creationId xmlns:p14="http://schemas.microsoft.com/office/powerpoint/2010/main" val="20411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00142" y="914999"/>
            <a:ext cx="10821297" cy="51523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Movimentar-se:  Cursor do mouse + Clique ou setas.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Clique </a:t>
            </a:r>
            <a:r>
              <a:rPr lang="pt-BR" sz="1800" dirty="0">
                <a:latin typeface="Corbel" panose="020B0503020204020204" pitchFamily="34" charset="0"/>
              </a:rPr>
              <a:t>simples na célula &gt;&gt; Digitar &gt;&gt;[Confirma]:: </a:t>
            </a:r>
            <a:r>
              <a:rPr lang="pt-BR" sz="1800" dirty="0" smtClean="0">
                <a:latin typeface="Corbel" panose="020B0503020204020204" pitchFamily="34" charset="0"/>
              </a:rPr>
              <a:t>irá </a:t>
            </a:r>
            <a:r>
              <a:rPr lang="pt-BR" sz="1800" dirty="0">
                <a:latin typeface="Corbel" panose="020B0503020204020204" pitchFamily="34" charset="0"/>
              </a:rPr>
              <a:t>sobrescrever a informação que já </a:t>
            </a:r>
            <a:r>
              <a:rPr lang="pt-BR" sz="1800" dirty="0" smtClean="0">
                <a:latin typeface="Corbel" panose="020B0503020204020204" pitchFamily="34" charset="0"/>
              </a:rPr>
              <a:t>existe.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Duplo clique na célula ou barra de fórmula &gt;&gt; Digitar&gt;&gt; [Confirma] :: </a:t>
            </a:r>
            <a:r>
              <a:rPr lang="pt-BR" sz="1800" dirty="0" smtClean="0">
                <a:latin typeface="Corbel" panose="020B0503020204020204" pitchFamily="34" charset="0"/>
              </a:rPr>
              <a:t>irá </a:t>
            </a:r>
            <a:r>
              <a:rPr lang="pt-BR" sz="1800" dirty="0">
                <a:latin typeface="Corbel" panose="020B0503020204020204" pitchFamily="34" charset="0"/>
              </a:rPr>
              <a:t>habilitar edição completa da </a:t>
            </a:r>
            <a:r>
              <a:rPr lang="pt-BR" sz="1800" dirty="0" smtClean="0">
                <a:latin typeface="Corbel" panose="020B0503020204020204" pitchFamily="34" charset="0"/>
              </a:rPr>
              <a:t>célula.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[Delete] :: apagar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[</a:t>
            </a:r>
            <a:r>
              <a:rPr lang="pt-BR" sz="1800" dirty="0" err="1" smtClean="0">
                <a:latin typeface="Corbel" panose="020B0503020204020204" pitchFamily="34" charset="0"/>
              </a:rPr>
              <a:t>Esc</a:t>
            </a:r>
            <a:r>
              <a:rPr lang="pt-BR" sz="1800" dirty="0" smtClean="0">
                <a:latin typeface="Corbel" panose="020B0503020204020204" pitchFamily="34" charset="0"/>
              </a:rPr>
              <a:t>] durante Digitação:: cancela alteração da Célula.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b="1" dirty="0" smtClean="0">
                <a:latin typeface="Corbel" panose="020B0503020204020204" pitchFamily="34" charset="0"/>
              </a:rPr>
              <a:t>Seleção de células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Selecionar várias células com o Botão Esquerdo do Mouse pressionado ou [Seta]+[Shift]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Célula Ativa:: célula aberta para  alteração&gt;  Identificada na caixa de nomes.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Exercício rápido: Selecionar intervalo B4:G13, com a célula B4 ativa digite seu nome &gt;&gt; 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Ctrl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]+[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Enter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].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Apague tudo e refaça o mesmo Clicando em Células não consecutivas com o 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Crtl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 pressionado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Clique no encontro COLUNA x LINHA (canto superior esquerdo) e Pressione [DEL].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e Editando Informações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62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16367" y="1039550"/>
            <a:ext cx="10810875" cy="37449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Iniciadas </a:t>
            </a:r>
            <a:r>
              <a:rPr lang="pt-BR" sz="1800" dirty="0">
                <a:latin typeface="Corbel" panose="020B0503020204020204" pitchFamily="34" charset="0"/>
              </a:rPr>
              <a:t>sempre por “ = </a:t>
            </a:r>
            <a:r>
              <a:rPr lang="pt-BR" sz="1800" dirty="0" smtClean="0">
                <a:latin typeface="Corbel" panose="020B0503020204020204" pitchFamily="34" charset="0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Ação: Clique na célula a inserir o resultado da fórmula &gt;&gt; [=] &gt;&gt; digite a fórmula ou clique &gt;&gt; [</a:t>
            </a:r>
            <a:r>
              <a:rPr lang="pt-BR" sz="1800" dirty="0" err="1" smtClean="0">
                <a:latin typeface="Corbel" panose="020B0503020204020204" pitchFamily="34" charset="0"/>
              </a:rPr>
              <a:t>Enter</a:t>
            </a:r>
            <a:r>
              <a:rPr lang="pt-BR" sz="1800" dirty="0" smtClean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Equações algébricas: + - /  *</a:t>
            </a:r>
          </a:p>
          <a:p>
            <a:pPr>
              <a:lnSpc>
                <a:spcPct val="150000"/>
              </a:lnSpc>
            </a:pPr>
            <a:r>
              <a:rPr lang="pt-BR" sz="1800" dirty="0" err="1" smtClean="0">
                <a:latin typeface="Corbel" panose="020B0503020204020204" pitchFamily="34" charset="0"/>
              </a:rPr>
              <a:t>Exponenciação</a:t>
            </a:r>
            <a:r>
              <a:rPr lang="pt-BR" sz="1800" dirty="0" smtClean="0">
                <a:latin typeface="Corbel" panose="020B0503020204020204" pitchFamily="34" charset="0"/>
              </a:rPr>
              <a:t>: ^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Raiz quadrada: ^(1/2)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33" y="3789100"/>
            <a:ext cx="3390900" cy="199072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1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48552" y="816310"/>
            <a:ext cx="9144000" cy="571358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As informações no Excel estão localizadas por sistema de coordenadas e Ordenadas.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Essa localização da célula recebe o nome de “Referência”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Tipos de REFERÊNCIA: ABSOLUTO E RELATIVO.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	Absoluta (Congelar)  </a:t>
            </a:r>
            <a:r>
              <a:rPr lang="pt-BR" sz="1800" dirty="0">
                <a:latin typeface="Corbel" panose="020B0503020204020204" pitchFamily="34" charset="0"/>
              </a:rPr>
              <a:t>&gt;&gt; </a:t>
            </a:r>
            <a:r>
              <a:rPr lang="pt-BR" sz="1800" b="1" dirty="0">
                <a:latin typeface="Corbel" panose="020B0503020204020204" pitchFamily="34" charset="0"/>
              </a:rPr>
              <a:t>$</a:t>
            </a:r>
            <a:r>
              <a:rPr lang="pt-BR" sz="1800" dirty="0" smtClean="0">
                <a:latin typeface="Corbel" panose="020B0503020204020204" pitchFamily="34" charset="0"/>
              </a:rPr>
              <a:t>B</a:t>
            </a:r>
            <a:r>
              <a:rPr lang="pt-BR" sz="1800" b="1" dirty="0" smtClean="0">
                <a:latin typeface="Corbel" panose="020B0503020204020204" pitchFamily="34" charset="0"/>
              </a:rPr>
              <a:t>$</a:t>
            </a:r>
            <a:r>
              <a:rPr lang="pt-BR" sz="1800" dirty="0" smtClean="0">
                <a:latin typeface="Corbel" panose="020B0503020204020204" pitchFamily="34" charset="0"/>
              </a:rPr>
              <a:t>2 :: está sempre está no mesmo lugar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	Relativo&gt;&gt; B2 :: caminha junto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O símbolo “$” na frente da coluna ou linha determina o quê será “Congelado”.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B5 = Linha e coluna relativas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B$5 = linha congelada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$B5 = Coluna Congelada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$B$5 = Linha e Coluna Congeladas 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Informações – Sistema de Localização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2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1-Digite na célula B3 sua data de nascimento (formato </a:t>
            </a:r>
            <a:r>
              <a:rPr lang="pt-BR" sz="1800" dirty="0" err="1" smtClean="0">
                <a:latin typeface="Corbel" panose="020B0503020204020204" pitchFamily="34" charset="0"/>
              </a:rPr>
              <a:t>dd</a:t>
            </a:r>
            <a:r>
              <a:rPr lang="pt-BR" sz="1800" dirty="0" smtClean="0">
                <a:latin typeface="Corbel" panose="020B0503020204020204" pitchFamily="34" charset="0"/>
              </a:rPr>
              <a:t>/mm/</a:t>
            </a:r>
            <a:r>
              <a:rPr lang="pt-BR" sz="1800" dirty="0" err="1" smtClean="0">
                <a:latin typeface="Corbel" panose="020B0503020204020204" pitchFamily="34" charset="0"/>
              </a:rPr>
              <a:t>aaaa</a:t>
            </a:r>
            <a:r>
              <a:rPr lang="pt-BR" sz="1800" dirty="0" smtClean="0">
                <a:latin typeface="Corbel" panose="020B0503020204020204" pitchFamily="34" charset="0"/>
              </a:rPr>
              <a:t>), na célula C3 o dia de hoje (formato </a:t>
            </a:r>
            <a:r>
              <a:rPr lang="pt-BR" sz="1800" dirty="0" err="1" smtClean="0">
                <a:latin typeface="Corbel" panose="020B0503020204020204" pitchFamily="34" charset="0"/>
              </a:rPr>
              <a:t>dd</a:t>
            </a:r>
            <a:r>
              <a:rPr lang="pt-BR" sz="1800" dirty="0" smtClean="0">
                <a:latin typeface="Corbel" panose="020B0503020204020204" pitchFamily="34" charset="0"/>
              </a:rPr>
              <a:t>/mm/</a:t>
            </a:r>
            <a:r>
              <a:rPr lang="pt-BR" sz="1800" dirty="0" err="1" smtClean="0">
                <a:latin typeface="Corbel" panose="020B0503020204020204" pitchFamily="34" charset="0"/>
              </a:rPr>
              <a:t>aaaa</a:t>
            </a:r>
            <a:r>
              <a:rPr lang="pt-BR" sz="1800" dirty="0" smtClean="0">
                <a:latin typeface="Corbel" panose="020B0503020204020204" pitchFamily="34" charset="0"/>
              </a:rPr>
              <a:t>) e  na célula D3 faça a fórmula para mostrar quantos dias se passaram desde o seu nascimento. 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Quantos dias se passaram? E quantas horas?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2-Digite na célula B4 o número 121, na célula C3 faça a fórmula para calcular a raiz quadrada de do B4.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3-A partir da Célula B6 faça um tabela que represente a tabuada de multiplicação do 1 ao 10 . (use 10 colunas e 10 linhas)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Dicas: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Multiplicação: “*”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Divisão: “/”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Soma: “+”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Subtração: “ – “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Raiz quadrada: “^(1/2)”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Referência Absoluta/Congelar: “$”.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19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97" y="976984"/>
            <a:ext cx="6843480" cy="276667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314" y="3903047"/>
            <a:ext cx="6500309" cy="260656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Solução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873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2695" y="934627"/>
            <a:ext cx="10055225" cy="3744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smtClean="0"/>
              <a:t>Biblioteca organizada por categoria de uso. Cada input/pedaço de função é chamado de “argumento” que fica dentro do </a:t>
            </a:r>
            <a:r>
              <a:rPr lang="pt-BR" sz="1800" dirty="0" err="1" smtClean="0"/>
              <a:t>parentesis</a:t>
            </a:r>
            <a:r>
              <a:rPr lang="pt-BR" sz="1800" dirty="0" smtClean="0"/>
              <a:t> e vem depois do nome da função. </a:t>
            </a:r>
          </a:p>
          <a:p>
            <a:pPr marL="0" indent="0">
              <a:buNone/>
            </a:pPr>
            <a:r>
              <a:rPr lang="pt-BR" sz="1800" dirty="0"/>
              <a:t>= Nome da função(argumento1; argumento2;...)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Pode </a:t>
            </a:r>
            <a:r>
              <a:rPr lang="pt-BR" sz="1800" dirty="0"/>
              <a:t>ou não possuir argumento.  </a:t>
            </a:r>
            <a:r>
              <a:rPr lang="pt-BR" sz="1800" dirty="0" smtClean="0"/>
              <a:t>Argumento pode ser opcional “[“ ou obrigatório.</a:t>
            </a: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=SOMA(num1</a:t>
            </a:r>
            <a:r>
              <a:rPr lang="pt-BR" sz="1800" dirty="0"/>
              <a:t>;[num2]) &gt;&gt; 2º Argumento é </a:t>
            </a:r>
            <a:r>
              <a:rPr lang="pt-BR" sz="1800" dirty="0" smtClean="0"/>
              <a:t>Opcional “[num2]”</a:t>
            </a:r>
          </a:p>
          <a:p>
            <a:pPr marL="0" indent="0">
              <a:buNone/>
            </a:pPr>
            <a:r>
              <a:rPr lang="pt-BR" sz="1800" dirty="0" smtClean="0"/>
              <a:t>Sem argumento  </a:t>
            </a:r>
            <a:r>
              <a:rPr lang="pt-BR" sz="1800" dirty="0"/>
              <a:t>= Hoje() </a:t>
            </a:r>
            <a:r>
              <a:rPr lang="pt-BR" sz="1800" dirty="0" smtClean="0"/>
              <a:t>&gt;&gt; 22/08/2018 -  normalmente usados para informação (não realizam calculo)</a:t>
            </a:r>
            <a:endParaRPr lang="pt-BR" sz="1800" dirty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Caminho: botão função, Guia fórmulas, digitação direta na célula.</a:t>
            </a:r>
            <a:endParaRPr lang="pt-BR" sz="1800" dirty="0"/>
          </a:p>
          <a:p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44" y="4797797"/>
            <a:ext cx="3514725" cy="16192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59" y="4797796"/>
            <a:ext cx="3648075" cy="189547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Funções e Fórmulas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4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Para apagar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Célula: Ativar a célula e pressionar [DEL] ou [</a:t>
            </a:r>
            <a:r>
              <a:rPr lang="pt-BR" sz="1800" dirty="0" err="1" smtClean="0">
                <a:latin typeface="Corbel" panose="020B0503020204020204" pitchFamily="34" charset="0"/>
              </a:rPr>
              <a:t>Backspace</a:t>
            </a:r>
            <a:r>
              <a:rPr lang="pt-BR" sz="1800" dirty="0" smtClean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Intervalo: selecionar o Intervalo e pressionar [DEL]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Coluna: Selecionar a coluna com botão Direito do Mouse e “Excluir” /teclas  [</a:t>
            </a:r>
            <a:r>
              <a:rPr lang="pt-BR" sz="1800" dirty="0" err="1" smtClean="0">
                <a:latin typeface="Corbel" panose="020B0503020204020204" pitchFamily="34" charset="0"/>
              </a:rPr>
              <a:t>ctrl</a:t>
            </a:r>
            <a:r>
              <a:rPr lang="pt-BR" sz="1800" dirty="0" smtClean="0">
                <a:latin typeface="Corbel" panose="020B0503020204020204" pitchFamily="34" charset="0"/>
              </a:rPr>
              <a:t> -]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Linha: </a:t>
            </a:r>
            <a:r>
              <a:rPr lang="pt-BR" sz="1800" dirty="0">
                <a:latin typeface="Corbel" panose="020B0503020204020204" pitchFamily="34" charset="0"/>
              </a:rPr>
              <a:t>Selecionar a </a:t>
            </a:r>
            <a:r>
              <a:rPr lang="pt-BR" sz="1800" dirty="0" smtClean="0">
                <a:latin typeface="Corbel" panose="020B0503020204020204" pitchFamily="34" charset="0"/>
              </a:rPr>
              <a:t>linha com </a:t>
            </a:r>
            <a:r>
              <a:rPr lang="pt-BR" sz="1800" dirty="0">
                <a:latin typeface="Corbel" panose="020B0503020204020204" pitchFamily="34" charset="0"/>
              </a:rPr>
              <a:t>botão Direito do Mouse e “Excluir” /teclas  [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-] / Guia Pagina </a:t>
            </a:r>
            <a:r>
              <a:rPr lang="pt-BR" sz="1800" dirty="0" smtClean="0">
                <a:latin typeface="Corbel" panose="020B0503020204020204" pitchFamily="34" charset="0"/>
              </a:rPr>
              <a:t>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OCULTAR informações </a:t>
            </a:r>
            <a:r>
              <a:rPr lang="pt-BR" sz="1800" dirty="0">
                <a:latin typeface="Corbel" panose="020B0503020204020204" pitchFamily="34" charset="0"/>
              </a:rPr>
              <a:t>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 ou Linha : </a:t>
            </a:r>
            <a:r>
              <a:rPr lang="pt-BR" sz="1800" dirty="0">
                <a:latin typeface="Corbel" panose="020B0503020204020204" pitchFamily="34" charset="0"/>
              </a:rPr>
              <a:t>Selecionar a coluna </a:t>
            </a:r>
            <a:r>
              <a:rPr lang="pt-BR" sz="1800" dirty="0" smtClean="0">
                <a:latin typeface="Corbel" panose="020B0503020204020204" pitchFamily="34" charset="0"/>
              </a:rPr>
              <a:t>ou Linha com </a:t>
            </a:r>
            <a:r>
              <a:rPr lang="pt-BR" sz="1800" dirty="0">
                <a:latin typeface="Corbel" panose="020B0503020204020204" pitchFamily="34" charset="0"/>
              </a:rPr>
              <a:t>botão Direito do Mouse e </a:t>
            </a:r>
            <a:r>
              <a:rPr lang="pt-BR" sz="1800" dirty="0" smtClean="0">
                <a:latin typeface="Corbel" panose="020B0503020204020204" pitchFamily="34" charset="0"/>
              </a:rPr>
              <a:t>“Ocultar” / Guia </a:t>
            </a:r>
            <a:r>
              <a:rPr lang="pt-BR" sz="1800" dirty="0">
                <a:latin typeface="Corbel" panose="020B0503020204020204" pitchFamily="34" charset="0"/>
              </a:rPr>
              <a:t>Pagina Inicial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Para DESOCULTAR </a:t>
            </a:r>
            <a:r>
              <a:rPr lang="pt-BR" sz="1800" dirty="0">
                <a:latin typeface="Corbel" panose="020B0503020204020204" pitchFamily="34" charset="0"/>
              </a:rPr>
              <a:t>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 ou Linha: </a:t>
            </a:r>
            <a:r>
              <a:rPr lang="pt-BR" sz="1800" dirty="0">
                <a:latin typeface="Corbel" panose="020B0503020204020204" pitchFamily="34" charset="0"/>
              </a:rPr>
              <a:t>Selecionar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o intervalo </a:t>
            </a:r>
            <a:r>
              <a:rPr lang="pt-BR" sz="1800" dirty="0" smtClean="0">
                <a:latin typeface="Corbel" panose="020B0503020204020204" pitchFamily="34" charset="0"/>
              </a:rPr>
              <a:t>da coluna/linha </a:t>
            </a:r>
            <a:r>
              <a:rPr lang="pt-BR" sz="1800" dirty="0">
                <a:latin typeface="Corbel" panose="020B0503020204020204" pitchFamily="34" charset="0"/>
              </a:rPr>
              <a:t>com botão Direito do Mouse e “Ocultar”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Apagar e Ocultar Dados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67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Ao Deletar Células, Colunas e Linhas tomar cuidado com erros nas fórmulas que referenciam o objeto deletado. Erros mais comuns em fórmulas e seu significado.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#N/A: valor buscado não foi encontrado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#DIV/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1800" dirty="0" smtClean="0">
                <a:latin typeface="Corbel" panose="020B0503020204020204" pitchFamily="34" charset="0"/>
              </a:rPr>
              <a:t>!: tentativa de dividir algo por zero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#NOME!: erro na digitação da formula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#VALOR!: Tentativa de realizar operação matemática com “TEXTO”.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#REF!: algum argumento da formula foi “Deletado”. Fórmula Corrompida.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#NUM!: Formula possui argumentos errado (</a:t>
            </a:r>
            <a:r>
              <a:rPr lang="pt-BR" sz="1800" dirty="0" err="1" smtClean="0">
                <a:latin typeface="Corbel" panose="020B0503020204020204" pitchFamily="34" charset="0"/>
              </a:rPr>
              <a:t>Ex</a:t>
            </a:r>
            <a:r>
              <a:rPr lang="pt-BR" sz="1800" dirty="0" smtClean="0">
                <a:latin typeface="Corbel" panose="020B0503020204020204" pitchFamily="34" charset="0"/>
              </a:rPr>
              <a:t>: texto ao invés de numero)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Pergunta: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Referência Circular é um erro?!!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Tipos de Erro nas Fórmulas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15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PROGRAMAÇÃO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8:10 as 8:45 - Apresentação e Estrutura do Curso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8:45 as 9:15 - Fundamentos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9:15 as 12:30 -  Prática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12:30 as 13:30 - Almoço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13:30 às  16:50 -  Praticas com estudos de caso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16:50 as 17:00 – Duvidas e Reforço</a:t>
            </a: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77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9966325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Permite melhorar o impacto visual e personalizar cores, fonte, tamanhos, bordas, etc.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Formatações mais frequentes: bordas, cor e tamanho de fonte, preenchimento da célula, alinhamento, formatação de número, </a:t>
            </a:r>
            <a:r>
              <a:rPr lang="pt-BR" sz="1800" dirty="0" err="1" smtClean="0">
                <a:latin typeface="Corbel" panose="020B0503020204020204" pitchFamily="34" charset="0"/>
              </a:rPr>
              <a:t>mesclagem</a:t>
            </a:r>
            <a:r>
              <a:rPr lang="pt-BR" sz="1800" dirty="0" smtClean="0">
                <a:latin typeface="Corbel" panose="020B0503020204020204" pitchFamily="34" charset="0"/>
              </a:rPr>
              <a:t>, largura de coluna, altura de linha, eliminar grades.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Caminhos de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Guia Pagina Inicial, Guia Exibir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 menu flutuante rápido (botão direito)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Menu flutuante/contexto (botão direito)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Copiando de outro local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Ferramenta Pincel (tente com duplo clique)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Colar especial &gt;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err="1" smtClean="0">
                <a:latin typeface="Corbel" panose="020B0503020204020204" pitchFamily="34" charset="0"/>
              </a:rPr>
              <a:t>Ctrl+C</a:t>
            </a:r>
            <a:r>
              <a:rPr lang="pt-BR" sz="1800" dirty="0" smtClean="0">
                <a:latin typeface="Corbel" panose="020B0503020204020204" pitchFamily="34" charset="0"/>
              </a:rPr>
              <a:t> , </a:t>
            </a:r>
            <a:r>
              <a:rPr lang="pt-BR" sz="1800" dirty="0" err="1" smtClean="0">
                <a:latin typeface="Corbel" panose="020B0503020204020204" pitchFamily="34" charset="0"/>
              </a:rPr>
              <a:t>CTrl+V</a:t>
            </a: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47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80" y="2687114"/>
            <a:ext cx="7562850" cy="3248025"/>
          </a:xfrm>
          <a:prstGeom prst="rect">
            <a:avLst/>
          </a:prstGeom>
        </p:spPr>
      </p:pic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25070" y="1235337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Formate a Tabela do Exercício 3 anterior </a:t>
            </a:r>
            <a:r>
              <a:rPr lang="pt-BR" sz="2000" dirty="0"/>
              <a:t>(tabuada) </a:t>
            </a:r>
            <a:r>
              <a:rPr lang="pt-BR" sz="2000" dirty="0" smtClean="0"/>
              <a:t> para ficar igual à figura abaixo: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9559121" y="3053629"/>
            <a:ext cx="1787451" cy="408791"/>
          </a:xfrm>
          <a:prstGeom prst="wedgeRoundRectCallout">
            <a:avLst>
              <a:gd name="adj1" fmla="val -58657"/>
              <a:gd name="adj2" fmla="val -1907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Mesclado, Preenchimento Azul, Fonte  </a:t>
            </a:r>
            <a:r>
              <a:rPr lang="pt-BR" sz="1000" dirty="0" err="1" smtClean="0">
                <a:solidFill>
                  <a:schemeClr val="tx1"/>
                </a:solidFill>
              </a:rPr>
              <a:t>Algerian</a:t>
            </a:r>
            <a:r>
              <a:rPr lang="pt-BR" sz="1000" dirty="0" smtClean="0">
                <a:solidFill>
                  <a:schemeClr val="tx1"/>
                </a:solidFill>
              </a:rPr>
              <a:t> 12, Negrito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3508786" y="5935139"/>
            <a:ext cx="2257313" cy="637783"/>
          </a:xfrm>
          <a:prstGeom prst="wedgeRoundRectCallout">
            <a:avLst>
              <a:gd name="adj1" fmla="val -77916"/>
              <a:gd name="adj2" fmla="val -10855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Formatação de estilo de Bordas vermelha, Largura da Coluna = 5 ,  Alinhamento Centralizado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9317915" y="5953572"/>
            <a:ext cx="1787451" cy="408791"/>
          </a:xfrm>
          <a:prstGeom prst="wedgeRoundRectCallout">
            <a:avLst>
              <a:gd name="adj1" fmla="val -23751"/>
              <a:gd name="adj2" fmla="val -427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Linhas de Grades Ocultadas (Menu Exibir)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15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8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Números Decimais, Inteiros, fração</a:t>
            </a:r>
          </a:p>
          <a:p>
            <a:r>
              <a:rPr lang="pt-BR" sz="2000" dirty="0" smtClean="0"/>
              <a:t>Data: com dia da semana, mês/ano.</a:t>
            </a:r>
          </a:p>
          <a:p>
            <a:r>
              <a:rPr lang="pt-BR" sz="2000" dirty="0" smtClean="0"/>
              <a:t>Formatos Especiais: CEP, CPF, CNPJ, etc...</a:t>
            </a:r>
          </a:p>
          <a:p>
            <a:r>
              <a:rPr lang="pt-BR" sz="2000" dirty="0" smtClean="0"/>
              <a:t>E outros formatos personalizados</a:t>
            </a:r>
          </a:p>
          <a:p>
            <a:r>
              <a:rPr lang="pt-BR" sz="2000" dirty="0" smtClean="0"/>
              <a:t>Acesso pela guia pagina Inicial ou Menu de Contexto (botão  esquerdo)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929" y="4102362"/>
            <a:ext cx="3429000" cy="23431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de Número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85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1015701"/>
            <a:ext cx="11198225" cy="1857375"/>
          </a:xfrm>
        </p:spPr>
        <p:txBody>
          <a:bodyPr>
            <a:noAutofit/>
          </a:bodyPr>
          <a:lstStyle/>
          <a:p>
            <a:r>
              <a:rPr lang="pt-BR" sz="2000" dirty="0" smtClean="0"/>
              <a:t>Ao receber a tabela abaixo de entrada de estoque da filial internacional um assistente percebeu que os valores estavam em dólares. Para lançar corretamente no sistema ele precisa converter para a moeda local (Reais R$). O Dólar a ser utilizado é de 4,14. </a:t>
            </a:r>
          </a:p>
          <a:p>
            <a:r>
              <a:rPr lang="pt-BR" sz="2000" dirty="0" smtClean="0"/>
              <a:t>Qual o valor total de estoque que será dada a entrada no sistema (valor da célula D13)?</a:t>
            </a:r>
          </a:p>
          <a:p>
            <a:r>
              <a:rPr lang="pt-BR" sz="2000" dirty="0" smtClean="0"/>
              <a:t> Use formatação de moedas para diferenciar as colunas em reais e dólares, adicione cores e formatação para tornar o relatório apresentável.</a:t>
            </a:r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582" y="3238052"/>
            <a:ext cx="5419725" cy="293370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25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20762" y="724554"/>
            <a:ext cx="9966325" cy="54959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Similar ao uso do “post-it” &gt; permite criar pequenos textos e visualizações do tipo “pop-up”.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útil para criação de manuais e anotações.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Adicionar um comentário:: Acesso pela Guia Revisão, Comentários, Novo Comentário ou Botão Direito &gt; Inserir Comentário.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Editar:: Coloque o Cursor na célula de comentário &gt; Botão Direito do Mouse&gt;Editar Comentário.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Deletar:: acesse comando de Edição, Selecione o Balão e pressione Delete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Comentários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2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819132"/>
            <a:ext cx="9966325" cy="5495925"/>
          </a:xfrm>
        </p:spPr>
        <p:txBody>
          <a:bodyPr>
            <a:noAutofit/>
          </a:bodyPr>
          <a:lstStyle/>
          <a:p>
            <a:r>
              <a:rPr lang="pt-BR" sz="2000" dirty="0" smtClean="0"/>
              <a:t>Seu chefe foi substituído por alguém que não é do ramo logístico e pediu-lhe um relatório para entender melhor sobre as características do setor. Como forma de ajuda-lo a situar-se  você precisa inserir referências visuais no seu trabalhando demonstrando a aparência de cada Tipo de Veículo.</a:t>
            </a:r>
            <a:endParaRPr lang="pt-BR" sz="2000" dirty="0"/>
          </a:p>
        </p:txBody>
      </p:sp>
      <p:pic>
        <p:nvPicPr>
          <p:cNvPr id="1026" name="Picture 2" descr="AnuÃ¡rio transpor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2" y="2264200"/>
            <a:ext cx="6021592" cy="373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717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294042" y="977589"/>
            <a:ext cx="9144000" cy="1400175"/>
          </a:xfrm>
        </p:spPr>
        <p:txBody>
          <a:bodyPr>
            <a:noAutofit/>
          </a:bodyPr>
          <a:lstStyle/>
          <a:p>
            <a:r>
              <a:rPr lang="pt-BR" sz="2000" dirty="0" smtClean="0"/>
              <a:t>Poderosa ferramenta que “entende” através das linha/colunas adjacentes o que está sendo feito e completa o restante automaticamente.</a:t>
            </a:r>
          </a:p>
          <a:p>
            <a:r>
              <a:rPr lang="pt-BR" sz="2000" dirty="0" smtClean="0"/>
              <a:t>Disponível pelo seta preta  + duplo clique ou clicar, segurar e arrastar.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61" y="2953421"/>
            <a:ext cx="2536906" cy="245274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/>
          <a:srcRect l="3093" t="4049"/>
          <a:stretch/>
        </p:blipFill>
        <p:spPr>
          <a:xfrm>
            <a:off x="3367143" y="2953421"/>
            <a:ext cx="2494485" cy="254956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868" y="2953421"/>
            <a:ext cx="1819275" cy="1905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5"/>
          <a:srcRect r="8082"/>
          <a:stretch/>
        </p:blipFill>
        <p:spPr>
          <a:xfrm>
            <a:off x="8164157" y="2953421"/>
            <a:ext cx="2959249" cy="2790825"/>
          </a:xfrm>
          <a:prstGeom prst="rect">
            <a:avLst/>
          </a:prstGeom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Alça de Seleção e 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auto-preencher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8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622263"/>
            <a:ext cx="11004550" cy="5875338"/>
          </a:xfrm>
        </p:spPr>
        <p:txBody>
          <a:bodyPr>
            <a:noAutofit/>
          </a:bodyPr>
          <a:lstStyle/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Uma empresa precisa projetar o saldo de CAIXA para o fim do mês e as movimentações diárias. </a:t>
            </a:r>
          </a:p>
          <a:p>
            <a:pPr algn="just"/>
            <a:r>
              <a:rPr lang="pt-BR" sz="2000" dirty="0" smtClean="0"/>
              <a:t>1 - Ela inicia e termina o dia 01/07/2017 com R$ 0 de Saldo. </a:t>
            </a:r>
          </a:p>
          <a:p>
            <a:pPr algn="just"/>
            <a:r>
              <a:rPr lang="pt-BR" sz="2000" dirty="0" smtClean="0"/>
              <a:t>2 - Todas as segundas ela sempre recebe 50.000 R$ e nos demais 4 dias recebe 5.000 R$.</a:t>
            </a:r>
          </a:p>
          <a:p>
            <a:pPr algn="just"/>
            <a:r>
              <a:rPr lang="pt-BR" sz="2000" dirty="0" smtClean="0"/>
              <a:t>3 - Pagamentos ocorrem apenas às 3ª e 5ª. Na terça de R$ 35.000 e na quinta de R$ 30.000. </a:t>
            </a:r>
          </a:p>
          <a:p>
            <a:pPr algn="just"/>
            <a:r>
              <a:rPr lang="pt-BR" sz="2000" dirty="0" smtClean="0"/>
              <a:t>4 - No dia 20/07 ela tem um pagamento adicional da folha de R$ 15.000. </a:t>
            </a:r>
          </a:p>
          <a:p>
            <a:pPr algn="just"/>
            <a:r>
              <a:rPr lang="pt-BR" sz="2000" dirty="0" smtClean="0"/>
              <a:t>5 - Sábado e Domingo não tem movimento de dinheiro.</a:t>
            </a:r>
          </a:p>
          <a:p>
            <a:pPr algn="just"/>
            <a:r>
              <a:rPr lang="pt-BR" sz="2000" dirty="0" smtClean="0"/>
              <a:t>Qual o Saldo no fim do dia 31/07/2018 ? Demonstre  os dias da semana para a tesouraria programar os pagamentos. Formate seu trabalho e insira titulo mesclando 4 células e centralizado. Pinte de laranja os finais de semana.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Dicas: Tabela de 4 Colunas / Alça de preenchimento/ função soma / fórmulas aritméticas /formatação</a:t>
            </a:r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638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15" y="1183678"/>
            <a:ext cx="5334000" cy="5200650"/>
          </a:xfrm>
          <a:prstGeom prst="rect">
            <a:avLst/>
          </a:prstGeom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417051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88489" y="635878"/>
            <a:ext cx="9966325" cy="5829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Inserir uma nova planilha</a:t>
            </a:r>
          </a:p>
          <a:p>
            <a:pPr marL="0" indent="0">
              <a:buNone/>
            </a:pPr>
            <a:r>
              <a:rPr lang="pt-BR" sz="2000" dirty="0" smtClean="0"/>
              <a:t>1- Botão ao lado da aba + </a:t>
            </a:r>
          </a:p>
          <a:p>
            <a:pPr marL="0" indent="0">
              <a:buNone/>
            </a:pPr>
            <a:r>
              <a:rPr lang="pt-BR" sz="2000" dirty="0" smtClean="0"/>
              <a:t>2- Guia Pagina Inicial &gt; Grupo de Ferramenta Células &gt; Comando inserir&gt; Inserir Planilha</a:t>
            </a:r>
          </a:p>
          <a:p>
            <a:pPr marL="0" indent="0">
              <a:buNone/>
            </a:pPr>
            <a:r>
              <a:rPr lang="pt-BR" sz="2000" dirty="0" smtClean="0"/>
              <a:t>3- Clique Esquerdo no nome da aba &gt; Inserir &gt; Planilha &gt; ok</a:t>
            </a:r>
          </a:p>
          <a:p>
            <a:pPr marL="0" indent="0">
              <a:buNone/>
            </a:pPr>
            <a:r>
              <a:rPr lang="pt-BR" sz="2000" dirty="0" smtClean="0"/>
              <a:t>4- Selecionar na aba da planilha e arrastar para o lado com o botão “</a:t>
            </a:r>
            <a:r>
              <a:rPr lang="pt-BR" sz="2000" dirty="0" err="1" smtClean="0"/>
              <a:t>Ctrl</a:t>
            </a:r>
            <a:r>
              <a:rPr lang="pt-BR" sz="2000" dirty="0" smtClean="0"/>
              <a:t>” pressionado.</a:t>
            </a:r>
            <a:endParaRPr lang="pt-BR" sz="2000" dirty="0"/>
          </a:p>
          <a:p>
            <a:endParaRPr lang="pt-BR" sz="2000" dirty="0" smtClean="0"/>
          </a:p>
          <a:p>
            <a:r>
              <a:rPr lang="pt-BR" sz="2000" dirty="0" smtClean="0"/>
              <a:t>Para inserir mais de uma planilha por vez, basta selecionar mais de uma planilha e usar o comando 2, 3 ou 4.</a:t>
            </a:r>
          </a:p>
          <a:p>
            <a:r>
              <a:rPr lang="pt-BR" sz="2000" dirty="0" smtClean="0"/>
              <a:t>Para fazer replica/copiar de uma planilha, use os passos 2,3 ou 4.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Para Excluir, </a:t>
            </a:r>
          </a:p>
          <a:p>
            <a:pPr marL="342900" indent="-342900">
              <a:buFontTx/>
              <a:buChar char="-"/>
            </a:pPr>
            <a:r>
              <a:rPr lang="pt-BR" sz="2000" dirty="0" smtClean="0"/>
              <a:t>1- </a:t>
            </a:r>
            <a:r>
              <a:rPr lang="pt-BR" sz="2000" dirty="0"/>
              <a:t>Guia Pagina Inicial &gt; Grupo de Ferramenta </a:t>
            </a:r>
            <a:r>
              <a:rPr lang="pt-BR" sz="2000" dirty="0" smtClean="0"/>
              <a:t>Células </a:t>
            </a:r>
            <a:r>
              <a:rPr lang="pt-BR" sz="2000" dirty="0"/>
              <a:t>&gt; Comando </a:t>
            </a:r>
            <a:r>
              <a:rPr lang="pt-BR" sz="2000" dirty="0" smtClean="0"/>
              <a:t>Excluir&gt; Excluir Planilha</a:t>
            </a:r>
            <a:endParaRPr lang="pt-BR" sz="2000" dirty="0"/>
          </a:p>
          <a:p>
            <a:pPr marL="342900" indent="-342900">
              <a:buFontTx/>
              <a:buChar char="-"/>
            </a:pPr>
            <a:r>
              <a:rPr lang="pt-BR" sz="2000" dirty="0"/>
              <a:t>3- Clique Esquerdo no nome da aba &gt; </a:t>
            </a:r>
            <a:r>
              <a:rPr lang="pt-BR" sz="2000" dirty="0" smtClean="0"/>
              <a:t>Excluir</a:t>
            </a:r>
          </a:p>
          <a:p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Trabalhando com Múltiplas planilhas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5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1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Abrir </a:t>
            </a:r>
            <a:r>
              <a:rPr lang="pt-BR" sz="2400" dirty="0">
                <a:latin typeface="Corbel" panose="020B0503020204020204" pitchFamily="34" charset="0"/>
              </a:rPr>
              <a:t>Excel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Área </a:t>
            </a:r>
            <a:r>
              <a:rPr lang="pt-BR" sz="2400" dirty="0">
                <a:latin typeface="Corbel" panose="020B0503020204020204" pitchFamily="34" charset="0"/>
              </a:rPr>
              <a:t>de trabalho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Salvar </a:t>
            </a:r>
            <a:r>
              <a:rPr lang="pt-BR" sz="2400" dirty="0">
                <a:latin typeface="Corbel" panose="020B0503020204020204" pitchFamily="34" charset="0"/>
              </a:rPr>
              <a:t>arquivo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Tipos de arquivo e </a:t>
            </a:r>
            <a:r>
              <a:rPr lang="pt-BR" sz="2400" dirty="0" smtClean="0">
                <a:latin typeface="Corbel" panose="020B0503020204020204" pitchFamily="34" charset="0"/>
              </a:rPr>
              <a:t>usos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 e Formatação de dados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Criação e manipulação de Fórmulas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24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96122" y="807851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r>
              <a:rPr lang="pt-BR" sz="2000" dirty="0" smtClean="0"/>
              <a:t>Permite modificar diversas planilhas ao mesmo tempo.</a:t>
            </a:r>
          </a:p>
          <a:p>
            <a:r>
              <a:rPr lang="pt-BR" sz="2000" dirty="0" smtClean="0"/>
              <a:t>Usar fórmulas para ler o conteúdo das planilhas sem precisar referenciá-las.</a:t>
            </a:r>
          </a:p>
          <a:p>
            <a:r>
              <a:rPr lang="pt-BR" sz="2000" dirty="0" smtClean="0"/>
              <a:t>Condição: as informações devem estar sempre no mesmo endereço em cada Planilha.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Ação:</a:t>
            </a:r>
          </a:p>
          <a:p>
            <a:r>
              <a:rPr lang="pt-BR" sz="2000" dirty="0" smtClean="0"/>
              <a:t>1 - Clicar na aba da planilha com o </a:t>
            </a:r>
            <a:r>
              <a:rPr lang="pt-BR" sz="2000" dirty="0" err="1" smtClean="0"/>
              <a:t>Crtl</a:t>
            </a:r>
            <a:r>
              <a:rPr lang="pt-BR" sz="2000" dirty="0" smtClean="0"/>
              <a:t> pressionado</a:t>
            </a:r>
          </a:p>
          <a:p>
            <a:r>
              <a:rPr lang="pt-BR" sz="2000" dirty="0" smtClean="0"/>
              <a:t>2-Selecionar a primeira planilha, segurar Shift e clicar na ultima</a:t>
            </a:r>
          </a:p>
          <a:p>
            <a:r>
              <a:rPr lang="pt-BR" sz="2000" dirty="0" smtClean="0"/>
              <a:t>3-Botão direito no nome da aba “Selecionar todas as abas”.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Fórmulas 3D;</a:t>
            </a:r>
          </a:p>
          <a:p>
            <a:r>
              <a:rPr lang="pt-BR" sz="2000" dirty="0" smtClean="0"/>
              <a:t>Digite a fórmula, Secione a primeira planilha, segure shift e clique na última, [</a:t>
            </a:r>
            <a:r>
              <a:rPr lang="pt-BR" sz="2000" dirty="0" err="1" smtClean="0"/>
              <a:t>Enter</a:t>
            </a:r>
            <a:r>
              <a:rPr lang="pt-BR" sz="2000" dirty="0" smtClean="0"/>
              <a:t>]</a:t>
            </a:r>
          </a:p>
          <a:p>
            <a:r>
              <a:rPr lang="pt-BR" sz="2000" dirty="0"/>
              <a:t>=SOMA</a:t>
            </a:r>
            <a:r>
              <a:rPr lang="pt-BR" sz="2000" dirty="0" smtClean="0"/>
              <a:t>('Planilha1:Planilha4'!</a:t>
            </a:r>
            <a:r>
              <a:rPr lang="pt-BR" sz="2000" dirty="0"/>
              <a:t>D34)</a:t>
            </a: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 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e ações Tridimensionais</a:t>
            </a: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2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91012" y="871369"/>
            <a:ext cx="10896600" cy="28178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 smtClean="0"/>
              <a:t>Uma empresa com 3 filiais e matriz esta montando seu orçamento de despesas anual. Todas as filiais possuem seus gastos de acordo com a politica abaixo:</a:t>
            </a:r>
          </a:p>
          <a:p>
            <a:pPr algn="just"/>
            <a:r>
              <a:rPr lang="pt-BR" sz="1800" dirty="0"/>
              <a:t>Filial Ceará: possui o equivalente à 2 X o Budget da </a:t>
            </a:r>
            <a:r>
              <a:rPr lang="pt-BR" sz="1800" dirty="0" smtClean="0"/>
              <a:t>Matriz.</a:t>
            </a:r>
            <a:endParaRPr lang="pt-BR" sz="1800" dirty="0"/>
          </a:p>
          <a:p>
            <a:pPr algn="just"/>
            <a:r>
              <a:rPr lang="pt-BR" sz="1800" dirty="0" smtClean="0"/>
              <a:t>Filial Rio: possui 70% do Budget da filial Ceará.</a:t>
            </a:r>
          </a:p>
          <a:p>
            <a:pPr algn="just"/>
            <a:r>
              <a:rPr lang="pt-BR" sz="1800" dirty="0" smtClean="0"/>
              <a:t>Filial </a:t>
            </a:r>
            <a:r>
              <a:rPr lang="pt-BR" sz="1800" dirty="0"/>
              <a:t>SP: possui o equivalente </a:t>
            </a:r>
            <a:r>
              <a:rPr lang="pt-BR" sz="1800" dirty="0" smtClean="0"/>
              <a:t>ao Budget </a:t>
            </a:r>
            <a:r>
              <a:rPr lang="pt-BR" sz="1800" dirty="0"/>
              <a:t>da </a:t>
            </a:r>
            <a:r>
              <a:rPr lang="pt-BR" sz="1800" dirty="0" smtClean="0"/>
              <a:t>matriz + </a:t>
            </a:r>
            <a:r>
              <a:rPr lang="pt-BR" sz="1800" dirty="0"/>
              <a:t>30% da filial Rio.</a:t>
            </a:r>
          </a:p>
          <a:p>
            <a:pPr algn="just"/>
            <a:r>
              <a:rPr lang="pt-BR" sz="1800" dirty="0" smtClean="0"/>
              <a:t>Despesa de salários: FIXO em 21.300.000R$/ ano para cada uma das Filiais.</a:t>
            </a:r>
          </a:p>
          <a:p>
            <a:pPr algn="just"/>
            <a:r>
              <a:rPr lang="pt-BR" sz="1800" dirty="0" smtClean="0"/>
              <a:t>Fazer o orçamento de cada filial em uma aba separada e uma consolidada com a soma de toda a empresa (inclusive Matriz). 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6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Responda:</a:t>
            </a:r>
          </a:p>
          <a:p>
            <a:r>
              <a:rPr lang="pt-BR" sz="1800" dirty="0" smtClean="0"/>
              <a:t>Qual unidade que mais gasta?</a:t>
            </a:r>
          </a:p>
          <a:p>
            <a:r>
              <a:rPr lang="pt-BR" sz="1800" dirty="0" smtClean="0"/>
              <a:t>Qual o gasto total da empresa?</a:t>
            </a:r>
          </a:p>
          <a:p>
            <a:r>
              <a:rPr lang="pt-BR" sz="1800" dirty="0" smtClean="0"/>
              <a:t>Qual a conta que mais gasta?</a:t>
            </a:r>
          </a:p>
          <a:p>
            <a:r>
              <a:rPr lang="pt-BR" sz="1800" dirty="0" smtClean="0"/>
              <a:t>Quanto representa em percentual o gasto de pessoal no total?</a:t>
            </a:r>
          </a:p>
          <a:p>
            <a:endParaRPr lang="pt-BR" sz="1800" dirty="0"/>
          </a:p>
          <a:p>
            <a:r>
              <a:rPr lang="pt-BR" sz="1800" dirty="0" smtClean="0"/>
              <a:t>Dica: Formula 3d Soma, copia de planilhas, fórmula aritmética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07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55550" y="872845"/>
            <a:ext cx="10896600" cy="2817812"/>
          </a:xfrm>
        </p:spPr>
        <p:txBody>
          <a:bodyPr>
            <a:noAutofit/>
          </a:bodyPr>
          <a:lstStyle/>
          <a:p>
            <a:pPr algn="just"/>
            <a:r>
              <a:rPr lang="pt-BR" sz="1800" dirty="0" smtClean="0"/>
              <a:t>Com o resultado do exercício anterior, demonstre em uma única tabela por conta e filial como está a distribuição das despesas da empresa.</a:t>
            </a:r>
          </a:p>
          <a:p>
            <a:endParaRPr lang="pt-BR" sz="1800" dirty="0"/>
          </a:p>
          <a:p>
            <a:pPr marL="0" indent="0">
              <a:buNone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50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Responda:</a:t>
            </a:r>
          </a:p>
          <a:p>
            <a:r>
              <a:rPr lang="pt-BR" sz="1800" dirty="0" smtClean="0"/>
              <a:t>Qual é o percentual da despesa total do grupo que é gasto com Consultoria e Assessoria?</a:t>
            </a:r>
          </a:p>
          <a:p>
            <a:r>
              <a:rPr lang="pt-BR" sz="1800" dirty="0" smtClean="0"/>
              <a:t>Qual percentual de gastos total da filia RJ sobre o total do grupo?</a:t>
            </a:r>
          </a:p>
          <a:p>
            <a:r>
              <a:rPr lang="pt-BR" sz="1800" dirty="0" smtClean="0"/>
              <a:t>Apresente como seria a grade de rateio por Conta e por Unidade.</a:t>
            </a:r>
          </a:p>
          <a:p>
            <a:endParaRPr lang="pt-BR" sz="1800" dirty="0"/>
          </a:p>
          <a:p>
            <a:r>
              <a:rPr lang="pt-BR" sz="1800" dirty="0" smtClean="0"/>
              <a:t>Dica: Formula 3d Soma, copia de planilhas, vinculo a outra planilha, fórmula aritmética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453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algn="just"/>
            <a:r>
              <a:rPr lang="pt-BR" sz="1800" dirty="0" smtClean="0"/>
              <a:t>Após as análises oferecidas por você, o diretor gostaria de rever a politica de rateio entre as filiais. Para isso ele pediu para você criar um simulador de rateio ( ou grade de rateio) de acordo com as especificações: </a:t>
            </a:r>
          </a:p>
          <a:p>
            <a:pPr algn="just"/>
            <a:r>
              <a:rPr lang="pt-BR" sz="1800" dirty="0" smtClean="0"/>
              <a:t>1 ) As despesas de Pessoas de TODAS as Filais serão centralizadas na Matriz e fixas em 80.000.000,00 por Ano.</a:t>
            </a:r>
          </a:p>
          <a:p>
            <a:pPr algn="just"/>
            <a:r>
              <a:rPr lang="pt-BR" sz="1800" dirty="0" smtClean="0"/>
              <a:t>2) Todas as demais despesas Devem ser uma proporção do Salário de pessoas a ser digitado/simulado pelo Diretor em uma única tabela.</a:t>
            </a:r>
          </a:p>
          <a:p>
            <a:pPr algn="just"/>
            <a:r>
              <a:rPr lang="pt-BR" sz="1800" dirty="0" smtClean="0"/>
              <a:t>3) Após distribuir as despesas por conta, ele fará a divisão por filial e matriz usando proporção do total.</a:t>
            </a:r>
          </a:p>
          <a:p>
            <a:pPr algn="just"/>
            <a:r>
              <a:rPr lang="pt-BR" sz="1800" dirty="0" smtClean="0"/>
              <a:t>4) Mantenha a grade anterior intacta, pois o diretor deseja comparar o antes e depois 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1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 smtClean="0"/>
              <a:t>Copia de planilhas, copia de células, fórmula aritmética, formula soma.</a:t>
            </a:r>
          </a:p>
          <a:p>
            <a:endParaRPr lang="pt-BR" sz="1800" dirty="0"/>
          </a:p>
          <a:p>
            <a:r>
              <a:rPr lang="pt-BR" sz="1800" b="1" dirty="0" smtClean="0">
                <a:solidFill>
                  <a:srgbClr val="FF0000"/>
                </a:solidFill>
              </a:rPr>
              <a:t>Não esquecer que grade de rateio tem que somar 100% nas linhas e colunas.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 2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879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PROCV: busca em uma lista vertical coluna</a:t>
            </a:r>
          </a:p>
          <a:p>
            <a:pPr marL="0" indent="0">
              <a:buNone/>
            </a:pPr>
            <a:r>
              <a:rPr lang="pt-BR" sz="1800" dirty="0" smtClean="0"/>
              <a:t>PROCH: busca em um lista horizontal linha</a:t>
            </a:r>
          </a:p>
        </p:txBody>
      </p:sp>
      <p:sp>
        <p:nvSpPr>
          <p:cNvPr id="5" name="Subtítulo 1"/>
          <p:cNvSpPr txBox="1">
            <a:spLocks/>
          </p:cNvSpPr>
          <p:nvPr/>
        </p:nvSpPr>
        <p:spPr>
          <a:xfrm>
            <a:off x="7005665" y="2128601"/>
            <a:ext cx="3856784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 smtClean="0"/>
              <a:t>Sempre Leia as informações do assistente de função: elas te ajudarão a  entender como montar fórmulas mais complexas</a:t>
            </a:r>
            <a:endParaRPr lang="pt-BR" sz="1800" b="1" dirty="0" smtClean="0">
              <a:solidFill>
                <a:srgbClr val="FF0000"/>
              </a:solidFill>
            </a:endParaRP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de Busca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95" y="1795158"/>
            <a:ext cx="5800725" cy="31813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216997" y="2257282"/>
            <a:ext cx="785309" cy="976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68767" y="3356386"/>
            <a:ext cx="5717352" cy="848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24391" y="4282867"/>
            <a:ext cx="5761728" cy="350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683" y="5461971"/>
            <a:ext cx="8648776" cy="1001274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3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Usar material PROCV PROCH</a:t>
            </a:r>
          </a:p>
        </p:txBody>
      </p:sp>
    </p:spTree>
    <p:extLst>
      <p:ext uri="{BB962C8B-B14F-4D97-AF65-F5344CB8AC3E}">
        <p14:creationId xmlns:p14="http://schemas.microsoft.com/office/powerpoint/2010/main" val="160292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O Excel Permite Classificar as listas automaticamente de acordo com regras pré-estabelecidas (ordem numérica ou ordem alfabética) ou ainda baseada nas lista nativas e personalizadas.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Listas nativas do Excel são aquelas já instaladas com o programa : dias da semana, nome do mês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Listas personalizadas: qualquer uma criada pelo próprio usuário.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Fazer ordenação: Guia Dados, grupo classificar e Filtrar, comando classificar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Criar lista personalizada: guia Arquivo , Opções, Avançado, Geral, Editar lista Personalizada</a:t>
            </a:r>
          </a:p>
        </p:txBody>
      </p:sp>
    </p:spTree>
    <p:extLst>
      <p:ext uri="{BB962C8B-B14F-4D97-AF65-F5344CB8AC3E}">
        <p14:creationId xmlns:p14="http://schemas.microsoft.com/office/powerpoint/2010/main" val="192975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484095" y="754063"/>
            <a:ext cx="11707906" cy="5495925"/>
          </a:xfrm>
        </p:spPr>
        <p:txBody>
          <a:bodyPr>
            <a:noAutofit/>
          </a:bodyPr>
          <a:lstStyle/>
          <a:p>
            <a:pPr algn="just"/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smtClean="0"/>
              <a:t>Fazer </a:t>
            </a:r>
            <a:r>
              <a:rPr lang="pt-BR" sz="2000" dirty="0"/>
              <a:t>um relatório </a:t>
            </a:r>
            <a:r>
              <a:rPr lang="pt-BR" sz="2000" dirty="0" smtClean="0"/>
              <a:t>do </a:t>
            </a:r>
            <a:r>
              <a:rPr lang="pt-BR" sz="2000" dirty="0"/>
              <a:t>fluxo de caixa diário para 1 ano.</a:t>
            </a:r>
          </a:p>
          <a:p>
            <a:pPr algn="just"/>
            <a:r>
              <a:rPr lang="pt-BR" sz="2000" dirty="0" smtClean="0"/>
              <a:t>1- Cada </a:t>
            </a:r>
            <a:r>
              <a:rPr lang="pt-BR" sz="2000" dirty="0"/>
              <a:t>mês será em uma Planilha diferente</a:t>
            </a:r>
          </a:p>
          <a:p>
            <a:pPr algn="just"/>
            <a:r>
              <a:rPr lang="pt-BR" sz="2000" dirty="0" smtClean="0"/>
              <a:t>2 -Inicia </a:t>
            </a:r>
            <a:r>
              <a:rPr lang="pt-BR" sz="2000" dirty="0"/>
              <a:t>em </a:t>
            </a:r>
            <a:r>
              <a:rPr lang="pt-BR" sz="2000" dirty="0" smtClean="0"/>
              <a:t>01/01/2017 com 0 de saldo Inicial. </a:t>
            </a:r>
            <a:r>
              <a:rPr lang="pt-BR" sz="2000" dirty="0"/>
              <a:t>Termina em </a:t>
            </a:r>
            <a:r>
              <a:rPr lang="pt-BR" sz="2000" dirty="0" smtClean="0"/>
              <a:t>31/12/2017.</a:t>
            </a:r>
            <a:endParaRPr lang="pt-BR" sz="2000" dirty="0"/>
          </a:p>
          <a:p>
            <a:pPr algn="just"/>
            <a:r>
              <a:rPr lang="pt-BR" sz="2000" dirty="0" smtClean="0"/>
              <a:t>3- </a:t>
            </a:r>
            <a:r>
              <a:rPr lang="pt-BR" sz="2000" dirty="0"/>
              <a:t>Toda terça tem pagamento de fornecedor no valor de 9.000 e às terças de 8.000.</a:t>
            </a:r>
            <a:endParaRPr lang="pt-BR" sz="2000" dirty="0" smtClean="0"/>
          </a:p>
          <a:p>
            <a:pPr algn="just"/>
            <a:r>
              <a:rPr lang="pt-BR" sz="2000" dirty="0" smtClean="0"/>
              <a:t>4 -Todo </a:t>
            </a:r>
            <a:r>
              <a:rPr lang="pt-BR" sz="2000" dirty="0"/>
              <a:t>dia </a:t>
            </a:r>
            <a:r>
              <a:rPr lang="pt-BR" sz="2000" dirty="0" smtClean="0"/>
              <a:t>5 </a:t>
            </a:r>
            <a:r>
              <a:rPr lang="pt-BR" sz="2000" dirty="0"/>
              <a:t>e dia </a:t>
            </a:r>
            <a:r>
              <a:rPr lang="pt-BR" sz="2000" dirty="0" smtClean="0"/>
              <a:t>20 </a:t>
            </a:r>
            <a:r>
              <a:rPr lang="pt-BR" sz="2000" dirty="0"/>
              <a:t>de cada mês tem despesa adicional de </a:t>
            </a:r>
            <a:r>
              <a:rPr lang="pt-BR" sz="2000" dirty="0" smtClean="0"/>
              <a:t>15.000 </a:t>
            </a:r>
            <a:r>
              <a:rPr lang="pt-BR" sz="2000" dirty="0"/>
              <a:t>e </a:t>
            </a:r>
            <a:r>
              <a:rPr lang="pt-BR" sz="2000" dirty="0" smtClean="0"/>
              <a:t>7.000 </a:t>
            </a:r>
            <a:r>
              <a:rPr lang="pt-BR" sz="2000" dirty="0"/>
              <a:t>respectivamente.</a:t>
            </a:r>
          </a:p>
          <a:p>
            <a:pPr algn="just"/>
            <a:r>
              <a:rPr lang="pt-BR" sz="2000" dirty="0" smtClean="0"/>
              <a:t>5- A </a:t>
            </a:r>
            <a:r>
              <a:rPr lang="pt-BR" sz="2000" dirty="0"/>
              <a:t>partir de setembro, todos os pagamentos aumentam 7%.</a:t>
            </a:r>
          </a:p>
          <a:p>
            <a:pPr algn="just"/>
            <a:r>
              <a:rPr lang="pt-BR" sz="2000" dirty="0" smtClean="0"/>
              <a:t>6 – Os recebimentos de </a:t>
            </a:r>
            <a:r>
              <a:rPr lang="pt-BR" sz="2000" dirty="0"/>
              <a:t>vendas são depositadas todas as segundas no valor de </a:t>
            </a:r>
            <a:r>
              <a:rPr lang="pt-BR" sz="2000" dirty="0" smtClean="0"/>
              <a:t>21.000 (constantes o  ano inteiro)</a:t>
            </a:r>
          </a:p>
          <a:p>
            <a:pPr algn="just"/>
            <a:r>
              <a:rPr lang="pt-BR" sz="2000" dirty="0" smtClean="0"/>
              <a:t>7- Os recebimentos de venda de sucata são depositadas às </a:t>
            </a:r>
            <a:r>
              <a:rPr lang="pt-BR" sz="2000" dirty="0"/>
              <a:t>quartas no valor de </a:t>
            </a:r>
            <a:r>
              <a:rPr lang="pt-BR" sz="2000" dirty="0" smtClean="0"/>
              <a:t>3.000 </a:t>
            </a:r>
            <a:r>
              <a:rPr lang="pt-BR" sz="2000" dirty="0"/>
              <a:t>(</a:t>
            </a:r>
            <a:r>
              <a:rPr lang="pt-BR" sz="2000" dirty="0" smtClean="0"/>
              <a:t>constantes </a:t>
            </a:r>
            <a:r>
              <a:rPr lang="pt-BR" sz="2000" dirty="0"/>
              <a:t>ano </a:t>
            </a:r>
            <a:r>
              <a:rPr lang="pt-BR" sz="2000" dirty="0" smtClean="0"/>
              <a:t> inteiro).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No fim do ano haverá </a:t>
            </a:r>
            <a:r>
              <a:rPr lang="pt-BR" sz="2000" dirty="0"/>
              <a:t>sobra ou falta de caixa? Quanto? Destaque pela cor vermelha a  planilha referente ao mês de menor </a:t>
            </a:r>
            <a:r>
              <a:rPr lang="pt-BR" sz="2000" dirty="0" smtClean="0"/>
              <a:t>caixa e verde onde esta a de maior caixa.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Dica: use a planilha anterior, copia de planilhas e formatação, referência externa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45391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91671" y="754063"/>
            <a:ext cx="11600329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 Criar relatório de fluxo de caixa de 1 ano com entradas, saídas e saldo.</a:t>
            </a:r>
          </a:p>
          <a:p>
            <a:pPr algn="just"/>
            <a:r>
              <a:rPr lang="pt-BR" sz="2000" dirty="0" smtClean="0"/>
              <a:t>1 - Um mês em cada planilha.</a:t>
            </a:r>
          </a:p>
          <a:p>
            <a:pPr algn="just"/>
            <a:r>
              <a:rPr lang="pt-BR" sz="2000" dirty="0" smtClean="0"/>
              <a:t>2 - Entrada/Recebimentos  Às terças de R$ 3.000, demais dias de R$ 2.000 (bruto)</a:t>
            </a:r>
          </a:p>
          <a:p>
            <a:pPr algn="just"/>
            <a:r>
              <a:rPr lang="pt-BR" sz="2000" dirty="0" smtClean="0"/>
              <a:t>3 - Saídas/Pagamentos as quintas de R$ 4.000, demais dias de R$ 1.600 (bruto)</a:t>
            </a:r>
          </a:p>
          <a:p>
            <a:pPr algn="just"/>
            <a:r>
              <a:rPr lang="pt-BR" sz="2000" dirty="0" smtClean="0"/>
              <a:t>4 - Todo dia 15 de cada mês, saída adicional de 6.000 (bruto)</a:t>
            </a:r>
          </a:p>
          <a:p>
            <a:pPr algn="just"/>
            <a:r>
              <a:rPr lang="pt-BR" sz="2000" dirty="0" smtClean="0"/>
              <a:t>5 - calcular imposto ICMS de 18% sobre entrada/recebimentos + </a:t>
            </a:r>
            <a:r>
              <a:rPr lang="pt-BR" sz="2000" dirty="0" err="1" smtClean="0"/>
              <a:t>Pis</a:t>
            </a:r>
            <a:r>
              <a:rPr lang="pt-BR" sz="2000" dirty="0" smtClean="0"/>
              <a:t>/</a:t>
            </a:r>
            <a:r>
              <a:rPr lang="pt-BR" sz="2000" dirty="0" err="1" smtClean="0"/>
              <a:t>Cofins</a:t>
            </a:r>
            <a:r>
              <a:rPr lang="pt-BR" sz="2000" dirty="0" smtClean="0"/>
              <a:t> de 9,25%.</a:t>
            </a:r>
          </a:p>
          <a:p>
            <a:pPr algn="just"/>
            <a:r>
              <a:rPr lang="pt-BR" sz="2000" dirty="0" smtClean="0"/>
              <a:t>6 - calcular imposto de 9,25% sobre saída/pagamentos.</a:t>
            </a:r>
          </a:p>
          <a:p>
            <a:pPr algn="just"/>
            <a:r>
              <a:rPr lang="pt-BR" sz="2000" dirty="0" smtClean="0"/>
              <a:t>8 - Criar uma aba resumo mostrando recebimento por dia do mês, recebimento, pagamento e impostos líquidos pagos no ano.</a:t>
            </a:r>
          </a:p>
          <a:p>
            <a:pPr algn="just"/>
            <a:r>
              <a:rPr lang="pt-BR" sz="2000" dirty="0" smtClean="0"/>
              <a:t>8 - Aba resumo deverá ser o local onde digitaremos as alíquotas e as demais planilhas deverão obedecer a estas alíquotas.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Dica: Fórmula soma 3D, formula aritmética, formatação, copia de planilhas, referência externa.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08310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450664" y="786336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algn="just"/>
            <a:r>
              <a:rPr lang="pt-BR" sz="2000" dirty="0" smtClean="0"/>
              <a:t>1- Com base no exercício anterior, qual é o dia com o maior saldo? E com menor Saldo? Qual a media de pagamento?</a:t>
            </a:r>
          </a:p>
          <a:p>
            <a:pPr algn="just"/>
            <a:r>
              <a:rPr lang="pt-BR" sz="2000" dirty="0" smtClean="0"/>
              <a:t>Dica: Formulas Soma, mínimo, Máximo, Média, Referencia e fórmulas 3D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2- Mostre os dados acima em uma única aba de forma que possamos comparar entre os meses.</a:t>
            </a:r>
          </a:p>
          <a:p>
            <a:pPr algn="just"/>
            <a:r>
              <a:rPr lang="pt-BR" sz="2000" dirty="0" smtClean="0"/>
              <a:t>Dica: Recortar e colar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11876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2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de Planilhas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diversos arquivos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Formulas 2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Classificação e filtros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Formatação 2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4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3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de banco de dados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complexas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Formulas 3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Classificação e filtro avançados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Formatação Condicional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6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4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Outros tipos de importação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Gráficos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Impressão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Proteção de Arquivo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78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 – 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Estagios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 do Ciclo de Aprendizagem PNL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520668909"/>
              </p:ext>
            </p:extLst>
          </p:nvPr>
        </p:nvGraphicFramePr>
        <p:xfrm>
          <a:off x="2914127" y="1667435"/>
          <a:ext cx="5799567" cy="374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ta para a Direita 6"/>
          <p:cNvSpPr/>
          <p:nvPr/>
        </p:nvSpPr>
        <p:spPr>
          <a:xfrm>
            <a:off x="2581837" y="5755341"/>
            <a:ext cx="6831105" cy="279699"/>
          </a:xfrm>
          <a:prstGeom prst="rightArrow">
            <a:avLst>
              <a:gd name="adj1" fmla="val 50000"/>
              <a:gd name="adj2" fmla="val 16538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Cima 8"/>
          <p:cNvSpPr/>
          <p:nvPr/>
        </p:nvSpPr>
        <p:spPr>
          <a:xfrm>
            <a:off x="2495773" y="978946"/>
            <a:ext cx="301214" cy="4970033"/>
          </a:xfrm>
          <a:prstGeom prst="upArrow">
            <a:avLst>
              <a:gd name="adj1" fmla="val 50000"/>
              <a:gd name="adj2" fmla="val 16785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207623" y="6035040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Consciência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49412" y="892885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Competência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963294" y="5016677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1º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472085" y="5041764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º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455948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3º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910403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  <a:r>
              <a:rPr lang="pt-BR" dirty="0" smtClean="0"/>
              <a:t>º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711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Vamos combinar o Jogo?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95804" y="1296054"/>
            <a:ext cx="75222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Celular &gt; OK, atender fora do local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Intervalo 5 minutos todos juntos?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Alunos adiantados: Desafio !! Dominar os Atalhos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Tempo para Exercício:  negociamos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Lembrem-se: CURSO PARA INICIANTES DE EXCEL.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TEM QUE TER DÚVIDAS !!!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39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3590</TotalTime>
  <Words>3363</Words>
  <Application>Microsoft Office PowerPoint</Application>
  <PresentationFormat>Widescreen</PresentationFormat>
  <Paragraphs>433</Paragraphs>
  <Slides>49</Slides>
  <Notes>0</Notes>
  <HiddenSlides>5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Corbel</vt:lpstr>
      <vt:lpstr>Wingdings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win10-2</dc:creator>
  <cp:lastModifiedBy>Emerson Queiroz de Medeiros</cp:lastModifiedBy>
  <cp:revision>239</cp:revision>
  <dcterms:created xsi:type="dcterms:W3CDTF">2018-08-19T15:50:37Z</dcterms:created>
  <dcterms:modified xsi:type="dcterms:W3CDTF">2018-10-26T17:54:05Z</dcterms:modified>
</cp:coreProperties>
</file>