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7"/>
  </p:notesMasterIdLst>
  <p:handoutMasterIdLst>
    <p:handoutMasterId r:id="rId88"/>
  </p:handoutMasterIdLst>
  <p:sldIdLst>
    <p:sldId id="256" r:id="rId2"/>
    <p:sldId id="299" r:id="rId3"/>
    <p:sldId id="312" r:id="rId4"/>
    <p:sldId id="300" r:id="rId5"/>
    <p:sldId id="301" r:id="rId6"/>
    <p:sldId id="302" r:id="rId7"/>
    <p:sldId id="303" r:id="rId8"/>
    <p:sldId id="311" r:id="rId9"/>
    <p:sldId id="313" r:id="rId10"/>
    <p:sldId id="257" r:id="rId11"/>
    <p:sldId id="258" r:id="rId12"/>
    <p:sldId id="260" r:id="rId13"/>
    <p:sldId id="261" r:id="rId14"/>
    <p:sldId id="262" r:id="rId15"/>
    <p:sldId id="263" r:id="rId16"/>
    <p:sldId id="264" r:id="rId17"/>
    <p:sldId id="265" r:id="rId18"/>
    <p:sldId id="268" r:id="rId19"/>
    <p:sldId id="267" r:id="rId20"/>
    <p:sldId id="269" r:id="rId21"/>
    <p:sldId id="307" r:id="rId22"/>
    <p:sldId id="272" r:id="rId23"/>
    <p:sldId id="286" r:id="rId24"/>
    <p:sldId id="285" r:id="rId25"/>
    <p:sldId id="282" r:id="rId26"/>
    <p:sldId id="314" r:id="rId27"/>
    <p:sldId id="283" r:id="rId28"/>
    <p:sldId id="296" r:id="rId29"/>
    <p:sldId id="306" r:id="rId30"/>
    <p:sldId id="317" r:id="rId31"/>
    <p:sldId id="304" r:id="rId32"/>
    <p:sldId id="276" r:id="rId33"/>
    <p:sldId id="284" r:id="rId34"/>
    <p:sldId id="275" r:id="rId35"/>
    <p:sldId id="316" r:id="rId36"/>
    <p:sldId id="295" r:id="rId37"/>
    <p:sldId id="315" r:id="rId38"/>
    <p:sldId id="318" r:id="rId39"/>
    <p:sldId id="297" r:id="rId40"/>
    <p:sldId id="293" r:id="rId41"/>
    <p:sldId id="294" r:id="rId42"/>
    <p:sldId id="271" r:id="rId43"/>
    <p:sldId id="274" r:id="rId44"/>
    <p:sldId id="321" r:id="rId45"/>
    <p:sldId id="280" r:id="rId46"/>
    <p:sldId id="279" r:id="rId47"/>
    <p:sldId id="292" r:id="rId48"/>
    <p:sldId id="291" r:id="rId49"/>
    <p:sldId id="310" r:id="rId50"/>
    <p:sldId id="325" r:id="rId51"/>
    <p:sldId id="329" r:id="rId52"/>
    <p:sldId id="308" r:id="rId53"/>
    <p:sldId id="328" r:id="rId54"/>
    <p:sldId id="322" r:id="rId55"/>
    <p:sldId id="326" r:id="rId56"/>
    <p:sldId id="330" r:id="rId57"/>
    <p:sldId id="331" r:id="rId58"/>
    <p:sldId id="332" r:id="rId59"/>
    <p:sldId id="324" r:id="rId60"/>
    <p:sldId id="335" r:id="rId61"/>
    <p:sldId id="327" r:id="rId62"/>
    <p:sldId id="343" r:id="rId63"/>
    <p:sldId id="344" r:id="rId64"/>
    <p:sldId id="345" r:id="rId65"/>
    <p:sldId id="346" r:id="rId66"/>
    <p:sldId id="338" r:id="rId67"/>
    <p:sldId id="349" r:id="rId68"/>
    <p:sldId id="334" r:id="rId69"/>
    <p:sldId id="336" r:id="rId70"/>
    <p:sldId id="337" r:id="rId71"/>
    <p:sldId id="309" r:id="rId72"/>
    <p:sldId id="350" r:id="rId73"/>
    <p:sldId id="341" r:id="rId74"/>
    <p:sldId id="351" r:id="rId75"/>
    <p:sldId id="354" r:id="rId76"/>
    <p:sldId id="353" r:id="rId77"/>
    <p:sldId id="355" r:id="rId78"/>
    <p:sldId id="290" r:id="rId79"/>
    <p:sldId id="339" r:id="rId80"/>
    <p:sldId id="281" r:id="rId81"/>
    <p:sldId id="289" r:id="rId82"/>
    <p:sldId id="347" r:id="rId83"/>
    <p:sldId id="348" r:id="rId84"/>
    <p:sldId id="342" r:id="rId85"/>
    <p:sldId id="356" r:id="rId8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Barra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DC-46F0-9EB8-4CC3200CA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607624"/>
        <c:axId val="444610904"/>
      </c:bar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R$&quot;\ * #,##0_-;\-&quot;R$&quot;\ * #,##0_-;_-&quot;R$&quot;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07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Linha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FF-402F-ADAF-69ED0161F7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4607624"/>
        <c:axId val="444610904"/>
      </c:line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R$&quot;\ * #,##0_-;\-&quot;R$&quot;\ * #,##0_-;_-&quot;R$&quot;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07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Pizza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E4A-43BA-8B75-D5783834103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E4A-43BA-8B75-D5783834103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E4A-43BA-8B75-D57838341034}"/>
              </c:ext>
            </c:extLst>
          </c:dPt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4A-43BA-8B75-D578383410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Barra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DC-46F0-9EB8-4CC3200CA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607624"/>
        <c:axId val="444610904"/>
      </c:bar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R$&quot;\ * #,##0_-;\-&quot;R$&quot;\ * #,##0_-;_-&quot;R$&quot;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07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Pizza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486766977317296E-2"/>
          <c:y val="0.10218596986817328"/>
          <c:w val="0.98751323302268268"/>
          <c:h val="0.765960922787193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3A-430C-B373-1FA6F5B82C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44607624"/>
        <c:axId val="444610904"/>
      </c:bar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anose="02020602080505020303" pitchFamily="18" charset="0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1"/>
        <c:axPos val="l"/>
        <c:numFmt formatCode="_-&quot;R$&quot;\ * #,##0_-;\-&quot;R$&quot;\ * #,##0_-;_-&quot;R$&quot;\ * &quot;-&quot;??_-;_-@_-" sourceLinked="1"/>
        <c:majorTickMark val="none"/>
        <c:minorTickMark val="none"/>
        <c:tickLblPos val="nextTo"/>
        <c:crossAx val="444607624"/>
        <c:crosses val="autoZero"/>
        <c:crossBetween val="between"/>
      </c:valAx>
      <c:spPr>
        <a:solidFill>
          <a:schemeClr val="accent4">
            <a:lumMod val="20000"/>
            <a:lumOff val="80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4C1B8-05AA-4FA2-ACC6-F46A89EC3BA0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B5F6CA4-2F69-41B0-B9EC-12D98E4FB1E8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/>
            <a:t>Não sei o quanto sei</a:t>
          </a:r>
        </a:p>
      </dgm:t>
    </dgm:pt>
    <dgm:pt modelId="{FCA1F349-DD3B-4CFF-8991-5227A691B1E4}" type="parTrans" cxnId="{2231B8C7-5DC1-4D0F-A356-E34B8C5A7D3E}">
      <dgm:prSet/>
      <dgm:spPr/>
      <dgm:t>
        <a:bodyPr/>
        <a:lstStyle/>
        <a:p>
          <a:endParaRPr lang="pt-BR"/>
        </a:p>
      </dgm:t>
    </dgm:pt>
    <dgm:pt modelId="{8C0001AF-A7AA-47D1-99DC-57623918898A}" type="sibTrans" cxnId="{2231B8C7-5DC1-4D0F-A356-E34B8C5A7D3E}">
      <dgm:prSet/>
      <dgm:spPr/>
      <dgm:t>
        <a:bodyPr/>
        <a:lstStyle/>
        <a:p>
          <a:endParaRPr lang="pt-BR"/>
        </a:p>
      </dgm:t>
    </dgm:pt>
    <dgm:pt modelId="{A5AAC5A0-C4BF-4AD9-BE87-B2BD1BA6258F}">
      <dgm:prSet phldrT="[Texto]"/>
      <dgm:spPr/>
      <dgm:t>
        <a:bodyPr/>
        <a:lstStyle/>
        <a:p>
          <a:r>
            <a:rPr lang="pt-BR" dirty="0"/>
            <a:t>-Consciência</a:t>
          </a:r>
        </a:p>
      </dgm:t>
    </dgm:pt>
    <dgm:pt modelId="{31A10A3A-F24F-456E-BD58-6FE3623FEDAC}" type="parTrans" cxnId="{16AEC4F9-30B3-4817-A484-EA4E59670334}">
      <dgm:prSet/>
      <dgm:spPr/>
      <dgm:t>
        <a:bodyPr/>
        <a:lstStyle/>
        <a:p>
          <a:endParaRPr lang="pt-BR"/>
        </a:p>
      </dgm:t>
    </dgm:pt>
    <dgm:pt modelId="{134798DF-7C41-45CA-B64F-2504CEB8A71D}" type="sibTrans" cxnId="{16AEC4F9-30B3-4817-A484-EA4E59670334}">
      <dgm:prSet/>
      <dgm:spPr/>
      <dgm:t>
        <a:bodyPr/>
        <a:lstStyle/>
        <a:p>
          <a:endParaRPr lang="pt-BR"/>
        </a:p>
      </dgm:t>
    </dgm:pt>
    <dgm:pt modelId="{8EF7DD04-B549-4B8D-B285-623DA6E59C30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pt-BR" dirty="0"/>
            <a:t>Sei que Sei</a:t>
          </a:r>
        </a:p>
      </dgm:t>
    </dgm:pt>
    <dgm:pt modelId="{C946F3FA-0DFB-44CF-9853-DFA19E73CEA9}" type="parTrans" cxnId="{6B66C36A-A15C-46D6-A484-0B4B20E0FD02}">
      <dgm:prSet/>
      <dgm:spPr/>
      <dgm:t>
        <a:bodyPr/>
        <a:lstStyle/>
        <a:p>
          <a:endParaRPr lang="pt-BR"/>
        </a:p>
      </dgm:t>
    </dgm:pt>
    <dgm:pt modelId="{554332B6-4611-4489-840F-73761A6D6FFA}" type="sibTrans" cxnId="{6B66C36A-A15C-46D6-A484-0B4B20E0FD02}">
      <dgm:prSet/>
      <dgm:spPr/>
      <dgm:t>
        <a:bodyPr/>
        <a:lstStyle/>
        <a:p>
          <a:endParaRPr lang="pt-BR"/>
        </a:p>
      </dgm:t>
    </dgm:pt>
    <dgm:pt modelId="{8801F77C-26D5-47B1-95F4-FE95A515011D}">
      <dgm:prSet phldrT="[Texto]"/>
      <dgm:spPr/>
      <dgm:t>
        <a:bodyPr/>
        <a:lstStyle/>
        <a:p>
          <a:r>
            <a:rPr lang="pt-BR" dirty="0"/>
            <a:t>+Consciência</a:t>
          </a:r>
        </a:p>
      </dgm:t>
    </dgm:pt>
    <dgm:pt modelId="{87F45977-CD48-42CA-8186-226996DC40D4}" type="parTrans" cxnId="{8D4D2B6D-CDDD-4800-9029-954AAED6C75E}">
      <dgm:prSet/>
      <dgm:spPr/>
      <dgm:t>
        <a:bodyPr/>
        <a:lstStyle/>
        <a:p>
          <a:endParaRPr lang="pt-BR"/>
        </a:p>
      </dgm:t>
    </dgm:pt>
    <dgm:pt modelId="{137A0769-72AE-4D22-B52B-A129C3E42ED4}" type="sibTrans" cxnId="{8D4D2B6D-CDDD-4800-9029-954AAED6C75E}">
      <dgm:prSet/>
      <dgm:spPr/>
      <dgm:t>
        <a:bodyPr/>
        <a:lstStyle/>
        <a:p>
          <a:endParaRPr lang="pt-BR"/>
        </a:p>
      </dgm:t>
    </dgm:pt>
    <dgm:pt modelId="{C9203E37-0572-40D0-8D8B-76A6CA06E2AC}">
      <dgm:prSet phldrT="[Texto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dirty="0"/>
            <a:t>Sei que não sei</a:t>
          </a:r>
        </a:p>
      </dgm:t>
    </dgm:pt>
    <dgm:pt modelId="{6C0714BA-DEE7-4EF2-9DE5-8DD633F8A9B9}" type="parTrans" cxnId="{CA47A5EB-EB57-4830-9AAF-4BC6F33BC754}">
      <dgm:prSet/>
      <dgm:spPr/>
      <dgm:t>
        <a:bodyPr/>
        <a:lstStyle/>
        <a:p>
          <a:endParaRPr lang="pt-BR"/>
        </a:p>
      </dgm:t>
    </dgm:pt>
    <dgm:pt modelId="{B30CE7D8-1F74-43A0-916D-02B829239579}" type="sibTrans" cxnId="{CA47A5EB-EB57-4830-9AAF-4BC6F33BC754}">
      <dgm:prSet/>
      <dgm:spPr/>
      <dgm:t>
        <a:bodyPr/>
        <a:lstStyle/>
        <a:p>
          <a:endParaRPr lang="pt-BR"/>
        </a:p>
      </dgm:t>
    </dgm:pt>
    <dgm:pt modelId="{5C2E9E48-C3BB-472A-AAAB-81328E2FBD49}">
      <dgm:prSet phldrT="[Texto]"/>
      <dgm:spPr/>
      <dgm:t>
        <a:bodyPr/>
        <a:lstStyle/>
        <a:p>
          <a:r>
            <a:rPr lang="pt-BR" dirty="0"/>
            <a:t>+Consciência</a:t>
          </a:r>
        </a:p>
      </dgm:t>
    </dgm:pt>
    <dgm:pt modelId="{A3A73184-C9BC-404B-9789-2C06550FB90F}" type="parTrans" cxnId="{BA835ED4-C4A1-49FA-8E67-432A8EF3003F}">
      <dgm:prSet/>
      <dgm:spPr/>
      <dgm:t>
        <a:bodyPr/>
        <a:lstStyle/>
        <a:p>
          <a:endParaRPr lang="pt-BR"/>
        </a:p>
      </dgm:t>
    </dgm:pt>
    <dgm:pt modelId="{F1238347-069B-4F07-9149-C0C085998ED8}" type="sibTrans" cxnId="{BA835ED4-C4A1-49FA-8E67-432A8EF3003F}">
      <dgm:prSet/>
      <dgm:spPr/>
      <dgm:t>
        <a:bodyPr/>
        <a:lstStyle/>
        <a:p>
          <a:endParaRPr lang="pt-BR"/>
        </a:p>
      </dgm:t>
    </dgm:pt>
    <dgm:pt modelId="{D63F9D11-88D2-4FBB-BF92-59F1CF6D7EB4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dirty="0"/>
            <a:t>Não sei que não sei</a:t>
          </a:r>
        </a:p>
      </dgm:t>
    </dgm:pt>
    <dgm:pt modelId="{6AD9CB1D-6303-4BAC-B39D-DF3C4B9400BD}" type="parTrans" cxnId="{9A0D07C7-DAE3-460C-978B-4DC79D190F61}">
      <dgm:prSet/>
      <dgm:spPr/>
      <dgm:t>
        <a:bodyPr/>
        <a:lstStyle/>
        <a:p>
          <a:endParaRPr lang="pt-BR"/>
        </a:p>
      </dgm:t>
    </dgm:pt>
    <dgm:pt modelId="{F380FB87-9EE8-454A-BCCB-4BDD50579363}" type="sibTrans" cxnId="{9A0D07C7-DAE3-460C-978B-4DC79D190F61}">
      <dgm:prSet/>
      <dgm:spPr/>
      <dgm:t>
        <a:bodyPr/>
        <a:lstStyle/>
        <a:p>
          <a:endParaRPr lang="pt-BR"/>
        </a:p>
      </dgm:t>
    </dgm:pt>
    <dgm:pt modelId="{5D697BCE-FBBF-40B1-8BF3-BD802560D91F}">
      <dgm:prSet phldrT="[Texto]"/>
      <dgm:spPr/>
      <dgm:t>
        <a:bodyPr/>
        <a:lstStyle/>
        <a:p>
          <a:r>
            <a:rPr lang="pt-BR" dirty="0"/>
            <a:t>-Consciência</a:t>
          </a:r>
        </a:p>
      </dgm:t>
    </dgm:pt>
    <dgm:pt modelId="{CAB160E4-1AEA-484B-93F3-1291AB4874B5}" type="parTrans" cxnId="{A4718A3F-D7FF-4ED2-8189-DDE7E16EA3ED}">
      <dgm:prSet/>
      <dgm:spPr/>
      <dgm:t>
        <a:bodyPr/>
        <a:lstStyle/>
        <a:p>
          <a:endParaRPr lang="pt-BR"/>
        </a:p>
      </dgm:t>
    </dgm:pt>
    <dgm:pt modelId="{7FD7BE94-9B6A-413D-B5C3-76DCF1F23507}" type="sibTrans" cxnId="{A4718A3F-D7FF-4ED2-8189-DDE7E16EA3ED}">
      <dgm:prSet/>
      <dgm:spPr/>
      <dgm:t>
        <a:bodyPr/>
        <a:lstStyle/>
        <a:p>
          <a:endParaRPr lang="pt-BR"/>
        </a:p>
      </dgm:t>
    </dgm:pt>
    <dgm:pt modelId="{AC18428D-3BF2-493B-B3F7-2E46EF0600F4}">
      <dgm:prSet phldrT="[Texto]"/>
      <dgm:spPr/>
      <dgm:t>
        <a:bodyPr/>
        <a:lstStyle/>
        <a:p>
          <a:r>
            <a:rPr lang="pt-BR" dirty="0"/>
            <a:t>-Competência</a:t>
          </a:r>
        </a:p>
      </dgm:t>
    </dgm:pt>
    <dgm:pt modelId="{FC9F2A68-932F-4C9B-BA3E-B104BBCEB445}" type="parTrans" cxnId="{5DEEC386-BF04-4C8A-951F-D4860DB27E66}">
      <dgm:prSet/>
      <dgm:spPr/>
      <dgm:t>
        <a:bodyPr/>
        <a:lstStyle/>
        <a:p>
          <a:endParaRPr lang="pt-BR"/>
        </a:p>
      </dgm:t>
    </dgm:pt>
    <dgm:pt modelId="{115D35AA-B67A-4822-8D90-7CF129C3FC28}" type="sibTrans" cxnId="{5DEEC386-BF04-4C8A-951F-D4860DB27E66}">
      <dgm:prSet/>
      <dgm:spPr/>
      <dgm:t>
        <a:bodyPr/>
        <a:lstStyle/>
        <a:p>
          <a:endParaRPr lang="pt-BR"/>
        </a:p>
      </dgm:t>
    </dgm:pt>
    <dgm:pt modelId="{2850CB3B-4BE4-403A-BF0A-05C96D4F7844}">
      <dgm:prSet phldrT="[Texto]"/>
      <dgm:spPr/>
      <dgm:t>
        <a:bodyPr/>
        <a:lstStyle/>
        <a:p>
          <a:r>
            <a:rPr lang="pt-BR" dirty="0"/>
            <a:t>-Competência</a:t>
          </a:r>
        </a:p>
      </dgm:t>
    </dgm:pt>
    <dgm:pt modelId="{00B6A140-6809-49D2-A821-EE500A990780}" type="parTrans" cxnId="{BE2C0129-C8C1-4D08-8F30-4424F96903AA}">
      <dgm:prSet/>
      <dgm:spPr/>
      <dgm:t>
        <a:bodyPr/>
        <a:lstStyle/>
        <a:p>
          <a:endParaRPr lang="pt-BR"/>
        </a:p>
      </dgm:t>
    </dgm:pt>
    <dgm:pt modelId="{916082B7-A0CB-4B71-B5BB-6BEB2D43A79A}" type="sibTrans" cxnId="{BE2C0129-C8C1-4D08-8F30-4424F96903AA}">
      <dgm:prSet/>
      <dgm:spPr/>
      <dgm:t>
        <a:bodyPr/>
        <a:lstStyle/>
        <a:p>
          <a:endParaRPr lang="pt-BR"/>
        </a:p>
      </dgm:t>
    </dgm:pt>
    <dgm:pt modelId="{C21B34E9-0E51-4E4D-B010-5E3144BC52D3}">
      <dgm:prSet phldrT="[Texto]"/>
      <dgm:spPr/>
      <dgm:t>
        <a:bodyPr/>
        <a:lstStyle/>
        <a:p>
          <a:r>
            <a:rPr lang="pt-BR" dirty="0"/>
            <a:t>+Competência</a:t>
          </a:r>
        </a:p>
      </dgm:t>
    </dgm:pt>
    <dgm:pt modelId="{D5F39B3E-2D5A-49BF-B165-5E5C773153F7}" type="parTrans" cxnId="{1A6EEB0F-112B-412D-880C-F69C54D2192C}">
      <dgm:prSet/>
      <dgm:spPr/>
      <dgm:t>
        <a:bodyPr/>
        <a:lstStyle/>
        <a:p>
          <a:endParaRPr lang="pt-BR"/>
        </a:p>
      </dgm:t>
    </dgm:pt>
    <dgm:pt modelId="{C1E07FBC-CD32-444B-AB9D-21A3BE617B33}" type="sibTrans" cxnId="{1A6EEB0F-112B-412D-880C-F69C54D2192C}">
      <dgm:prSet/>
      <dgm:spPr/>
      <dgm:t>
        <a:bodyPr/>
        <a:lstStyle/>
        <a:p>
          <a:endParaRPr lang="pt-BR"/>
        </a:p>
      </dgm:t>
    </dgm:pt>
    <dgm:pt modelId="{A41D6D16-0F25-4161-9567-F7925E03290B}">
      <dgm:prSet phldrT="[Texto]"/>
      <dgm:spPr/>
      <dgm:t>
        <a:bodyPr/>
        <a:lstStyle/>
        <a:p>
          <a:r>
            <a:rPr lang="pt-BR" dirty="0"/>
            <a:t>++Competência</a:t>
          </a:r>
        </a:p>
      </dgm:t>
    </dgm:pt>
    <dgm:pt modelId="{702BE0F4-C797-4E32-89BD-EF7592D59AAE}" type="parTrans" cxnId="{CF7A0AD4-8770-4B75-9BAE-3455C569D149}">
      <dgm:prSet/>
      <dgm:spPr/>
      <dgm:t>
        <a:bodyPr/>
        <a:lstStyle/>
        <a:p>
          <a:endParaRPr lang="pt-BR"/>
        </a:p>
      </dgm:t>
    </dgm:pt>
    <dgm:pt modelId="{9EC15860-6876-4AA1-A96A-2E056F36DD11}" type="sibTrans" cxnId="{CF7A0AD4-8770-4B75-9BAE-3455C569D149}">
      <dgm:prSet/>
      <dgm:spPr/>
      <dgm:t>
        <a:bodyPr/>
        <a:lstStyle/>
        <a:p>
          <a:endParaRPr lang="pt-BR"/>
        </a:p>
      </dgm:t>
    </dgm:pt>
    <dgm:pt modelId="{370B2954-BC96-4CDA-81C9-5DF098110F21}" type="pres">
      <dgm:prSet presAssocID="{44C4C1B8-05AA-4FA2-ACC6-F46A89EC3BA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BFBD74D8-0595-4A99-AB59-E323C1F019A5}" type="pres">
      <dgm:prSet presAssocID="{44C4C1B8-05AA-4FA2-ACC6-F46A89EC3BA0}" presName="children" presStyleCnt="0"/>
      <dgm:spPr/>
    </dgm:pt>
    <dgm:pt modelId="{320C13E6-567A-4752-AF14-4C16E1DD1711}" type="pres">
      <dgm:prSet presAssocID="{44C4C1B8-05AA-4FA2-ACC6-F46A89EC3BA0}" presName="child1group" presStyleCnt="0"/>
      <dgm:spPr/>
    </dgm:pt>
    <dgm:pt modelId="{7283E380-2BF3-48FF-A1E9-CB8123B99BCA}" type="pres">
      <dgm:prSet presAssocID="{44C4C1B8-05AA-4FA2-ACC6-F46A89EC3BA0}" presName="child1" presStyleLbl="bgAcc1" presStyleIdx="0" presStyleCnt="4"/>
      <dgm:spPr/>
    </dgm:pt>
    <dgm:pt modelId="{89946784-A747-4392-88FE-CC18B7D8C75C}" type="pres">
      <dgm:prSet presAssocID="{44C4C1B8-05AA-4FA2-ACC6-F46A89EC3BA0}" presName="child1Text" presStyleLbl="bgAcc1" presStyleIdx="0" presStyleCnt="4">
        <dgm:presLayoutVars>
          <dgm:bulletEnabled val="1"/>
        </dgm:presLayoutVars>
      </dgm:prSet>
      <dgm:spPr/>
    </dgm:pt>
    <dgm:pt modelId="{E8A5A0C7-4AC0-4184-8687-F4BC00B20ECD}" type="pres">
      <dgm:prSet presAssocID="{44C4C1B8-05AA-4FA2-ACC6-F46A89EC3BA0}" presName="child2group" presStyleCnt="0"/>
      <dgm:spPr/>
    </dgm:pt>
    <dgm:pt modelId="{8BA94ED0-8ABF-4943-87D1-E44A48027B75}" type="pres">
      <dgm:prSet presAssocID="{44C4C1B8-05AA-4FA2-ACC6-F46A89EC3BA0}" presName="child2" presStyleLbl="bgAcc1" presStyleIdx="1" presStyleCnt="4"/>
      <dgm:spPr/>
    </dgm:pt>
    <dgm:pt modelId="{F5B3F73C-FC25-42C5-AF3F-61226329D5CA}" type="pres">
      <dgm:prSet presAssocID="{44C4C1B8-05AA-4FA2-ACC6-F46A89EC3BA0}" presName="child2Text" presStyleLbl="bgAcc1" presStyleIdx="1" presStyleCnt="4">
        <dgm:presLayoutVars>
          <dgm:bulletEnabled val="1"/>
        </dgm:presLayoutVars>
      </dgm:prSet>
      <dgm:spPr/>
    </dgm:pt>
    <dgm:pt modelId="{4C942BF4-6668-4D15-A484-6B4E032CC0BC}" type="pres">
      <dgm:prSet presAssocID="{44C4C1B8-05AA-4FA2-ACC6-F46A89EC3BA0}" presName="child3group" presStyleCnt="0"/>
      <dgm:spPr/>
    </dgm:pt>
    <dgm:pt modelId="{5FA442E1-6AE5-4CEF-8B17-723121F89E2C}" type="pres">
      <dgm:prSet presAssocID="{44C4C1B8-05AA-4FA2-ACC6-F46A89EC3BA0}" presName="child3" presStyleLbl="bgAcc1" presStyleIdx="2" presStyleCnt="4"/>
      <dgm:spPr/>
    </dgm:pt>
    <dgm:pt modelId="{1BF485B6-A773-47C6-A4D1-39A4C4D7BF11}" type="pres">
      <dgm:prSet presAssocID="{44C4C1B8-05AA-4FA2-ACC6-F46A89EC3BA0}" presName="child3Text" presStyleLbl="bgAcc1" presStyleIdx="2" presStyleCnt="4">
        <dgm:presLayoutVars>
          <dgm:bulletEnabled val="1"/>
        </dgm:presLayoutVars>
      </dgm:prSet>
      <dgm:spPr/>
    </dgm:pt>
    <dgm:pt modelId="{70D17FAC-8FF9-4D04-B0C4-8CB0C209BE71}" type="pres">
      <dgm:prSet presAssocID="{44C4C1B8-05AA-4FA2-ACC6-F46A89EC3BA0}" presName="child4group" presStyleCnt="0"/>
      <dgm:spPr/>
    </dgm:pt>
    <dgm:pt modelId="{E5F8B966-BD45-4641-A194-4A7BAA57E942}" type="pres">
      <dgm:prSet presAssocID="{44C4C1B8-05AA-4FA2-ACC6-F46A89EC3BA0}" presName="child4" presStyleLbl="bgAcc1" presStyleIdx="3" presStyleCnt="4"/>
      <dgm:spPr/>
    </dgm:pt>
    <dgm:pt modelId="{FDCAB2DC-AFBC-4D64-AF47-0737C719BF8B}" type="pres">
      <dgm:prSet presAssocID="{44C4C1B8-05AA-4FA2-ACC6-F46A89EC3BA0}" presName="child4Text" presStyleLbl="bgAcc1" presStyleIdx="3" presStyleCnt="4">
        <dgm:presLayoutVars>
          <dgm:bulletEnabled val="1"/>
        </dgm:presLayoutVars>
      </dgm:prSet>
      <dgm:spPr/>
    </dgm:pt>
    <dgm:pt modelId="{7A8937CB-2F55-4115-8348-13701B3A6F20}" type="pres">
      <dgm:prSet presAssocID="{44C4C1B8-05AA-4FA2-ACC6-F46A89EC3BA0}" presName="childPlaceholder" presStyleCnt="0"/>
      <dgm:spPr/>
    </dgm:pt>
    <dgm:pt modelId="{B7656557-5EFB-48FB-B2F3-B1229CC0BC04}" type="pres">
      <dgm:prSet presAssocID="{44C4C1B8-05AA-4FA2-ACC6-F46A89EC3BA0}" presName="circle" presStyleCnt="0"/>
      <dgm:spPr/>
    </dgm:pt>
    <dgm:pt modelId="{29E03CAE-A1B4-4CAB-B830-CB755FF6F463}" type="pres">
      <dgm:prSet presAssocID="{44C4C1B8-05AA-4FA2-ACC6-F46A89EC3BA0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95D9F98F-67AC-49A4-9785-B9FCBBF88C76}" type="pres">
      <dgm:prSet presAssocID="{44C4C1B8-05AA-4FA2-ACC6-F46A89EC3BA0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1899BCB1-AE2E-4FEB-ACAA-7AD3F077C35E}" type="pres">
      <dgm:prSet presAssocID="{44C4C1B8-05AA-4FA2-ACC6-F46A89EC3BA0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B5E4330D-365E-43B5-AC5B-1D77D60DF1E7}" type="pres">
      <dgm:prSet presAssocID="{44C4C1B8-05AA-4FA2-ACC6-F46A89EC3BA0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6039BCC1-DD89-437A-A14A-D3B580CA3910}" type="pres">
      <dgm:prSet presAssocID="{44C4C1B8-05AA-4FA2-ACC6-F46A89EC3BA0}" presName="quadrantPlaceholder" presStyleCnt="0"/>
      <dgm:spPr/>
    </dgm:pt>
    <dgm:pt modelId="{37D53C1E-B2F0-47D7-BB72-5347DDC4D108}" type="pres">
      <dgm:prSet presAssocID="{44C4C1B8-05AA-4FA2-ACC6-F46A89EC3BA0}" presName="center1" presStyleLbl="fgShp" presStyleIdx="0" presStyleCnt="2" custAng="0" custFlipHor="1" custScaleX="104466"/>
      <dgm:spPr/>
    </dgm:pt>
    <dgm:pt modelId="{E3254298-CCCB-4CBD-A15C-F56DD7E38996}" type="pres">
      <dgm:prSet presAssocID="{44C4C1B8-05AA-4FA2-ACC6-F46A89EC3BA0}" presName="center2" presStyleLbl="fgShp" presStyleIdx="1" presStyleCnt="2" custFlipHor="1" custScaleX="99154"/>
      <dgm:spPr/>
    </dgm:pt>
  </dgm:ptLst>
  <dgm:cxnLst>
    <dgm:cxn modelId="{1A6EEB0F-112B-412D-880C-F69C54D2192C}" srcId="{8EF7DD04-B549-4B8D-B285-623DA6E59C30}" destId="{C21B34E9-0E51-4E4D-B010-5E3144BC52D3}" srcOrd="1" destOrd="0" parTransId="{D5F39B3E-2D5A-49BF-B165-5E5C773153F7}" sibTransId="{C1E07FBC-CD32-444B-AB9D-21A3BE617B33}"/>
    <dgm:cxn modelId="{38850311-885E-4604-95A6-5521006449D4}" type="presOf" srcId="{5C2E9E48-C3BB-472A-AAAB-81328E2FBD49}" destId="{5FA442E1-6AE5-4CEF-8B17-723121F89E2C}" srcOrd="0" destOrd="0" presId="urn:microsoft.com/office/officeart/2005/8/layout/cycle4"/>
    <dgm:cxn modelId="{BE2C0129-C8C1-4D08-8F30-4424F96903AA}" srcId="{C9203E37-0572-40D0-8D8B-76A6CA06E2AC}" destId="{2850CB3B-4BE4-403A-BF0A-05C96D4F7844}" srcOrd="1" destOrd="0" parTransId="{00B6A140-6809-49D2-A821-EE500A990780}" sibTransId="{916082B7-A0CB-4B71-B5BB-6BEB2D43A79A}"/>
    <dgm:cxn modelId="{88AA5B2E-3DD5-445D-A643-67BB8C909305}" type="presOf" srcId="{AC18428D-3BF2-493B-B3F7-2E46EF0600F4}" destId="{FDCAB2DC-AFBC-4D64-AF47-0737C719BF8B}" srcOrd="1" destOrd="1" presId="urn:microsoft.com/office/officeart/2005/8/layout/cycle4"/>
    <dgm:cxn modelId="{C938DC34-ECA3-401B-AFC3-1C14C1CBB0FC}" type="presOf" srcId="{8801F77C-26D5-47B1-95F4-FE95A515011D}" destId="{8BA94ED0-8ABF-4943-87D1-E44A48027B75}" srcOrd="0" destOrd="0" presId="urn:microsoft.com/office/officeart/2005/8/layout/cycle4"/>
    <dgm:cxn modelId="{8A1DA236-93B0-4E26-9EF7-9A109F8AFBD3}" type="presOf" srcId="{5D697BCE-FBBF-40B1-8BF3-BD802560D91F}" destId="{E5F8B966-BD45-4641-A194-4A7BAA57E942}" srcOrd="0" destOrd="0" presId="urn:microsoft.com/office/officeart/2005/8/layout/cycle4"/>
    <dgm:cxn modelId="{78F1E13E-D5AD-4BB9-A549-D2F649AAC3D0}" type="presOf" srcId="{44C4C1B8-05AA-4FA2-ACC6-F46A89EC3BA0}" destId="{370B2954-BC96-4CDA-81C9-5DF098110F21}" srcOrd="0" destOrd="0" presId="urn:microsoft.com/office/officeart/2005/8/layout/cycle4"/>
    <dgm:cxn modelId="{A4718A3F-D7FF-4ED2-8189-DDE7E16EA3ED}" srcId="{D63F9D11-88D2-4FBB-BF92-59F1CF6D7EB4}" destId="{5D697BCE-FBBF-40B1-8BF3-BD802560D91F}" srcOrd="0" destOrd="0" parTransId="{CAB160E4-1AEA-484B-93F3-1291AB4874B5}" sibTransId="{7FD7BE94-9B6A-413D-B5C3-76DCF1F23507}"/>
    <dgm:cxn modelId="{A2F51A41-7CC7-43CE-A3CB-C235A5618C05}" type="presOf" srcId="{AC18428D-3BF2-493B-B3F7-2E46EF0600F4}" destId="{E5F8B966-BD45-4641-A194-4A7BAA57E942}" srcOrd="0" destOrd="1" presId="urn:microsoft.com/office/officeart/2005/8/layout/cycle4"/>
    <dgm:cxn modelId="{3C83D864-3B3B-4E69-B16F-A75E5B5A456B}" type="presOf" srcId="{D63F9D11-88D2-4FBB-BF92-59F1CF6D7EB4}" destId="{B5E4330D-365E-43B5-AC5B-1D77D60DF1E7}" srcOrd="0" destOrd="0" presId="urn:microsoft.com/office/officeart/2005/8/layout/cycle4"/>
    <dgm:cxn modelId="{6B66C36A-A15C-46D6-A484-0B4B20E0FD02}" srcId="{44C4C1B8-05AA-4FA2-ACC6-F46A89EC3BA0}" destId="{8EF7DD04-B549-4B8D-B285-623DA6E59C30}" srcOrd="1" destOrd="0" parTransId="{C946F3FA-0DFB-44CF-9853-DFA19E73CEA9}" sibTransId="{554332B6-4611-4489-840F-73761A6D6FFA}"/>
    <dgm:cxn modelId="{8D4D2B6D-CDDD-4800-9029-954AAED6C75E}" srcId="{8EF7DD04-B549-4B8D-B285-623DA6E59C30}" destId="{8801F77C-26D5-47B1-95F4-FE95A515011D}" srcOrd="0" destOrd="0" parTransId="{87F45977-CD48-42CA-8186-226996DC40D4}" sibTransId="{137A0769-72AE-4D22-B52B-A129C3E42ED4}"/>
    <dgm:cxn modelId="{6BB78974-0ED0-48F1-9983-E7DD24B0EA95}" type="presOf" srcId="{2850CB3B-4BE4-403A-BF0A-05C96D4F7844}" destId="{1BF485B6-A773-47C6-A4D1-39A4C4D7BF11}" srcOrd="1" destOrd="1" presId="urn:microsoft.com/office/officeart/2005/8/layout/cycle4"/>
    <dgm:cxn modelId="{70B3B055-066D-4F70-9657-9C60607F4378}" type="presOf" srcId="{8EF7DD04-B549-4B8D-B285-623DA6E59C30}" destId="{95D9F98F-67AC-49A4-9785-B9FCBBF88C76}" srcOrd="0" destOrd="0" presId="urn:microsoft.com/office/officeart/2005/8/layout/cycle4"/>
    <dgm:cxn modelId="{1ED26378-AB2D-4D28-8C61-4D90CD1AD91C}" type="presOf" srcId="{A5AAC5A0-C4BF-4AD9-BE87-B2BD1BA6258F}" destId="{7283E380-2BF3-48FF-A1E9-CB8123B99BCA}" srcOrd="0" destOrd="0" presId="urn:microsoft.com/office/officeart/2005/8/layout/cycle4"/>
    <dgm:cxn modelId="{5DEEC386-BF04-4C8A-951F-D4860DB27E66}" srcId="{D63F9D11-88D2-4FBB-BF92-59F1CF6D7EB4}" destId="{AC18428D-3BF2-493B-B3F7-2E46EF0600F4}" srcOrd="1" destOrd="0" parTransId="{FC9F2A68-932F-4C9B-BA3E-B104BBCEB445}" sibTransId="{115D35AA-B67A-4822-8D90-7CF129C3FC28}"/>
    <dgm:cxn modelId="{A7B1DA8E-3D8C-4FED-BB8A-D5D0C109ABFC}" type="presOf" srcId="{C9203E37-0572-40D0-8D8B-76A6CA06E2AC}" destId="{1899BCB1-AE2E-4FEB-ACAA-7AD3F077C35E}" srcOrd="0" destOrd="0" presId="urn:microsoft.com/office/officeart/2005/8/layout/cycle4"/>
    <dgm:cxn modelId="{585E8F97-2EFF-4530-9E88-27B1B36389C2}" type="presOf" srcId="{C21B34E9-0E51-4E4D-B010-5E3144BC52D3}" destId="{8BA94ED0-8ABF-4943-87D1-E44A48027B75}" srcOrd="0" destOrd="1" presId="urn:microsoft.com/office/officeart/2005/8/layout/cycle4"/>
    <dgm:cxn modelId="{3B75C897-A690-4336-8659-C6FC3FD12BEB}" type="presOf" srcId="{7B5F6CA4-2F69-41B0-B9EC-12D98E4FB1E8}" destId="{29E03CAE-A1B4-4CAB-B830-CB755FF6F463}" srcOrd="0" destOrd="0" presId="urn:microsoft.com/office/officeart/2005/8/layout/cycle4"/>
    <dgm:cxn modelId="{214110A1-71C3-45A0-9A73-88A8D878B2C4}" type="presOf" srcId="{5C2E9E48-C3BB-472A-AAAB-81328E2FBD49}" destId="{1BF485B6-A773-47C6-A4D1-39A4C4D7BF11}" srcOrd="1" destOrd="0" presId="urn:microsoft.com/office/officeart/2005/8/layout/cycle4"/>
    <dgm:cxn modelId="{0BBA37B0-D55F-40F7-9699-25F478EDCE9D}" type="presOf" srcId="{2850CB3B-4BE4-403A-BF0A-05C96D4F7844}" destId="{5FA442E1-6AE5-4CEF-8B17-723121F89E2C}" srcOrd="0" destOrd="1" presId="urn:microsoft.com/office/officeart/2005/8/layout/cycle4"/>
    <dgm:cxn modelId="{3B1F4CB2-AC23-4AAD-A401-588CDBD7E791}" type="presOf" srcId="{A41D6D16-0F25-4161-9567-F7925E03290B}" destId="{7283E380-2BF3-48FF-A1E9-CB8123B99BCA}" srcOrd="0" destOrd="1" presId="urn:microsoft.com/office/officeart/2005/8/layout/cycle4"/>
    <dgm:cxn modelId="{8A6A66B9-4B06-4783-B9FE-5414675EB6AA}" type="presOf" srcId="{C21B34E9-0E51-4E4D-B010-5E3144BC52D3}" destId="{F5B3F73C-FC25-42C5-AF3F-61226329D5CA}" srcOrd="1" destOrd="1" presId="urn:microsoft.com/office/officeart/2005/8/layout/cycle4"/>
    <dgm:cxn modelId="{4CCB42BE-6D85-4B4C-86D4-B5C9330BCF5E}" type="presOf" srcId="{A5AAC5A0-C4BF-4AD9-BE87-B2BD1BA6258F}" destId="{89946784-A747-4392-88FE-CC18B7D8C75C}" srcOrd="1" destOrd="0" presId="urn:microsoft.com/office/officeart/2005/8/layout/cycle4"/>
    <dgm:cxn modelId="{9A0D07C7-DAE3-460C-978B-4DC79D190F61}" srcId="{44C4C1B8-05AA-4FA2-ACC6-F46A89EC3BA0}" destId="{D63F9D11-88D2-4FBB-BF92-59F1CF6D7EB4}" srcOrd="3" destOrd="0" parTransId="{6AD9CB1D-6303-4BAC-B39D-DF3C4B9400BD}" sibTransId="{F380FB87-9EE8-454A-BCCB-4BDD50579363}"/>
    <dgm:cxn modelId="{2231B8C7-5DC1-4D0F-A356-E34B8C5A7D3E}" srcId="{44C4C1B8-05AA-4FA2-ACC6-F46A89EC3BA0}" destId="{7B5F6CA4-2F69-41B0-B9EC-12D98E4FB1E8}" srcOrd="0" destOrd="0" parTransId="{FCA1F349-DD3B-4CFF-8991-5227A691B1E4}" sibTransId="{8C0001AF-A7AA-47D1-99DC-57623918898A}"/>
    <dgm:cxn modelId="{28F082D2-CD62-43F7-AE26-A17811919645}" type="presOf" srcId="{5D697BCE-FBBF-40B1-8BF3-BD802560D91F}" destId="{FDCAB2DC-AFBC-4D64-AF47-0737C719BF8B}" srcOrd="1" destOrd="0" presId="urn:microsoft.com/office/officeart/2005/8/layout/cycle4"/>
    <dgm:cxn modelId="{CF7A0AD4-8770-4B75-9BAE-3455C569D149}" srcId="{7B5F6CA4-2F69-41B0-B9EC-12D98E4FB1E8}" destId="{A41D6D16-0F25-4161-9567-F7925E03290B}" srcOrd="1" destOrd="0" parTransId="{702BE0F4-C797-4E32-89BD-EF7592D59AAE}" sibTransId="{9EC15860-6876-4AA1-A96A-2E056F36DD11}"/>
    <dgm:cxn modelId="{BA835ED4-C4A1-49FA-8E67-432A8EF3003F}" srcId="{C9203E37-0572-40D0-8D8B-76A6CA06E2AC}" destId="{5C2E9E48-C3BB-472A-AAAB-81328E2FBD49}" srcOrd="0" destOrd="0" parTransId="{A3A73184-C9BC-404B-9789-2C06550FB90F}" sibTransId="{F1238347-069B-4F07-9149-C0C085998ED8}"/>
    <dgm:cxn modelId="{D03C06D8-2889-475F-9377-5EB05C17A055}" type="presOf" srcId="{A41D6D16-0F25-4161-9567-F7925E03290B}" destId="{89946784-A747-4392-88FE-CC18B7D8C75C}" srcOrd="1" destOrd="1" presId="urn:microsoft.com/office/officeart/2005/8/layout/cycle4"/>
    <dgm:cxn modelId="{94C2F5E4-645F-4C24-8D61-1F3638EBB51D}" type="presOf" srcId="{8801F77C-26D5-47B1-95F4-FE95A515011D}" destId="{F5B3F73C-FC25-42C5-AF3F-61226329D5CA}" srcOrd="1" destOrd="0" presId="urn:microsoft.com/office/officeart/2005/8/layout/cycle4"/>
    <dgm:cxn modelId="{CA47A5EB-EB57-4830-9AAF-4BC6F33BC754}" srcId="{44C4C1B8-05AA-4FA2-ACC6-F46A89EC3BA0}" destId="{C9203E37-0572-40D0-8D8B-76A6CA06E2AC}" srcOrd="2" destOrd="0" parTransId="{6C0714BA-DEE7-4EF2-9DE5-8DD633F8A9B9}" sibTransId="{B30CE7D8-1F74-43A0-916D-02B829239579}"/>
    <dgm:cxn modelId="{16AEC4F9-30B3-4817-A484-EA4E59670334}" srcId="{7B5F6CA4-2F69-41B0-B9EC-12D98E4FB1E8}" destId="{A5AAC5A0-C4BF-4AD9-BE87-B2BD1BA6258F}" srcOrd="0" destOrd="0" parTransId="{31A10A3A-F24F-456E-BD58-6FE3623FEDAC}" sibTransId="{134798DF-7C41-45CA-B64F-2504CEB8A71D}"/>
    <dgm:cxn modelId="{0DD0588D-AA05-4E64-A38D-B6B5A25FA9F2}" type="presParOf" srcId="{370B2954-BC96-4CDA-81C9-5DF098110F21}" destId="{BFBD74D8-0595-4A99-AB59-E323C1F019A5}" srcOrd="0" destOrd="0" presId="urn:microsoft.com/office/officeart/2005/8/layout/cycle4"/>
    <dgm:cxn modelId="{B8DD2729-E590-44B3-AF25-5DF7C05DD8CE}" type="presParOf" srcId="{BFBD74D8-0595-4A99-AB59-E323C1F019A5}" destId="{320C13E6-567A-4752-AF14-4C16E1DD1711}" srcOrd="0" destOrd="0" presId="urn:microsoft.com/office/officeart/2005/8/layout/cycle4"/>
    <dgm:cxn modelId="{2972AB87-BC21-447E-B470-8B9AED61C1A7}" type="presParOf" srcId="{320C13E6-567A-4752-AF14-4C16E1DD1711}" destId="{7283E380-2BF3-48FF-A1E9-CB8123B99BCA}" srcOrd="0" destOrd="0" presId="urn:microsoft.com/office/officeart/2005/8/layout/cycle4"/>
    <dgm:cxn modelId="{7FB4C708-DC29-4C6B-BAF3-C8D750738454}" type="presParOf" srcId="{320C13E6-567A-4752-AF14-4C16E1DD1711}" destId="{89946784-A747-4392-88FE-CC18B7D8C75C}" srcOrd="1" destOrd="0" presId="urn:microsoft.com/office/officeart/2005/8/layout/cycle4"/>
    <dgm:cxn modelId="{E3670412-5E2B-496F-AE10-49DBE4506B51}" type="presParOf" srcId="{BFBD74D8-0595-4A99-AB59-E323C1F019A5}" destId="{E8A5A0C7-4AC0-4184-8687-F4BC00B20ECD}" srcOrd="1" destOrd="0" presId="urn:microsoft.com/office/officeart/2005/8/layout/cycle4"/>
    <dgm:cxn modelId="{E073F9EC-8E4F-41C7-A5F5-A59FC84B8F5D}" type="presParOf" srcId="{E8A5A0C7-4AC0-4184-8687-F4BC00B20ECD}" destId="{8BA94ED0-8ABF-4943-87D1-E44A48027B75}" srcOrd="0" destOrd="0" presId="urn:microsoft.com/office/officeart/2005/8/layout/cycle4"/>
    <dgm:cxn modelId="{D1B54C22-F451-46B4-B65E-B123D6BFA5C8}" type="presParOf" srcId="{E8A5A0C7-4AC0-4184-8687-F4BC00B20ECD}" destId="{F5B3F73C-FC25-42C5-AF3F-61226329D5CA}" srcOrd="1" destOrd="0" presId="urn:microsoft.com/office/officeart/2005/8/layout/cycle4"/>
    <dgm:cxn modelId="{222A4530-F51E-4758-8B6D-CD642C8B5F62}" type="presParOf" srcId="{BFBD74D8-0595-4A99-AB59-E323C1F019A5}" destId="{4C942BF4-6668-4D15-A484-6B4E032CC0BC}" srcOrd="2" destOrd="0" presId="urn:microsoft.com/office/officeart/2005/8/layout/cycle4"/>
    <dgm:cxn modelId="{7CA06225-4564-4F74-B7A9-0AD44CB22132}" type="presParOf" srcId="{4C942BF4-6668-4D15-A484-6B4E032CC0BC}" destId="{5FA442E1-6AE5-4CEF-8B17-723121F89E2C}" srcOrd="0" destOrd="0" presId="urn:microsoft.com/office/officeart/2005/8/layout/cycle4"/>
    <dgm:cxn modelId="{B1B7B36D-1181-4E69-9683-E133DFAFE242}" type="presParOf" srcId="{4C942BF4-6668-4D15-A484-6B4E032CC0BC}" destId="{1BF485B6-A773-47C6-A4D1-39A4C4D7BF11}" srcOrd="1" destOrd="0" presId="urn:microsoft.com/office/officeart/2005/8/layout/cycle4"/>
    <dgm:cxn modelId="{E42E747A-17C3-4705-8CCF-885D11352881}" type="presParOf" srcId="{BFBD74D8-0595-4A99-AB59-E323C1F019A5}" destId="{70D17FAC-8FF9-4D04-B0C4-8CB0C209BE71}" srcOrd="3" destOrd="0" presId="urn:microsoft.com/office/officeart/2005/8/layout/cycle4"/>
    <dgm:cxn modelId="{C7F9D3F5-EBEE-4D20-8319-824499330CE2}" type="presParOf" srcId="{70D17FAC-8FF9-4D04-B0C4-8CB0C209BE71}" destId="{E5F8B966-BD45-4641-A194-4A7BAA57E942}" srcOrd="0" destOrd="0" presId="urn:microsoft.com/office/officeart/2005/8/layout/cycle4"/>
    <dgm:cxn modelId="{98C202A4-510E-470B-A70E-64A3D89207C3}" type="presParOf" srcId="{70D17FAC-8FF9-4D04-B0C4-8CB0C209BE71}" destId="{FDCAB2DC-AFBC-4D64-AF47-0737C719BF8B}" srcOrd="1" destOrd="0" presId="urn:microsoft.com/office/officeart/2005/8/layout/cycle4"/>
    <dgm:cxn modelId="{28631DBB-450B-4987-BB8E-AADDE0099CA9}" type="presParOf" srcId="{BFBD74D8-0595-4A99-AB59-E323C1F019A5}" destId="{7A8937CB-2F55-4115-8348-13701B3A6F20}" srcOrd="4" destOrd="0" presId="urn:microsoft.com/office/officeart/2005/8/layout/cycle4"/>
    <dgm:cxn modelId="{7FE84D71-910C-4CB5-A4BA-AE42BB7E0750}" type="presParOf" srcId="{370B2954-BC96-4CDA-81C9-5DF098110F21}" destId="{B7656557-5EFB-48FB-B2F3-B1229CC0BC04}" srcOrd="1" destOrd="0" presId="urn:microsoft.com/office/officeart/2005/8/layout/cycle4"/>
    <dgm:cxn modelId="{58FCFD92-AB5A-4902-B008-6883F3C6D28F}" type="presParOf" srcId="{B7656557-5EFB-48FB-B2F3-B1229CC0BC04}" destId="{29E03CAE-A1B4-4CAB-B830-CB755FF6F463}" srcOrd="0" destOrd="0" presId="urn:microsoft.com/office/officeart/2005/8/layout/cycle4"/>
    <dgm:cxn modelId="{FEB71D1A-8654-47B8-B3D8-70E83232C484}" type="presParOf" srcId="{B7656557-5EFB-48FB-B2F3-B1229CC0BC04}" destId="{95D9F98F-67AC-49A4-9785-B9FCBBF88C76}" srcOrd="1" destOrd="0" presId="urn:microsoft.com/office/officeart/2005/8/layout/cycle4"/>
    <dgm:cxn modelId="{C51DE41E-3923-409F-A56B-EBEA45DB2BC5}" type="presParOf" srcId="{B7656557-5EFB-48FB-B2F3-B1229CC0BC04}" destId="{1899BCB1-AE2E-4FEB-ACAA-7AD3F077C35E}" srcOrd="2" destOrd="0" presId="urn:microsoft.com/office/officeart/2005/8/layout/cycle4"/>
    <dgm:cxn modelId="{A22E5454-7562-499F-AEDD-F0FAA01E14BE}" type="presParOf" srcId="{B7656557-5EFB-48FB-B2F3-B1229CC0BC04}" destId="{B5E4330D-365E-43B5-AC5B-1D77D60DF1E7}" srcOrd="3" destOrd="0" presId="urn:microsoft.com/office/officeart/2005/8/layout/cycle4"/>
    <dgm:cxn modelId="{46F58BCE-B35B-4351-8487-5E0ECD32392D}" type="presParOf" srcId="{B7656557-5EFB-48FB-B2F3-B1229CC0BC04}" destId="{6039BCC1-DD89-437A-A14A-D3B580CA3910}" srcOrd="4" destOrd="0" presId="urn:microsoft.com/office/officeart/2005/8/layout/cycle4"/>
    <dgm:cxn modelId="{2BF04AD3-CA69-465C-818E-53F106948FBB}" type="presParOf" srcId="{370B2954-BC96-4CDA-81C9-5DF098110F21}" destId="{37D53C1E-B2F0-47D7-BB72-5347DDC4D108}" srcOrd="2" destOrd="0" presId="urn:microsoft.com/office/officeart/2005/8/layout/cycle4"/>
    <dgm:cxn modelId="{1D8FBFA7-4B19-4C48-9BE8-FAE357C9A4BC}" type="presParOf" srcId="{370B2954-BC96-4CDA-81C9-5DF098110F21}" destId="{E3254298-CCCB-4CBD-A15C-F56DD7E3899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442E1-6AE5-4CEF-8B17-723121F89E2C}">
      <dsp:nvSpPr>
        <dsp:cNvPr id="0" name=""/>
        <dsp:cNvSpPr/>
      </dsp:nvSpPr>
      <dsp:spPr>
        <a:xfrm>
          <a:off x="3483794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+Consciência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-Competência</a:t>
          </a:r>
        </a:p>
      </dsp:txBody>
      <dsp:txXfrm>
        <a:off x="4064921" y="2871498"/>
        <a:ext cx="1241925" cy="845846"/>
      </dsp:txXfrm>
    </dsp:sp>
    <dsp:sp modelId="{E5F8B966-BD45-4641-A194-4A7BAA57E942}">
      <dsp:nvSpPr>
        <dsp:cNvPr id="0" name=""/>
        <dsp:cNvSpPr/>
      </dsp:nvSpPr>
      <dsp:spPr>
        <a:xfrm>
          <a:off x="466403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-Consciência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-Competência</a:t>
          </a:r>
        </a:p>
      </dsp:txBody>
      <dsp:txXfrm>
        <a:off x="492719" y="2871498"/>
        <a:ext cx="1241925" cy="845846"/>
      </dsp:txXfrm>
    </dsp:sp>
    <dsp:sp modelId="{8BA94ED0-8ABF-4943-87D1-E44A48027B75}">
      <dsp:nvSpPr>
        <dsp:cNvPr id="0" name=""/>
        <dsp:cNvSpPr/>
      </dsp:nvSpPr>
      <dsp:spPr>
        <a:xfrm>
          <a:off x="3483794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+Consciência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+Competência</a:t>
          </a:r>
        </a:p>
      </dsp:txBody>
      <dsp:txXfrm>
        <a:off x="4064921" y="26316"/>
        <a:ext cx="1241925" cy="845846"/>
      </dsp:txXfrm>
    </dsp:sp>
    <dsp:sp modelId="{7283E380-2BF3-48FF-A1E9-CB8123B99BCA}">
      <dsp:nvSpPr>
        <dsp:cNvPr id="0" name=""/>
        <dsp:cNvSpPr/>
      </dsp:nvSpPr>
      <dsp:spPr>
        <a:xfrm>
          <a:off x="466403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-Consciência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++Competência</a:t>
          </a:r>
        </a:p>
      </dsp:txBody>
      <dsp:txXfrm>
        <a:off x="492719" y="26316"/>
        <a:ext cx="1241925" cy="845846"/>
      </dsp:txXfrm>
    </dsp:sp>
    <dsp:sp modelId="{29E03CAE-A1B4-4CAB-B830-CB755FF6F463}">
      <dsp:nvSpPr>
        <dsp:cNvPr id="0" name=""/>
        <dsp:cNvSpPr/>
      </dsp:nvSpPr>
      <dsp:spPr>
        <a:xfrm>
          <a:off x="1241341" y="213388"/>
          <a:ext cx="1621005" cy="1621005"/>
        </a:xfrm>
        <a:prstGeom prst="pieWedg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Não sei o quanto sei</a:t>
          </a:r>
        </a:p>
      </dsp:txBody>
      <dsp:txXfrm>
        <a:off x="1716122" y="688169"/>
        <a:ext cx="1146224" cy="1146224"/>
      </dsp:txXfrm>
    </dsp:sp>
    <dsp:sp modelId="{95D9F98F-67AC-49A4-9785-B9FCBBF88C76}">
      <dsp:nvSpPr>
        <dsp:cNvPr id="0" name=""/>
        <dsp:cNvSpPr/>
      </dsp:nvSpPr>
      <dsp:spPr>
        <a:xfrm rot="5400000">
          <a:off x="2937220" y="213388"/>
          <a:ext cx="1621005" cy="1621005"/>
        </a:xfrm>
        <a:prstGeom prst="pieWedg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Sei que Sei</a:t>
          </a:r>
        </a:p>
      </dsp:txBody>
      <dsp:txXfrm rot="-5400000">
        <a:off x="2937220" y="688169"/>
        <a:ext cx="1146224" cy="1146224"/>
      </dsp:txXfrm>
    </dsp:sp>
    <dsp:sp modelId="{1899BCB1-AE2E-4FEB-ACAA-7AD3F077C35E}">
      <dsp:nvSpPr>
        <dsp:cNvPr id="0" name=""/>
        <dsp:cNvSpPr/>
      </dsp:nvSpPr>
      <dsp:spPr>
        <a:xfrm rot="10800000">
          <a:off x="2937220" y="1909267"/>
          <a:ext cx="1621005" cy="1621005"/>
        </a:xfrm>
        <a:prstGeom prst="pieWedg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Sei que não sei</a:t>
          </a:r>
        </a:p>
      </dsp:txBody>
      <dsp:txXfrm rot="10800000">
        <a:off x="2937220" y="1909267"/>
        <a:ext cx="1146224" cy="1146224"/>
      </dsp:txXfrm>
    </dsp:sp>
    <dsp:sp modelId="{B5E4330D-365E-43B5-AC5B-1D77D60DF1E7}">
      <dsp:nvSpPr>
        <dsp:cNvPr id="0" name=""/>
        <dsp:cNvSpPr/>
      </dsp:nvSpPr>
      <dsp:spPr>
        <a:xfrm rot="16200000">
          <a:off x="1241341" y="1909267"/>
          <a:ext cx="1621005" cy="1621005"/>
        </a:xfrm>
        <a:prstGeom prst="pieWedg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Não sei que não sei</a:t>
          </a:r>
        </a:p>
      </dsp:txBody>
      <dsp:txXfrm rot="5400000">
        <a:off x="1716122" y="1909267"/>
        <a:ext cx="1146224" cy="1146224"/>
      </dsp:txXfrm>
    </dsp:sp>
    <dsp:sp modelId="{37D53C1E-B2F0-47D7-BB72-5347DDC4D108}">
      <dsp:nvSpPr>
        <dsp:cNvPr id="0" name=""/>
        <dsp:cNvSpPr/>
      </dsp:nvSpPr>
      <dsp:spPr>
        <a:xfrm flipH="1">
          <a:off x="2607447" y="1534901"/>
          <a:ext cx="58467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54298-CCCB-4CBD-A15C-F56DD7E38996}">
      <dsp:nvSpPr>
        <dsp:cNvPr id="0" name=""/>
        <dsp:cNvSpPr/>
      </dsp:nvSpPr>
      <dsp:spPr>
        <a:xfrm rot="10800000" flipH="1">
          <a:off x="2622312" y="1722084"/>
          <a:ext cx="55494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E758-9CAE-433F-B796-16C56E17460B}" type="datetimeFigureOut">
              <a:rPr lang="pt-BR" smtClean="0"/>
              <a:t>08/12/2018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2C4C5-1158-490A-9332-6389B47AE8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6979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A46B2-73EF-4C4A-BBF3-1FCF65D31F9F}" type="datetimeFigureOut">
              <a:rPr lang="pt-BR" smtClean="0"/>
              <a:t>08/12/2018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A7A52-FCED-426C-9B9D-7E8CBE395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945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99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49745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90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 userDrawn="1"/>
        </p:nvSpPr>
        <p:spPr>
          <a:xfrm>
            <a:off x="0" y="2864225"/>
            <a:ext cx="5295118" cy="39937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84"/>
            <a:ext cx="12192000" cy="6864684"/>
          </a:xfrm>
          <a:prstGeom prst="rect">
            <a:avLst/>
          </a:prstGeom>
        </p:spPr>
      </p:pic>
      <p:sp>
        <p:nvSpPr>
          <p:cNvPr id="4" name="CaixaDeTexto 3"/>
          <p:cNvSpPr txBox="1"/>
          <p:nvPr userDrawn="1"/>
        </p:nvSpPr>
        <p:spPr>
          <a:xfrm>
            <a:off x="11535783" y="6390064"/>
            <a:ext cx="65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80AB637-1C0F-4371-922F-48F93A073F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5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8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pt-BR" sz="32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Dan_Brickl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649506" y="2412160"/>
            <a:ext cx="10058400" cy="1143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CURSO DE EXCEL BÁSICO.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AULA 1 de 4</a:t>
            </a:r>
          </a:p>
          <a:p>
            <a:pPr algn="ctr"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4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30305" y="747710"/>
            <a:ext cx="11040035" cy="165576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Lançada em 1979 para Apple e criada por </a:t>
            </a:r>
            <a:r>
              <a:rPr lang="pt-BR" sz="1800" u="sng" dirty="0">
                <a:latin typeface="Corbel" panose="020B0503020204020204" pitchFamily="34" charset="0"/>
                <a:hlinkClick r:id="rId2"/>
              </a:rPr>
              <a:t>Dan </a:t>
            </a:r>
            <a:r>
              <a:rPr lang="pt-BR" sz="1800" u="sng" dirty="0" err="1">
                <a:latin typeface="Corbel" panose="020B0503020204020204" pitchFamily="34" charset="0"/>
                <a:hlinkClick r:id="rId2"/>
              </a:rPr>
              <a:t>Bricklin</a:t>
            </a:r>
            <a:r>
              <a:rPr lang="pt-BR" sz="1800" dirty="0">
                <a:latin typeface="Corbel" panose="020B0503020204020204" pitchFamily="34" charset="0"/>
              </a:rPr>
              <a:t> e Bob </a:t>
            </a:r>
            <a:r>
              <a:rPr lang="pt-BR" sz="1800" dirty="0" err="1">
                <a:latin typeface="Corbel" panose="020B0503020204020204" pitchFamily="34" charset="0"/>
              </a:rPr>
              <a:t>Frankston</a:t>
            </a:r>
            <a:r>
              <a:rPr lang="pt-BR" sz="1800" dirty="0">
                <a:latin typeface="Corbel" panose="020B0503020204020204" pitchFamily="34" charset="0"/>
              </a:rPr>
              <a:t> baseada na </a:t>
            </a:r>
            <a:r>
              <a:rPr lang="pt-BR" sz="1800" dirty="0" err="1">
                <a:latin typeface="Corbel" panose="020B0503020204020204" pitchFamily="34" charset="0"/>
              </a:rPr>
              <a:t>idéia</a:t>
            </a:r>
            <a:r>
              <a:rPr lang="pt-BR" sz="1800" dirty="0">
                <a:latin typeface="Corbel" panose="020B0503020204020204" pitchFamily="34" charset="0"/>
              </a:rPr>
              <a:t> da folha quadriculada.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 1ª V. processava 5 coluna e 20 linhas. CP/M (anterior a </a:t>
            </a:r>
            <a:r>
              <a:rPr lang="pt-BR" sz="1800" dirty="0" err="1">
                <a:latin typeface="Corbel" panose="020B0503020204020204" pitchFamily="34" charset="0"/>
              </a:rPr>
              <a:t>MS-Dos</a:t>
            </a:r>
            <a:r>
              <a:rPr lang="pt-BR" sz="1800" dirty="0">
                <a:latin typeface="Corbel" panose="020B0503020204020204" pitchFamily="34" charset="0"/>
              </a:rPr>
              <a:t>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Fundaram a empresa </a:t>
            </a:r>
            <a:r>
              <a:rPr lang="pt-BR" sz="1800" dirty="0" err="1">
                <a:latin typeface="Corbel" panose="020B0503020204020204" pitchFamily="34" charset="0"/>
              </a:rPr>
              <a:t>Visicalc</a:t>
            </a:r>
            <a:r>
              <a:rPr lang="pt-BR" sz="1800" dirty="0">
                <a:latin typeface="Corbel" panose="020B0503020204020204" pitchFamily="34" charset="0"/>
              </a:rPr>
              <a:t> Software </a:t>
            </a:r>
            <a:r>
              <a:rPr lang="pt-BR" sz="1800" dirty="0" err="1">
                <a:latin typeface="Corbel" panose="020B0503020204020204" pitchFamily="34" charset="0"/>
              </a:rPr>
              <a:t>Arts</a:t>
            </a:r>
            <a:r>
              <a:rPr lang="pt-BR" sz="1800" dirty="0">
                <a:latin typeface="Corbel" panose="020B0503020204020204" pitchFamily="34" charset="0"/>
              </a:rPr>
              <a:t> Corporation: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>
                <a:latin typeface="Corbel" panose="020B0503020204020204" pitchFamily="34" charset="0"/>
              </a:rPr>
              <a:t>Concorrente: </a:t>
            </a:r>
            <a:r>
              <a:rPr lang="pt-BR" sz="1800" u="sng" dirty="0" err="1">
                <a:latin typeface="Corbel" panose="020B0503020204020204" pitchFamily="34" charset="0"/>
              </a:rPr>
              <a:t>Supercalc</a:t>
            </a:r>
            <a:r>
              <a:rPr lang="pt-BR" sz="1800" u="sng" dirty="0">
                <a:latin typeface="Corbel" panose="020B0503020204020204" pitchFamily="34" charset="0"/>
              </a:rPr>
              <a:t>, Multiplan, Lotus 1-2-3.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23" y="3102932"/>
            <a:ext cx="4961406" cy="340210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3" y="3102932"/>
            <a:ext cx="4289238" cy="2699521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071309" y="3662005"/>
            <a:ext cx="1484555" cy="15813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23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775447" y="825668"/>
            <a:ext cx="10076329" cy="1655762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BR" sz="1800" dirty="0">
                <a:latin typeface="Corbel" panose="020B0503020204020204" pitchFamily="34" charset="0"/>
              </a:rPr>
              <a:t>Lançado pela </a:t>
            </a:r>
            <a:r>
              <a:rPr lang="pt-BR" sz="1800" dirty="0" err="1">
                <a:latin typeface="Corbel" panose="020B0503020204020204" pitchFamily="34" charset="0"/>
              </a:rPr>
              <a:t>Sorcim</a:t>
            </a:r>
            <a:r>
              <a:rPr lang="pt-BR" sz="1800" dirty="0">
                <a:latin typeface="Corbel" panose="020B0503020204020204" pitchFamily="34" charset="0"/>
              </a:rPr>
              <a:t> em 1980 para </a:t>
            </a:r>
            <a:r>
              <a:rPr lang="pt-BR" sz="1800" u="sng" dirty="0">
                <a:latin typeface="Corbel" panose="020B0503020204020204" pitchFamily="34" charset="0"/>
              </a:rPr>
              <a:t>CP/M (anterior a </a:t>
            </a:r>
            <a:r>
              <a:rPr lang="pt-BR" sz="1800" u="sng" dirty="0" err="1">
                <a:latin typeface="Corbel" panose="020B0503020204020204" pitchFamily="34" charset="0"/>
              </a:rPr>
              <a:t>MS-Dos</a:t>
            </a:r>
            <a:r>
              <a:rPr lang="pt-BR" sz="1800" u="sng" dirty="0">
                <a:latin typeface="Corbel" panose="020B0503020204020204" pitchFamily="34" charset="0"/>
              </a:rPr>
              <a:t>)</a:t>
            </a:r>
            <a:r>
              <a:rPr lang="pt-BR" sz="1800" dirty="0">
                <a:latin typeface="Corbel" panose="020B0503020204020204" pitchFamily="34" charset="0"/>
              </a:rPr>
              <a:t> e Apple: conseguia realizar calculo iterativo, algo que foi adicionado ao Excel somente 10 anos depois. </a:t>
            </a:r>
          </a:p>
          <a:p>
            <a:r>
              <a:rPr lang="pt-BR" sz="1800" dirty="0" err="1">
                <a:latin typeface="Corbel" panose="020B0503020204020204" pitchFamily="34" charset="0"/>
              </a:rPr>
              <a:t>Sourcim</a:t>
            </a:r>
            <a:r>
              <a:rPr lang="pt-BR" sz="1800" dirty="0">
                <a:latin typeface="Corbel" panose="020B0503020204020204" pitchFamily="34" charset="0"/>
              </a:rPr>
              <a:t> Computer Associates &gt; Comprada pela </a:t>
            </a:r>
            <a:r>
              <a:rPr lang="pt-BR" sz="1800" dirty="0" err="1">
                <a:latin typeface="Corbel" panose="020B0503020204020204" pitchFamily="34" charset="0"/>
              </a:rPr>
              <a:t>Bradcom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19" y="2384611"/>
            <a:ext cx="6096000" cy="3810000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Supercalc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728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853440" y="853459"/>
            <a:ext cx="10493188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Lançado em 1982 pela Microsoft em 1982 diferencia-se pelo uso de formato números ao invés de colunas (melhor do ponto de vista de programação). Até hoje esta função está presente no Excel.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>
                <a:latin typeface="Corbel" panose="020B0503020204020204" pitchFamily="34" charset="0"/>
              </a:rPr>
              <a:t>Lançado para sistema CP/M (anterior a </a:t>
            </a:r>
            <a:r>
              <a:rPr lang="pt-BR" sz="1800" u="sng" dirty="0" err="1">
                <a:latin typeface="Corbel" panose="020B0503020204020204" pitchFamily="34" charset="0"/>
              </a:rPr>
              <a:t>MS-Dos</a:t>
            </a:r>
            <a:r>
              <a:rPr lang="pt-BR" sz="1800" u="sng" dirty="0">
                <a:latin typeface="Corbel" panose="020B0503020204020204" pitchFamily="34" charset="0"/>
              </a:rPr>
              <a:t>)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31" y="2509221"/>
            <a:ext cx="6366501" cy="3972261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Multiplan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14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799" y="820221"/>
            <a:ext cx="11219330" cy="165576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Lotus 1-2-3: Lançado pela Lotus Corporation em 1983 para IBM-PC. Diferencia-se pela rapidez, gerar gráficos e tratar planilha como base de dados, automação pelo usuário (macro) e </a:t>
            </a:r>
            <a:r>
              <a:rPr lang="pt-BR" sz="1800" dirty="0" err="1">
                <a:latin typeface="Corbel" panose="020B0503020204020204" pitchFamily="34" charset="0"/>
              </a:rPr>
              <a:t>add-ins</a:t>
            </a:r>
            <a:r>
              <a:rPr lang="pt-BR" sz="1800" dirty="0">
                <a:latin typeface="Corbel" panose="020B0503020204020204" pitchFamily="34" charset="0"/>
              </a:rPr>
              <a:t>. Rapidamente tornou-se líder de mercado.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Adquirida </a:t>
            </a:r>
            <a:r>
              <a:rPr lang="pt-BR" sz="1800">
                <a:latin typeface="Corbel" panose="020B0503020204020204" pitchFamily="34" charset="0"/>
              </a:rPr>
              <a:t>pela IBM em 1995 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54" y="2475983"/>
            <a:ext cx="3078480" cy="33893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475983"/>
            <a:ext cx="5410200" cy="40576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Lotus 1-2-3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56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536107" y="880129"/>
            <a:ext cx="9732963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Excel : lançado em 1985 para </a:t>
            </a:r>
            <a:r>
              <a:rPr lang="pt-BR" sz="1800" dirty="0" err="1">
                <a:latin typeface="Corbel" panose="020B0503020204020204" pitchFamily="34" charset="0"/>
              </a:rPr>
              <a:t>Machintosh</a:t>
            </a:r>
            <a:r>
              <a:rPr lang="pt-BR" sz="1800" dirty="0">
                <a:latin typeface="Corbel" panose="020B0503020204020204" pitchFamily="34" charset="0"/>
              </a:rPr>
              <a:t> pela Microsoft , trazia inovações gráficas, Menus, gráficos e opções de formatação. Somente em 1987 foi lançado para Windows. Em 1990 tornou-se líder de mercado.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63" y="2305632"/>
            <a:ext cx="6237643" cy="41792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17" y="2305632"/>
            <a:ext cx="3480098" cy="2328066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9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611188"/>
            <a:ext cx="9144000" cy="400050"/>
          </a:xfrm>
        </p:spPr>
        <p:txBody>
          <a:bodyPr>
            <a:normAutofit fontScale="85000" lnSpcReduction="20000"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1985: Excel 1.0 para Macintosh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1987: Excel 2.0 para Windows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1990: Excel 3.0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Gráficos 3D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1992: Excel 4.0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1993: Excel 5.0 (Office 4.2 e 4.3)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Primeiro com VBA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1995: Excel 7.0 (Office 95)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1997: Excel 8.0 | Excel 97 (Office 97)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Assistente Office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1999: Excel 9.0 | Excel 2000 (Office 2000)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2001: Excel 10.0 | Excel XP (Office XP)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2003: Excel 11.0 | Excel 2003 (Office 2003)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2007: Excel 12.0 | Excel 2007 (Office 2007)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Introdução de Guias / 1MM linhas 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2010: Excel 14.0 | Excel 2010 (Office 2010)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2013: Excel 15.0 | Excel 2013 (Office 2013)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Ferramentas de BI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2016 Excel 16.0 | Excel 2016 (Office 2016)</a:t>
            </a: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Histórico das Versões Lançadas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49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20819" y="1269404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>
                <a:latin typeface="Corbel" panose="020B0503020204020204" pitchFamily="34" charset="0"/>
              </a:rPr>
              <a:t>Empregabilidade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Presente em 90% das empresas no mundo.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Exigência de Excel é 50% maior do que exigência de inglês.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Melhora na carreira.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Aumento no salário.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Aumento de Network e promoções.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Aumenta eficiência.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Planejamento pessoal.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Adequa-se a todas as necessidades.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Oportunidades de negócio.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Não vai acabar tão cedo. O QUE ESTÁ POR VIR (ML)?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Porque Aprender 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94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564828" y="3150795"/>
            <a:ext cx="9144000" cy="3984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Fundamentos - Área de Trabalho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388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75" y="446442"/>
            <a:ext cx="9382125" cy="5943600"/>
          </a:xfrm>
          <a:prstGeom prst="rect">
            <a:avLst/>
          </a:prstGeom>
        </p:spPr>
      </p:pic>
      <p:grpSp>
        <p:nvGrpSpPr>
          <p:cNvPr id="41" name="Agrupar 40"/>
          <p:cNvGrpSpPr/>
          <p:nvPr/>
        </p:nvGrpSpPr>
        <p:grpSpPr>
          <a:xfrm>
            <a:off x="2560320" y="1887071"/>
            <a:ext cx="8123480" cy="1188842"/>
            <a:chOff x="2560320" y="1887071"/>
            <a:chExt cx="8123480" cy="1188842"/>
          </a:xfrm>
        </p:grpSpPr>
        <p:sp>
          <p:nvSpPr>
            <p:cNvPr id="10" name="Retângulo 9"/>
            <p:cNvSpPr/>
            <p:nvPr/>
          </p:nvSpPr>
          <p:spPr>
            <a:xfrm>
              <a:off x="2560320" y="1887071"/>
              <a:ext cx="812348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 para a Direita 10"/>
            <p:cNvSpPr/>
            <p:nvPr/>
          </p:nvSpPr>
          <p:spPr>
            <a:xfrm rot="1842674" flipH="1">
              <a:off x="7208790" y="2505758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Formulas</a:t>
              </a:r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1301673" y="618564"/>
            <a:ext cx="8670668" cy="570155"/>
            <a:chOff x="1301673" y="618564"/>
            <a:chExt cx="8670668" cy="570155"/>
          </a:xfrm>
        </p:grpSpPr>
        <p:sp>
          <p:nvSpPr>
            <p:cNvPr id="3" name="Retângulo 2"/>
            <p:cNvSpPr/>
            <p:nvPr/>
          </p:nvSpPr>
          <p:spPr>
            <a:xfrm>
              <a:off x="1301673" y="713591"/>
              <a:ext cx="672353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Seta para a Direita 6"/>
            <p:cNvSpPr/>
            <p:nvPr/>
          </p:nvSpPr>
          <p:spPr>
            <a:xfrm flipH="1">
              <a:off x="8025205" y="618564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Menu ou Guia</a:t>
              </a:r>
            </a:p>
          </p:txBody>
        </p:sp>
      </p:grpSp>
      <p:grpSp>
        <p:nvGrpSpPr>
          <p:cNvPr id="34" name="Agrupar 33"/>
          <p:cNvGrpSpPr/>
          <p:nvPr/>
        </p:nvGrpSpPr>
        <p:grpSpPr>
          <a:xfrm>
            <a:off x="1301674" y="989704"/>
            <a:ext cx="3765178" cy="1082040"/>
            <a:chOff x="1301674" y="989704"/>
            <a:chExt cx="3765178" cy="1082040"/>
          </a:xfrm>
        </p:grpSpPr>
        <p:sp>
          <p:nvSpPr>
            <p:cNvPr id="5" name="Seta para a Direita 4"/>
            <p:cNvSpPr/>
            <p:nvPr/>
          </p:nvSpPr>
          <p:spPr>
            <a:xfrm flipH="1">
              <a:off x="2560320" y="1501589"/>
              <a:ext cx="2506532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Grupo de Ferramentas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1301674" y="989704"/>
              <a:ext cx="1258646" cy="1023770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Agrupar 32"/>
          <p:cNvGrpSpPr/>
          <p:nvPr/>
        </p:nvGrpSpPr>
        <p:grpSpPr>
          <a:xfrm>
            <a:off x="1871831" y="1275678"/>
            <a:ext cx="3453204" cy="570155"/>
            <a:chOff x="1871831" y="1275678"/>
            <a:chExt cx="3453204" cy="570155"/>
          </a:xfrm>
        </p:grpSpPr>
        <p:sp>
          <p:nvSpPr>
            <p:cNvPr id="8" name="Elipse 7"/>
            <p:cNvSpPr/>
            <p:nvPr/>
          </p:nvSpPr>
          <p:spPr>
            <a:xfrm>
              <a:off x="1871831" y="1398494"/>
              <a:ext cx="462578" cy="37651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 para a Direita 8"/>
            <p:cNvSpPr/>
            <p:nvPr/>
          </p:nvSpPr>
          <p:spPr>
            <a:xfrm flipH="1">
              <a:off x="2334409" y="1275678"/>
              <a:ext cx="299062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Ferramentas ou Comando</a:t>
              </a:r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8491053" y="1030045"/>
            <a:ext cx="2850778" cy="856129"/>
            <a:chOff x="8491053" y="1030045"/>
            <a:chExt cx="2850778" cy="856129"/>
          </a:xfrm>
        </p:grpSpPr>
        <p:sp>
          <p:nvSpPr>
            <p:cNvPr id="14" name="Chave Direita 13"/>
            <p:cNvSpPr/>
            <p:nvPr/>
          </p:nvSpPr>
          <p:spPr>
            <a:xfrm>
              <a:off x="8491053" y="1030045"/>
              <a:ext cx="766483" cy="856129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 flipH="1">
              <a:off x="9394695" y="1161826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Faixa de Opções</a:t>
              </a: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1330363" y="1897379"/>
            <a:ext cx="3008983" cy="1224131"/>
            <a:chOff x="1330363" y="1897379"/>
            <a:chExt cx="3008983" cy="1224131"/>
          </a:xfrm>
        </p:grpSpPr>
        <p:sp>
          <p:nvSpPr>
            <p:cNvPr id="12" name="Seta para a Direita 11"/>
            <p:cNvSpPr/>
            <p:nvPr/>
          </p:nvSpPr>
          <p:spPr>
            <a:xfrm rot="1842674" flipH="1">
              <a:off x="2145170" y="2551355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Caixa de Nomes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330363" y="1897379"/>
              <a:ext cx="1117002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1301670" y="211119"/>
            <a:ext cx="6242129" cy="570155"/>
            <a:chOff x="1301670" y="211119"/>
            <a:chExt cx="6242129" cy="570155"/>
          </a:xfrm>
        </p:grpSpPr>
        <p:sp>
          <p:nvSpPr>
            <p:cNvPr id="13" name="Retângulo 12"/>
            <p:cNvSpPr/>
            <p:nvPr/>
          </p:nvSpPr>
          <p:spPr>
            <a:xfrm>
              <a:off x="1301670" y="318696"/>
              <a:ext cx="1697023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 para a Direita 17"/>
            <p:cNvSpPr/>
            <p:nvPr/>
          </p:nvSpPr>
          <p:spPr>
            <a:xfrm flipH="1">
              <a:off x="2998692" y="211119"/>
              <a:ext cx="4545107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Ferramentas de Acesso Rápido</a:t>
              </a:r>
            </a:p>
          </p:txBody>
        </p:sp>
      </p:grpSp>
      <p:grpSp>
        <p:nvGrpSpPr>
          <p:cNvPr id="39" name="Agrupar 38"/>
          <p:cNvGrpSpPr/>
          <p:nvPr/>
        </p:nvGrpSpPr>
        <p:grpSpPr>
          <a:xfrm>
            <a:off x="1188720" y="2483848"/>
            <a:ext cx="2752596" cy="3634564"/>
            <a:chOff x="1188720" y="2483848"/>
            <a:chExt cx="2752596" cy="3634564"/>
          </a:xfrm>
        </p:grpSpPr>
        <p:sp>
          <p:nvSpPr>
            <p:cNvPr id="21" name="Seta para a Direita 20"/>
            <p:cNvSpPr/>
            <p:nvPr/>
          </p:nvSpPr>
          <p:spPr>
            <a:xfrm rot="21403283" flipH="1">
              <a:off x="1623944" y="4022878"/>
              <a:ext cx="2317372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Nome da Linha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188720" y="2483848"/>
              <a:ext cx="420468" cy="363456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1537115" y="2224141"/>
            <a:ext cx="9259640" cy="1470074"/>
            <a:chOff x="1537115" y="2224141"/>
            <a:chExt cx="9259640" cy="1470074"/>
          </a:xfrm>
        </p:grpSpPr>
        <p:sp>
          <p:nvSpPr>
            <p:cNvPr id="19" name="Retângulo 18"/>
            <p:cNvSpPr/>
            <p:nvPr/>
          </p:nvSpPr>
          <p:spPr>
            <a:xfrm>
              <a:off x="1537115" y="2224141"/>
              <a:ext cx="9259640" cy="33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 para a Direita 24"/>
            <p:cNvSpPr/>
            <p:nvPr/>
          </p:nvSpPr>
          <p:spPr>
            <a:xfrm rot="1842674" flipH="1">
              <a:off x="6037518" y="3124060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Nome da Coluna</a:t>
              </a:r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6889860" y="2337100"/>
            <a:ext cx="3906895" cy="3790932"/>
            <a:chOff x="6889860" y="2337100"/>
            <a:chExt cx="3906895" cy="3790932"/>
          </a:xfrm>
        </p:grpSpPr>
        <p:sp>
          <p:nvSpPr>
            <p:cNvPr id="20" name="Seta para a Direita 19"/>
            <p:cNvSpPr/>
            <p:nvPr/>
          </p:nvSpPr>
          <p:spPr>
            <a:xfrm rot="1842674">
              <a:off x="7102726" y="4866934"/>
              <a:ext cx="240630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Rolagem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0368263" y="2337100"/>
              <a:ext cx="428492" cy="374969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889860" y="5822575"/>
              <a:ext cx="3853406" cy="305457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 para a Direita 25"/>
            <p:cNvSpPr/>
            <p:nvPr/>
          </p:nvSpPr>
          <p:spPr>
            <a:xfrm rot="21312958">
              <a:off x="8052299" y="4310935"/>
              <a:ext cx="2330901" cy="602619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Rolagem</a:t>
              </a:r>
            </a:p>
          </p:txBody>
        </p:sp>
      </p:grpSp>
      <p:grpSp>
        <p:nvGrpSpPr>
          <p:cNvPr id="40" name="Agrupar 39"/>
          <p:cNvGrpSpPr/>
          <p:nvPr/>
        </p:nvGrpSpPr>
        <p:grpSpPr>
          <a:xfrm>
            <a:off x="2063675" y="5096474"/>
            <a:ext cx="3337665" cy="1148695"/>
            <a:chOff x="2063675" y="5096474"/>
            <a:chExt cx="3337665" cy="1148695"/>
          </a:xfrm>
        </p:grpSpPr>
        <p:sp>
          <p:nvSpPr>
            <p:cNvPr id="27" name="Retângulo 26"/>
            <p:cNvSpPr/>
            <p:nvPr/>
          </p:nvSpPr>
          <p:spPr>
            <a:xfrm>
              <a:off x="2063675" y="5822574"/>
              <a:ext cx="108293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eta para a Direita 27"/>
            <p:cNvSpPr/>
            <p:nvPr/>
          </p:nvSpPr>
          <p:spPr>
            <a:xfrm rot="19979622" flipH="1">
              <a:off x="3052846" y="5096474"/>
              <a:ext cx="2348494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Aba da Planilha</a:t>
              </a:r>
            </a:p>
          </p:txBody>
        </p:sp>
      </p:grpSp>
      <p:grpSp>
        <p:nvGrpSpPr>
          <p:cNvPr id="44" name="Agrupar 43"/>
          <p:cNvGrpSpPr/>
          <p:nvPr/>
        </p:nvGrpSpPr>
        <p:grpSpPr>
          <a:xfrm>
            <a:off x="8628553" y="4268542"/>
            <a:ext cx="1994162" cy="2219481"/>
            <a:chOff x="8628553" y="4268542"/>
            <a:chExt cx="1994162" cy="2219481"/>
          </a:xfrm>
        </p:grpSpPr>
        <p:sp>
          <p:nvSpPr>
            <p:cNvPr id="42" name="Seta para a Direita 41"/>
            <p:cNvSpPr/>
            <p:nvPr/>
          </p:nvSpPr>
          <p:spPr>
            <a:xfrm rot="13879469" flipH="1" flipV="1">
              <a:off x="7900726" y="4996369"/>
              <a:ext cx="1947136" cy="49148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Zoom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798542" y="6065428"/>
              <a:ext cx="1824173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7" name="Agrupar 46"/>
          <p:cNvGrpSpPr/>
          <p:nvPr/>
        </p:nvGrpSpPr>
        <p:grpSpPr>
          <a:xfrm>
            <a:off x="4525383" y="294907"/>
            <a:ext cx="4631253" cy="1346453"/>
            <a:chOff x="4525383" y="294907"/>
            <a:chExt cx="4631253" cy="1346453"/>
          </a:xfrm>
        </p:grpSpPr>
        <p:sp>
          <p:nvSpPr>
            <p:cNvPr id="45" name="Retângulo 44"/>
            <p:cNvSpPr/>
            <p:nvPr/>
          </p:nvSpPr>
          <p:spPr>
            <a:xfrm>
              <a:off x="4525383" y="294907"/>
              <a:ext cx="236447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Seta para a Direita 45"/>
            <p:cNvSpPr/>
            <p:nvPr/>
          </p:nvSpPr>
          <p:spPr>
            <a:xfrm rot="1842674" flipH="1">
              <a:off x="6469550" y="1071205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Nome do Arquivo</a:t>
              </a:r>
            </a:p>
          </p:txBody>
        </p:sp>
      </p:grpSp>
      <p:sp>
        <p:nvSpPr>
          <p:cNvPr id="17" name="Espaço Reservado para Número de Slid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11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68058" y="431800"/>
            <a:ext cx="9144000" cy="102393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Conceito mais importante do Excel</a:t>
            </a:r>
          </a:p>
          <a:p>
            <a:r>
              <a:rPr lang="pt-BR" dirty="0"/>
              <a:t>Colunas, Linhas e Células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455737"/>
            <a:ext cx="8667750" cy="5038725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7685901" flipV="1">
            <a:off x="4269914" y="2402834"/>
            <a:ext cx="1317048" cy="57376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Coluna D</a:t>
            </a:r>
          </a:p>
        </p:txBody>
      </p:sp>
      <p:sp>
        <p:nvSpPr>
          <p:cNvPr id="7" name="Seta para a Direita 6"/>
          <p:cNvSpPr/>
          <p:nvPr/>
        </p:nvSpPr>
        <p:spPr>
          <a:xfrm rot="346171">
            <a:off x="475681" y="4178725"/>
            <a:ext cx="1052091" cy="5219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Linha 5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848100" y="3975099"/>
            <a:ext cx="17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= Célula D5</a:t>
            </a:r>
          </a:p>
        </p:txBody>
      </p:sp>
      <p:sp>
        <p:nvSpPr>
          <p:cNvPr id="9" name="Retângulo 8"/>
          <p:cNvSpPr/>
          <p:nvPr/>
        </p:nvSpPr>
        <p:spPr>
          <a:xfrm>
            <a:off x="1551342" y="2832100"/>
            <a:ext cx="1204558" cy="552856"/>
          </a:xfrm>
          <a:prstGeom prst="rect">
            <a:avLst/>
          </a:prstGeom>
          <a:noFill/>
          <a:ln w="444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89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Apresentação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orbel" panose="020B0503020204020204" pitchFamily="34" charset="0"/>
              </a:rPr>
              <a:t>Nome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orbel" panose="020B0503020204020204" pitchFamily="34" charset="0"/>
              </a:rPr>
              <a:t>Setor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orbel" panose="020B0503020204020204" pitchFamily="34" charset="0"/>
              </a:rPr>
              <a:t>O que espera do Curso</a:t>
            </a:r>
          </a:p>
        </p:txBody>
      </p:sp>
    </p:spTree>
    <p:extLst>
      <p:ext uri="{BB962C8B-B14F-4D97-AF65-F5344CB8AC3E}">
        <p14:creationId xmlns:p14="http://schemas.microsoft.com/office/powerpoint/2010/main" val="283799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98899" y="1075540"/>
            <a:ext cx="91440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Símbolo Copyright: Guia Inserir,  Grupo de Ferramentas Símbolos, Comando Símbolo, Caracteres Especiais, Copyright;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Validação de dados: Guia Dados,  Grupo Ferramentas de Dados, Validação de dados;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Inserir Planilha: Página Inicial, Grupo Células, Menu Inserir, Comando Inserir Planilha.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Função Média: Guia Fórmulas, Grupo Biblioteca de Funções, Menu Auto Soma, Comando Média.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Praticar encontrar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14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xlxs</a:t>
            </a:r>
            <a:r>
              <a:rPr lang="pt-BR" sz="1800" dirty="0">
                <a:latin typeface="Corbel" panose="020B0503020204020204" pitchFamily="34" charset="0"/>
              </a:rPr>
              <a:t>: formato atual de planilha sem 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xlsm</a:t>
            </a:r>
            <a:r>
              <a:rPr lang="pt-BR" sz="1800" dirty="0">
                <a:latin typeface="Corbel" panose="020B0503020204020204" pitchFamily="34" charset="0"/>
              </a:rPr>
              <a:t>: formato atual de planilha habilitado para 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xlam</a:t>
            </a:r>
            <a:r>
              <a:rPr lang="pt-BR" sz="1800" dirty="0">
                <a:latin typeface="Corbel" panose="020B0503020204020204" pitchFamily="34" charset="0"/>
              </a:rPr>
              <a:t>: formato atual de suplemento (programa VBA de Excel).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xlsb</a:t>
            </a:r>
            <a:r>
              <a:rPr lang="pt-BR" sz="1800" dirty="0">
                <a:latin typeface="Corbel" panose="020B0503020204020204" pitchFamily="34" charset="0"/>
              </a:rPr>
              <a:t>: formato de planilha binaria (mais compacto, menos funcionalidades) Excel 2010 e 2007.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</a:t>
            </a:r>
            <a:r>
              <a:rPr lang="pt-BR" sz="1800" dirty="0">
                <a:latin typeface="Corbel" panose="020B0503020204020204" pitchFamily="34" charset="0"/>
              </a:rPr>
              <a:t> : formato de planilha antiga até versão 2003 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xla</a:t>
            </a:r>
            <a:r>
              <a:rPr lang="pt-BR" sz="1800" dirty="0">
                <a:latin typeface="Corbel" panose="020B0503020204020204" pitchFamily="34" charset="0"/>
              </a:rPr>
              <a:t> :  formato de suplemento com macro antigo até versão 2003 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Csv</a:t>
            </a:r>
            <a:r>
              <a:rPr lang="pt-BR" sz="1800" dirty="0">
                <a:latin typeface="Corbel" panose="020B0503020204020204" pitchFamily="34" charset="0"/>
              </a:rPr>
              <a:t>: formato de texto com colunas separadas por ponto e virgula “;”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Txt</a:t>
            </a:r>
            <a:r>
              <a:rPr lang="pt-BR" sz="1800" dirty="0">
                <a:latin typeface="Corbel" panose="020B0503020204020204" pitchFamily="34" charset="0"/>
              </a:rPr>
              <a:t>: formato de texto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xml</a:t>
            </a:r>
            <a:r>
              <a:rPr lang="pt-BR" sz="1800" dirty="0">
                <a:latin typeface="Corbel" panose="020B0503020204020204" pitchFamily="34" charset="0"/>
              </a:rPr>
              <a:t>: formato padrão </a:t>
            </a:r>
            <a:r>
              <a:rPr lang="pt-BR" sz="1800" dirty="0" err="1">
                <a:latin typeface="Corbel" panose="020B0503020204020204" pitchFamily="34" charset="0"/>
              </a:rPr>
              <a:t>xml</a:t>
            </a:r>
            <a:r>
              <a:rPr lang="pt-BR" sz="1800" dirty="0">
                <a:latin typeface="Corbel" panose="020B0503020204020204" pitchFamily="34" charset="0"/>
              </a:rPr>
              <a:t> (</a:t>
            </a:r>
            <a:r>
              <a:rPr lang="pt-BR" sz="1800" dirty="0" err="1">
                <a:latin typeface="Corbel" panose="020B0503020204020204" pitchFamily="34" charset="0"/>
              </a:rPr>
              <a:t>e</a:t>
            </a:r>
            <a:r>
              <a:rPr lang="pt-BR" sz="1800" dirty="0" err="1">
                <a:solidFill>
                  <a:srgbClr val="FF0000"/>
                </a:solidFill>
                <a:latin typeface="Corbel" panose="020B0503020204020204" pitchFamily="34" charset="0"/>
              </a:rPr>
              <a:t>X</a:t>
            </a:r>
            <a:r>
              <a:rPr lang="pt-BR" sz="1800" dirty="0" err="1">
                <a:latin typeface="Corbel" panose="020B0503020204020204" pitchFamily="34" charset="0"/>
              </a:rPr>
              <a:t>treme</a:t>
            </a:r>
            <a:r>
              <a:rPr lang="pt-BR" sz="1800" dirty="0">
                <a:latin typeface="Corbel" panose="020B0503020204020204" pitchFamily="34" charset="0"/>
              </a:rPr>
              <a:t> </a:t>
            </a:r>
            <a:r>
              <a:rPr lang="pt-BR" sz="1800" dirty="0" err="1">
                <a:solidFill>
                  <a:srgbClr val="FF0000"/>
                </a:solidFill>
                <a:latin typeface="Corbel" panose="020B0503020204020204" pitchFamily="34" charset="0"/>
              </a:rPr>
              <a:t>M</a:t>
            </a:r>
            <a:r>
              <a:rPr lang="pt-BR" sz="1800" dirty="0" err="1">
                <a:latin typeface="Corbel" panose="020B0503020204020204" pitchFamily="34" charset="0"/>
              </a:rPr>
              <a:t>arkup</a:t>
            </a:r>
            <a:r>
              <a:rPr lang="pt-BR" sz="1800" dirty="0">
                <a:latin typeface="Corbel" panose="020B0503020204020204" pitchFamily="34" charset="0"/>
              </a:rPr>
              <a:t> </a:t>
            </a:r>
            <a:r>
              <a:rPr lang="pt-BR" sz="1800" dirty="0" err="1">
                <a:solidFill>
                  <a:srgbClr val="FF0000"/>
                </a:solidFill>
                <a:latin typeface="Corbel" panose="020B0503020204020204" pitchFamily="34" charset="0"/>
              </a:rPr>
              <a:t>L</a:t>
            </a:r>
            <a:r>
              <a:rPr lang="pt-BR" sz="1800" dirty="0" err="1">
                <a:latin typeface="Corbel" panose="020B0503020204020204" pitchFamily="34" charset="0"/>
              </a:rPr>
              <a:t>anguage</a:t>
            </a:r>
            <a:r>
              <a:rPr lang="pt-BR" sz="1800" dirty="0">
                <a:latin typeface="Corbel" panose="020B0503020204020204" pitchFamily="34" charset="0"/>
              </a:rPr>
              <a:t>)</a:t>
            </a:r>
          </a:p>
          <a:p>
            <a:pPr algn="l"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395586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Principais tipos de Arquivos</a:t>
            </a:r>
          </a:p>
        </p:txBody>
      </p:sp>
    </p:spTree>
    <p:extLst>
      <p:ext uri="{BB962C8B-B14F-4D97-AF65-F5344CB8AC3E}">
        <p14:creationId xmlns:p14="http://schemas.microsoft.com/office/powerpoint/2010/main" val="2041116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00142" y="914999"/>
            <a:ext cx="10821297" cy="51523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Movimentar-se:  Cursor do mouse + Clique ou setas.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Clique simples na célula &gt;&gt; Digitar &gt;&gt;[Confirma]:: irá sobrescrever a informação que já existe.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Duplo clique na célula ou barra de fórmula &gt;&gt; Digitar&gt;&gt; [Confirma] :: irá habilitar edição completa da célula.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[Delete] :: apagar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[</a:t>
            </a:r>
            <a:r>
              <a:rPr lang="pt-BR" sz="1800" dirty="0" err="1">
                <a:latin typeface="Corbel" panose="020B0503020204020204" pitchFamily="34" charset="0"/>
              </a:rPr>
              <a:t>Esc</a:t>
            </a:r>
            <a:r>
              <a:rPr lang="pt-BR" sz="1800" dirty="0">
                <a:latin typeface="Corbel" panose="020B0503020204020204" pitchFamily="34" charset="0"/>
              </a:rPr>
              <a:t>] durante Digitação:: cancela alteração da Célula.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b="1" dirty="0">
                <a:latin typeface="Corbel" panose="020B0503020204020204" pitchFamily="34" charset="0"/>
              </a:rPr>
              <a:t>Seleção de células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Selecionar várias células com o Botão Esquerdo do Mouse pressionado ou [Seta]+[Shift]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Célula Ativa:: célula aberta para  alteração&gt;  Identificada na caixa de nomes.</a:t>
            </a:r>
          </a:p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Exercício rápido: Selecionar intervalo B4:G13, com a célula B4 ativa digite seu nome &gt;&gt; [</a:t>
            </a:r>
            <a:r>
              <a:rPr lang="pt-BR" sz="1800" b="1" dirty="0" err="1">
                <a:solidFill>
                  <a:schemeClr val="tx2"/>
                </a:solidFill>
                <a:latin typeface="Corbel" panose="020B0503020204020204" pitchFamily="34" charset="0"/>
              </a:rPr>
              <a:t>Ctrl</a:t>
            </a: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]+[</a:t>
            </a:r>
            <a:r>
              <a:rPr lang="pt-BR" sz="1800" b="1" dirty="0" err="1">
                <a:solidFill>
                  <a:schemeClr val="tx2"/>
                </a:solidFill>
                <a:latin typeface="Corbel" panose="020B0503020204020204" pitchFamily="34" charset="0"/>
              </a:rPr>
              <a:t>Enter</a:t>
            </a: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].</a:t>
            </a:r>
          </a:p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Apague tudo e refaça o mesmo Clicando em Células não consecutivas com o [</a:t>
            </a:r>
            <a:r>
              <a:rPr lang="pt-BR" sz="1800" b="1" dirty="0" err="1">
                <a:solidFill>
                  <a:schemeClr val="tx2"/>
                </a:solidFill>
                <a:latin typeface="Corbel" panose="020B0503020204020204" pitchFamily="34" charset="0"/>
              </a:rPr>
              <a:t>Crtl</a:t>
            </a: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] pressionado</a:t>
            </a:r>
          </a:p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Clique no encontro COLUNA x LINHA (canto superior esquerdo) e Pressione [DEL].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e Editando Informações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29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16367" y="1039550"/>
            <a:ext cx="10810875" cy="3744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Iniciadas sempre por “ = “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Ação: Clique na célula a inserir o resultado da fórmula &gt;&gt; [=] &gt;&gt; digite a fórmula ou clique &gt;&gt; [</a:t>
            </a:r>
            <a:r>
              <a:rPr lang="pt-BR" sz="1800" dirty="0" err="1">
                <a:latin typeface="Corbel" panose="020B0503020204020204" pitchFamily="34" charset="0"/>
              </a:rPr>
              <a:t>Enter</a:t>
            </a:r>
            <a:r>
              <a:rPr lang="pt-BR" sz="1800" dirty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Equações algébricas: + - /  *</a:t>
            </a:r>
          </a:p>
          <a:p>
            <a:pPr>
              <a:lnSpc>
                <a:spcPct val="150000"/>
              </a:lnSpc>
            </a:pPr>
            <a:r>
              <a:rPr lang="pt-BR" sz="1800" dirty="0" err="1">
                <a:latin typeface="Corbel" panose="020B0503020204020204" pitchFamily="34" charset="0"/>
              </a:rPr>
              <a:t>Exponenciação</a:t>
            </a:r>
            <a:r>
              <a:rPr lang="pt-BR" sz="1800" dirty="0">
                <a:latin typeface="Corbel" panose="020B0503020204020204" pitchFamily="34" charset="0"/>
              </a:rPr>
              <a:t>: ^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Raiz quadrada: ^(1/2)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33" y="3789100"/>
            <a:ext cx="3390900" cy="199072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10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48552" y="816310"/>
            <a:ext cx="9144000" cy="571358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As informações no Excel estão localizadas por sistema de coordenadas e Ordenadas.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Essa localização da célula recebe o nome de “Referência”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Tipos de REFERÊNCIA: ABSOLUTO E RELATIVO.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	Absoluta (Congelar)  &gt;&gt; </a:t>
            </a:r>
            <a:r>
              <a:rPr lang="pt-BR" sz="1800" b="1" dirty="0">
                <a:latin typeface="Corbel" panose="020B0503020204020204" pitchFamily="34" charset="0"/>
              </a:rPr>
              <a:t>$</a:t>
            </a:r>
            <a:r>
              <a:rPr lang="pt-BR" sz="1800" dirty="0">
                <a:latin typeface="Corbel" panose="020B0503020204020204" pitchFamily="34" charset="0"/>
              </a:rPr>
              <a:t>B</a:t>
            </a:r>
            <a:r>
              <a:rPr lang="pt-BR" sz="1800" b="1" dirty="0">
                <a:latin typeface="Corbel" panose="020B0503020204020204" pitchFamily="34" charset="0"/>
              </a:rPr>
              <a:t>$</a:t>
            </a:r>
            <a:r>
              <a:rPr lang="pt-BR" sz="1800" dirty="0">
                <a:latin typeface="Corbel" panose="020B0503020204020204" pitchFamily="34" charset="0"/>
              </a:rPr>
              <a:t>2 :: está sempre está no mesmo lugar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	Relativo&gt;&gt; B2 :: caminha junto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O símbolo “$” na frente da coluna ou linha determina o quê será “Congelado”.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B5 = Linha e coluna relativas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B$5 = linha congelada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$B5 = Coluna Congelada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$B$5 = Linha e Coluna Congeladas 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Informações – Sistema de Localização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222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>
                <a:latin typeface="Corbel" panose="020B0503020204020204" pitchFamily="34" charset="0"/>
              </a:rPr>
              <a:t>1-Digite na célula B3 sua data de nascimento (formato </a:t>
            </a:r>
            <a:r>
              <a:rPr lang="pt-BR" sz="1800" dirty="0" err="1">
                <a:latin typeface="Corbel" panose="020B0503020204020204" pitchFamily="34" charset="0"/>
              </a:rPr>
              <a:t>dd</a:t>
            </a:r>
            <a:r>
              <a:rPr lang="pt-BR" sz="1800" dirty="0">
                <a:latin typeface="Corbel" panose="020B0503020204020204" pitchFamily="34" charset="0"/>
              </a:rPr>
              <a:t>/mm/</a:t>
            </a:r>
            <a:r>
              <a:rPr lang="pt-BR" sz="1800" dirty="0" err="1">
                <a:latin typeface="Corbel" panose="020B0503020204020204" pitchFamily="34" charset="0"/>
              </a:rPr>
              <a:t>aaaa</a:t>
            </a:r>
            <a:r>
              <a:rPr lang="pt-BR" sz="1800" dirty="0">
                <a:latin typeface="Corbel" panose="020B0503020204020204" pitchFamily="34" charset="0"/>
              </a:rPr>
              <a:t>), na célula C3 o dia de hoje (formato </a:t>
            </a:r>
            <a:r>
              <a:rPr lang="pt-BR" sz="1800" dirty="0" err="1">
                <a:latin typeface="Corbel" panose="020B0503020204020204" pitchFamily="34" charset="0"/>
              </a:rPr>
              <a:t>dd</a:t>
            </a:r>
            <a:r>
              <a:rPr lang="pt-BR" sz="1800" dirty="0">
                <a:latin typeface="Corbel" panose="020B0503020204020204" pitchFamily="34" charset="0"/>
              </a:rPr>
              <a:t>/mm/</a:t>
            </a:r>
            <a:r>
              <a:rPr lang="pt-BR" sz="1800" dirty="0" err="1">
                <a:latin typeface="Corbel" panose="020B0503020204020204" pitchFamily="34" charset="0"/>
              </a:rPr>
              <a:t>aaaa</a:t>
            </a:r>
            <a:r>
              <a:rPr lang="pt-BR" sz="1800" dirty="0">
                <a:latin typeface="Corbel" panose="020B0503020204020204" pitchFamily="34" charset="0"/>
              </a:rPr>
              <a:t>) e  na célula D3 faça a fórmula para mostrar quantos dias se passaram desde o seu nascimento. </a:t>
            </a: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Quantos dias se passaram? E quantas horas?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2-Digite na célula B4 o número 121, na célula C3 faça a fórmula para calcular a raiz quadrada de do B4.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3-A partir da Célula B6 faça um tabela que represente a tabuada de multiplicação do 1 ao 10 . (use 10 colunas e 10 linhas)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Dicas: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Multiplicação: “*”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Divisão: “/”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Soma: “+”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Subtração: “ – “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Raiz quadrada: “^(1/2)”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Referência Absoluta/Congelar: “$”.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561945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>
                <a:latin typeface="Corbel" panose="020B0503020204020204" pitchFamily="34" charset="0"/>
              </a:rPr>
              <a:t>Um analista precisa calcular o valor de compra de insumos de sua empresa. Ele recebe as quantidades de peça compradas com preço em Dólar e precisa reportar estas compras para as 4 filiais em países diferentes: EUA, Espanha,  Japão e Brasil.</a:t>
            </a: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Abaixo esta a quantidade de compras e a taxa de conversão para cada moeda.</a:t>
            </a: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O Preço Unitário de cada peça é de 1,5 Dólar.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Calcule o valor mensal de compra nas 4 moedas.</a:t>
            </a:r>
          </a:p>
          <a:p>
            <a:pPr algn="just"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Dicas: Operação aritméticas, Referência Absoluta/Congelar: “$”.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71833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15 min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3388893"/>
            <a:ext cx="3302000" cy="10430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7" y="2530419"/>
            <a:ext cx="9880601" cy="53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98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97" y="976984"/>
            <a:ext cx="6843480" cy="276667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314" y="3903047"/>
            <a:ext cx="6500309" cy="260656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 min</a:t>
            </a:r>
          </a:p>
        </p:txBody>
      </p:sp>
    </p:spTree>
    <p:extLst>
      <p:ext uri="{BB962C8B-B14F-4D97-AF65-F5344CB8AC3E}">
        <p14:creationId xmlns:p14="http://schemas.microsoft.com/office/powerpoint/2010/main" val="2518734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2695" y="934627"/>
            <a:ext cx="10055225" cy="3744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Biblioteca organizada por categoria de uso. Cada input/pedaço de função é chamado de “argumento” que fica dentro do </a:t>
            </a:r>
            <a:r>
              <a:rPr lang="pt-BR" sz="1800" dirty="0" err="1"/>
              <a:t>parentesis</a:t>
            </a:r>
            <a:r>
              <a:rPr lang="pt-BR" sz="1800" dirty="0"/>
              <a:t> e vem depois do nome da função. </a:t>
            </a:r>
          </a:p>
          <a:p>
            <a:pPr marL="0" indent="0">
              <a:buNone/>
            </a:pPr>
            <a:r>
              <a:rPr lang="pt-BR" sz="1800" dirty="0"/>
              <a:t>= Nome da função(argumento1; argumento2;...)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Pode ou não possuir argumento.  Argumento pode ser opcional “[“ ou obrigatório.</a:t>
            </a:r>
          </a:p>
          <a:p>
            <a:pPr marL="0" indent="0">
              <a:buNone/>
            </a:pPr>
            <a:r>
              <a:rPr lang="pt-BR" sz="1800" dirty="0"/>
              <a:t>=SOMA(num1;[num2]) &gt;&gt; 2º Argumento é Opcional “[num2]”</a:t>
            </a:r>
          </a:p>
          <a:p>
            <a:pPr marL="0" indent="0">
              <a:buNone/>
            </a:pPr>
            <a:r>
              <a:rPr lang="pt-BR" sz="1800" dirty="0"/>
              <a:t>Sem argumento  = Hoje() &gt;&gt; 22/08/2018 -  normalmente usados para informação (não realizam calculo)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Caminho: botão função, Guia fórmulas, digitação direta na célula.</a:t>
            </a:r>
          </a:p>
          <a:p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44" y="4797797"/>
            <a:ext cx="3514725" cy="16192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59" y="4797796"/>
            <a:ext cx="3648075" cy="189547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Funções e Fórmulas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45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Ao Deletar Células, Colunas e Linhas tomar cuidado com erros nas fórmulas que referenciam o objeto deletado. Erros mais comuns em fórmulas e seu significado.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#N/A: valor buscado não foi encontrado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#DIV/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800" dirty="0">
                <a:latin typeface="Corbel" panose="020B0503020204020204" pitchFamily="34" charset="0"/>
              </a:rPr>
              <a:t>!: tentativa de dividir algo por zero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#NOME!: erro na digitação da formula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#VALOR!: Tentativa de realizar operação matemática com “TEXTO”.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#REF!: algum argumento da formula foi “Deletado”. Fórmula Corrompida.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#NUM!: Fórmula possui argumentos errado (</a:t>
            </a:r>
            <a:r>
              <a:rPr lang="pt-BR" sz="1800" dirty="0" err="1">
                <a:latin typeface="Corbel" panose="020B0503020204020204" pitchFamily="34" charset="0"/>
              </a:rPr>
              <a:t>Ex</a:t>
            </a:r>
            <a:r>
              <a:rPr lang="pt-BR" sz="1800" dirty="0">
                <a:latin typeface="Corbel" panose="020B0503020204020204" pitchFamily="34" charset="0"/>
              </a:rPr>
              <a:t>: texto ao invés de numero)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Pergunta: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Referência Circular é um erro?!!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Tipos de Erro nas Fórmulas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53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PROGRAMAÇÃO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9:10 as 9:30 - Apresentação e Estrutura do Curso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9:30 as 10:00 - Fundamentos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10:00 as 12:30 -  Prática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12:30 as 13:30 - Almoço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13:30 às  17:50 -  Praticas com estudos de caso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17:50 as 18:00 – Dúvidas</a:t>
            </a:r>
          </a:p>
        </p:txBody>
      </p:sp>
    </p:spTree>
    <p:extLst>
      <p:ext uri="{BB962C8B-B14F-4D97-AF65-F5344CB8AC3E}">
        <p14:creationId xmlns:p14="http://schemas.microsoft.com/office/powerpoint/2010/main" val="1749776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7870" y="949215"/>
            <a:ext cx="9144000" cy="11270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O recurso </a:t>
            </a:r>
            <a:r>
              <a:rPr lang="pt-BR" sz="1800" b="1" dirty="0"/>
              <a:t>Atingir Meta no Excel</a:t>
            </a:r>
            <a:r>
              <a:rPr lang="pt-BR" sz="1800" dirty="0"/>
              <a:t>, tem por finalidade alterar o valor de uma célula para que uma fórmula atinja o valor que queremos.</a:t>
            </a:r>
          </a:p>
          <a:p>
            <a:pPr marL="0" indent="0">
              <a:buNone/>
            </a:pPr>
            <a:r>
              <a:rPr lang="pt-BR" sz="1800" dirty="0"/>
              <a:t>Caminho: Guia Dados&gt; Grupo Previsão &gt; Menu teste de </a:t>
            </a:r>
            <a:r>
              <a:rPr lang="pt-BR" sz="1800" dirty="0" err="1"/>
              <a:t>Hipotese</a:t>
            </a:r>
            <a:r>
              <a:rPr lang="pt-BR" sz="1800" dirty="0"/>
              <a:t> &gt; Comando Atingir Meta</a:t>
            </a:r>
          </a:p>
          <a:p>
            <a:pPr marL="0" indent="0">
              <a:buNone/>
            </a:pPr>
            <a:r>
              <a:rPr lang="pt-BR" sz="1800" dirty="0"/>
              <a:t>No Exemplo quero saber qual o Volume de quantidades necessárias (Célula Verde) para que o lucro(célula laranja)  seja igual à “zero”.</a:t>
            </a:r>
          </a:p>
          <a:p>
            <a:endParaRPr lang="pt-BR" sz="18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46015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Atingir Meta</a:t>
            </a: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70" y="2553316"/>
            <a:ext cx="1905000" cy="26765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662" y="3060102"/>
            <a:ext cx="2219325" cy="14478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256" y="2534265"/>
            <a:ext cx="1933575" cy="2714625"/>
          </a:xfrm>
          <a:prstGeom prst="rect">
            <a:avLst/>
          </a:prstGeom>
        </p:spPr>
      </p:pic>
      <p:sp>
        <p:nvSpPr>
          <p:cNvPr id="13" name="Seta para a Direita 12"/>
          <p:cNvSpPr/>
          <p:nvPr/>
        </p:nvSpPr>
        <p:spPr>
          <a:xfrm>
            <a:off x="2969111" y="3582296"/>
            <a:ext cx="408790" cy="309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o Explicativo Retangular com Cantos Arredondados 14"/>
          <p:cNvSpPr/>
          <p:nvPr/>
        </p:nvSpPr>
        <p:spPr>
          <a:xfrm>
            <a:off x="7842325" y="5712311"/>
            <a:ext cx="1393506" cy="688489"/>
          </a:xfrm>
          <a:prstGeom prst="wedgeRoundRectCallout">
            <a:avLst>
              <a:gd name="adj1" fmla="val 27802"/>
              <a:gd name="adj2" fmla="val -11562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Solução Atendida</a:t>
            </a:r>
          </a:p>
        </p:txBody>
      </p:sp>
      <p:sp>
        <p:nvSpPr>
          <p:cNvPr id="16" name="Texto Explicativo Retangular com Cantos Arredondados 15"/>
          <p:cNvSpPr/>
          <p:nvPr/>
        </p:nvSpPr>
        <p:spPr>
          <a:xfrm>
            <a:off x="9672300" y="2635624"/>
            <a:ext cx="1554201" cy="633442"/>
          </a:xfrm>
          <a:prstGeom prst="wedgeRoundRectCallout">
            <a:avLst>
              <a:gd name="adj1" fmla="val -71784"/>
              <a:gd name="adj2" fmla="val 781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Numero encontrado pelo comando atingir meta</a:t>
            </a:r>
          </a:p>
        </p:txBody>
      </p:sp>
      <p:sp>
        <p:nvSpPr>
          <p:cNvPr id="17" name="Texto Explicativo Retangular com Cantos Arredondados 16"/>
          <p:cNvSpPr/>
          <p:nvPr/>
        </p:nvSpPr>
        <p:spPr>
          <a:xfrm>
            <a:off x="4491208" y="4870722"/>
            <a:ext cx="1377451" cy="496502"/>
          </a:xfrm>
          <a:prstGeom prst="wedgeRoundRectCallout">
            <a:avLst>
              <a:gd name="adj1" fmla="val -11280"/>
              <a:gd name="adj2" fmla="val -2301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Endereço da </a:t>
            </a:r>
            <a:r>
              <a:rPr lang="pt-BR" sz="1000" dirty="0" err="1"/>
              <a:t>Celula</a:t>
            </a:r>
            <a:r>
              <a:rPr lang="pt-BR" sz="1000" dirty="0"/>
              <a:t> onde esta o Numero que será Alterado</a:t>
            </a:r>
          </a:p>
        </p:txBody>
      </p:sp>
      <p:sp>
        <p:nvSpPr>
          <p:cNvPr id="18" name="Texto Explicativo Retangular com Cantos Arredondados 17"/>
          <p:cNvSpPr/>
          <p:nvPr/>
        </p:nvSpPr>
        <p:spPr>
          <a:xfrm>
            <a:off x="5868659" y="2168165"/>
            <a:ext cx="1294841" cy="633442"/>
          </a:xfrm>
          <a:prstGeom prst="wedgeRoundRectCallout">
            <a:avLst>
              <a:gd name="adj1" fmla="val -100855"/>
              <a:gd name="adj2" fmla="val 1640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Endereço da célula onde esta o valor que queremos como ALVO</a:t>
            </a:r>
          </a:p>
        </p:txBody>
      </p:sp>
      <p:sp>
        <p:nvSpPr>
          <p:cNvPr id="19" name="Texto Explicativo Retangular com Cantos Arredondados 18"/>
          <p:cNvSpPr/>
          <p:nvPr/>
        </p:nvSpPr>
        <p:spPr>
          <a:xfrm>
            <a:off x="5992426" y="4507902"/>
            <a:ext cx="1171074" cy="444423"/>
          </a:xfrm>
          <a:prstGeom prst="wedgeRoundRectCallout">
            <a:avLst>
              <a:gd name="adj1" fmla="val -74664"/>
              <a:gd name="adj2" fmla="val -2253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O Valor que queremos como ALVO</a:t>
            </a:r>
          </a:p>
        </p:txBody>
      </p:sp>
      <p:sp>
        <p:nvSpPr>
          <p:cNvPr id="20" name="Igual a 19"/>
          <p:cNvSpPr/>
          <p:nvPr/>
        </p:nvSpPr>
        <p:spPr>
          <a:xfrm>
            <a:off x="6282466" y="3269066"/>
            <a:ext cx="881034" cy="62251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202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9966325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Permite melhorar o impacto visual e personalizar cores, fonte, tamanhos, bordas, etc.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Formatações mais frequentes: bordas, cor e tamanho de fonte, preenchimento da célula, alinhamento, formatação de número, </a:t>
            </a:r>
            <a:r>
              <a:rPr lang="pt-BR" sz="1800" dirty="0" err="1">
                <a:latin typeface="Corbel" panose="020B0503020204020204" pitchFamily="34" charset="0"/>
              </a:rPr>
              <a:t>mesclagem</a:t>
            </a:r>
            <a:r>
              <a:rPr lang="pt-BR" sz="1800" dirty="0">
                <a:latin typeface="Corbel" panose="020B0503020204020204" pitchFamily="34" charset="0"/>
              </a:rPr>
              <a:t>, largura de coluna, altura de linha, eliminar grades.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Caminhos de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Guia Pagina Inicial, Guia Exibir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 menu flutuante rápido (botão direito)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Menu flutuante/contexto (botão direito)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Copiando de outro local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Ferramenta Pincel (tente com duplo clique)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Colar especial &gt;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err="1">
                <a:latin typeface="Corbel" panose="020B0503020204020204" pitchFamily="34" charset="0"/>
              </a:rPr>
              <a:t>Ctrl+C</a:t>
            </a:r>
            <a:r>
              <a:rPr lang="pt-BR" sz="1800" dirty="0">
                <a:latin typeface="Corbel" panose="020B0503020204020204" pitchFamily="34" charset="0"/>
              </a:rPr>
              <a:t> , </a:t>
            </a:r>
            <a:r>
              <a:rPr lang="pt-BR" sz="1800" dirty="0" err="1">
                <a:latin typeface="Corbel" panose="020B0503020204020204" pitchFamily="34" charset="0"/>
              </a:rPr>
              <a:t>CTrl+V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470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apagar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Célula: Ativar a célula e pressionar [DEL] ou [</a:t>
            </a:r>
            <a:r>
              <a:rPr lang="pt-BR" sz="1800" dirty="0" err="1">
                <a:latin typeface="Corbel" panose="020B0503020204020204" pitchFamily="34" charset="0"/>
              </a:rPr>
              <a:t>Backspace</a:t>
            </a:r>
            <a:r>
              <a:rPr lang="pt-BR" sz="1800" dirty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Intervalo: selecionar o Intervalo e pressionar [DEL]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Coluna: Selecionar a coluna com botão Direito do Mouse e “Excluir” /teclas  [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-]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Linha: Selecionar a linha com botão Direito do Mouse e “Excluir” /teclas  [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-]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OCULTAR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Coluna ou Linha : Selecionar a coluna ou Linha com botão Direito do Mouse e “Ocultar” / Guia Pagina Inicial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DESOCULTAR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Coluna ou Linha: Selecionar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o intervalo </a:t>
            </a:r>
            <a:r>
              <a:rPr lang="pt-BR" sz="1800" dirty="0">
                <a:latin typeface="Corbel" panose="020B0503020204020204" pitchFamily="34" charset="0"/>
              </a:rPr>
              <a:t>da coluna/linha com botão Direito do Mouse e “Ocultar”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Apagar e Ocultar Dados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673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80" y="2687114"/>
            <a:ext cx="7562850" cy="3248025"/>
          </a:xfrm>
          <a:prstGeom prst="rect">
            <a:avLst/>
          </a:prstGeom>
        </p:spPr>
      </p:pic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25070" y="1235337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/>
              <a:t>Formate a Tabela do Exercício 3 anterior (tabuada)  para ficar igual à figura abaixo: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9559121" y="3053629"/>
            <a:ext cx="1787451" cy="408791"/>
          </a:xfrm>
          <a:prstGeom prst="wedgeRoundRectCallout">
            <a:avLst>
              <a:gd name="adj1" fmla="val -58657"/>
              <a:gd name="adj2" fmla="val -190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Mesclado, Preenchimento Azul, Fonte  </a:t>
            </a:r>
            <a:r>
              <a:rPr lang="pt-BR" sz="1000" dirty="0" err="1">
                <a:solidFill>
                  <a:schemeClr val="tx1"/>
                </a:solidFill>
              </a:rPr>
              <a:t>Algerian</a:t>
            </a:r>
            <a:r>
              <a:rPr lang="pt-BR" sz="1000" dirty="0">
                <a:solidFill>
                  <a:schemeClr val="tx1"/>
                </a:solidFill>
              </a:rPr>
              <a:t> 12, Negrito</a:t>
            </a: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3508786" y="5935139"/>
            <a:ext cx="2257313" cy="637783"/>
          </a:xfrm>
          <a:prstGeom prst="wedgeRoundRectCallout">
            <a:avLst>
              <a:gd name="adj1" fmla="val -77916"/>
              <a:gd name="adj2" fmla="val -10855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Formatação de estilo de Bordas vermelha, Largura da Coluna = 5 ,  Alinhamento Centralizado</a:t>
            </a: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9317915" y="5953572"/>
            <a:ext cx="1787451" cy="408791"/>
          </a:xfrm>
          <a:prstGeom prst="wedgeRoundRectCallout">
            <a:avLst>
              <a:gd name="adj1" fmla="val -23751"/>
              <a:gd name="adj2" fmla="val -427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Linhas de Grades Ocultadas (Menu Exibir)</a:t>
            </a: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1920801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294042" y="977589"/>
            <a:ext cx="9144000" cy="1400175"/>
          </a:xfrm>
        </p:spPr>
        <p:txBody>
          <a:bodyPr>
            <a:noAutofit/>
          </a:bodyPr>
          <a:lstStyle/>
          <a:p>
            <a:r>
              <a:rPr lang="pt-BR" sz="2000" dirty="0"/>
              <a:t>Poderosa ferramenta que “entende” através das linha/colunas adjacentes o que está sendo feito e completa o restante automaticamente.</a:t>
            </a:r>
          </a:p>
          <a:p>
            <a:r>
              <a:rPr lang="pt-BR" sz="2000" dirty="0"/>
              <a:t>Disponível pelo seta preta  + duplo clique ou clicar, segurar e arrastar.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1" y="2953421"/>
            <a:ext cx="2536906" cy="24527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/>
          <a:srcRect l="3093" t="4049"/>
          <a:stretch/>
        </p:blipFill>
        <p:spPr>
          <a:xfrm>
            <a:off x="3367143" y="2953421"/>
            <a:ext cx="2494485" cy="254956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868" y="2953421"/>
            <a:ext cx="1819275" cy="1905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5"/>
          <a:srcRect r="8082"/>
          <a:stretch/>
        </p:blipFill>
        <p:spPr>
          <a:xfrm>
            <a:off x="8164157" y="2953421"/>
            <a:ext cx="2959249" cy="2790825"/>
          </a:xfrm>
          <a:prstGeom prst="rect">
            <a:avLst/>
          </a:prstGeom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Alça de Seleção e 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auto-preencher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834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/>
              <a:t>Números Decimais, Inteiros, fração</a:t>
            </a:r>
          </a:p>
          <a:p>
            <a:r>
              <a:rPr lang="pt-BR" sz="2000" dirty="0"/>
              <a:t>Data: com dia da semana, mês/ano.</a:t>
            </a:r>
          </a:p>
          <a:p>
            <a:r>
              <a:rPr lang="pt-BR" sz="2000" dirty="0"/>
              <a:t>Formatos Especiais: CEP, CPF, CNPJ, etc...</a:t>
            </a:r>
          </a:p>
          <a:p>
            <a:r>
              <a:rPr lang="pt-BR" sz="2000" dirty="0"/>
              <a:t>E outros formatos personalizados</a:t>
            </a:r>
          </a:p>
          <a:p>
            <a:r>
              <a:rPr lang="pt-BR" sz="2000" dirty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344" y="3684495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038" y="3656294"/>
            <a:ext cx="3809271" cy="2947273"/>
          </a:xfrm>
          <a:prstGeom prst="rect">
            <a:avLst/>
          </a:prstGeom>
        </p:spPr>
      </p:pic>
      <p:sp>
        <p:nvSpPr>
          <p:cNvPr id="8" name="Seta para a Direita 7"/>
          <p:cNvSpPr/>
          <p:nvPr/>
        </p:nvSpPr>
        <p:spPr>
          <a:xfrm>
            <a:off x="5776856" y="4292301"/>
            <a:ext cx="874060" cy="871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278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/>
              <a:t>Números Decimais, Inteiros, fração</a:t>
            </a:r>
          </a:p>
          <a:p>
            <a:r>
              <a:rPr lang="pt-BR" sz="2000" dirty="0"/>
              <a:t>Data: com dia da semana, mês/ano.</a:t>
            </a:r>
          </a:p>
          <a:p>
            <a:r>
              <a:rPr lang="pt-BR" sz="2000" dirty="0"/>
              <a:t>Formatos Especiais: CEP, CPF, CNPJ, etc...</a:t>
            </a:r>
          </a:p>
          <a:p>
            <a:r>
              <a:rPr lang="pt-BR" sz="2000" dirty="0"/>
              <a:t>E outros formatos personalizados</a:t>
            </a:r>
          </a:p>
          <a:p>
            <a:r>
              <a:rPr lang="pt-BR" sz="2000" dirty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29" y="4102362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450489" y="2820296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Paramos aqui</a:t>
            </a:r>
          </a:p>
        </p:txBody>
      </p:sp>
    </p:spTree>
    <p:extLst>
      <p:ext uri="{BB962C8B-B14F-4D97-AF65-F5344CB8AC3E}">
        <p14:creationId xmlns:p14="http://schemas.microsoft.com/office/powerpoint/2010/main" val="2533856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err="1"/>
              <a:t>Area</a:t>
            </a:r>
            <a:r>
              <a:rPr lang="pt-BR" sz="2000" dirty="0"/>
              <a:t> de Trabalho, Tipo de arquivos, salvar, abrir</a:t>
            </a:r>
          </a:p>
          <a:p>
            <a:r>
              <a:rPr lang="pt-BR" sz="2000" dirty="0"/>
              <a:t>Inserir dados, inserir linha e coluna</a:t>
            </a:r>
          </a:p>
          <a:p>
            <a:r>
              <a:rPr lang="pt-BR" sz="2000" dirty="0" err="1"/>
              <a:t>Exluir</a:t>
            </a:r>
            <a:r>
              <a:rPr lang="pt-BR" sz="2000" dirty="0"/>
              <a:t> dados, linhas e colunas</a:t>
            </a:r>
          </a:p>
          <a:p>
            <a:r>
              <a:rPr lang="pt-BR" sz="2000" dirty="0"/>
              <a:t>Formulas  aritméticas e </a:t>
            </a:r>
            <a:r>
              <a:rPr lang="pt-BR" sz="2000" dirty="0" err="1"/>
              <a:t>formulos</a:t>
            </a:r>
            <a:r>
              <a:rPr lang="pt-BR" sz="2000" dirty="0"/>
              <a:t> sem argumentos (hoje, agora)</a:t>
            </a:r>
          </a:p>
          <a:p>
            <a:r>
              <a:rPr lang="pt-BR" sz="2000" dirty="0" err="1"/>
              <a:t>Subtituir</a:t>
            </a:r>
            <a:r>
              <a:rPr lang="pt-BR" sz="2000" dirty="0"/>
              <a:t> Formula, </a:t>
            </a:r>
            <a:r>
              <a:rPr lang="pt-BR" sz="2000" dirty="0" err="1"/>
              <a:t>caracter</a:t>
            </a:r>
            <a:r>
              <a:rPr lang="pt-BR" sz="2000" dirty="0"/>
              <a:t> curinga “?” e “ * “</a:t>
            </a:r>
          </a:p>
          <a:p>
            <a:r>
              <a:rPr lang="pt-BR" sz="2000" dirty="0"/>
              <a:t>Referencia Absoluta e relativa</a:t>
            </a:r>
          </a:p>
          <a:p>
            <a:r>
              <a:rPr lang="pt-BR" sz="2000" dirty="0"/>
              <a:t>Formatação: pincel, personalizada</a:t>
            </a:r>
          </a:p>
          <a:p>
            <a:r>
              <a:rPr lang="pt-BR" sz="2000" dirty="0"/>
              <a:t>Lista e </a:t>
            </a:r>
            <a:r>
              <a:rPr lang="pt-BR" sz="2000" dirty="0" err="1"/>
              <a:t>auto-preenchimento</a:t>
            </a:r>
            <a:endParaRPr lang="pt-BR" sz="2000" dirty="0"/>
          </a:p>
          <a:p>
            <a:r>
              <a:rPr lang="pt-BR" sz="2000" dirty="0"/>
              <a:t>Tipos de Erro em formulas</a:t>
            </a:r>
          </a:p>
          <a:p>
            <a:r>
              <a:rPr lang="pt-BR" sz="2000" dirty="0"/>
              <a:t>Referencia Circulas</a:t>
            </a:r>
          </a:p>
          <a:p>
            <a:r>
              <a:rPr lang="pt-BR" sz="2000" dirty="0"/>
              <a:t>Atingir Meta</a:t>
            </a:r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13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7870" y="1461752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/>
              <a:t>Oculta e Mostra linhas e colunas previamente “programadas” com apenas um clique e pode ter quantos níveis forem necessários. Limite de 8 níveis.</a:t>
            </a:r>
          </a:p>
          <a:p>
            <a:endParaRPr lang="pt-BR" sz="2000" dirty="0"/>
          </a:p>
          <a:p>
            <a:r>
              <a:rPr lang="pt-BR" sz="2000" dirty="0"/>
              <a:t>Caminho: Guia dados&gt; grupo Estrutura de </a:t>
            </a:r>
            <a:r>
              <a:rPr lang="pt-BR" sz="2000" dirty="0" err="1"/>
              <a:t>Topicos</a:t>
            </a:r>
            <a:r>
              <a:rPr lang="pt-BR" sz="2000" dirty="0"/>
              <a:t>&gt; Menu Agrupar&gt;Comando Agrupar.</a:t>
            </a:r>
          </a:p>
          <a:p>
            <a:r>
              <a:rPr lang="pt-BR" sz="2000" dirty="0"/>
              <a:t>Para limpar vá no menu </a:t>
            </a:r>
            <a:r>
              <a:rPr lang="pt-BR" sz="2000" dirty="0" err="1"/>
              <a:t>desagrupar</a:t>
            </a: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Agrupar e 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Auto-Tópicos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37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85" y="3780268"/>
            <a:ext cx="3971925" cy="241935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67870" y="3737237"/>
            <a:ext cx="655321" cy="2405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167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76518" y="911953"/>
            <a:ext cx="11198225" cy="1857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Ao receber a tabela de entrada de estoque da filial internacional um assistente percebeu que os valores estavam em dólares. Para lançar corretamente no sistema ele precisa converter para a moeda local (Reais R$). O Dólar a ser utilizado é de 4,14. </a:t>
            </a:r>
          </a:p>
          <a:p>
            <a:r>
              <a:rPr lang="pt-BR" sz="1800" dirty="0"/>
              <a:t>Qual o valor total de estoque que será dada a entrada no sistema (valor da célula E14 e F14)?</a:t>
            </a:r>
          </a:p>
          <a:p>
            <a:r>
              <a:rPr lang="pt-BR" sz="1800" dirty="0"/>
              <a:t> Use formatação de moedas para diferenciar as colunas em reais e dólares, adicione cores e formatação para tornar o relatório apresentável.</a:t>
            </a:r>
          </a:p>
          <a:p>
            <a:pPr marL="0" indent="0">
              <a:buNone/>
            </a:pPr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para relembrar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08791" y="2779961"/>
            <a:ext cx="4593515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/>
              <a:t>Formate conforme Descrito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Fonte da Tabela inteira: </a:t>
            </a:r>
            <a:r>
              <a:rPr lang="pt-BR" sz="1400" dirty="0" err="1"/>
              <a:t>Corbel</a:t>
            </a:r>
            <a:r>
              <a:rPr lang="pt-BR" sz="1400" dirty="0"/>
              <a:t>,  10, Preto, Alinhado à Direita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Cabeçalho das coluna: Cor Branca, contorno espesso das células em Branco.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Linhas Horizontais pontilhadas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Contorno cabeçalho: Borda espessa e Vermelho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Totais de linha em Negrito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Formatação </a:t>
            </a:r>
            <a:r>
              <a:rPr lang="pt-BR" sz="1400" dirty="0" err="1"/>
              <a:t>Dolar</a:t>
            </a:r>
            <a:r>
              <a:rPr lang="pt-BR" sz="1400" dirty="0"/>
              <a:t> personalizado: “U$ ”0.000,00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Formatação Reais personalizado: “R$ ”0.000,00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Coloque um agrupamento na linha 4:5</a:t>
            </a:r>
          </a:p>
          <a:p>
            <a:endParaRPr lang="pt-BR" sz="1400" dirty="0"/>
          </a:p>
          <a:p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306" y="2655682"/>
            <a:ext cx="69723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8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>
                <a:latin typeface="Corbel" panose="020B0503020204020204" pitchFamily="34" charset="0"/>
              </a:rPr>
              <a:t>Aula 1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Abrir Excel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Área de trabalho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Salvar arquivo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Tipos de arquivo e usos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Manipulação  e Formatação de dados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Criação e manipulação de Fórmulas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248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20762" y="724554"/>
            <a:ext cx="9966325" cy="54959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Similar ao uso do “post-it” &gt; permite criar pequenos textos e visualizações do tipo “pop-up”.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útil para criação de manuais e anotações.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Para Adicionar um comentário:: Acesso pela Guia Revisão, Comentários, Novo Comentário ou Botão Direito &gt; Inserir Comentário.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Para Editar:: Coloque o Cursor na célula de comentário &gt; Botão Direito do Mouse&gt;Editar Comentário.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Para Deletar:: acesse comando de Edição, Selecione o Balão e pressione Delete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Comentários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0362428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819132"/>
            <a:ext cx="9966325" cy="5495925"/>
          </a:xfrm>
        </p:spPr>
        <p:txBody>
          <a:bodyPr>
            <a:noAutofit/>
          </a:bodyPr>
          <a:lstStyle/>
          <a:p>
            <a:r>
              <a:rPr lang="pt-BR" sz="2000" dirty="0"/>
              <a:t>Seu chefe foi substituído por alguém que não é do ramo logístico e pediu-lhe um relatório para entender melhor sobre as características do setor. Como forma de ajuda-lo a situar-se  você precisa inserir referências visuais no seu trabalhando demonstrando a aparência de cada Tipo de Veículo.</a:t>
            </a:r>
          </a:p>
        </p:txBody>
      </p:sp>
      <p:pic>
        <p:nvPicPr>
          <p:cNvPr id="1026" name="Picture 2" descr="AnuÃ¡rio transpor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2" y="2264200"/>
            <a:ext cx="6021592" cy="373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6371720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622263"/>
            <a:ext cx="11004550" cy="5875338"/>
          </a:xfrm>
        </p:spPr>
        <p:txBody>
          <a:bodyPr>
            <a:noAutofit/>
          </a:bodyPr>
          <a:lstStyle/>
          <a:p>
            <a:pPr algn="just"/>
            <a:endParaRPr lang="pt-BR" sz="2000" dirty="0"/>
          </a:p>
          <a:p>
            <a:pPr algn="just"/>
            <a:r>
              <a:rPr lang="pt-BR" sz="2000" dirty="0"/>
              <a:t>Uma empresa precisa projetar o saldo de CAIXA para o fim do mês e as movimentações diárias. </a:t>
            </a:r>
          </a:p>
          <a:p>
            <a:pPr algn="just"/>
            <a:r>
              <a:rPr lang="pt-BR" sz="2000" dirty="0"/>
              <a:t>1 - Ela inicia e termina o dia 01/07/2017 com R$ 0 de Saldo. </a:t>
            </a:r>
          </a:p>
          <a:p>
            <a:pPr algn="just"/>
            <a:r>
              <a:rPr lang="pt-BR" sz="2000" dirty="0"/>
              <a:t>2 - Todas as segundas ela sempre recebe 50.000 R$ e nos demais 4 dias recebe 5.000 R$.</a:t>
            </a:r>
          </a:p>
          <a:p>
            <a:pPr algn="just"/>
            <a:r>
              <a:rPr lang="pt-BR" sz="2000" dirty="0"/>
              <a:t>3 - Pagamentos ocorrem apenas às 3ª e 5ª. Na terça de R$ 35.000 e na quinta de R$ 30.000. </a:t>
            </a:r>
          </a:p>
          <a:p>
            <a:pPr algn="just"/>
            <a:r>
              <a:rPr lang="pt-BR" sz="2000" dirty="0"/>
              <a:t>4 - No dia 20/07 ela tem um pagamento adicional da folha de R$ 15.000. </a:t>
            </a:r>
          </a:p>
          <a:p>
            <a:pPr algn="just"/>
            <a:r>
              <a:rPr lang="pt-BR" sz="2000" dirty="0"/>
              <a:t>5 - Sábado e Domingo não tem movimento de dinheiro.</a:t>
            </a:r>
          </a:p>
          <a:p>
            <a:pPr algn="just"/>
            <a:r>
              <a:rPr lang="pt-BR" sz="2000" dirty="0"/>
              <a:t>Qual o Saldo no fim do dia 31/07/2018 ? Demonstre  os dias da semana para a tesouraria programar os pagamentos. Formate seu trabalho e insira titulo mesclando 4 células e centralizado. Pinte de laranja os finais de semana.</a:t>
            </a:r>
          </a:p>
          <a:p>
            <a:pPr algn="just"/>
            <a:r>
              <a:rPr lang="pt-BR" sz="2000" dirty="0"/>
              <a:t>Qual somatória das entradas e saídas do mês?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Dicas: Tabela de 4 Colunas / Alça de preenchimento/ função soma / fórmulas aritméticas /formatação dia da semana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40863801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15" y="1183678"/>
            <a:ext cx="5334000" cy="5200650"/>
          </a:xfrm>
          <a:prstGeom prst="rect">
            <a:avLst/>
          </a:prstGeom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</p:txBody>
      </p:sp>
      <p:sp>
        <p:nvSpPr>
          <p:cNvPr id="5" name="Elipse 4"/>
          <p:cNvSpPr/>
          <p:nvPr/>
        </p:nvSpPr>
        <p:spPr>
          <a:xfrm>
            <a:off x="1450489" y="2820296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Paramos aqui</a:t>
            </a:r>
          </a:p>
        </p:txBody>
      </p:sp>
    </p:spTree>
    <p:extLst>
      <p:ext uri="{BB962C8B-B14F-4D97-AF65-F5344CB8AC3E}">
        <p14:creationId xmlns:p14="http://schemas.microsoft.com/office/powerpoint/2010/main" val="41705157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Função com argumento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Editar, Excluir , Inserir comentários e imagens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Ocultar e </a:t>
            </a:r>
            <a:r>
              <a:rPr lang="pt-BR" sz="2000" dirty="0" err="1"/>
              <a:t>Desocultar</a:t>
            </a:r>
            <a:r>
              <a:rPr lang="pt-BR" sz="2000" dirty="0"/>
              <a:t>  linha e Coluna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Estrutura de Tópico – Agrupar linha e Coluna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Inserir, Ocultar, </a:t>
            </a:r>
            <a:r>
              <a:rPr lang="pt-BR" sz="2000" dirty="0" err="1"/>
              <a:t>Desocultar</a:t>
            </a:r>
            <a:r>
              <a:rPr lang="pt-BR" sz="2000" dirty="0"/>
              <a:t>, Copiar,  Deletar múltiplas planilhas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Trabalhar com fórmulas entre planilhas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Formulas tridimensionais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421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96122" y="807851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Permite modificar diversas planilhas ao mesmo tempo.</a:t>
            </a:r>
          </a:p>
          <a:p>
            <a:r>
              <a:rPr lang="pt-BR" sz="2000" dirty="0"/>
              <a:t>Usar fórmulas para ler o conteúdo das planilhas sem precisar referenciá-las.</a:t>
            </a:r>
          </a:p>
          <a:p>
            <a:r>
              <a:rPr lang="pt-BR" sz="2000" dirty="0"/>
              <a:t>Condição: as informações devem estar sempre no mesmo endereço em cada Planilha.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/>
              <a:t>Ação:</a:t>
            </a:r>
          </a:p>
          <a:p>
            <a:r>
              <a:rPr lang="pt-BR" sz="2000" dirty="0"/>
              <a:t>1 - Clicar na aba da planilha com o </a:t>
            </a:r>
            <a:r>
              <a:rPr lang="pt-BR" sz="2000" dirty="0" err="1"/>
              <a:t>Crtl</a:t>
            </a:r>
            <a:r>
              <a:rPr lang="pt-BR" sz="2000" dirty="0"/>
              <a:t> pressionado</a:t>
            </a:r>
          </a:p>
          <a:p>
            <a:r>
              <a:rPr lang="pt-BR" sz="2000" dirty="0"/>
              <a:t>2-Selecionar a primeira planilha, segurar Shift e clicar na ultima</a:t>
            </a:r>
          </a:p>
          <a:p>
            <a:r>
              <a:rPr lang="pt-BR" sz="2000" dirty="0"/>
              <a:t>3-Botão direito no nome da aba “Selecionar todas as abas”.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/>
              <a:t>Fórmulas 3D;</a:t>
            </a:r>
          </a:p>
          <a:p>
            <a:r>
              <a:rPr lang="pt-BR" sz="2000" dirty="0"/>
              <a:t>Digite a fórmula, Secione a primeira planilha, segure shift e clique na última, [</a:t>
            </a:r>
            <a:r>
              <a:rPr lang="pt-BR" sz="2000" dirty="0" err="1"/>
              <a:t>Enter</a:t>
            </a:r>
            <a:r>
              <a:rPr lang="pt-BR" sz="2000" dirty="0"/>
              <a:t>]</a:t>
            </a:r>
          </a:p>
          <a:p>
            <a:r>
              <a:rPr lang="pt-BR" sz="2000" dirty="0"/>
              <a:t>=SOMA('Planilha1:Planilha4'!D34)</a:t>
            </a:r>
          </a:p>
          <a:p>
            <a:pPr marL="0" indent="0">
              <a:buNone/>
            </a:pPr>
            <a:r>
              <a:rPr lang="pt-BR" sz="2000" dirty="0"/>
              <a:t> 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1364558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Para RELEMBRAR &gt; Fórmulas e ações Tridimensionais e trabalho com Planilha</a:t>
            </a: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5162885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91012" y="871369"/>
            <a:ext cx="10896600" cy="28178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/>
              <a:t>Uma empresa com 3 filiais e matriz esta montando seu orçamento de despesas anual. Todas as filiais possuem seus gastos de acordo com a politica abaixo:</a:t>
            </a:r>
          </a:p>
          <a:p>
            <a:pPr algn="just"/>
            <a:r>
              <a:rPr lang="pt-BR" sz="1800" dirty="0"/>
              <a:t>Filial Ceará: possui o equivalente à 2 X o Budget da Matriz.</a:t>
            </a:r>
          </a:p>
          <a:p>
            <a:pPr algn="just"/>
            <a:r>
              <a:rPr lang="pt-BR" sz="1800" dirty="0"/>
              <a:t>Filial Rio: possui 70% do Budget da filial Ceará.</a:t>
            </a:r>
          </a:p>
          <a:p>
            <a:pPr algn="just"/>
            <a:r>
              <a:rPr lang="pt-BR" sz="1800" dirty="0"/>
              <a:t>Filial SP: possui o equivalente ao Budget da matriz + 30% da filial Rio.</a:t>
            </a:r>
          </a:p>
          <a:p>
            <a:pPr algn="just"/>
            <a:r>
              <a:rPr lang="pt-BR" sz="1800" dirty="0"/>
              <a:t>Despesa de salários: FIXO em 21.300.000R$/ ano para cada uma das Filiais.</a:t>
            </a:r>
          </a:p>
          <a:p>
            <a:pPr algn="just"/>
            <a:r>
              <a:rPr lang="pt-BR" sz="1800" dirty="0"/>
              <a:t>Fazer o orçamento de cada filial em uma aba separada e uma consolidada com a soma de toda a empresa (inclusive Matriz).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6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Responda:</a:t>
            </a:r>
          </a:p>
          <a:p>
            <a:r>
              <a:rPr lang="pt-BR" sz="1800" dirty="0"/>
              <a:t>Qual unidade que mais gasta?</a:t>
            </a:r>
          </a:p>
          <a:p>
            <a:r>
              <a:rPr lang="pt-BR" sz="1800" dirty="0"/>
              <a:t>Qual o gasto total da empresa?</a:t>
            </a:r>
          </a:p>
          <a:p>
            <a:r>
              <a:rPr lang="pt-BR" sz="1800" dirty="0"/>
              <a:t>Qual a conta que mais gasta?</a:t>
            </a:r>
          </a:p>
          <a:p>
            <a:r>
              <a:rPr lang="pt-BR" sz="1800" dirty="0"/>
              <a:t>Quanto representa em percentual o gasto de pessoal no total?</a:t>
            </a:r>
          </a:p>
          <a:p>
            <a:endParaRPr lang="pt-BR" sz="1800" dirty="0"/>
          </a:p>
          <a:p>
            <a:r>
              <a:rPr lang="pt-BR" sz="1800" dirty="0"/>
              <a:t>Dica: Formula 3d Soma, copia de planilhas, fórmula aritmética</a:t>
            </a:r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9507478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55550" y="872845"/>
            <a:ext cx="10896600" cy="2817812"/>
          </a:xfrm>
        </p:spPr>
        <p:txBody>
          <a:bodyPr>
            <a:noAutofit/>
          </a:bodyPr>
          <a:lstStyle/>
          <a:p>
            <a:pPr algn="just"/>
            <a:r>
              <a:rPr lang="pt-BR" sz="1800" dirty="0"/>
              <a:t>Com o resultado do exercício anterior, demonstre em uma única tabela por conta e filial como está a Despesa consolidada e a distribuição percentual por Filial. Depois, do Grupo TOTAL, como esta a distribuição por Conta?</a:t>
            </a:r>
          </a:p>
          <a:p>
            <a:pPr marL="0" indent="0"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50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Responda:</a:t>
            </a:r>
          </a:p>
          <a:p>
            <a:r>
              <a:rPr lang="pt-BR" sz="1800" dirty="0"/>
              <a:t>Qual é o percentual da despesa total do grupo que é gasto com Consultoria e Assessoria?</a:t>
            </a:r>
          </a:p>
          <a:p>
            <a:r>
              <a:rPr lang="pt-BR" sz="1800" dirty="0"/>
              <a:t>Qual percentual de gastos total da filia RJ sobre o total do grupo?</a:t>
            </a:r>
          </a:p>
          <a:p>
            <a:r>
              <a:rPr lang="pt-BR" sz="1800" dirty="0"/>
              <a:t>Apresente como seria a grade de rateio por Conta de Cada Filial. </a:t>
            </a:r>
          </a:p>
          <a:p>
            <a:endParaRPr lang="pt-BR" sz="1800" dirty="0"/>
          </a:p>
          <a:p>
            <a:r>
              <a:rPr lang="pt-BR" sz="1800" dirty="0"/>
              <a:t>Dica: Formula 3d Soma, copia de planilhas, vinculo a outra planilha, fórmula aritmética</a:t>
            </a:r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 Min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189" y="1616426"/>
            <a:ext cx="4499500" cy="191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353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/>
          </a:p>
          <a:p>
            <a:pPr algn="just"/>
            <a:r>
              <a:rPr lang="pt-BR" sz="1800" dirty="0"/>
              <a:t>Após as análises oferecidas por você, o diretor gostaria de rever a politica de rateio entre as filiais. Para isso ele pediu para você criar um simulador de rateio ( ou grade de rateio) de acordo com as especificações: </a:t>
            </a:r>
          </a:p>
          <a:p>
            <a:pPr algn="just"/>
            <a:r>
              <a:rPr lang="pt-BR" sz="1800" dirty="0"/>
              <a:t>1 ) As despesas de Pessoas de TODAS as Filais serão centralizadas na Matriz e fixas em 80.000.000,00 por Ano.</a:t>
            </a:r>
          </a:p>
          <a:p>
            <a:pPr algn="just"/>
            <a:r>
              <a:rPr lang="pt-BR" sz="1800" dirty="0"/>
              <a:t>2) Todas as demais despesas Devem ser uma proporção do Salário de pessoas a ser digitado/simulado pelo Diretor em uma única tabela.</a:t>
            </a:r>
          </a:p>
          <a:p>
            <a:pPr algn="just"/>
            <a:r>
              <a:rPr lang="pt-BR" sz="1800" dirty="0"/>
              <a:t>3) Após distribuir as despesas por conta, ele fará a divisão por filial e matriz usando proporção ente as filiais por conta.</a:t>
            </a:r>
          </a:p>
          <a:p>
            <a:pPr algn="just"/>
            <a:r>
              <a:rPr lang="pt-BR" sz="1800" dirty="0"/>
              <a:t>4) Mantenha a grade anterior intacta, pois o diretor deseja comparar o antes e depois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1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/>
              <a:t>Copia de planilhas, copia de células, fórmula aritmética, formula soma.</a:t>
            </a:r>
          </a:p>
          <a:p>
            <a:endParaRPr lang="pt-BR" sz="1800" dirty="0"/>
          </a:p>
          <a:p>
            <a:r>
              <a:rPr lang="pt-BR" sz="1800" b="1" dirty="0">
                <a:solidFill>
                  <a:srgbClr val="FF0000"/>
                </a:solidFill>
              </a:rPr>
              <a:t>Não esquecer que grade de rateio tem que somar 100% nas linhas.</a:t>
            </a:r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 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13287924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Classificar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91757" y="871369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O Excel Permite Classificar as listas (linhas e também colunas [fig2]) automaticamente de acordo com regras pré-estabelecidas (ordem numérica ou ordem alfabética) em diversos níveis de classificação tanto crescente quando </a:t>
            </a:r>
            <a:r>
              <a:rPr lang="pt-BR" sz="1600" dirty="0" err="1">
                <a:latin typeface="Corbel" panose="020B0503020204020204" pitchFamily="34" charset="0"/>
              </a:rPr>
              <a:t>descrescente</a:t>
            </a:r>
            <a:r>
              <a:rPr lang="pt-BR" sz="1600" dirty="0">
                <a:latin typeface="Corbel" panose="020B0503020204020204" pitchFamily="34" charset="0"/>
              </a:rPr>
              <a:t>.</a:t>
            </a: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EX&gt; Classificar alfabeticamente pelo </a:t>
            </a:r>
            <a:r>
              <a:rPr lang="pt-BR" sz="1600" b="1" u="sng" dirty="0">
                <a:latin typeface="Corbel" panose="020B0503020204020204" pitchFamily="34" charset="0"/>
              </a:rPr>
              <a:t>Nome de Um pais </a:t>
            </a:r>
            <a:r>
              <a:rPr lang="pt-BR" sz="1600" dirty="0">
                <a:latin typeface="Corbel" panose="020B0503020204020204" pitchFamily="34" charset="0"/>
              </a:rPr>
              <a:t>e depois </a:t>
            </a:r>
            <a:r>
              <a:rPr lang="pt-BR" sz="1600" b="1" u="sng" dirty="0">
                <a:latin typeface="Corbel" panose="020B0503020204020204" pitchFamily="34" charset="0"/>
              </a:rPr>
              <a:t>pelo Estado</a:t>
            </a:r>
            <a:r>
              <a:rPr lang="pt-BR" sz="1600" dirty="0">
                <a:latin typeface="Corbel" panose="020B0503020204020204" pitchFamily="34" charset="0"/>
              </a:rPr>
              <a:t>: 2 níveis (fig1).</a:t>
            </a: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Listas nativas do Excel são aquelas já instaladas com o programa : dias da semana, nome do mês</a:t>
            </a: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Listas personalizadas: qualquer uma criada pelo próprio usuário.</a:t>
            </a: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Fazer ordenação: Selecionar intervalo, Guia Dados, grupo classificar e Filtrar, comando classificar (permite +1 nível de classificação) </a:t>
            </a:r>
            <a:r>
              <a:rPr lang="pt-BR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OU</a:t>
            </a:r>
            <a:r>
              <a:rPr lang="pt-BR" sz="1600" dirty="0">
                <a:latin typeface="Corbel" panose="020B0503020204020204" pitchFamily="34" charset="0"/>
              </a:rPr>
              <a:t> Botão direito na coluna que quer usar como referencia&gt; Classificar. (somente 1 nível de classificação)</a:t>
            </a: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76" y="3937411"/>
            <a:ext cx="5223735" cy="2147275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506993" y="4077148"/>
            <a:ext cx="634701" cy="4840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4184725" y="4407496"/>
            <a:ext cx="2883049" cy="351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805" y="3937411"/>
            <a:ext cx="2276475" cy="164782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409251" y="6239435"/>
            <a:ext cx="76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fig1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121562" y="5648800"/>
            <a:ext cx="76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fig2</a:t>
            </a:r>
          </a:p>
        </p:txBody>
      </p:sp>
    </p:spTree>
    <p:extLst>
      <p:ext uri="{BB962C8B-B14F-4D97-AF65-F5344CB8AC3E}">
        <p14:creationId xmlns:p14="http://schemas.microsoft.com/office/powerpoint/2010/main" val="192975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>
                <a:latin typeface="Corbel" panose="020B0503020204020204" pitchFamily="34" charset="0"/>
              </a:rPr>
              <a:t>Aula 2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Manipulação de Planilhas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Trabalhar com diversos arquivos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Formulas 2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Classificação e filtros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Formatação 2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32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Auto Filtro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Ainda temos uma poderosa ferramenta de analise de listas chamadas de </a:t>
            </a:r>
            <a:r>
              <a:rPr lang="pt-BR" sz="1800" dirty="0" err="1">
                <a:latin typeface="Corbel" panose="020B0503020204020204" pitchFamily="34" charset="0"/>
              </a:rPr>
              <a:t>Auto-filtro</a:t>
            </a:r>
            <a:r>
              <a:rPr lang="pt-BR" sz="1800" dirty="0">
                <a:latin typeface="Corbel" panose="020B0503020204020204" pitchFamily="34" charset="0"/>
              </a:rPr>
              <a:t> (somente para colunas) que agrupam automaticamente as informações repetidas e permitem deixar na tela somente o grupo que queremos analisar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 - Filtro por Cor , valor único ou intervalo de valores, texto, caracteres curingas ( * e  ? ).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-? &gt; “1 único” </a:t>
            </a:r>
            <a:r>
              <a:rPr lang="pt-BR" sz="1800" dirty="0" err="1">
                <a:latin typeface="Corbel" panose="020B0503020204020204" pitchFamily="34" charset="0"/>
              </a:rPr>
              <a:t>caracter</a:t>
            </a:r>
            <a:r>
              <a:rPr lang="pt-BR" sz="1800" dirty="0">
                <a:latin typeface="Corbel" panose="020B0503020204020204" pitchFamily="34" charset="0"/>
              </a:rPr>
              <a:t> qualquer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-* &gt; qualquer coisa serve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?p*  &gt; toda as palavras onde “p” esta na segunda posição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</a:t>
            </a:r>
            <a:r>
              <a:rPr lang="pt-BR" sz="1800" dirty="0" err="1">
                <a:latin typeface="Corbel" panose="020B0503020204020204" pitchFamily="34" charset="0"/>
              </a:rPr>
              <a:t>Br</a:t>
            </a:r>
            <a:r>
              <a:rPr lang="pt-BR" sz="1800" dirty="0">
                <a:latin typeface="Corbel" panose="020B0503020204020204" pitchFamily="34" charset="0"/>
              </a:rPr>
              <a:t>* &gt; todas as palavras que comecem com “</a:t>
            </a:r>
            <a:r>
              <a:rPr lang="pt-BR" sz="1800" dirty="0" err="1">
                <a:latin typeface="Corbel" panose="020B0503020204020204" pitchFamily="34" charset="0"/>
              </a:rPr>
              <a:t>Br</a:t>
            </a:r>
            <a:r>
              <a:rPr lang="pt-BR" sz="1800" dirty="0">
                <a:latin typeface="Corbel" panose="020B0503020204020204" pitchFamily="34" charset="0"/>
              </a:rPr>
              <a:t>”.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CUIDADO: </a:t>
            </a:r>
            <a:r>
              <a:rPr lang="pt-BR" sz="1800" dirty="0">
                <a:latin typeface="Corbel" panose="020B0503020204020204" pitchFamily="34" charset="0"/>
              </a:rPr>
              <a:t>Maioria das FÓRMULAS  desconsidera o FILTRO. Exceção: formula SUBTOTAL.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Acesso por: Selecionar intervalo de análise, Guia dados, grupo Classificar a Filtrar, Comando Filtro.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(ira aparecer um “menu” no cabeçalho de cada Coluna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 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3712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Subtotal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Capaz de gerar em segundos um relatório resumindo uma operação (soma, media, contagem) em cada alteração do valor das linhas (</a:t>
            </a:r>
            <a:r>
              <a:rPr lang="pt-BR" sz="1800" dirty="0" err="1">
                <a:latin typeface="Corbel" panose="020B0503020204020204" pitchFamily="34" charset="0"/>
              </a:rPr>
              <a:t>fig</a:t>
            </a:r>
            <a:r>
              <a:rPr lang="pt-BR" sz="1800" dirty="0">
                <a:latin typeface="Corbel" panose="020B0503020204020204" pitchFamily="34" charset="0"/>
              </a:rPr>
              <a:t> 1).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Selecionar Lista (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+</a:t>
            </a:r>
            <a:r>
              <a:rPr lang="pt-BR" sz="1800" dirty="0" err="1">
                <a:latin typeface="Corbel" panose="020B0503020204020204" pitchFamily="34" charset="0"/>
              </a:rPr>
              <a:t>Shit</a:t>
            </a:r>
            <a:r>
              <a:rPr lang="pt-BR" sz="1800" dirty="0">
                <a:latin typeface="Corbel" panose="020B0503020204020204" pitchFamily="34" charset="0"/>
              </a:rPr>
              <a:t> +barra de espaço), Guia Dados, grupo Estrutura de Tópicos, Comando Subtotal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CUIDADO: </a:t>
            </a:r>
            <a:r>
              <a:rPr lang="pt-BR" sz="1800" dirty="0">
                <a:latin typeface="Corbel" panose="020B0503020204020204" pitchFamily="34" charset="0"/>
              </a:rPr>
              <a:t>Use esse comando somente APÓS usar o comando de classificação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83" y="3276319"/>
            <a:ext cx="2771775" cy="3209925"/>
          </a:xfrm>
          <a:prstGeom prst="rect">
            <a:avLst/>
          </a:prstGeom>
        </p:spPr>
      </p:pic>
      <p:sp>
        <p:nvSpPr>
          <p:cNvPr id="3" name="Texto Explicativo Retangular com Cantos Arredondados 2"/>
          <p:cNvSpPr/>
          <p:nvPr/>
        </p:nvSpPr>
        <p:spPr>
          <a:xfrm>
            <a:off x="4388223" y="3276319"/>
            <a:ext cx="1463937" cy="2371446"/>
          </a:xfrm>
          <a:prstGeom prst="wedgeRoundRectCallout">
            <a:avLst>
              <a:gd name="adj1" fmla="val -111115"/>
              <a:gd name="adj2" fmla="val -66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Toda vez que tiver alteração na Coluna “Empresa” o Excel vai usar a função Soma nas coluna “Mai”, “</a:t>
            </a:r>
            <a:r>
              <a:rPr lang="pt-BR" sz="1200" dirty="0" err="1"/>
              <a:t>Jun</a:t>
            </a:r>
            <a:r>
              <a:rPr lang="pt-BR" sz="1200" dirty="0"/>
              <a:t>”, “</a:t>
            </a:r>
            <a:r>
              <a:rPr lang="pt-BR" sz="1200" dirty="0" err="1"/>
              <a:t>Ago</a:t>
            </a:r>
            <a:r>
              <a:rPr lang="pt-BR" sz="1200" dirty="0"/>
              <a:t>” e “Set”.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187" y="3142084"/>
            <a:ext cx="3205505" cy="10566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187" y="5038165"/>
            <a:ext cx="4886325" cy="1219200"/>
          </a:xfrm>
          <a:prstGeom prst="rect">
            <a:avLst/>
          </a:prstGeom>
        </p:spPr>
      </p:pic>
      <p:sp>
        <p:nvSpPr>
          <p:cNvPr id="8" name="Seta para Baixo 7"/>
          <p:cNvSpPr/>
          <p:nvPr/>
        </p:nvSpPr>
        <p:spPr>
          <a:xfrm>
            <a:off x="7498080" y="4313816"/>
            <a:ext cx="462579" cy="567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229600" y="4442908"/>
            <a:ext cx="3872753" cy="43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Excel inseriu uma linha (Banco do Vale Total) com a Soma (4000+2073) no local onde houve alteração (De Banco do Vale para Bradesco)</a:t>
            </a:r>
          </a:p>
        </p:txBody>
      </p:sp>
      <p:cxnSp>
        <p:nvCxnSpPr>
          <p:cNvPr id="12" name="Conector Angulado 11"/>
          <p:cNvCxnSpPr/>
          <p:nvPr/>
        </p:nvCxnSpPr>
        <p:spPr>
          <a:xfrm>
            <a:off x="6056554" y="3863978"/>
            <a:ext cx="4840942" cy="491672"/>
          </a:xfrm>
          <a:prstGeom prst="bentConnector3">
            <a:avLst>
              <a:gd name="adj1" fmla="val 1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6433073" y="6301578"/>
            <a:ext cx="5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fig1</a:t>
            </a:r>
          </a:p>
        </p:txBody>
      </p:sp>
    </p:spTree>
    <p:extLst>
      <p:ext uri="{BB962C8B-B14F-4D97-AF65-F5344CB8AC3E}">
        <p14:creationId xmlns:p14="http://schemas.microsoft.com/office/powerpoint/2010/main" val="39424026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PROCV: busca em uma lista vertical coluna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7005665" y="2128601"/>
            <a:ext cx="3856784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/>
              <a:t>Sempre Leia as informações do assistente de função: elas te ajudarão a  entender como montar fórmulas mais complexas</a:t>
            </a:r>
            <a:endParaRPr lang="pt-BR" sz="1800" b="1" dirty="0">
              <a:solidFill>
                <a:srgbClr val="FF0000"/>
              </a:solidFill>
            </a:endParaRPr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95" y="1795158"/>
            <a:ext cx="5800725" cy="31813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216997" y="2257282"/>
            <a:ext cx="785309" cy="976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68767" y="3356386"/>
            <a:ext cx="5717352" cy="848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24391" y="4282867"/>
            <a:ext cx="5761728" cy="350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683" y="5461971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3698356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PROCV: busca em uma lista vertical coluna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387275" y="3070109"/>
            <a:ext cx="11585986" cy="3040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u="sng" dirty="0"/>
              <a:t>Dicas no Uso de PROCV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Sempre CONGELE a referência no argumento “MATRIZ TABELA” (selecione a pressione F4)</a:t>
            </a:r>
            <a:endParaRPr lang="pt-BR" sz="1800" b="1" dirty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Argumento “</a:t>
            </a:r>
            <a:r>
              <a:rPr lang="pt-BR" sz="1800" dirty="0" err="1"/>
              <a:t>Num_Indice</a:t>
            </a:r>
            <a:r>
              <a:rPr lang="pt-BR" sz="1800" dirty="0"/>
              <a:t> Coluna”/ </a:t>
            </a:r>
            <a:r>
              <a:rPr lang="pt-BR" sz="1800" dirty="0" err="1"/>
              <a:t>Nºda</a:t>
            </a:r>
            <a:r>
              <a:rPr lang="pt-BR" sz="1800" dirty="0"/>
              <a:t> Coluna: pode ser apontado para uma célula que contem a posição  da coluna (referencia externa à formula).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O Argumento de procurar intervalo:</a:t>
            </a:r>
          </a:p>
          <a:p>
            <a:pPr algn="l"/>
            <a:r>
              <a:rPr lang="pt-BR" sz="1800" dirty="0"/>
              <a:t>	</a:t>
            </a:r>
            <a:r>
              <a:rPr lang="pt-BR" sz="1800" dirty="0" err="1"/>
              <a:t>Paramêtro</a:t>
            </a:r>
            <a:r>
              <a:rPr lang="pt-BR" sz="1800" dirty="0"/>
              <a:t> Falso por ser substituído por “0”: será usado em 90% dos casos (casos onde procuro um CODIGO)</a:t>
            </a:r>
          </a:p>
          <a:p>
            <a:pPr algn="l"/>
            <a:r>
              <a:rPr lang="pt-BR" sz="1800" dirty="0"/>
              <a:t>	Parâmetro VERDADEIRO pode ser </a:t>
            </a:r>
            <a:r>
              <a:rPr lang="pt-BR" sz="1800" dirty="0" err="1"/>
              <a:t>subsituído</a:t>
            </a:r>
            <a:r>
              <a:rPr lang="pt-BR" sz="1800" dirty="0"/>
              <a:t> na digitação por “1”: usado em apurações de comissão (procuro 	um intervalo).</a:t>
            </a:r>
          </a:p>
          <a:p>
            <a:pPr algn="l"/>
            <a:endParaRPr lang="pt-BR" sz="1800" dirty="0"/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81" y="1522680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32460570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Usar material </a:t>
            </a:r>
            <a:r>
              <a:rPr lang="pt-BR" sz="1800" b="1" i="1" u="sng" dirty="0" err="1"/>
              <a:t>Ex</a:t>
            </a:r>
            <a:r>
              <a:rPr lang="pt-BR" sz="1800" b="1" i="1" u="sng" dirty="0"/>
              <a:t> PROVC.xlsx</a:t>
            </a:r>
          </a:p>
        </p:txBody>
      </p:sp>
    </p:spTree>
    <p:extLst>
      <p:ext uri="{BB962C8B-B14F-4D97-AF65-F5344CB8AC3E}">
        <p14:creationId xmlns:p14="http://schemas.microsoft.com/office/powerpoint/2010/main" val="31391104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Alto Volume de Dados  - Banco de Dados em TXT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531607" y="1106970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pt-BR" sz="1800" dirty="0"/>
              <a:t>Ao trabalhar com banco de dados, utilizar comando Texto para Colunas do Excel</a:t>
            </a:r>
          </a:p>
          <a:p>
            <a:pPr>
              <a:buFontTx/>
              <a:buChar char="-"/>
            </a:pPr>
            <a:r>
              <a:rPr lang="pt-BR" sz="1800" dirty="0"/>
              <a:t>&gt;No comando Abrir, ou copiando do Arquivo </a:t>
            </a:r>
            <a:r>
              <a:rPr lang="pt-BR" sz="1800" dirty="0" err="1"/>
              <a:t>txt</a:t>
            </a:r>
            <a:r>
              <a:rPr lang="pt-BR" sz="1800" dirty="0"/>
              <a:t> e colando no Excel:</a:t>
            </a:r>
          </a:p>
          <a:p>
            <a:pPr marL="0" indent="0">
              <a:buNone/>
            </a:pPr>
            <a:r>
              <a:rPr lang="pt-BR" sz="1800" dirty="0"/>
              <a:t>Com a coluna do Texto Selecionada: Guia dados&gt; Grupo Ferramenta de Dados &gt; Texto para Colunas.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3 Passos para converter em Excel:</a:t>
            </a:r>
          </a:p>
          <a:p>
            <a:pPr>
              <a:buFont typeface="+mj-lt"/>
              <a:buAutoNum type="arabicPeriod"/>
            </a:pPr>
            <a:r>
              <a:rPr lang="pt-BR" sz="1800" dirty="0"/>
              <a:t>Coluna com tamanho Fixo ou existe algum carácter que marca a separação de cada coluna?</a:t>
            </a:r>
          </a:p>
          <a:p>
            <a:pPr>
              <a:buFont typeface="+mj-lt"/>
              <a:buAutoNum type="arabicPeriod"/>
            </a:pPr>
            <a:r>
              <a:rPr lang="pt-BR" sz="1800" dirty="0"/>
              <a:t>Onde separam-se as colunas (informar carácter ou a desenhar a divisória de coluna)</a:t>
            </a:r>
          </a:p>
          <a:p>
            <a:pPr>
              <a:buFont typeface="+mj-lt"/>
              <a:buAutoNum type="arabicPeriod"/>
            </a:pPr>
            <a:r>
              <a:rPr lang="pt-BR" sz="1800" dirty="0"/>
              <a:t>Dizer o tipo de dado de cada Coluna (texto ou número).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>
              <a:buFontTx/>
              <a:buChar char="-"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>
              <a:buFontTx/>
              <a:buChar char="-"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217" y="4094078"/>
            <a:ext cx="2775305" cy="223196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87" y="4094078"/>
            <a:ext cx="2775305" cy="22319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747" y="4094078"/>
            <a:ext cx="2786063" cy="2240615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10269070" y="2431262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Paramos aqui</a:t>
            </a:r>
          </a:p>
        </p:txBody>
      </p:sp>
    </p:spTree>
    <p:extLst>
      <p:ext uri="{BB962C8B-B14F-4D97-AF65-F5344CB8AC3E}">
        <p14:creationId xmlns:p14="http://schemas.microsoft.com/office/powerpoint/2010/main" val="2142910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930546"/>
            <a:ext cx="9144000" cy="57014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Classificação de Listas simples (1 nível)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Classificação Avançadas (2 níveis, Colunas e personalizada)</a:t>
            </a:r>
          </a:p>
          <a:p>
            <a:pPr>
              <a:lnSpc>
                <a:spcPct val="150000"/>
              </a:lnSpc>
            </a:pPr>
            <a:r>
              <a:rPr lang="pt-BR" sz="2000" dirty="0" err="1"/>
              <a:t>Auto-agrupamento</a:t>
            </a:r>
            <a:r>
              <a:rPr lang="pt-BR" sz="2000" dirty="0"/>
              <a:t> e estrutura de tópico com relatório de Subtotal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Auto Filtro simples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Pesquisar no </a:t>
            </a:r>
            <a:r>
              <a:rPr lang="pt-BR" sz="2000" dirty="0" err="1"/>
              <a:t>auto-filtro</a:t>
            </a:r>
            <a:r>
              <a:rPr lang="pt-BR" sz="2000" dirty="0"/>
              <a:t> com </a:t>
            </a:r>
            <a:r>
              <a:rPr lang="pt-BR" sz="2000" dirty="0" err="1"/>
              <a:t>caracter</a:t>
            </a:r>
            <a:r>
              <a:rPr lang="pt-BR" sz="2000" dirty="0"/>
              <a:t> curinga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Pesquisar </a:t>
            </a:r>
            <a:r>
              <a:rPr lang="pt-BR" sz="2000" dirty="0" err="1"/>
              <a:t>autofiltro</a:t>
            </a:r>
            <a:r>
              <a:rPr lang="pt-BR" sz="2000" dirty="0"/>
              <a:t> por cor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Formula PROCV (valor exato x intervalo ) 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Referencia externa à formula no </a:t>
            </a:r>
            <a:r>
              <a:rPr lang="pt-BR" sz="2000" dirty="0" err="1"/>
              <a:t>Procv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Colar especial transpor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Abrir um arquivo </a:t>
            </a:r>
            <a:r>
              <a:rPr lang="pt-BR" sz="2000" dirty="0" err="1"/>
              <a:t>txt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Texto para colunas em 3 passos.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59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7749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</p:txBody>
      </p:sp>
    </p:spTree>
    <p:extLst>
      <p:ext uri="{BB962C8B-B14F-4D97-AF65-F5344CB8AC3E}">
        <p14:creationId xmlns:p14="http://schemas.microsoft.com/office/powerpoint/2010/main" val="35945604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50490" y="1183351"/>
            <a:ext cx="9144000" cy="56746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Arquivo tabela de Vendedores</a:t>
            </a:r>
          </a:p>
          <a:p>
            <a:pPr>
              <a:lnSpc>
                <a:spcPct val="150000"/>
              </a:lnSpc>
            </a:pPr>
            <a:endParaRPr lang="pt-BR" sz="2000" dirty="0"/>
          </a:p>
          <a:p>
            <a:pPr>
              <a:lnSpc>
                <a:spcPct val="150000"/>
              </a:lnSpc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Total de Comissão a pagar?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3 tipos de comissão: Fixa, variável e sem comissão.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R$ RESULTADO: 1851,40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relembrar PROCV e Filtro para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108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87780" y="1183351"/>
            <a:ext cx="9144000" cy="56746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Arquivo de Vendas (Excel e </a:t>
            </a:r>
            <a:r>
              <a:rPr lang="pt-BR" sz="2000" dirty="0" err="1"/>
              <a:t>txt</a:t>
            </a:r>
            <a:r>
              <a:rPr lang="pt-BR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vendedor com mais vendas (em R$)?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Categoria </a:t>
            </a:r>
            <a:r>
              <a:rPr lang="pt-BR" sz="2000" strike="dblStrike" dirty="0">
                <a:solidFill>
                  <a:srgbClr val="FF0000"/>
                </a:solidFill>
              </a:rPr>
              <a:t>de Eletrodoméstico </a:t>
            </a:r>
            <a:r>
              <a:rPr lang="pt-BR" sz="2000" dirty="0"/>
              <a:t>com mais vendas (em R$).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loja menos vendeu (R$) 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Quantas (</a:t>
            </a:r>
            <a:r>
              <a:rPr lang="pt-BR" sz="2000" dirty="0" err="1"/>
              <a:t>qtd</a:t>
            </a:r>
            <a:r>
              <a:rPr lang="pt-BR" sz="2000" dirty="0"/>
              <a:t>) vendas foram realizadas no mês de Dezembro/14?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Dica: classificação, Subtotal, </a:t>
            </a:r>
            <a:r>
              <a:rPr lang="pt-BR" sz="2000" dirty="0" err="1"/>
              <a:t>Procv</a:t>
            </a:r>
            <a:r>
              <a:rPr lang="pt-BR" sz="2000" dirty="0"/>
              <a:t>, Concatenar, formula Direita, abrir </a:t>
            </a:r>
            <a:r>
              <a:rPr lang="pt-BR" sz="2000" dirty="0" err="1"/>
              <a:t>txt</a:t>
            </a:r>
            <a:r>
              <a:rPr lang="pt-BR" sz="2000" dirty="0"/>
              <a:t>, texto para colunas (cuidado com campo de ID-Produto = manter tipo Texto).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b="1" dirty="0">
                <a:solidFill>
                  <a:srgbClr val="FF0000"/>
                </a:solidFill>
              </a:rPr>
              <a:t>REINICIO ÀS 13:20 – RESOLUÇÃO AS 13:40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Vamos relembrar PROCV e Subtotal  para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3363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FORMULA DE Banco de Dados e FLUXO DE LOGICA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210670" y="871369"/>
            <a:ext cx="10896600" cy="465806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O Excel possui uma biblioteca de funções próprias para listas grandes. Ao atender a 1 critério especifico, faz a soma de acordo com a parâmetro informado. As função são: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SOMASE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CONT.SE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MÉDIASE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* ?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Elas trabalham em conjunto com a o fluxo de símbolos abaixo que dizem qual é o Critério:</a:t>
            </a:r>
          </a:p>
          <a:p>
            <a:pPr marL="0" indent="0">
              <a:buNone/>
            </a:pPr>
            <a:r>
              <a:rPr lang="pt-BR" sz="1800" dirty="0"/>
              <a:t>2) &gt; (maior do que ) ; &lt; (menor do que) ;  = (igual a ); &lt;&gt; (diferente de).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/>
              <a:t>Usando a formula  acima você consegue somar somente valores que atendam às condições proposta usando os símbolos do item 2.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24" y="4578699"/>
            <a:ext cx="2908300" cy="155184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712" y="5093605"/>
            <a:ext cx="3517900" cy="27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9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>
                <a:latin typeface="Corbel" panose="020B0503020204020204" pitchFamily="34" charset="0"/>
              </a:rPr>
              <a:t>Aula 3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Manipulação de banco de dados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Trabalhar com listas complexas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Formulas 3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Classificação e filtro avançados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Formatação Condicional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601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- 2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Retorne no arquivo de VENDAS (exercício anterior) e usando o soma.se e cont.se qual venda média por ‘Segmento’?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Faça a soma de vendas para todos os  </a:t>
            </a:r>
            <a:r>
              <a:rPr lang="pt-BR" sz="1800" strike="dblStrike" dirty="0">
                <a:solidFill>
                  <a:srgbClr val="FF0000"/>
                </a:solidFill>
              </a:rPr>
              <a:t>Fornecedores</a:t>
            </a:r>
            <a:r>
              <a:rPr lang="pt-BR" sz="1800" dirty="0"/>
              <a:t> </a:t>
            </a:r>
            <a:r>
              <a:rPr lang="pt-BR" sz="1800" b="1" dirty="0">
                <a:highlight>
                  <a:srgbClr val="FFFF00"/>
                </a:highlight>
              </a:rPr>
              <a:t>Fabrica</a:t>
            </a:r>
            <a:r>
              <a:rPr lang="pt-BR" sz="1800" dirty="0"/>
              <a:t>nte que começa com “</a:t>
            </a:r>
            <a:r>
              <a:rPr lang="pt-BR" sz="1800" dirty="0" err="1"/>
              <a:t>Br</a:t>
            </a:r>
            <a:r>
              <a:rPr lang="pt-BR" sz="1800" dirty="0"/>
              <a:t>” no nome.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Faça a soma de todas as vendas desconsiderando e</a:t>
            </a:r>
            <a:r>
              <a:rPr lang="pt-BR" sz="1800" dirty="0">
                <a:highlight>
                  <a:srgbClr val="FFFF00"/>
                </a:highlight>
              </a:rPr>
              <a:t>stado</a:t>
            </a:r>
            <a:r>
              <a:rPr lang="pt-BR" sz="1800" dirty="0"/>
              <a:t> de “São Paulo”.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Qual a soma onde o </a:t>
            </a:r>
            <a:r>
              <a:rPr lang="pt-BR" sz="1800" dirty="0">
                <a:highlight>
                  <a:srgbClr val="FFFF00"/>
                </a:highlight>
              </a:rPr>
              <a:t>nome do vendedor </a:t>
            </a:r>
            <a:r>
              <a:rPr lang="pt-BR" sz="1800" dirty="0"/>
              <a:t>não possui nenhuma letra “E”.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Qual total de vendas feitas desde Dez/2013 até hoje. E Anterior à Dez/2013?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8428160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no Excel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59484" y="1268335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O Excel possui uma biblioteca muito rica para analise visual de informação: </a:t>
            </a:r>
            <a:r>
              <a:rPr lang="pt-BR" sz="1800" dirty="0" err="1"/>
              <a:t>Graficos</a:t>
            </a:r>
            <a:r>
              <a:rPr lang="pt-BR" sz="1800" dirty="0"/>
              <a:t>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Gráficos são uteis para consolidar grandes volumes de dados e representa-los de forma visual ajudando a identificar informações uteis em pouquíssimos segundos.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Selecionar o intervalo de dados &gt; Guia Inserir&gt; Grupo Gráficos&gt; Escolher um gráfico.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Principais Tipos de Gráfico:</a:t>
            </a:r>
          </a:p>
          <a:p>
            <a:r>
              <a:rPr lang="pt-BR" sz="1800" dirty="0"/>
              <a:t>Linha: quando queremos analisar séries temporais</a:t>
            </a:r>
          </a:p>
          <a:p>
            <a:r>
              <a:rPr lang="pt-BR" sz="1800" dirty="0"/>
              <a:t>Barra: quando queremos comparar grupos</a:t>
            </a:r>
          </a:p>
          <a:p>
            <a:r>
              <a:rPr lang="pt-BR" sz="1800" dirty="0"/>
              <a:t>Pizza: quando queremos comparar importância/participação.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3864507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no Excel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05696" y="871369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600" dirty="0"/>
              <a:t>O Excel possui uma biblioteca muito rica para analise visual de informação: Gráficos.</a:t>
            </a:r>
          </a:p>
          <a:p>
            <a:pPr marL="0" indent="0">
              <a:buFont typeface="Arial" charset="0"/>
              <a:buNone/>
            </a:pPr>
            <a:r>
              <a:rPr lang="pt-BR" sz="1600" dirty="0"/>
              <a:t>Gráficos são uteis para consolidar grandes volumes de dados e representa-los de forma visual ajudando a identificar informações uteis em pouquíssimos segundos.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r>
              <a:rPr lang="pt-BR" sz="16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600" dirty="0"/>
              <a:t>1)Selecionar o intervalo de dados &gt; Guia Inserir&gt; Grupo Gráficos&gt; Escolher um gráfico.</a:t>
            </a:r>
          </a:p>
          <a:p>
            <a:pPr marL="0" indent="0">
              <a:buFont typeface="Arial" charset="0"/>
              <a:buNone/>
            </a:pPr>
            <a:r>
              <a:rPr lang="pt-BR" sz="1600" dirty="0"/>
              <a:t>2)Selecionar dados e pressionar F11 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r>
              <a:rPr lang="pt-BR" sz="1600" dirty="0"/>
              <a:t>Principais Tipos de Gráfico:</a:t>
            </a:r>
          </a:p>
          <a:p>
            <a:r>
              <a:rPr lang="pt-BR" sz="1600" dirty="0"/>
              <a:t>Linha: quando queremos analisar séries temporais</a:t>
            </a:r>
          </a:p>
          <a:p>
            <a:r>
              <a:rPr lang="pt-BR" sz="1600" dirty="0"/>
              <a:t>Barra: quando queremos comparar grupos</a:t>
            </a:r>
          </a:p>
          <a:p>
            <a:r>
              <a:rPr lang="pt-BR" sz="1600" dirty="0"/>
              <a:t>Pizza: quando queremos comparar importância/participação.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/>
          </p:nvPr>
        </p:nvGraphicFramePr>
        <p:xfrm>
          <a:off x="4449352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/>
          <p:cNvGraphicFramePr>
            <a:graphicFrameLocks/>
          </p:cNvGraphicFramePr>
          <p:nvPr>
            <p:extLst/>
          </p:nvPr>
        </p:nvGraphicFramePr>
        <p:xfrm>
          <a:off x="1889032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/>
          </p:nvPr>
        </p:nvGraphicFramePr>
        <p:xfrm>
          <a:off x="7128006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685435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no Excel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05696" y="871369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600" dirty="0"/>
              <a:t>Ao criar um gráfico você editar e alterar sua cor, formatação, inserir rotulo e mesmo alterar o tipo de gráfico (</a:t>
            </a:r>
            <a:r>
              <a:rPr lang="pt-BR" sz="1600" dirty="0" err="1"/>
              <a:t>Ex</a:t>
            </a:r>
            <a:r>
              <a:rPr lang="pt-BR" sz="1600" dirty="0"/>
              <a:t>: de </a:t>
            </a:r>
            <a:r>
              <a:rPr lang="pt-BR" sz="1600" dirty="0" err="1"/>
              <a:t>puizza</a:t>
            </a:r>
            <a:r>
              <a:rPr lang="pt-BR" sz="1600" dirty="0"/>
              <a:t> para Linha).</a:t>
            </a:r>
          </a:p>
          <a:p>
            <a:pPr marL="0" indent="0">
              <a:buFont typeface="Arial" charset="0"/>
              <a:buNone/>
            </a:pPr>
            <a:r>
              <a:rPr lang="pt-BR" sz="16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600" dirty="0"/>
              <a:t>Selecionar o gráfico e clique com o botão direito do mouse.</a:t>
            </a:r>
          </a:p>
          <a:p>
            <a:pPr marL="0" indent="0">
              <a:buFont typeface="Arial" charset="0"/>
              <a:buNone/>
            </a:pPr>
            <a:r>
              <a:rPr lang="pt-BR" sz="1600" dirty="0"/>
              <a:t> ou Selecionar o gráfico e utilize as guias : Design e Pagina inicial.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/>
          </p:nvPr>
        </p:nvGraphicFramePr>
        <p:xfrm>
          <a:off x="1125239" y="3197133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/>
        </p:nvGraphicFramePr>
        <p:xfrm>
          <a:off x="7128006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/>
          </p:nvPr>
        </p:nvGraphicFramePr>
        <p:xfrm>
          <a:off x="4546170" y="3302598"/>
          <a:ext cx="1843872" cy="1847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Seta para a Direita 1"/>
          <p:cNvSpPr/>
          <p:nvPr/>
        </p:nvSpPr>
        <p:spPr>
          <a:xfrm>
            <a:off x="3603812" y="3818965"/>
            <a:ext cx="505609" cy="355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0269070" y="2431262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Paramos aqui</a:t>
            </a:r>
          </a:p>
        </p:txBody>
      </p:sp>
    </p:spTree>
    <p:extLst>
      <p:ext uri="{BB962C8B-B14F-4D97-AF65-F5344CB8AC3E}">
        <p14:creationId xmlns:p14="http://schemas.microsoft.com/office/powerpoint/2010/main" val="2526182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930546"/>
            <a:ext cx="9144000" cy="57014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Abrir </a:t>
            </a:r>
            <a:r>
              <a:rPr lang="pt-BR" sz="2000" dirty="0" err="1">
                <a:solidFill>
                  <a:schemeClr val="bg1">
                    <a:lumMod val="65000"/>
                  </a:schemeClr>
                </a:solidFill>
              </a:rPr>
              <a:t>Txt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Texto para colunas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Subtotal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Filtro</a:t>
            </a:r>
          </a:p>
          <a:p>
            <a:pPr>
              <a:lnSpc>
                <a:spcPct val="150000"/>
              </a:lnSpc>
            </a:pPr>
            <a:r>
              <a:rPr lang="pt-BR" sz="2000" dirty="0" err="1">
                <a:solidFill>
                  <a:schemeClr val="bg1">
                    <a:lumMod val="65000"/>
                  </a:schemeClr>
                </a:solidFill>
              </a:rPr>
              <a:t>Procv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/>
              <a:t>Fórmulas de Banco de </a:t>
            </a:r>
            <a:r>
              <a:rPr lang="pt-BR" sz="2000" dirty="0" err="1"/>
              <a:t>Dados:Somase</a:t>
            </a:r>
            <a:r>
              <a:rPr lang="pt-BR" sz="2000" dirty="0"/>
              <a:t>, Cont.se, </a:t>
            </a:r>
            <a:r>
              <a:rPr lang="pt-BR" sz="2000" dirty="0" err="1"/>
              <a:t>médiase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Fórmulas de Texto: Concatenar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Gráficos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Formatação de Gráficos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59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7749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</p:txBody>
      </p:sp>
    </p:spTree>
    <p:extLst>
      <p:ext uri="{BB962C8B-B14F-4D97-AF65-F5344CB8AC3E}">
        <p14:creationId xmlns:p14="http://schemas.microsoft.com/office/powerpoint/2010/main" val="41484712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929205" y="1156518"/>
            <a:ext cx="9144000" cy="57014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Abrir Arquivo DRE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59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7749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RELEMBRAR GRAFICO</a:t>
            </a:r>
          </a:p>
        </p:txBody>
      </p:sp>
    </p:spTree>
    <p:extLst>
      <p:ext uri="{BB962C8B-B14F-4D97-AF65-F5344CB8AC3E}">
        <p14:creationId xmlns:p14="http://schemas.microsoft.com/office/powerpoint/2010/main" val="26970231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Elementos Gráficos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Cálculo da Equação da Reta diz qual a  TENDENCIA do comportamento dos dados: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Relembrando conceito matemático do Ginásio!!: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- Equação da reta: Ao obter dois pontos, é possível calcular qualquer ponto no Gráfico inclusive estimar um ponto qualquer na reta (projeção).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Adicionar linha de tendência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Selecionar categoria a estimar, botão direito, adicionar tendência.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Você pode ainda selecionar o tipo de equação : Linear, Exponencial, Potenciação, etc... inclusive fazer uma projeção futura.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313428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FUNÇÕES DE TEXTO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1690018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Permitem extrair e combinar textos  que estão dentro das células ao invés de texto separados em cada coluna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DIREITA =  retorna x caracteres a contar desde </a:t>
            </a:r>
            <a:r>
              <a:rPr lang="pt-BR" sz="1800" b="1" dirty="0"/>
              <a:t>o primeiro </a:t>
            </a:r>
            <a:r>
              <a:rPr lang="pt-BR" sz="1800" dirty="0" err="1"/>
              <a:t>caracter</a:t>
            </a:r>
            <a:r>
              <a:rPr lang="pt-BR" sz="1800" dirty="0"/>
              <a:t> (sentido esquerda&gt;direita)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ESQUERDA = retorna x caracteres a contar desde </a:t>
            </a:r>
            <a:r>
              <a:rPr lang="pt-BR" sz="1800" b="1" dirty="0"/>
              <a:t>o primeiro </a:t>
            </a:r>
            <a:r>
              <a:rPr lang="pt-BR" sz="1800" dirty="0" err="1"/>
              <a:t>caracter</a:t>
            </a:r>
            <a:r>
              <a:rPr lang="pt-BR" sz="1800" dirty="0"/>
              <a:t> (sentido esquerda&gt;direita)</a:t>
            </a:r>
          </a:p>
          <a:p>
            <a:pPr marL="0" indent="0">
              <a:buNone/>
            </a:pPr>
            <a:r>
              <a:rPr lang="pt-BR" sz="1800" dirty="0"/>
              <a:t>EXT.TEXTO = retorna x caracteres a partir de qualquer posição que eu informar (sentido direita esquerda).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7040824" y="4173967"/>
            <a:ext cx="43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Extrai 7 caracteres começando pela direita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13624"/>
            <a:ext cx="7040824" cy="184626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040824" y="4543299"/>
            <a:ext cx="43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Extrai 4 caracteres começando pela esquerda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040824" y="4928788"/>
            <a:ext cx="482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partir da 6ª posição Extrai 8 caracteres</a:t>
            </a:r>
          </a:p>
        </p:txBody>
      </p:sp>
    </p:spTree>
    <p:extLst>
      <p:ext uri="{BB962C8B-B14F-4D97-AF65-F5344CB8AC3E}">
        <p14:creationId xmlns:p14="http://schemas.microsoft.com/office/powerpoint/2010/main" val="37409830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REMOVER DUPLICADOS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703729" y="103166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Comando do Excel para remover automaticamente registros duplicados.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Pode ser usado para uma única coluna quanto colunas combinadas.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Caminhos 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Guia dados &gt; Grupo Ferramenta de dados&gt; Comando Remover duplicatas.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Você pode selecionar uma única coluna ou intervalo inteiro.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9" y="3505648"/>
            <a:ext cx="3298567" cy="164306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919" y="3482374"/>
            <a:ext cx="3345292" cy="1666334"/>
          </a:xfrm>
          <a:prstGeom prst="rect">
            <a:avLst/>
          </a:prstGeom>
        </p:spPr>
      </p:pic>
      <p:sp>
        <p:nvSpPr>
          <p:cNvPr id="5" name="Seta para Baixo 4"/>
          <p:cNvSpPr/>
          <p:nvPr/>
        </p:nvSpPr>
        <p:spPr>
          <a:xfrm>
            <a:off x="1914861" y="5202498"/>
            <a:ext cx="720763" cy="40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>
            <a:off x="7510630" y="5202498"/>
            <a:ext cx="720763" cy="40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161826" y="5852160"/>
            <a:ext cx="2990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Traz 1 única linha para cada estado (estado não repete)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556491" y="5838521"/>
            <a:ext cx="5825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Trás 1 única linha para cada estado combinado com a cidade (estado ou cidade podem repetir individualmente, mas a combinação de ambos não repete)</a:t>
            </a:r>
          </a:p>
        </p:txBody>
      </p:sp>
    </p:spTree>
    <p:extLst>
      <p:ext uri="{BB962C8B-B14F-4D97-AF65-F5344CB8AC3E}">
        <p14:creationId xmlns:p14="http://schemas.microsoft.com/office/powerpoint/2010/main" val="8465464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- 3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Retorne no arquivo de VENDAS (exercício anterior) e usando o soma.se e cont.se calcule o total de vendas e contagem de vendas para cada: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categoria,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Vendedores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e fabricantes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Produto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Cidade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Calcule o preço médio de cada um dos itens acima (total de vendas dividido pela contagem de registros).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Faça Gráfico de Pizza para saber qual fatia pertence a cada ESTADO. Insira  </a:t>
            </a:r>
            <a:r>
              <a:rPr lang="pt-BR" sz="1800" dirty="0" err="1"/>
              <a:t>Rotulos</a:t>
            </a:r>
            <a:r>
              <a:rPr lang="pt-BR" sz="1800" dirty="0"/>
              <a:t> de valores </a:t>
            </a:r>
          </a:p>
          <a:p>
            <a:pPr marL="0" indent="0">
              <a:buFont typeface="Arial" charset="0"/>
              <a:buNone/>
            </a:pPr>
            <a:r>
              <a:rPr lang="pt-BR" sz="1800" dirty="0" err="1"/>
              <a:t>Grafico</a:t>
            </a:r>
            <a:r>
              <a:rPr lang="pt-BR" sz="1800" dirty="0"/>
              <a:t> DE COLUNAS para Comparar ENTRE VENDEDORES insira rótulos com valores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14311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>
                <a:latin typeface="Corbel" panose="020B0503020204020204" pitchFamily="34" charset="0"/>
              </a:rPr>
              <a:t>Aula 4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Outros tipos de importação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Gráficos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Impressão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Proteção de Arquivo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860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– 3 continuação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Utilize o relatório de Vendas para mostrar graficamente durante todos o período, 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1) Como é representado graficamente as vendas por Fornecedor ( represente com gráfico de barra).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Quem vendeu mais /  Quem vendeu Menos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2) Mostre graficamente a participação de cada vendedor no total de vendas.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Quem vendeu mais / Quem vendeu Menos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7182161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- 4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Você recebeu uma base de dados sobre as despesas da Empresa em </a:t>
            </a:r>
            <a:r>
              <a:rPr lang="pt-BR" sz="1800" dirty="0" err="1">
                <a:latin typeface="Corbel" panose="020B0503020204020204" pitchFamily="34" charset="0"/>
              </a:rPr>
              <a:t>txt</a:t>
            </a:r>
            <a:r>
              <a:rPr lang="pt-BR" sz="1800" dirty="0">
                <a:latin typeface="Corbel" panose="020B0503020204020204" pitchFamily="34" charset="0"/>
              </a:rPr>
              <a:t> extraída do sistema ERP de um relatório da contabilidade que não possui campos de descrição do Diretor responsável (</a:t>
            </a:r>
            <a:r>
              <a:rPr lang="pt-BR" sz="1800" dirty="0">
                <a:highlight>
                  <a:srgbClr val="FFFF00"/>
                </a:highlight>
                <a:latin typeface="Corbel" panose="020B0503020204020204" pitchFamily="34" charset="0"/>
              </a:rPr>
              <a:t>arquivo Fornecedores.txt</a:t>
            </a:r>
            <a:r>
              <a:rPr lang="pt-BR" sz="1800" dirty="0">
                <a:latin typeface="Corbel" panose="020B0503020204020204" pitchFamily="34" charset="0"/>
              </a:rPr>
              <a:t>). </a:t>
            </a:r>
          </a:p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Cada linha/registro  representa uma nota de pagamento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Cruze este banco de dados com o cadastro de outro sistema (</a:t>
            </a:r>
            <a:r>
              <a:rPr lang="pt-BR" sz="1800" dirty="0">
                <a:highlight>
                  <a:srgbClr val="FFFF00"/>
                </a:highlight>
                <a:latin typeface="Corbel" panose="020B0503020204020204" pitchFamily="34" charset="0"/>
              </a:rPr>
              <a:t>De para </a:t>
            </a:r>
            <a:r>
              <a:rPr lang="pt-BR" sz="1800" dirty="0" err="1">
                <a:highlight>
                  <a:srgbClr val="FFFF00"/>
                </a:highlight>
                <a:latin typeface="Corbel" panose="020B0503020204020204" pitchFamily="34" charset="0"/>
              </a:rPr>
              <a:t>CCusto</a:t>
            </a:r>
            <a:r>
              <a:rPr lang="pt-BR" sz="1800" dirty="0">
                <a:highlight>
                  <a:srgbClr val="FFFF00"/>
                </a:highlight>
                <a:latin typeface="Corbel" panose="020B0503020204020204" pitchFamily="34" charset="0"/>
              </a:rPr>
              <a:t> </a:t>
            </a:r>
            <a:r>
              <a:rPr lang="pt-BR" sz="1800" dirty="0">
                <a:latin typeface="Corbel" panose="020B0503020204020204" pitchFamily="34" charset="0"/>
              </a:rPr>
              <a:t>X Fornecedores.xlsx) e descubra: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Qual o valor gasto total da empresa com “MATERIAL IMPRESSO FÁBRICA”?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Qual o gasto total do Diretor Silvio?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latin typeface="Corbel" panose="020B0503020204020204" pitchFamily="34" charset="0"/>
              </a:rPr>
              <a:t>Faça um relatório de Gasto total por Diretor (inclua diretores não identificados = vazio)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latin typeface="Corbel" panose="020B0503020204020204" pitchFamily="34" charset="0"/>
              </a:rPr>
              <a:t>Faça um Gráfico de Colunas de Despesa por Diretor e Outro por DENOMINAÇÃO do Centro de Custo.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Dica: Converter Todos os IDS para numero ,</a:t>
            </a:r>
            <a:r>
              <a:rPr lang="pt-BR" sz="1800" dirty="0" err="1">
                <a:latin typeface="Corbel" panose="020B0503020204020204" pitchFamily="34" charset="0"/>
              </a:rPr>
              <a:t>PROCV,Texto</a:t>
            </a:r>
            <a:r>
              <a:rPr lang="pt-BR" sz="1800" dirty="0">
                <a:latin typeface="Corbel" panose="020B0503020204020204" pitchFamily="34" charset="0"/>
              </a:rPr>
              <a:t> para Coluna, FILTRO, Classificação, formula banco de dados (SOMASE, CONT.SE, MÉDIASE) </a:t>
            </a:r>
            <a:r>
              <a:rPr lang="pt-BR" sz="1800" dirty="0" err="1">
                <a:latin typeface="Corbel" panose="020B0503020204020204" pitchFamily="34" charset="0"/>
              </a:rPr>
              <a:t>Graficos</a:t>
            </a:r>
            <a:r>
              <a:rPr lang="pt-BR" sz="1800" dirty="0">
                <a:latin typeface="Corbel" panose="020B0503020204020204" pitchFamily="34" charset="0"/>
              </a:rPr>
              <a:t> , .</a:t>
            </a: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9219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CRIAR LISTA PERSONALIZADA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59484" y="1257578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Uma lista personalizada permite todos os benefícios que já vimos sobre a facilidade com alça de preenchimento e classificação similar ao comportamento com dias da semana e meses do ano ou números sequencias.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Para criar sua lista personalizadas, selecione a lista personalizada desejada e vá no caminho: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Guia Arquivos, Menu Opções, Menu Avançado, Espaço Geral, Editar Lista Personalizada, Selecionar lista e clicar em Importar.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7529334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- 5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Uma Empresa em Dificuldades financeira precisa priorizar seus pagamentos.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O Banco de dados a pagar está contido no arquivo </a:t>
            </a:r>
            <a:r>
              <a:rPr lang="pt-BR" sz="1800" b="1" u="sng" dirty="0"/>
              <a:t>Priorização de Pagamentos</a:t>
            </a:r>
            <a:r>
              <a:rPr lang="pt-BR" sz="1800" dirty="0"/>
              <a:t>.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A empresa possui apenas 400 MIL REAIS  em caixa para realizar os pagamentos. Através das diretrizes de prioridades, separe todos os boletos que precisam ser pagos em um arquivo apartado.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DESAFIO: tente maximizar a quantidade de Notas/Registro que serão pagos: ou seja,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 - Pago poucas notas de alto valor ou muitas de pouco valor?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Dica: Formulas de Texto, </a:t>
            </a:r>
            <a:r>
              <a:rPr lang="pt-BR" sz="1800" dirty="0" err="1"/>
              <a:t>Procv</a:t>
            </a:r>
            <a:r>
              <a:rPr lang="pt-BR" sz="1800" dirty="0"/>
              <a:t>, Classificação, soma, lista personalizada.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3101863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FUNÇÃO SE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301416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Instruções SE possibilitam que você faça comparações lógicas entre condições. Uma instrução SE geralmente diz o seguinte: se uma condição é verdadeira, faça tal coisa; caso contrário, faça outra coisa. As fórmulas podem retornar texto, valores ou ainda mais cálculos.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EX: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Se minha nota é maior do que a Nota de corte, passei de ano, senão fico de recuperação.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Na formula ficará: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71" y="4927954"/>
            <a:ext cx="9531051" cy="9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446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- 5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Arquivo “</a:t>
            </a:r>
            <a:r>
              <a:rPr lang="pt-BR" sz="1800" dirty="0" err="1"/>
              <a:t>exercicios</a:t>
            </a:r>
            <a:r>
              <a:rPr lang="pt-BR" sz="1800" dirty="0"/>
              <a:t> se”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5958311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- 6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Arquivo Tabela de Vendedores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Refaça o calculo de comissionamento de vendas de modo que seja possível simular rapidamente qual o gasto com comissão caso sejam alteradas as opções do tipo de comissionamento.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5172128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– 6  -Continuação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b="1" u="sng" dirty="0">
                <a:highlight>
                  <a:srgbClr val="FFFF00"/>
                </a:highlight>
              </a:rPr>
              <a:t>Funções aninhadas: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O Excel utiliza o resultado de uma função como argumento de outra função.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Vantagem: Economia de Espaço, tempo, memoria, layout.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Desvantagem: complexidade em rastrear e montar logica.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Você consegue refazer o </a:t>
            </a:r>
            <a:r>
              <a:rPr lang="pt-BR" sz="1800" dirty="0" err="1"/>
              <a:t>Exercicio</a:t>
            </a:r>
            <a:r>
              <a:rPr lang="pt-BR" sz="1800" dirty="0"/>
              <a:t> anterior em apenas 1 Coluna?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7723346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84095" y="754063"/>
            <a:ext cx="11707906" cy="5495925"/>
          </a:xfrm>
        </p:spPr>
        <p:txBody>
          <a:bodyPr>
            <a:noAutofit/>
          </a:bodyPr>
          <a:lstStyle/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Fazer um relatório do fluxo de caixa diário para 1 ano.</a:t>
            </a:r>
          </a:p>
          <a:p>
            <a:pPr algn="just"/>
            <a:r>
              <a:rPr lang="pt-BR" sz="2000" dirty="0"/>
              <a:t>1- Cada mês será em uma Planilha diferente</a:t>
            </a:r>
          </a:p>
          <a:p>
            <a:pPr algn="just"/>
            <a:r>
              <a:rPr lang="pt-BR" sz="2000" dirty="0"/>
              <a:t>2 -Inicia em 01/01/2017 com 0 de saldo Inicial. Termina em 31/12/2017.</a:t>
            </a:r>
          </a:p>
          <a:p>
            <a:pPr algn="just"/>
            <a:r>
              <a:rPr lang="pt-BR" sz="2000" dirty="0"/>
              <a:t>3- Toda terça tem pagamento de fornecedor no valor de 9.000 e às terças de 8.000.</a:t>
            </a:r>
          </a:p>
          <a:p>
            <a:pPr algn="just"/>
            <a:r>
              <a:rPr lang="pt-BR" sz="2000" dirty="0"/>
              <a:t>4 -Todo dia 5 e dia 20 de cada mês tem despesa adicional de 15.000 e 7.000 respectivamente.</a:t>
            </a:r>
          </a:p>
          <a:p>
            <a:pPr algn="just"/>
            <a:r>
              <a:rPr lang="pt-BR" sz="2000" dirty="0"/>
              <a:t>5- A partir de setembro, todos os pagamentos aumentam 7%.</a:t>
            </a:r>
          </a:p>
          <a:p>
            <a:pPr algn="just"/>
            <a:r>
              <a:rPr lang="pt-BR" sz="2000" dirty="0"/>
              <a:t>6 – Os recebimentos de vendas são depositadas todas as segundas no valor de 21.000 (constantes o  ano inteiro)</a:t>
            </a:r>
          </a:p>
          <a:p>
            <a:pPr algn="just"/>
            <a:r>
              <a:rPr lang="pt-BR" sz="2000" dirty="0"/>
              <a:t>7- Os recebimentos de venda de sucata são depositadas às quartas no valor de 3.000 (constantes ano  inteiro).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No fim do ano haverá sobra ou falta de caixa? Quanto? Destaque pela cor vermelha a  planilha referente ao mês de menor caixa e verde onde esta a de maior caixa.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Dica: use a planilha anterior, copia de planilhas e formatação, referência externa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4539148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- 6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Projete 2 anos de vendas no relatório de VENDAS. 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Faça um gráfico de linhas e estime pela equação Linear, potenciação, </a:t>
            </a:r>
            <a:r>
              <a:rPr lang="pt-BR" sz="1800" dirty="0" err="1"/>
              <a:t>exponenciação</a:t>
            </a:r>
            <a:r>
              <a:rPr lang="pt-BR" sz="1800" dirty="0"/>
              <a:t>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816037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 – Estágios do Ciclo de Aprendizagem PNL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520668909"/>
              </p:ext>
            </p:extLst>
          </p:nvPr>
        </p:nvGraphicFramePr>
        <p:xfrm>
          <a:off x="2914127" y="1667435"/>
          <a:ext cx="5799567" cy="374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ta para a Direita 6"/>
          <p:cNvSpPr/>
          <p:nvPr/>
        </p:nvSpPr>
        <p:spPr>
          <a:xfrm>
            <a:off x="2581837" y="5755341"/>
            <a:ext cx="6831105" cy="279699"/>
          </a:xfrm>
          <a:prstGeom prst="rightArrow">
            <a:avLst>
              <a:gd name="adj1" fmla="val 50000"/>
              <a:gd name="adj2" fmla="val 16538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Cima 8"/>
          <p:cNvSpPr/>
          <p:nvPr/>
        </p:nvSpPr>
        <p:spPr>
          <a:xfrm>
            <a:off x="2495773" y="978946"/>
            <a:ext cx="301214" cy="4970033"/>
          </a:xfrm>
          <a:prstGeom prst="upArrow">
            <a:avLst>
              <a:gd name="adj1" fmla="val 50000"/>
              <a:gd name="adj2" fmla="val 16785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207623" y="6035040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Consciência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96045" y="1482769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Competência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963294" y="5016677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1º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7472085" y="5041764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2º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455948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3º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910403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4º</a:t>
            </a:r>
          </a:p>
        </p:txBody>
      </p:sp>
    </p:spTree>
    <p:extLst>
      <p:ext uri="{BB962C8B-B14F-4D97-AF65-F5344CB8AC3E}">
        <p14:creationId xmlns:p14="http://schemas.microsoft.com/office/powerpoint/2010/main" val="20671110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91671" y="754063"/>
            <a:ext cx="11600329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Criar relatório de fluxo de caixa de 1 ano com entradas, saídas e saldo.</a:t>
            </a:r>
          </a:p>
          <a:p>
            <a:pPr algn="just"/>
            <a:r>
              <a:rPr lang="pt-BR" sz="2000" dirty="0"/>
              <a:t>1 - Um mês em cada planilha.</a:t>
            </a:r>
          </a:p>
          <a:p>
            <a:pPr algn="just"/>
            <a:r>
              <a:rPr lang="pt-BR" sz="2000" dirty="0"/>
              <a:t>2 - Entrada/Recebimentos  Às terças de R$ 3.000, demais dias de R$ 2.000 (bruto)</a:t>
            </a:r>
          </a:p>
          <a:p>
            <a:pPr algn="just"/>
            <a:r>
              <a:rPr lang="pt-BR" sz="2000" dirty="0"/>
              <a:t>3 - Saídas/Pagamentos as quintas de R$ 4.000, demais dias de R$ 1.600 (bruto)</a:t>
            </a:r>
          </a:p>
          <a:p>
            <a:pPr algn="just"/>
            <a:r>
              <a:rPr lang="pt-BR" sz="2000" dirty="0"/>
              <a:t>4 - Todo dia 15 de cada mês, saída adicional de 6.000 (bruto)</a:t>
            </a:r>
          </a:p>
          <a:p>
            <a:pPr algn="just"/>
            <a:r>
              <a:rPr lang="pt-BR" sz="2000" dirty="0"/>
              <a:t>5 - calcular imposto ICMS de 18% sobre entrada/recebimentos + </a:t>
            </a:r>
            <a:r>
              <a:rPr lang="pt-BR" sz="2000" dirty="0" err="1"/>
              <a:t>Pis</a:t>
            </a:r>
            <a:r>
              <a:rPr lang="pt-BR" sz="2000" dirty="0"/>
              <a:t>/</a:t>
            </a:r>
            <a:r>
              <a:rPr lang="pt-BR" sz="2000" dirty="0" err="1"/>
              <a:t>Cofins</a:t>
            </a:r>
            <a:r>
              <a:rPr lang="pt-BR" sz="2000" dirty="0"/>
              <a:t> de 9,25%.</a:t>
            </a:r>
          </a:p>
          <a:p>
            <a:pPr algn="just"/>
            <a:r>
              <a:rPr lang="pt-BR" sz="2000" dirty="0"/>
              <a:t>6 - calcular imposto de 9,25% sobre saída/pagamentos.</a:t>
            </a:r>
          </a:p>
          <a:p>
            <a:pPr algn="just"/>
            <a:r>
              <a:rPr lang="pt-BR" sz="2000" dirty="0"/>
              <a:t>8 - Criar uma aba resumo mostrando recebimento por dia do mês, recebimento, pagamento e impostos líquidos pagos no ano.</a:t>
            </a:r>
          </a:p>
          <a:p>
            <a:pPr algn="just"/>
            <a:r>
              <a:rPr lang="pt-BR" sz="2000" dirty="0"/>
              <a:t>8 - Aba resumo deverá ser o local onde digitaremos as alíquotas e as demais planilhas deverão obedecer a estas alíquotas.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Dica: Fórmula soma 3D, formula aritmética, formatação, copia de planilhas, referência externa.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0831018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50664" y="786336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algn="just"/>
            <a:r>
              <a:rPr lang="pt-BR" sz="2000" dirty="0"/>
              <a:t>1- Com base no exercício anterior, qual é o dia com o maior saldo? E com menor Saldo? Qual a media de pagamento?</a:t>
            </a:r>
          </a:p>
          <a:p>
            <a:pPr algn="just"/>
            <a:r>
              <a:rPr lang="pt-BR" sz="2000" dirty="0"/>
              <a:t>Dica: Formulas Soma, mínimo, Máximo, Média, Referencia e fórmulas 3D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2- Mostre os dados acima em uma única aba de forma que possamos comparar entre os meses.</a:t>
            </a:r>
          </a:p>
          <a:p>
            <a:pPr algn="just"/>
            <a:r>
              <a:rPr lang="pt-BR" sz="2000" dirty="0"/>
              <a:t>Dica: Recortar e colar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1187643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Criativos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210670" y="1128485"/>
            <a:ext cx="10896600" cy="321760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Por ser uma ferramenta de imagem, os Gráficos te permitem criar além do Excel interagindo com outros elementos tais como Figura, cores: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Um ótimo Exemplo é integrar os gráficos com elementos gráficos ou mesmo tornar o gráfico um figura “</a:t>
            </a:r>
            <a:r>
              <a:rPr lang="pt-BR" sz="1800" dirty="0" err="1"/>
              <a:t>jpeg</a:t>
            </a:r>
            <a:r>
              <a:rPr lang="pt-BR" sz="1800" dirty="0"/>
              <a:t>”.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 - Para inserir uma figura no Excel: Guia Inserir &gt; Ilustrações &gt; Imagens &gt; Procurar figura e clicar inserir.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Caminhos para formatação avançada de gráfico e figuras (somente funciona quando gráfico ou figura esta selecionado).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 - Guia “Ferramentas de Imagem” (aba menu Superior)  &gt; Guia Formatar.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2853054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DashBoard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210670" y="1128485"/>
            <a:ext cx="10896600" cy="321760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8837884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437FDA83-7F6A-40EA-BF64-6C09404FA777}"/>
              </a:ext>
            </a:extLst>
          </p:cNvPr>
          <p:cNvSpPr txBox="1">
            <a:spLocks/>
          </p:cNvSpPr>
          <p:nvPr/>
        </p:nvSpPr>
        <p:spPr>
          <a:xfrm>
            <a:off x="450664" y="786336"/>
            <a:ext cx="11171493" cy="549592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dirty="0"/>
              <a:t>PASTA AULA5 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 err="1"/>
              <a:t>Disponivel</a:t>
            </a:r>
            <a:r>
              <a:rPr lang="pt-BR" sz="3600" dirty="0"/>
              <a:t>  na Pasta Carreteiros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QUEM NÃO CONSEGUIR ARQUIVOS, PEGAR PEN DRIVE AQUI NA FRENTE</a:t>
            </a:r>
          </a:p>
          <a:p>
            <a:pPr algn="just"/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2545493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437FDA83-7F6A-40EA-BF64-6C09404FA777}"/>
              </a:ext>
            </a:extLst>
          </p:cNvPr>
          <p:cNvSpPr txBox="1">
            <a:spLocks/>
          </p:cNvSpPr>
          <p:nvPr/>
        </p:nvSpPr>
        <p:spPr>
          <a:xfrm>
            <a:off x="3163384" y="2839188"/>
            <a:ext cx="11171493" cy="1179624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dirty="0"/>
              <a:t>RETORNAMOS AS 13:15</a:t>
            </a:r>
          </a:p>
          <a:p>
            <a:pPr algn="just"/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824637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combinar o Jogo?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95804" y="1296054"/>
            <a:ext cx="75222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>
                <a:latin typeface="Corbel" panose="020B0503020204020204" pitchFamily="34" charset="0"/>
              </a:rPr>
              <a:t>Celular &gt; OK, atender fora do local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>
                <a:latin typeface="Corbel" panose="020B0503020204020204" pitchFamily="34" charset="0"/>
              </a:rPr>
              <a:t>Intervalo 10 minutos todos juntos?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>
                <a:latin typeface="Corbel" panose="020B0503020204020204" pitchFamily="34" charset="0"/>
              </a:rPr>
              <a:t>Alunos adiantados: Desafio !! Dominar os Atalhos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>
                <a:latin typeface="Corbel" panose="020B0503020204020204" pitchFamily="34" charset="0"/>
              </a:rPr>
              <a:t>Tempo para Exercício, ~30:  mas negociável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Lembrem-se: CURSO PARA INICIANTES DE EXCEL.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TEM QUE TER DÚVIDAS !!!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928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10186</TotalTime>
  <Words>6003</Words>
  <Application>Microsoft Office PowerPoint</Application>
  <PresentationFormat>Widescreen</PresentationFormat>
  <Paragraphs>778</Paragraphs>
  <Slides>85</Slides>
  <Notes>0</Notes>
  <HiddenSlides>8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85</vt:i4>
      </vt:variant>
    </vt:vector>
  </HeadingPairs>
  <TitlesOfParts>
    <vt:vector size="92" baseType="lpstr">
      <vt:lpstr>Arial</vt:lpstr>
      <vt:lpstr>Calibri</vt:lpstr>
      <vt:lpstr>Corbel</vt:lpstr>
      <vt:lpstr>Segoe UI</vt:lpstr>
      <vt:lpstr>Wingdings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win10-2</dc:creator>
  <cp:lastModifiedBy>Cris</cp:lastModifiedBy>
  <cp:revision>405</cp:revision>
  <dcterms:created xsi:type="dcterms:W3CDTF">2018-08-19T15:50:37Z</dcterms:created>
  <dcterms:modified xsi:type="dcterms:W3CDTF">2018-12-10T01:23:20Z</dcterms:modified>
</cp:coreProperties>
</file>