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handoutMasterIdLst>
    <p:handoutMasterId r:id="rId73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29" r:id="rId52"/>
    <p:sldId id="308" r:id="rId53"/>
    <p:sldId id="328" r:id="rId54"/>
    <p:sldId id="322" r:id="rId55"/>
    <p:sldId id="326" r:id="rId56"/>
    <p:sldId id="330" r:id="rId57"/>
    <p:sldId id="331" r:id="rId58"/>
    <p:sldId id="332" r:id="rId59"/>
    <p:sldId id="324" r:id="rId60"/>
    <p:sldId id="335" r:id="rId61"/>
    <p:sldId id="334" r:id="rId62"/>
    <p:sldId id="336" r:id="rId63"/>
    <p:sldId id="309" r:id="rId64"/>
    <p:sldId id="327" r:id="rId65"/>
    <p:sldId id="337" r:id="rId66"/>
    <p:sldId id="338" r:id="rId67"/>
    <p:sldId id="339" r:id="rId68"/>
    <p:sldId id="290" r:id="rId69"/>
    <p:sldId id="281" r:id="rId70"/>
    <p:sldId id="289" r:id="rId7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</a:t>
            </a:r>
            <a:r>
              <a:rPr lang="pt-BR" sz="1800" dirty="0" err="1" smtClean="0">
                <a:latin typeface="Corbel" panose="020B0503020204020204" pitchFamily="34" charset="0"/>
              </a:rPr>
              <a:t>idéia</a:t>
            </a:r>
            <a:r>
              <a:rPr lang="pt-BR" sz="1800" dirty="0" smtClean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</a:t>
            </a:r>
            <a:r>
              <a:rPr lang="pt-BR" sz="1800" dirty="0" smtClean="0">
                <a:latin typeface="Corbel" panose="020B0503020204020204" pitchFamily="34" charset="0"/>
              </a:rPr>
              <a:t>no 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cedo. 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17:50 as 18:00 – Dúvidas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O </a:t>
            </a:r>
            <a:r>
              <a:rPr lang="pt-BR" sz="1800" dirty="0"/>
              <a:t>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</a:t>
            </a:r>
            <a:r>
              <a:rPr lang="pt-BR" sz="1800" dirty="0" smtClean="0"/>
              <a:t>o valor que queremos.</a:t>
            </a:r>
          </a:p>
          <a:p>
            <a:pPr marL="0" indent="0">
              <a:buNone/>
            </a:pPr>
            <a:r>
              <a:rPr lang="pt-BR" sz="1800" dirty="0" smtClean="0"/>
              <a:t>Caminho: Guia Dados&gt; Grupo Previsão &gt; Menu teste de </a:t>
            </a:r>
            <a:r>
              <a:rPr lang="pt-BR" sz="1800" dirty="0" err="1" smtClean="0"/>
              <a:t>Hipotese</a:t>
            </a:r>
            <a:r>
              <a:rPr lang="pt-BR" sz="1800" dirty="0" smtClean="0"/>
              <a:t> &gt; Comando Atingir Meta</a:t>
            </a:r>
          </a:p>
          <a:p>
            <a:pPr marL="0" indent="0">
              <a:buNone/>
            </a:pPr>
            <a:r>
              <a:rPr lang="pt-BR" sz="1800" dirty="0" smtClean="0"/>
              <a:t>No Exemplo quero saber qual o Volume de quantidades necessárias (Célula Verde) para que o lucro(célula laranja)  seja igual à “zero”.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Solução Atendida</a:t>
            </a:r>
            <a:endParaRPr lang="pt-BR" sz="1000" dirty="0"/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Numero encontrado pelo comando atingir meta</a:t>
            </a:r>
            <a:endParaRPr lang="pt-BR" sz="1000" dirty="0"/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</a:t>
            </a:r>
            <a:r>
              <a:rPr lang="pt-BR" sz="1000" dirty="0" err="1" smtClean="0"/>
              <a:t>Celula</a:t>
            </a:r>
            <a:r>
              <a:rPr lang="pt-BR" sz="1000" dirty="0" smtClean="0"/>
              <a:t> onde esta o Numero que será Alterado</a:t>
            </a:r>
            <a:endParaRPr lang="pt-BR" sz="1000" dirty="0"/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célula onde esta o valor que queremos como ALVO</a:t>
            </a:r>
            <a:endParaRPr lang="pt-BR" sz="1000" dirty="0"/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O Valor que queremos como ALVO</a:t>
            </a:r>
            <a:endParaRPr lang="pt-BR" sz="1000" dirty="0"/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 smtClean="0"/>
              <a:t>Area</a:t>
            </a:r>
            <a:r>
              <a:rPr lang="pt-BR" sz="2000" dirty="0" smtClean="0"/>
              <a:t> de Trabalho, Tipo de arquivos, salvar, abrir</a:t>
            </a:r>
          </a:p>
          <a:p>
            <a:r>
              <a:rPr lang="pt-BR" sz="2000" dirty="0" smtClean="0"/>
              <a:t>Inserir dados, inserir linha e coluna</a:t>
            </a:r>
          </a:p>
          <a:p>
            <a:r>
              <a:rPr lang="pt-BR" sz="2000" dirty="0" err="1" smtClean="0"/>
              <a:t>Exluir</a:t>
            </a:r>
            <a:r>
              <a:rPr lang="pt-BR" sz="2000" dirty="0" smtClean="0"/>
              <a:t> dados, linhas e colunas</a:t>
            </a:r>
          </a:p>
          <a:p>
            <a:r>
              <a:rPr lang="pt-BR" sz="2000" dirty="0" smtClean="0"/>
              <a:t>Formulas  aritméticas e </a:t>
            </a:r>
            <a:r>
              <a:rPr lang="pt-BR" sz="2000" dirty="0" err="1" smtClean="0"/>
              <a:t>formulos</a:t>
            </a:r>
            <a:r>
              <a:rPr lang="pt-BR" sz="2000" dirty="0" smtClean="0"/>
              <a:t> sem argumentos (hoje, agora)</a:t>
            </a:r>
          </a:p>
          <a:p>
            <a:r>
              <a:rPr lang="pt-BR" sz="2000" dirty="0" err="1" smtClean="0"/>
              <a:t>Subtituir</a:t>
            </a:r>
            <a:r>
              <a:rPr lang="pt-BR" sz="2000" dirty="0" smtClean="0"/>
              <a:t> Formula,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curinga “?” e “ * “</a:t>
            </a:r>
          </a:p>
          <a:p>
            <a:r>
              <a:rPr lang="pt-BR" sz="2000" dirty="0" smtClean="0"/>
              <a:t>Referencia Absoluta e relativa</a:t>
            </a:r>
          </a:p>
          <a:p>
            <a:r>
              <a:rPr lang="pt-BR" sz="2000" dirty="0" smtClean="0"/>
              <a:t>Formatação: pincel, personalizada</a:t>
            </a:r>
          </a:p>
          <a:p>
            <a:r>
              <a:rPr lang="pt-BR" sz="2000" dirty="0" smtClean="0"/>
              <a:t>Lista e </a:t>
            </a:r>
            <a:r>
              <a:rPr lang="pt-BR" sz="2000" dirty="0" err="1" smtClean="0"/>
              <a:t>auto-preenchimento</a:t>
            </a:r>
            <a:endParaRPr lang="pt-BR" sz="2000" dirty="0" smtClean="0"/>
          </a:p>
          <a:p>
            <a:r>
              <a:rPr lang="pt-BR" sz="2000" dirty="0" smtClean="0"/>
              <a:t>Tipos de Erro em formulas</a:t>
            </a:r>
          </a:p>
          <a:p>
            <a:r>
              <a:rPr lang="pt-BR" sz="2000" dirty="0" smtClean="0"/>
              <a:t>Referencia Circulas</a:t>
            </a:r>
          </a:p>
          <a:p>
            <a:r>
              <a:rPr lang="pt-BR" sz="2000" dirty="0" smtClean="0"/>
              <a:t>Atingir Meta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 smtClean="0"/>
              <a:t>Caminho: Guia dados&gt; grupo Estrutura de </a:t>
            </a:r>
            <a:r>
              <a:rPr lang="pt-BR" sz="2000" dirty="0" err="1" smtClean="0"/>
              <a:t>Topicos</a:t>
            </a:r>
            <a:r>
              <a:rPr lang="pt-BR" sz="2000" dirty="0" smtClean="0"/>
              <a:t>&gt; Menu Agrupar&gt;Comando Agrupar.</a:t>
            </a:r>
          </a:p>
          <a:p>
            <a:r>
              <a:rPr lang="pt-BR" sz="2000" dirty="0" smtClean="0"/>
              <a:t>Para limpar vá no menu </a:t>
            </a:r>
            <a:r>
              <a:rPr lang="pt-BR" sz="2000" dirty="0" err="1" smtClean="0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 smtClean="0"/>
              <a:t>Qual o valor total de estoque que será dada a entrada no sistema (valor da célula E14 e F14)?</a:t>
            </a:r>
          </a:p>
          <a:p>
            <a:r>
              <a:rPr lang="pt-BR" sz="1800" dirty="0" smtClean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</a:t>
            </a:r>
            <a:r>
              <a:rPr lang="pt-BR" sz="1400" dirty="0" smtClean="0"/>
              <a:t>Descrito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</a:t>
            </a:r>
            <a:r>
              <a:rPr lang="pt-BR" sz="1400" dirty="0" smtClean="0"/>
              <a:t>inteira: </a:t>
            </a:r>
            <a:r>
              <a:rPr lang="pt-BR" sz="1400" dirty="0" err="1" smtClean="0"/>
              <a:t>Corbel</a:t>
            </a:r>
            <a:r>
              <a:rPr lang="pt-BR" sz="1400" dirty="0"/>
              <a:t>,  10, </a:t>
            </a:r>
            <a:r>
              <a:rPr lang="pt-BR" sz="1400" dirty="0" smtClean="0"/>
              <a:t>Preto, Alinhado à Direita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</a:t>
            </a:r>
            <a:r>
              <a:rPr lang="pt-BR" sz="1400" dirty="0" smtClean="0"/>
              <a:t>espesso das células em Branco.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Linhas Horizontais pontilhadas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</a:t>
            </a:r>
            <a:r>
              <a:rPr lang="pt-BR" sz="1400" dirty="0" smtClean="0"/>
              <a:t>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Formatação </a:t>
            </a:r>
            <a:r>
              <a:rPr lang="pt-BR" sz="1400" dirty="0" err="1" smtClean="0"/>
              <a:t>Dolar</a:t>
            </a:r>
            <a:r>
              <a:rPr lang="pt-BR" sz="1400" dirty="0" smtClean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smtClean="0"/>
              <a:t>Reais personalizado</a:t>
            </a:r>
            <a:r>
              <a:rPr lang="pt-BR" sz="1400" dirty="0"/>
              <a:t>: </a:t>
            </a:r>
            <a:r>
              <a:rPr lang="pt-BR" sz="1400" dirty="0" smtClean="0"/>
              <a:t>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Coloque um agrupamento na linha 4:5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 smtClean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</a:t>
            </a:r>
            <a:r>
              <a:rPr lang="pt-BR" sz="2000" dirty="0" smtClean="0"/>
              <a:t>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</a:t>
            </a:r>
            <a:r>
              <a:rPr lang="pt-BR" sz="2000" dirty="0" smtClean="0"/>
              <a:t>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Ocultar e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Inserir, Ocultar,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, Copiar</a:t>
            </a:r>
            <a:r>
              <a:rPr lang="pt-BR" sz="2000" dirty="0"/>
              <a:t>,</a:t>
            </a:r>
            <a:r>
              <a:rPr lang="pt-BR" sz="2000" dirty="0" smtClean="0"/>
              <a:t>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O Excel Permite Classificar as listas (linhas e também colunas [fig2]) automaticamente de acordo com regras pré-estabelecidas (ordem numérica ou ordem alfabética) em diversos níveis de classificação tanto crescente quando </a:t>
            </a:r>
            <a:r>
              <a:rPr lang="pt-BR" sz="1600" dirty="0" err="1" smtClean="0">
                <a:latin typeface="Corbel" panose="020B0503020204020204" pitchFamily="34" charset="0"/>
              </a:rPr>
              <a:t>descrescente</a:t>
            </a:r>
            <a:r>
              <a:rPr lang="pt-BR" sz="1600" dirty="0" smtClean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 smtClean="0">
                <a:latin typeface="Corbel" panose="020B0503020204020204" pitchFamily="34" charset="0"/>
              </a:rPr>
              <a:t>Nome de Um pais </a:t>
            </a:r>
            <a:r>
              <a:rPr lang="pt-BR" sz="1600" dirty="0" smtClean="0">
                <a:latin typeface="Corbel" panose="020B0503020204020204" pitchFamily="34" charset="0"/>
              </a:rPr>
              <a:t>e depois </a:t>
            </a:r>
            <a:r>
              <a:rPr lang="pt-BR" sz="1600" b="1" u="sng" dirty="0" smtClean="0">
                <a:latin typeface="Corbel" panose="020B0503020204020204" pitchFamily="34" charset="0"/>
              </a:rPr>
              <a:t>pelo Estado</a:t>
            </a:r>
            <a:r>
              <a:rPr lang="pt-BR" sz="1600" dirty="0" smtClean="0">
                <a:latin typeface="Corbel" panose="020B0503020204020204" pitchFamily="34" charset="0"/>
              </a:rPr>
              <a:t>: 2 níveis (fig1).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Fazer ordenação: Selecionar intervalo, Guia Dados, grupo classificar e Filtrar, comando classificar (permite +1 nível de classificação) </a:t>
            </a:r>
            <a:r>
              <a:rPr lang="pt-BR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 smtClean="0">
                <a:latin typeface="Corbel" panose="020B0503020204020204" pitchFamily="34" charset="0"/>
              </a:rPr>
              <a:t> Botão direito na coluna que quer usar como referencia&gt; Classificar. (somente 1 nível de classificação)</a:t>
            </a:r>
          </a:p>
          <a:p>
            <a:pPr marL="0" indent="0">
              <a:buFont typeface="Arial" charset="0"/>
              <a:buNone/>
            </a:pPr>
            <a:endParaRPr lang="pt-BR" sz="1600" dirty="0" smtClean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fig1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 smtClean="0">
                <a:latin typeface="Corbel" panose="020B0503020204020204" pitchFamily="34" charset="0"/>
              </a:rPr>
              <a:t>Auto-filtro</a:t>
            </a:r>
            <a:r>
              <a:rPr lang="pt-BR" sz="1800" dirty="0" smtClean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smtClean="0">
                <a:latin typeface="Corbel" panose="020B0503020204020204" pitchFamily="34" charset="0"/>
              </a:rPr>
              <a:t>- Filtro por Cor , valor único ou intervalo de valores, texto, caracteres curingas ( * e  ? 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-? &gt; “1 único” </a:t>
            </a:r>
            <a:r>
              <a:rPr lang="pt-BR" sz="1800" dirty="0" err="1" smtClean="0">
                <a:latin typeface="Corbel" panose="020B0503020204020204" pitchFamily="34" charset="0"/>
              </a:rPr>
              <a:t>caracter</a:t>
            </a:r>
            <a:r>
              <a:rPr lang="pt-BR" sz="1800" dirty="0" smtClean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 smtClean="0">
                <a:latin typeface="Corbel" panose="020B0503020204020204" pitchFamily="34" charset="0"/>
              </a:rPr>
              <a:t>Br</a:t>
            </a:r>
            <a:r>
              <a:rPr lang="pt-BR" sz="1800" dirty="0" smtClean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 smtClean="0">
                <a:latin typeface="Corbel" panose="020B0503020204020204" pitchFamily="34" charset="0"/>
              </a:rPr>
              <a:t>Br</a:t>
            </a:r>
            <a:r>
              <a:rPr lang="pt-BR" sz="1800" dirty="0" smtClean="0">
                <a:latin typeface="Corbel" panose="020B0503020204020204" pitchFamily="34" charset="0"/>
              </a:rPr>
              <a:t>”.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 smtClean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Subtotal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 smtClean="0">
                <a:latin typeface="Corbel" panose="020B0503020204020204" pitchFamily="34" charset="0"/>
              </a:rPr>
              <a:t>fig</a:t>
            </a:r>
            <a:r>
              <a:rPr lang="pt-BR" sz="1800" dirty="0" smtClean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Selecionar Lista (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+</a:t>
            </a:r>
            <a:r>
              <a:rPr lang="pt-BR" sz="1800" dirty="0" err="1" smtClean="0">
                <a:latin typeface="Corbel" panose="020B0503020204020204" pitchFamily="34" charset="0"/>
              </a:rPr>
              <a:t>Shit</a:t>
            </a:r>
            <a:r>
              <a:rPr lang="pt-BR" sz="1800" dirty="0" smtClean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 smtClean="0">
                <a:latin typeface="Corbel" panose="020B0503020204020204" pitchFamily="34" charset="0"/>
              </a:rPr>
              <a:t>Use esse comando somente APÓS usar o comando de classificação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Toda vez que tiver alteração na Coluna “Empresa” o Excel vai usar a função Soma nas coluna “Mai”, “</a:t>
            </a:r>
            <a:r>
              <a:rPr lang="pt-BR" sz="1200" dirty="0" err="1" smtClean="0"/>
              <a:t>Jun</a:t>
            </a:r>
            <a:r>
              <a:rPr lang="pt-BR" sz="1200" dirty="0" smtClean="0"/>
              <a:t>”, “</a:t>
            </a:r>
            <a:r>
              <a:rPr lang="pt-BR" sz="1200" dirty="0" err="1" smtClean="0"/>
              <a:t>Ago</a:t>
            </a:r>
            <a:r>
              <a:rPr lang="pt-BR" sz="1200" dirty="0" smtClean="0"/>
              <a:t>” e “Set”.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Excel inseriu uma linha (Banco do Vale Total) com a Soma (4000+2073) no local onde houve alteração (De Banco do Vale para Bradesco)</a:t>
            </a:r>
            <a:endParaRPr lang="pt-BR" sz="1000" dirty="0"/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 smtClean="0"/>
              <a:t>Dicas no Uso de PROCV</a:t>
            </a:r>
            <a:endParaRPr lang="pt-BR" sz="1800" b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 smtClean="0"/>
              <a:t>Argumento “</a:t>
            </a:r>
            <a:r>
              <a:rPr lang="pt-BR" sz="1800" dirty="0" err="1" smtClean="0"/>
              <a:t>Num_Indice</a:t>
            </a:r>
            <a:r>
              <a:rPr lang="pt-BR" sz="1800" dirty="0" smtClean="0"/>
              <a:t> Coluna”/ </a:t>
            </a:r>
            <a:r>
              <a:rPr lang="pt-BR" sz="1800" dirty="0" err="1" smtClean="0"/>
              <a:t>Nºda</a:t>
            </a:r>
            <a:r>
              <a:rPr lang="pt-BR" sz="1800" dirty="0" smtClean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 smtClean="0"/>
              <a:t>O Argumento de procurar intervalo:</a:t>
            </a:r>
          </a:p>
          <a:p>
            <a:pPr algn="l"/>
            <a:r>
              <a:rPr lang="pt-BR" sz="1800" dirty="0" smtClean="0"/>
              <a:t>	</a:t>
            </a:r>
            <a:r>
              <a:rPr lang="pt-BR" sz="1800" dirty="0" err="1" smtClean="0"/>
              <a:t>Paramêtro</a:t>
            </a:r>
            <a:r>
              <a:rPr lang="pt-BR" sz="1800" dirty="0" smtClean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 smtClean="0"/>
              <a:t>	Parâmetro VERDADEIRO pode ser </a:t>
            </a:r>
            <a:r>
              <a:rPr lang="pt-BR" sz="1800" dirty="0" err="1" smtClean="0"/>
              <a:t>subsituído</a:t>
            </a:r>
            <a:r>
              <a:rPr lang="pt-BR" sz="1800" dirty="0" smtClean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  <a:endParaRPr lang="pt-BR" sz="1800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 smtClean="0"/>
              <a:t>Ao trabalhar com banco de dados, utilizar comando Texto para Colunas do Excel</a:t>
            </a:r>
            <a:endParaRPr lang="pt-BR" sz="1800" dirty="0"/>
          </a:p>
          <a:p>
            <a:pPr>
              <a:buFontTx/>
              <a:buChar char="-"/>
            </a:pPr>
            <a:r>
              <a:rPr lang="pt-BR" sz="1800" dirty="0" smtClean="0"/>
              <a:t>&gt;No comando Abrir, ou copiando do Arquivo </a:t>
            </a:r>
            <a:r>
              <a:rPr lang="pt-BR" sz="1800" dirty="0" err="1" smtClean="0"/>
              <a:t>txt</a:t>
            </a:r>
            <a:r>
              <a:rPr lang="pt-BR" sz="1800" dirty="0" smtClean="0"/>
              <a:t> e colando no Excel:</a:t>
            </a:r>
          </a:p>
          <a:p>
            <a:pPr marL="0" indent="0">
              <a:buNone/>
            </a:pPr>
            <a:r>
              <a:rPr lang="pt-BR" sz="1800" dirty="0" smtClean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Coluna com tamanho Fixo ou existe algum carácter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Onde separam-se as colunas (informar carácter ou a desenhar a divisória de coluna)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Dizer o tipo de dado de cada Coluna (texto ou 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err="1" smtClean="0"/>
              <a:t>Auto-agrupamento</a:t>
            </a:r>
            <a:r>
              <a:rPr lang="pt-BR" sz="2000" dirty="0" smtClean="0"/>
              <a:t> e estrutura de tópico com relatório de Subtotal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Classificação de Listas simples (1 nível)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Pesquisar no </a:t>
            </a:r>
            <a:r>
              <a:rPr lang="pt-BR" sz="2000" dirty="0" err="1" smtClean="0"/>
              <a:t>auto-filtro</a:t>
            </a:r>
            <a:r>
              <a:rPr lang="pt-BR" sz="2000" dirty="0" smtClean="0"/>
              <a:t> com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Pesquisar </a:t>
            </a:r>
            <a:r>
              <a:rPr lang="pt-BR" sz="2000" dirty="0" err="1" smtClean="0"/>
              <a:t>autofiltro</a:t>
            </a:r>
            <a:r>
              <a:rPr lang="pt-BR" sz="2000" dirty="0" smtClean="0"/>
              <a:t> por cor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Referencia externa à formula no </a:t>
            </a:r>
            <a:r>
              <a:rPr lang="pt-BR" sz="2000" dirty="0" err="1" smtClean="0"/>
              <a:t>Procv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Colar especial transpor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Abrir um arquivo </a:t>
            </a:r>
            <a:r>
              <a:rPr lang="pt-BR" sz="2000" dirty="0" err="1" smtClean="0"/>
              <a:t>txt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Texto para colunas em 3 passos.</a:t>
            </a:r>
            <a:endParaRPr lang="pt-BR" sz="2000" dirty="0" smtClean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3 tipos de comissão: Fixa, variável e sem comissão.</a:t>
            </a:r>
            <a:endParaRPr lang="pt-BR" sz="2000" dirty="0" smtClean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Arquivo </a:t>
            </a:r>
            <a:r>
              <a:rPr lang="pt-BR" sz="2000" dirty="0" err="1" smtClean="0"/>
              <a:t>arquivo</a:t>
            </a:r>
            <a:r>
              <a:rPr lang="pt-BR" sz="2000" dirty="0" smtClean="0"/>
              <a:t> de Vendas (</a:t>
            </a:r>
            <a:r>
              <a:rPr lang="pt-BR" sz="2000" dirty="0" err="1" smtClean="0"/>
              <a:t>excel</a:t>
            </a:r>
            <a:r>
              <a:rPr lang="pt-BR" sz="2000" dirty="0" smtClean="0"/>
              <a:t> e </a:t>
            </a:r>
            <a:r>
              <a:rPr lang="pt-BR" sz="2000" dirty="0" err="1" smtClean="0"/>
              <a:t>txt</a:t>
            </a:r>
            <a:r>
              <a:rPr lang="pt-BR" sz="20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vendedor com mais vendas?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Categoria de Eletrodoméstico com mais vendas.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loja menos vendeu?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Quantas (</a:t>
            </a:r>
            <a:r>
              <a:rPr lang="pt-BR" sz="2000" dirty="0" err="1" smtClean="0"/>
              <a:t>qtd</a:t>
            </a:r>
            <a:r>
              <a:rPr lang="pt-BR" sz="2000" dirty="0" smtClean="0"/>
              <a:t>) vendas foram realizadas no mês de Dezembro/14?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Subtotal  para Excel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</a:t>
            </a:r>
            <a:r>
              <a:rPr lang="pt-BR" sz="1800" dirty="0" smtClean="0"/>
              <a:t>Ao </a:t>
            </a:r>
            <a:r>
              <a:rPr lang="pt-BR" sz="1800" dirty="0"/>
              <a:t>atender a </a:t>
            </a:r>
            <a:r>
              <a:rPr lang="pt-BR" sz="1800" dirty="0" smtClean="0"/>
              <a:t>1 </a:t>
            </a:r>
            <a:r>
              <a:rPr lang="pt-BR" sz="1800" dirty="0"/>
              <a:t>critério especifico, faz a soma de acordo com a parâmetro informado</a:t>
            </a:r>
            <a:r>
              <a:rPr lang="pt-BR" sz="1800" dirty="0" smtClean="0"/>
              <a:t>. As função são:</a:t>
            </a: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MÉDIASE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 smtClean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Usando a formula “..SE” acima você consegue somar somente valores que atendam às condições proposta no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Retorne no arquivo de VENDAS (exercício anterior) e veja usando o soma.se e cont.se qual venda média por ‘Segmento’.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a soma de vendas para todos os  Fornecedores que começa com “</a:t>
            </a:r>
            <a:r>
              <a:rPr lang="pt-BR" sz="1800" dirty="0" err="1" smtClean="0"/>
              <a:t>Br</a:t>
            </a:r>
            <a:r>
              <a:rPr lang="pt-BR" sz="1800" dirty="0" smtClean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a soma de todas as vendas desconsiderando estado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Qual a soma onde o nome do vendedor 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Qual total de vendas feitas desde Dez/2013 até hoje. E Anterior à Dez/2013?</a:t>
            </a:r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Guia dados&gt; 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Tras</a:t>
            </a:r>
            <a:r>
              <a:rPr lang="pt-BR" dirty="0" smtClean="0"/>
              <a:t> 1 única linha para cada estado (estado não repete)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Trás 1 única linha para cada estado combinado com a cidade (estado ou cidade podem repetir individualmente, mas a combinação de ambos não repete)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V</a:t>
            </a:r>
            <a:r>
              <a:rPr lang="pt-BR" sz="1800" dirty="0" smtClean="0"/>
              <a:t>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Cidade</a:t>
            </a: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Calcule o preço médio.</a:t>
            </a:r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 extraída do sistema ERP de um relatório da contabilidade que não possui campos de descrição do Diretor responsável (arquivo Fornecedores.txt). </a:t>
            </a: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Cruze este banco de dados com o cadastro de outro </a:t>
            </a:r>
            <a:r>
              <a:rPr lang="pt-BR" sz="1800" dirty="0">
                <a:latin typeface="Corbel" panose="020B0503020204020204" pitchFamily="34" charset="0"/>
              </a:rPr>
              <a:t>sistema (De para </a:t>
            </a:r>
            <a:r>
              <a:rPr lang="pt-BR" sz="1800" dirty="0" err="1">
                <a:latin typeface="Corbel" panose="020B0503020204020204" pitchFamily="34" charset="0"/>
              </a:rPr>
              <a:t>CCusto</a:t>
            </a:r>
            <a:r>
              <a:rPr lang="pt-BR" sz="1800" dirty="0">
                <a:latin typeface="Corbel" panose="020B0503020204020204" pitchFamily="34" charset="0"/>
              </a:rPr>
              <a:t> X </a:t>
            </a:r>
            <a:r>
              <a:rPr lang="pt-BR" sz="1800" dirty="0" smtClean="0">
                <a:latin typeface="Corbel" panose="020B0503020204020204" pitchFamily="34" charset="0"/>
              </a:rPr>
              <a:t>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valor gasto total da empresa com “MATERIAL </a:t>
            </a:r>
            <a:r>
              <a:rPr lang="pt-BR" sz="1800" dirty="0">
                <a:latin typeface="Corbel" panose="020B0503020204020204" pitchFamily="34" charset="0"/>
              </a:rPr>
              <a:t>IMPRESSO </a:t>
            </a:r>
            <a:r>
              <a:rPr lang="pt-BR" sz="1800" dirty="0" smtClean="0">
                <a:latin typeface="Corbel" panose="020B0503020204020204" pitchFamily="34" charset="0"/>
              </a:rPr>
              <a:t>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gasto total do Diretor Silvio (para centros de custo identificados)?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Quais os dados (responsável, fornecedor, diretor)  da NOTA de maior valor</a:t>
            </a:r>
            <a:r>
              <a:rPr lang="pt-BR" sz="1800" dirty="0" smtClean="0">
                <a:latin typeface="Corbel" panose="020B0503020204020204" pitchFamily="34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Faça um relatório de Gasto por Diretor (inclua diretores não identificados = vazio)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Dica: Converter Todos os IDS para </a:t>
            </a:r>
            <a:r>
              <a:rPr lang="pt-BR" sz="1800" dirty="0" smtClean="0">
                <a:latin typeface="Corbel" panose="020B0503020204020204" pitchFamily="34" charset="0"/>
              </a:rPr>
              <a:t>numero (usar substituição), </a:t>
            </a:r>
            <a:r>
              <a:rPr lang="pt-BR" sz="1800" dirty="0" smtClean="0">
                <a:latin typeface="Corbel" panose="020B0503020204020204" pitchFamily="34" charset="0"/>
              </a:rPr>
              <a:t>PROCV, </a:t>
            </a:r>
            <a:r>
              <a:rPr lang="pt-BR" sz="1800" dirty="0" smtClean="0">
                <a:latin typeface="Corbel" panose="020B0503020204020204" pitchFamily="34" charset="0"/>
              </a:rPr>
              <a:t>Relatório Subtotal, Texto </a:t>
            </a:r>
            <a:r>
              <a:rPr lang="pt-BR" sz="1800" dirty="0" smtClean="0">
                <a:latin typeface="Corbel" panose="020B0503020204020204" pitchFamily="34" charset="0"/>
              </a:rPr>
              <a:t>para Coluna, FILTRO, </a:t>
            </a:r>
            <a:r>
              <a:rPr lang="pt-BR" sz="1800" dirty="0" smtClean="0">
                <a:latin typeface="Corbel" panose="020B0503020204020204" pitchFamily="34" charset="0"/>
              </a:rPr>
              <a:t>Classificação, formula banco de dados .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68335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O Excel possui uma biblioteca muito rica para analise visual de informação: </a:t>
            </a:r>
            <a:r>
              <a:rPr lang="pt-BR" sz="1800" dirty="0" err="1" smtClean="0"/>
              <a:t>Graficos</a:t>
            </a:r>
            <a:r>
              <a:rPr lang="pt-BR" sz="180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Principais Tipos de Gráfico:</a:t>
            </a:r>
          </a:p>
          <a:p>
            <a:r>
              <a:rPr lang="pt-BR" sz="1800" dirty="0" smtClean="0"/>
              <a:t>Linha: quando queremos analisar séries temporais</a:t>
            </a:r>
          </a:p>
          <a:p>
            <a:r>
              <a:rPr lang="pt-BR" sz="1800" dirty="0" smtClean="0"/>
              <a:t>Barra: quando queremos comparar grupos</a:t>
            </a:r>
          </a:p>
          <a:p>
            <a:r>
              <a:rPr lang="pt-BR" sz="1800" dirty="0" smtClean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Utilize o relatório de Vendas para mostrar graficamente: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1)Durante todos o período, qual a curva de Vendas Totais mês a mês.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2) Como é representado graficamente as vendas por </a:t>
            </a:r>
            <a:r>
              <a:rPr lang="pt-BR" sz="1800" dirty="0" err="1" smtClean="0"/>
              <a:t>Forncedor</a:t>
            </a:r>
            <a:r>
              <a:rPr lang="pt-BR" sz="1800" dirty="0" smtClean="0"/>
              <a:t> (barra).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3)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- Equação da reta: Ao obter dois pontos, é possível calcular qualquer ponto no Gráfico inclusive estimar um ponto inexistente 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Você pode ainda </a:t>
            </a:r>
            <a:r>
              <a:rPr lang="pt-BR" sz="1800" dirty="0" err="1" smtClean="0"/>
              <a:t>slecionar</a:t>
            </a:r>
            <a:r>
              <a:rPr lang="pt-BR" sz="1800" dirty="0" smtClean="0"/>
              <a:t> o tipo de equação : Linear, Exponencial, Potenciação, etc...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Projete 2 anos de vendas no relatório de VENDAS. 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um gráfico de linhas e estime pela equação Linear, potenciação, </a:t>
            </a:r>
            <a:r>
              <a:rPr lang="pt-BR" sz="1800" dirty="0" err="1" smtClean="0"/>
              <a:t>exponenciação</a:t>
            </a:r>
            <a:r>
              <a:rPr lang="pt-BR" sz="1800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8160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</TotalTime>
  <Words>5027</Words>
  <Application>Microsoft Office PowerPoint</Application>
  <PresentationFormat>Widescreen</PresentationFormat>
  <Paragraphs>664</Paragraphs>
  <Slides>70</Slides>
  <Notes>0</Notes>
  <HiddenSlides>7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344</cp:revision>
  <dcterms:created xsi:type="dcterms:W3CDTF">2018-08-19T15:50:37Z</dcterms:created>
  <dcterms:modified xsi:type="dcterms:W3CDTF">2018-11-19T19:42:41Z</dcterms:modified>
</cp:coreProperties>
</file>