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283" r:id="rId27"/>
    <p:sldId id="296" r:id="rId28"/>
    <p:sldId id="276" r:id="rId29"/>
    <p:sldId id="306" r:id="rId30"/>
    <p:sldId id="304" r:id="rId31"/>
    <p:sldId id="284" r:id="rId32"/>
    <p:sldId id="295" r:id="rId33"/>
    <p:sldId id="297" r:id="rId34"/>
    <p:sldId id="293" r:id="rId35"/>
    <p:sldId id="294" r:id="rId36"/>
    <p:sldId id="275" r:id="rId37"/>
    <p:sldId id="271" r:id="rId38"/>
    <p:sldId id="274" r:id="rId39"/>
    <p:sldId id="277" r:id="rId40"/>
    <p:sldId id="280" r:id="rId41"/>
    <p:sldId id="279" r:id="rId42"/>
    <p:sldId id="292" r:id="rId43"/>
    <p:sldId id="291" r:id="rId44"/>
    <p:sldId id="308" r:id="rId45"/>
    <p:sldId id="309" r:id="rId46"/>
    <p:sldId id="310" r:id="rId47"/>
    <p:sldId id="290" r:id="rId48"/>
    <p:sldId id="281" r:id="rId49"/>
    <p:sldId id="289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Não sei o quanto sei</a:t>
          </a:r>
          <a:endParaRPr lang="pt-BR" dirty="0"/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 smtClean="0"/>
            <a:t>Sei que Sei</a:t>
          </a:r>
          <a:endParaRPr lang="pt-BR" dirty="0"/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Sei que não sei</a:t>
          </a:r>
          <a:endParaRPr lang="pt-BR" dirty="0"/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/>
            <a:t>Não sei que não sei</a:t>
          </a:r>
          <a:endParaRPr lang="pt-BR" dirty="0"/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 smtClean="0"/>
            <a:t>+Competência</a:t>
          </a:r>
          <a:endParaRPr lang="pt-BR" dirty="0"/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 smtClean="0"/>
            <a:t>++Competência</a:t>
          </a:r>
          <a:endParaRPr lang="pt-BR" dirty="0"/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+Competência</a:t>
          </a:r>
          <a:endParaRPr lang="pt-BR" sz="1200" kern="1200" dirty="0"/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++Competência</a:t>
          </a:r>
          <a:endParaRPr lang="pt-BR" sz="1200" kern="1200" dirty="0"/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o quanto sei</a:t>
          </a:r>
          <a:endParaRPr lang="pt-BR" sz="1800" kern="1200" dirty="0"/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Sei</a:t>
          </a:r>
          <a:endParaRPr lang="pt-BR" sz="1800" kern="1200" dirty="0"/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não sei</a:t>
          </a:r>
          <a:endParaRPr lang="pt-BR" sz="1800" kern="1200" dirty="0"/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que não sei</a:t>
          </a:r>
          <a:endParaRPr lang="pt-BR" sz="1800" kern="1200" dirty="0"/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 smtClean="0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 smtClean="0">
                <a:latin typeface="Corbel" panose="020B0503020204020204" pitchFamily="34" charset="0"/>
              </a:rPr>
              <a:t> e Bob </a:t>
            </a:r>
            <a:r>
              <a:rPr lang="pt-BR" sz="1800" dirty="0" err="1" smtClean="0">
                <a:latin typeface="Corbel" panose="020B0503020204020204" pitchFamily="34" charset="0"/>
              </a:rPr>
              <a:t>Frankston</a:t>
            </a:r>
            <a:r>
              <a:rPr lang="pt-BR" sz="1800" dirty="0" smtClean="0">
                <a:latin typeface="Corbel" panose="020B0503020204020204" pitchFamily="34" charset="0"/>
              </a:rPr>
              <a:t> baseada na ideia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 smtClean="0">
                <a:latin typeface="Corbel" panose="020B0503020204020204" pitchFamily="34" charset="0"/>
              </a:rPr>
              <a:t>MS-Dos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Fundaram a empresa </a:t>
            </a:r>
            <a:r>
              <a:rPr lang="pt-BR" sz="1800" dirty="0" err="1" smtClean="0">
                <a:latin typeface="Corbel" panose="020B0503020204020204" pitchFamily="34" charset="0"/>
              </a:rPr>
              <a:t>Visicalc</a:t>
            </a:r>
            <a:r>
              <a:rPr lang="pt-BR" sz="1800" dirty="0" smtClean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Concorrente: </a:t>
            </a:r>
            <a:r>
              <a:rPr lang="pt-BR" sz="1800" u="sng" dirty="0" err="1" smtClean="0">
                <a:latin typeface="Corbel" panose="020B0503020204020204" pitchFamily="34" charset="0"/>
              </a:rPr>
              <a:t>Supercalc</a:t>
            </a:r>
            <a:r>
              <a:rPr lang="pt-BR" sz="1800" u="sng" dirty="0" smtClean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pela </a:t>
            </a:r>
            <a:r>
              <a:rPr lang="pt-BR" sz="1800" dirty="0" err="1" smtClean="0">
                <a:latin typeface="Corbel" panose="020B0503020204020204" pitchFamily="34" charset="0"/>
              </a:rPr>
              <a:t>Sorcim</a:t>
            </a:r>
            <a:r>
              <a:rPr lang="pt-BR" sz="1800" dirty="0" smtClean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 smtClean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 smtClean="0">
                <a:latin typeface="Corbel" panose="020B0503020204020204" pitchFamily="34" charset="0"/>
              </a:rPr>
              <a:t>Sourcim</a:t>
            </a:r>
            <a:r>
              <a:rPr lang="pt-BR" sz="1800" dirty="0" smtClean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 smtClean="0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 smtClean="0">
                <a:latin typeface="Corbel" panose="020B0503020204020204" pitchFamily="34" charset="0"/>
              </a:rPr>
              <a:t>MS-Dos</a:t>
            </a:r>
            <a:r>
              <a:rPr lang="pt-BR" sz="1800" u="sng" dirty="0" smtClean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 smtClean="0">
                <a:latin typeface="Corbel" panose="020B0503020204020204" pitchFamily="34" charset="0"/>
              </a:rPr>
              <a:t>add-ins</a:t>
            </a:r>
            <a:r>
              <a:rPr lang="pt-BR" sz="1800" dirty="0" smtClean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</a:t>
            </a:r>
            <a:r>
              <a:rPr lang="pt-BR" sz="1800" smtClean="0">
                <a:latin typeface="Corbel" panose="020B0503020204020204" pitchFamily="34" charset="0"/>
              </a:rPr>
              <a:t>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 smtClean="0">
                <a:latin typeface="Corbel" panose="020B0503020204020204" pitchFamily="34" charset="0"/>
              </a:rPr>
              <a:t>Machintosh</a:t>
            </a:r>
            <a:r>
              <a:rPr lang="pt-BR" sz="1800" dirty="0" smtClean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1985: </a:t>
            </a:r>
            <a:r>
              <a:rPr lang="pt-BR" sz="1800" dirty="0">
                <a:latin typeface="Corbel" panose="020B0503020204020204" pitchFamily="34" charset="0"/>
              </a:rPr>
              <a:t>Excel </a:t>
            </a:r>
            <a:r>
              <a:rPr lang="pt-BR" sz="1800" dirty="0" smtClean="0">
                <a:latin typeface="Corbel" panose="020B0503020204020204" pitchFamily="34" charset="0"/>
              </a:rPr>
              <a:t>1.0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Macintosh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1987</a:t>
            </a:r>
            <a:r>
              <a:rPr lang="pt-BR" sz="1800" dirty="0">
                <a:latin typeface="Corbel" panose="020B0503020204020204" pitchFamily="34" charset="0"/>
              </a:rPr>
              <a:t>: Excel 2.0 para </a:t>
            </a:r>
            <a:r>
              <a:rPr lang="pt-BR" sz="1800" dirty="0" smtClean="0">
                <a:latin typeface="Corbel" panose="020B0503020204020204" pitchFamily="34" charset="0"/>
              </a:rPr>
              <a:t>Windows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1990: Excel 3.0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1992</a:t>
            </a:r>
            <a:r>
              <a:rPr lang="pt-BR" sz="1800" dirty="0">
                <a:latin typeface="Corbel" panose="020B0503020204020204" pitchFamily="34" charset="0"/>
              </a:rPr>
              <a:t>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1MM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linhas 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médio de 10% no </a:t>
            </a:r>
            <a:r>
              <a:rPr lang="pt-BR" sz="1800" dirty="0" smtClean="0">
                <a:latin typeface="Corbel" panose="020B0503020204020204" pitchFamily="34" charset="0"/>
              </a:rPr>
              <a:t>salário.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</a:t>
            </a:r>
            <a:r>
              <a:rPr lang="pt-BR" sz="1800" dirty="0" smtClean="0">
                <a:latin typeface="Corbel" panose="020B0503020204020204" pitchFamily="34" charset="0"/>
              </a:rPr>
              <a:t>cedo? O QUE ESTÁ POR VIR (ML)?</a:t>
            </a:r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Fundamentos - Área de Trabalho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O que espera do Curso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Validação de dados: </a:t>
            </a:r>
            <a:r>
              <a:rPr lang="pt-BR" sz="1800" dirty="0">
                <a:latin typeface="Corbel" panose="020B0503020204020204" pitchFamily="34" charset="0"/>
              </a:rPr>
              <a:t>Guia </a:t>
            </a:r>
            <a:r>
              <a:rPr lang="pt-BR" sz="1800" dirty="0" smtClean="0">
                <a:latin typeface="Corbel" panose="020B0503020204020204" pitchFamily="34" charset="0"/>
              </a:rPr>
              <a:t>Dados, 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Função Média: Guia Fórmulas,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Biblioteca de Funções, </a:t>
            </a:r>
            <a:r>
              <a:rPr lang="pt-BR" sz="1800" dirty="0">
                <a:latin typeface="Corbel" panose="020B0503020204020204" pitchFamily="34" charset="0"/>
              </a:rPr>
              <a:t>Menu </a:t>
            </a:r>
            <a:r>
              <a:rPr lang="pt-BR" sz="1800" dirty="0" smtClean="0">
                <a:latin typeface="Corbel" panose="020B0503020204020204" pitchFamily="34" charset="0"/>
              </a:rPr>
              <a:t>Auto Soma, </a:t>
            </a:r>
            <a:r>
              <a:rPr lang="pt-BR" sz="1800" dirty="0">
                <a:latin typeface="Corbel" panose="020B0503020204020204" pitchFamily="34" charset="0"/>
              </a:rPr>
              <a:t>Comando </a:t>
            </a:r>
            <a:r>
              <a:rPr lang="pt-BR" sz="1800" dirty="0" smtClean="0">
                <a:latin typeface="Corbel" panose="020B0503020204020204" pitchFamily="34" charset="0"/>
              </a:rPr>
              <a:t>Média.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planilha habilitado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suplemento (programa VBA de Excel).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xls</a:t>
            </a:r>
            <a:r>
              <a:rPr lang="pt-BR" sz="1800" dirty="0" smtClean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</a:t>
            </a:r>
            <a:r>
              <a:rPr lang="pt-BR" sz="1800" dirty="0" smtClean="0">
                <a:latin typeface="Corbel" panose="020B0503020204020204" pitchFamily="34" charset="0"/>
              </a:rPr>
              <a:t> :  </a:t>
            </a:r>
            <a:r>
              <a:rPr lang="pt-BR" sz="1800" dirty="0">
                <a:latin typeface="Corbel" panose="020B0503020204020204" pitchFamily="34" charset="0"/>
              </a:rPr>
              <a:t>formato de </a:t>
            </a:r>
            <a:r>
              <a:rPr lang="pt-BR" sz="1800" dirty="0" smtClean="0">
                <a:latin typeface="Corbel" panose="020B0503020204020204" pitchFamily="34" charset="0"/>
              </a:rPr>
              <a:t>suplemento com macro antigo </a:t>
            </a:r>
            <a:r>
              <a:rPr lang="pt-BR" sz="1800" dirty="0">
                <a:latin typeface="Corbel" panose="020B0503020204020204" pitchFamily="34" charset="0"/>
              </a:rPr>
              <a:t>até versão 2003 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Csv</a:t>
            </a:r>
            <a:r>
              <a:rPr lang="pt-BR" sz="1800" dirty="0" smtClean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: formato padrão 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 (</a:t>
            </a:r>
            <a:r>
              <a:rPr lang="pt-BR" sz="1800" dirty="0" err="1" smtClean="0">
                <a:latin typeface="Corbel" panose="020B0503020204020204" pitchFamily="34" charset="0"/>
              </a:rPr>
              <a:t>e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 smtClean="0">
                <a:latin typeface="Corbel" panose="020B0503020204020204" pitchFamily="34" charset="0"/>
              </a:rPr>
              <a:t>treme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 smtClean="0">
                <a:latin typeface="Corbel" panose="020B0503020204020204" pitchFamily="34" charset="0"/>
              </a:rPr>
              <a:t>arkup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 smtClean="0">
                <a:latin typeface="Corbel" panose="020B0503020204020204" pitchFamily="34" charset="0"/>
              </a:rPr>
              <a:t>anguage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Clique </a:t>
            </a:r>
            <a:r>
              <a:rPr lang="pt-BR" sz="1800" dirty="0">
                <a:latin typeface="Corbel" panose="020B0503020204020204" pitchFamily="34" charset="0"/>
              </a:rPr>
              <a:t>simples na célula &gt;&gt; Digitar &gt;&gt;[Confirma]::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sobrescrever a informação que já </a:t>
            </a:r>
            <a:r>
              <a:rPr lang="pt-BR" sz="1800" dirty="0" smtClean="0">
                <a:latin typeface="Corbel" panose="020B0503020204020204" pitchFamily="34" charset="0"/>
              </a:rPr>
              <a:t>existe.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habilitar edição completa da </a:t>
            </a:r>
            <a:r>
              <a:rPr lang="pt-BR" sz="1800" dirty="0" smtClean="0">
                <a:latin typeface="Corbel" panose="020B0503020204020204" pitchFamily="34" charset="0"/>
              </a:rPr>
              <a:t>célula.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</a:t>
            </a:r>
            <a:r>
              <a:rPr lang="pt-BR" sz="1800" dirty="0" err="1" smtClean="0">
                <a:latin typeface="Corbel" panose="020B0503020204020204" pitchFamily="34" charset="0"/>
              </a:rPr>
              <a:t>Esc</a:t>
            </a:r>
            <a:r>
              <a:rPr lang="pt-BR" sz="1800" dirty="0" smtClean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 smtClean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Iniciadas </a:t>
            </a:r>
            <a:r>
              <a:rPr lang="pt-BR" sz="1800" dirty="0">
                <a:latin typeface="Corbel" panose="020B0503020204020204" pitchFamily="34" charset="0"/>
              </a:rPr>
              <a:t>sempre por “ = </a:t>
            </a:r>
            <a:r>
              <a:rPr lang="pt-BR" sz="1800" dirty="0" smtClean="0">
                <a:latin typeface="Corbel" panose="020B0503020204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 smtClean="0">
                <a:latin typeface="Corbel" panose="020B0503020204020204" pitchFamily="34" charset="0"/>
              </a:rPr>
              <a:t>Enter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latin typeface="Corbel" panose="020B0503020204020204" pitchFamily="34" charset="0"/>
              </a:rPr>
              <a:t>Exponenciação</a:t>
            </a:r>
            <a:r>
              <a:rPr lang="pt-BR" sz="1800" dirty="0" smtClean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Absoluta (Congelar)  </a:t>
            </a:r>
            <a:r>
              <a:rPr lang="pt-BR" sz="1800" dirty="0">
                <a:latin typeface="Corbel" panose="020B0503020204020204" pitchFamily="34" charset="0"/>
              </a:rPr>
              <a:t>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B</a:t>
            </a:r>
            <a:r>
              <a:rPr lang="pt-BR" sz="1800" b="1" dirty="0" smtClean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Relativo&gt;&gt; B2 :: caminha junto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Biblioteca organizada por categoria de uso. Cada input/pedaço de função é chamado de “argumento” que fica dentro do </a:t>
            </a:r>
            <a:r>
              <a:rPr lang="pt-BR" sz="1800" dirty="0" err="1" smtClean="0"/>
              <a:t>parentesis</a:t>
            </a:r>
            <a:r>
              <a:rPr lang="pt-BR" sz="1800" dirty="0" smtClean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Pode </a:t>
            </a:r>
            <a:r>
              <a:rPr lang="pt-BR" sz="1800" dirty="0"/>
              <a:t>ou não possuir argumento.  </a:t>
            </a:r>
            <a:r>
              <a:rPr lang="pt-BR" sz="1800" dirty="0" smtClean="0"/>
              <a:t>Argumento pode ser opcional “[“ ou obrigatório.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=SOMA(num1</a:t>
            </a:r>
            <a:r>
              <a:rPr lang="pt-BR" sz="1800" dirty="0"/>
              <a:t>;[num2]) &gt;&gt; 2º Argumento é </a:t>
            </a:r>
            <a:r>
              <a:rPr lang="pt-BR" sz="1800" dirty="0" smtClean="0"/>
              <a:t>Opcional “[num2]”</a:t>
            </a:r>
          </a:p>
          <a:p>
            <a:pPr marL="0" indent="0">
              <a:buNone/>
            </a:pPr>
            <a:r>
              <a:rPr lang="pt-BR" sz="1800" dirty="0" smtClean="0"/>
              <a:t>Sem argumento  </a:t>
            </a:r>
            <a:r>
              <a:rPr lang="pt-BR" sz="1800" dirty="0"/>
              <a:t>= Hoje() </a:t>
            </a:r>
            <a:r>
              <a:rPr lang="pt-BR" sz="1800" dirty="0" smtClean="0"/>
              <a:t>&gt;&gt; 22/08/2018 -  normalmente usados para informação (não realizam calculo)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Caminho: botão função, Guia fórmulas, digitação direta na célula.</a:t>
            </a:r>
            <a:endParaRPr lang="pt-BR" sz="1800" dirty="0"/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 smtClean="0">
                <a:latin typeface="Corbel" panose="020B0503020204020204" pitchFamily="34" charset="0"/>
              </a:rPr>
              <a:t>Backspace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Linha: </a:t>
            </a:r>
            <a:r>
              <a:rPr lang="pt-BR" sz="1800" dirty="0">
                <a:latin typeface="Corbel" panose="020B0503020204020204" pitchFamily="34" charset="0"/>
              </a:rPr>
              <a:t>Selecionar a </a:t>
            </a:r>
            <a:r>
              <a:rPr lang="pt-BR" sz="1800" dirty="0" smtClean="0">
                <a:latin typeface="Corbel" panose="020B0503020204020204" pitchFamily="34" charset="0"/>
              </a:rPr>
              <a:t>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</a:t>
            </a:r>
            <a:r>
              <a:rPr lang="pt-BR" sz="1800" dirty="0" smtClean="0">
                <a:latin typeface="Corbel" panose="020B0503020204020204" pitchFamily="34" charset="0"/>
              </a:rPr>
              <a:t>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OCULTAR informações </a:t>
            </a:r>
            <a:r>
              <a:rPr lang="pt-BR" sz="1800" dirty="0">
                <a:latin typeface="Corbel" panose="020B0503020204020204" pitchFamily="34" charset="0"/>
              </a:rPr>
              <a:t>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 : </a:t>
            </a:r>
            <a:r>
              <a:rPr lang="pt-BR" sz="1800" dirty="0">
                <a:latin typeface="Corbel" panose="020B0503020204020204" pitchFamily="34" charset="0"/>
              </a:rPr>
              <a:t>Selecionar a coluna </a:t>
            </a:r>
            <a:r>
              <a:rPr lang="pt-BR" sz="1800" dirty="0" smtClean="0">
                <a:latin typeface="Corbel" panose="020B0503020204020204" pitchFamily="34" charset="0"/>
              </a:rPr>
              <a:t>ou 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</a:t>
            </a:r>
            <a:r>
              <a:rPr lang="pt-BR" sz="1800" dirty="0" smtClean="0">
                <a:latin typeface="Corbel" panose="020B0503020204020204" pitchFamily="34" charset="0"/>
              </a:rPr>
              <a:t>“Ocultar” / Guia </a:t>
            </a:r>
            <a:r>
              <a:rPr lang="pt-BR" sz="1800" dirty="0">
                <a:latin typeface="Corbel" panose="020B0503020204020204" pitchFamily="34" charset="0"/>
              </a:rPr>
              <a:t>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DESOCULTAR </a:t>
            </a:r>
            <a:r>
              <a:rPr lang="pt-BR" sz="1800" dirty="0">
                <a:latin typeface="Corbel" panose="020B0503020204020204" pitchFamily="34" charset="0"/>
              </a:rPr>
              <a:t>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Linha: </a:t>
            </a:r>
            <a:r>
              <a:rPr lang="pt-BR" sz="1800" dirty="0">
                <a:latin typeface="Corbel" panose="020B0503020204020204" pitchFamily="34" charset="0"/>
              </a:rPr>
              <a:t>Selecionar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 smtClean="0">
                <a:latin typeface="Corbel" panose="020B0503020204020204" pitchFamily="34" charset="0"/>
              </a:rPr>
              <a:t>da coluna/linha </a:t>
            </a:r>
            <a:r>
              <a:rPr lang="pt-BR" sz="1800" dirty="0">
                <a:latin typeface="Corbel" panose="020B0503020204020204" pitchFamily="34" charset="0"/>
              </a:rPr>
              <a:t>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#DIV/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 smtClean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#NUM!: Formula possui argumentos errado (</a:t>
            </a:r>
            <a:r>
              <a:rPr lang="pt-BR" sz="1800" dirty="0" err="1" smtClean="0">
                <a:latin typeface="Corbel" panose="020B0503020204020204" pitchFamily="34" charset="0"/>
              </a:rPr>
              <a:t>Ex</a:t>
            </a:r>
            <a:r>
              <a:rPr lang="pt-BR" sz="1800" dirty="0" smtClean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8:10 </a:t>
            </a:r>
            <a:r>
              <a:rPr lang="pt-BR" sz="2400" dirty="0" smtClean="0">
                <a:latin typeface="Corbel" panose="020B0503020204020204" pitchFamily="34" charset="0"/>
              </a:rPr>
              <a:t>as </a:t>
            </a:r>
            <a:r>
              <a:rPr lang="pt-BR" sz="2400" dirty="0" smtClean="0">
                <a:latin typeface="Corbel" panose="020B0503020204020204" pitchFamily="34" charset="0"/>
              </a:rPr>
              <a:t>8:45 </a:t>
            </a:r>
            <a:r>
              <a:rPr lang="pt-BR" sz="2400" dirty="0" smtClean="0">
                <a:latin typeface="Corbel" panose="020B0503020204020204" pitchFamily="34" charset="0"/>
              </a:rPr>
              <a:t>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8:45 </a:t>
            </a:r>
            <a:r>
              <a:rPr lang="pt-BR" sz="2400" dirty="0" smtClean="0">
                <a:latin typeface="Corbel" panose="020B0503020204020204" pitchFamily="34" charset="0"/>
              </a:rPr>
              <a:t>as </a:t>
            </a:r>
            <a:r>
              <a:rPr lang="pt-BR" sz="2400" dirty="0" smtClean="0">
                <a:latin typeface="Corbel" panose="020B0503020204020204" pitchFamily="34" charset="0"/>
              </a:rPr>
              <a:t>9:15 </a:t>
            </a:r>
            <a:r>
              <a:rPr lang="pt-BR" sz="2400" dirty="0" smtClean="0">
                <a:latin typeface="Corbel" panose="020B0503020204020204" pitchFamily="34" charset="0"/>
              </a:rPr>
              <a:t>- Fundamentos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9:15 </a:t>
            </a:r>
            <a:r>
              <a:rPr lang="pt-BR" sz="2400" dirty="0" smtClean="0">
                <a:latin typeface="Corbel" panose="020B0503020204020204" pitchFamily="34" charset="0"/>
              </a:rPr>
              <a:t>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13:30 às  </a:t>
            </a:r>
            <a:r>
              <a:rPr lang="pt-BR" sz="2400" dirty="0" smtClean="0">
                <a:latin typeface="Corbel" panose="020B0503020204020204" pitchFamily="34" charset="0"/>
              </a:rPr>
              <a:t>16:50 </a:t>
            </a:r>
            <a:r>
              <a:rPr lang="pt-BR" sz="2400" dirty="0" smtClean="0">
                <a:latin typeface="Corbel" panose="020B0503020204020204" pitchFamily="34" charset="0"/>
              </a:rPr>
              <a:t>-  </a:t>
            </a:r>
            <a:r>
              <a:rPr lang="pt-BR" sz="2400" dirty="0" smtClean="0">
                <a:latin typeface="Corbel" panose="020B0503020204020204" pitchFamily="34" charset="0"/>
              </a:rPr>
              <a:t>Praticas </a:t>
            </a:r>
            <a:r>
              <a:rPr lang="pt-BR" sz="2400" dirty="0" smtClean="0">
                <a:latin typeface="Corbel" panose="020B0503020204020204" pitchFamily="34" charset="0"/>
              </a:rPr>
              <a:t>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16:50 </a:t>
            </a:r>
            <a:r>
              <a:rPr lang="pt-BR" sz="2400" dirty="0" smtClean="0">
                <a:latin typeface="Corbel" panose="020B0503020204020204" pitchFamily="34" charset="0"/>
              </a:rPr>
              <a:t>as 17:00 – Duvidas e Reforço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 smtClean="0">
                <a:latin typeface="Corbel" panose="020B0503020204020204" pitchFamily="34" charset="0"/>
              </a:rPr>
              <a:t>mesclagem</a:t>
            </a:r>
            <a:r>
              <a:rPr lang="pt-BR" sz="1800" dirty="0" smtClean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Menu flutuante/contexto (botão direito)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Corbel" panose="020B0503020204020204" pitchFamily="34" charset="0"/>
              </a:rPr>
              <a:t>Ctrl+C</a:t>
            </a:r>
            <a:r>
              <a:rPr lang="pt-BR" sz="1800" dirty="0" smtClean="0">
                <a:latin typeface="Corbel" panose="020B0503020204020204" pitchFamily="34" charset="0"/>
              </a:rPr>
              <a:t> , </a:t>
            </a:r>
            <a:r>
              <a:rPr lang="pt-BR" sz="1800" dirty="0" err="1" smtClean="0">
                <a:latin typeface="Corbel" panose="020B0503020204020204" pitchFamily="34" charset="0"/>
              </a:rPr>
              <a:t>CTrl+V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1015701"/>
            <a:ext cx="11198225" cy="1857375"/>
          </a:xfrm>
        </p:spPr>
        <p:txBody>
          <a:bodyPr>
            <a:noAutofit/>
          </a:bodyPr>
          <a:lstStyle/>
          <a:p>
            <a:r>
              <a:rPr lang="pt-BR" sz="2000" dirty="0" smtClean="0"/>
              <a:t>Ao receber a tabela abaixo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2000" dirty="0" smtClean="0"/>
              <a:t>Qual o valor total de estoque que será dada a entrada no sistema (valor da célula D13)?</a:t>
            </a:r>
          </a:p>
          <a:p>
            <a:r>
              <a:rPr lang="pt-BR" sz="2000" dirty="0" smtClean="0"/>
              <a:t> Use formatação de moedas para diferenciar as colunas em reais e dólares, adicione cores e formatação para tornar o relatório apresentável.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82" y="3238052"/>
            <a:ext cx="5419725" cy="29337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Deletar:: acesse comando de Edição, Selecione o Balão e pressione Delete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 smtClean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 smtClean="0"/>
              <a:t>Disponível pelo seta preta  + duplo clique ou clicar, segurar e arrastar.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88489" y="635878"/>
            <a:ext cx="9966325" cy="5829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Inserir uma nova planilha</a:t>
            </a:r>
          </a:p>
          <a:p>
            <a:pPr marL="0" indent="0">
              <a:buNone/>
            </a:pPr>
            <a:r>
              <a:rPr lang="pt-BR" sz="2000" dirty="0" smtClean="0"/>
              <a:t>1- Botão ao lado da aba + </a:t>
            </a:r>
          </a:p>
          <a:p>
            <a:pPr marL="0" indent="0">
              <a:buNone/>
            </a:pPr>
            <a:r>
              <a:rPr lang="pt-BR" sz="2000" dirty="0" smtClean="0"/>
              <a:t>2- Guia Pagina Inicial &gt; Grupo de Ferramenta Células &gt; Comando inserir&gt; Inserir Planilha</a:t>
            </a:r>
          </a:p>
          <a:p>
            <a:pPr marL="0" indent="0">
              <a:buNone/>
            </a:pPr>
            <a:r>
              <a:rPr lang="pt-BR" sz="2000" dirty="0" smtClean="0"/>
              <a:t>3- Clique Esquerdo no nome da aba &gt; Inserir &gt; Planilha &gt; ok</a:t>
            </a:r>
          </a:p>
          <a:p>
            <a:pPr marL="0" indent="0">
              <a:buNone/>
            </a:pPr>
            <a:r>
              <a:rPr lang="pt-BR" sz="2000" dirty="0" smtClean="0"/>
              <a:t>4- Selecionar na aba da planilha e arrastar para o lado com o botão “</a:t>
            </a:r>
            <a:r>
              <a:rPr lang="pt-BR" sz="2000" dirty="0" err="1" smtClean="0"/>
              <a:t>Ctrl</a:t>
            </a:r>
            <a:r>
              <a:rPr lang="pt-BR" sz="2000" dirty="0" smtClean="0"/>
              <a:t>” pressionado.</a:t>
            </a:r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Para inserir mais de uma planilha por vez, basta selecionar mais de uma planilha e usar o comando 2, 3 ou 4.</a:t>
            </a:r>
          </a:p>
          <a:p>
            <a:r>
              <a:rPr lang="pt-BR" sz="2000" dirty="0" smtClean="0"/>
              <a:t>Para fazer replica/copiar de uma planilha, use os passos 2,3 ou 4.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Para Excluir, 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1- </a:t>
            </a:r>
            <a:r>
              <a:rPr lang="pt-BR" sz="2000" dirty="0"/>
              <a:t>Guia Pagina Inicial &gt; Grupo de Ferramenta </a:t>
            </a:r>
            <a:r>
              <a:rPr lang="pt-BR" sz="2000" dirty="0" smtClean="0"/>
              <a:t>Células </a:t>
            </a:r>
            <a:r>
              <a:rPr lang="pt-BR" sz="2000" dirty="0"/>
              <a:t>&gt; Comando </a:t>
            </a:r>
            <a:r>
              <a:rPr lang="pt-BR" sz="2000" dirty="0" smtClean="0"/>
              <a:t>Excluir&gt; Excluir Planilha</a:t>
            </a:r>
            <a:endParaRPr lang="pt-BR" sz="2000" dirty="0"/>
          </a:p>
          <a:p>
            <a:pPr marL="342900" indent="-342900">
              <a:buFontTx/>
              <a:buChar char="-"/>
            </a:pPr>
            <a:r>
              <a:rPr lang="pt-BR" sz="2000" dirty="0"/>
              <a:t>3- Clique Esquerdo no nome da aba &gt; </a:t>
            </a:r>
            <a:r>
              <a:rPr lang="pt-BR" sz="2000" dirty="0" smtClean="0"/>
              <a:t>Excluir</a:t>
            </a:r>
          </a:p>
          <a:p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Trabalhando com Múltiplas planilhas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5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Abrir </a:t>
            </a:r>
            <a:r>
              <a:rPr lang="pt-BR" sz="2400" dirty="0"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Área </a:t>
            </a:r>
            <a:r>
              <a:rPr lang="pt-BR" sz="2400" dirty="0">
                <a:latin typeface="Corbel" panose="020B0503020204020204" pitchFamily="34" charset="0"/>
              </a:rPr>
              <a:t>de trabalho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Salvar </a:t>
            </a:r>
            <a:r>
              <a:rPr lang="pt-BR" sz="2400" dirty="0">
                <a:latin typeface="Corbel" panose="020B0503020204020204" pitchFamily="34" charset="0"/>
              </a:rPr>
              <a:t>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</a:t>
            </a:r>
            <a:r>
              <a:rPr lang="pt-BR" sz="2400" dirty="0" smtClean="0">
                <a:latin typeface="Corbel" panose="020B0503020204020204" pitchFamily="34" charset="0"/>
              </a:rPr>
              <a:t>usos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 ações Tridimensionais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o resultado do exercício anterior, demonstre em uma única tabela por conta e filial como está a distribuição das despesas da empresa.</a:t>
            </a:r>
          </a:p>
          <a:p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e por Unidade.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vinculo a outra planilha,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e matriz usando proporção do total.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linhas e colunas.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  <a:p>
            <a:pPr marL="0" indent="0">
              <a:buNone/>
            </a:pPr>
            <a:r>
              <a:rPr lang="pt-BR" sz="1800" dirty="0" smtClean="0"/>
              <a:t>PROCH: busca em um lista horizontal linha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Sempre Leia as informações do assistente de função: elas te ajudarão a  entender como montar fórmulas mais complexas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Usar material PROCV PROCH</a:t>
            </a: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Excel Permite Classificar as listas automaticamente de acordo com regras pré-estabelecidas (ordem numérica ou ordem alfabética) ou ainda baseada nas lista nativas e personalizadas.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Fazer ordenação: Guia Dados, grupo classificar e Filtrar, comando classificar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Criar lista personalizada: guia Arquivo , Opções, Avançado, Geral, Editar lista Personalizada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Fazer </a:t>
            </a:r>
            <a:r>
              <a:rPr lang="pt-BR" sz="2000" dirty="0"/>
              <a:t>um relatório </a:t>
            </a:r>
            <a:r>
              <a:rPr lang="pt-BR" sz="2000" dirty="0" smtClean="0"/>
              <a:t>do </a:t>
            </a:r>
            <a:r>
              <a:rPr lang="pt-BR" sz="2000" dirty="0"/>
              <a:t>fluxo de caixa diário para 1 ano.</a:t>
            </a:r>
          </a:p>
          <a:p>
            <a:pPr algn="just"/>
            <a:r>
              <a:rPr lang="pt-BR" sz="2000" dirty="0" smtClean="0"/>
              <a:t>1- Cada </a:t>
            </a:r>
            <a:r>
              <a:rPr lang="pt-BR" sz="2000" dirty="0"/>
              <a:t>mês será em uma Planilha diferente</a:t>
            </a:r>
          </a:p>
          <a:p>
            <a:pPr algn="just"/>
            <a:r>
              <a:rPr lang="pt-BR" sz="2000" dirty="0" smtClean="0"/>
              <a:t>2 -Inicia </a:t>
            </a:r>
            <a:r>
              <a:rPr lang="pt-BR" sz="2000" dirty="0"/>
              <a:t>em </a:t>
            </a:r>
            <a:r>
              <a:rPr lang="pt-BR" sz="2000" dirty="0" smtClean="0"/>
              <a:t>01/01/2017 com 0 de saldo Inicial. </a:t>
            </a:r>
            <a:r>
              <a:rPr lang="pt-BR" sz="2000" dirty="0"/>
              <a:t>Termina em </a:t>
            </a:r>
            <a:r>
              <a:rPr lang="pt-BR" sz="2000" dirty="0" smtClean="0"/>
              <a:t>31/12/2017.</a:t>
            </a:r>
            <a:endParaRPr lang="pt-BR" sz="2000" dirty="0"/>
          </a:p>
          <a:p>
            <a:pPr algn="just"/>
            <a:r>
              <a:rPr lang="pt-BR" sz="2000" dirty="0" smtClean="0"/>
              <a:t>3- </a:t>
            </a:r>
            <a:r>
              <a:rPr lang="pt-BR" sz="2000" dirty="0"/>
              <a:t>Toda terça tem pagamento de fornecedor no valor de 9.000 e às terças de 8.000.</a:t>
            </a:r>
            <a:endParaRPr lang="pt-BR" sz="2000" dirty="0" smtClean="0"/>
          </a:p>
          <a:p>
            <a:pPr algn="just"/>
            <a:r>
              <a:rPr lang="pt-BR" sz="2000" dirty="0" smtClean="0"/>
              <a:t>4 -Todo </a:t>
            </a:r>
            <a:r>
              <a:rPr lang="pt-BR" sz="2000" dirty="0"/>
              <a:t>dia </a:t>
            </a:r>
            <a:r>
              <a:rPr lang="pt-BR" sz="2000" dirty="0" smtClean="0"/>
              <a:t>5 </a:t>
            </a:r>
            <a:r>
              <a:rPr lang="pt-BR" sz="2000" dirty="0"/>
              <a:t>e dia </a:t>
            </a:r>
            <a:r>
              <a:rPr lang="pt-BR" sz="2000" dirty="0" smtClean="0"/>
              <a:t>20 </a:t>
            </a:r>
            <a:r>
              <a:rPr lang="pt-BR" sz="2000" dirty="0"/>
              <a:t>de cada mês tem despesa adicional de </a:t>
            </a:r>
            <a:r>
              <a:rPr lang="pt-BR" sz="2000" dirty="0" smtClean="0"/>
              <a:t>15.000 </a:t>
            </a:r>
            <a:r>
              <a:rPr lang="pt-BR" sz="2000" dirty="0"/>
              <a:t>e </a:t>
            </a:r>
            <a:r>
              <a:rPr lang="pt-BR" sz="2000" dirty="0" smtClean="0"/>
              <a:t>7.000 </a:t>
            </a:r>
            <a:r>
              <a:rPr lang="pt-BR" sz="2000" dirty="0"/>
              <a:t>respectivamente.</a:t>
            </a:r>
          </a:p>
          <a:p>
            <a:pPr algn="just"/>
            <a:r>
              <a:rPr lang="pt-BR" sz="2000" dirty="0" smtClean="0"/>
              <a:t>5- A </a:t>
            </a:r>
            <a:r>
              <a:rPr lang="pt-BR" sz="2000" dirty="0"/>
              <a:t>partir de setembro, todos os pagamentos aumentam 7%.</a:t>
            </a:r>
          </a:p>
          <a:p>
            <a:pPr algn="just"/>
            <a:r>
              <a:rPr lang="pt-BR" sz="2000" dirty="0" smtClean="0"/>
              <a:t>6 – Os recebimentos de </a:t>
            </a:r>
            <a:r>
              <a:rPr lang="pt-BR" sz="2000" dirty="0"/>
              <a:t>vendas são depositadas todas as segundas no valor de </a:t>
            </a:r>
            <a:r>
              <a:rPr lang="pt-BR" sz="2000" dirty="0" smtClean="0"/>
              <a:t>21.000 (constantes o  ano inteiro)</a:t>
            </a:r>
          </a:p>
          <a:p>
            <a:pPr algn="just"/>
            <a:r>
              <a:rPr lang="pt-BR" sz="2000" dirty="0" smtClean="0"/>
              <a:t>7- Os recebimentos de venda de sucata são depositadas às </a:t>
            </a:r>
            <a:r>
              <a:rPr lang="pt-BR" sz="2000" dirty="0"/>
              <a:t>quartas no valor de </a:t>
            </a:r>
            <a:r>
              <a:rPr lang="pt-BR" sz="2000" dirty="0" smtClean="0"/>
              <a:t>3.000 </a:t>
            </a:r>
            <a:r>
              <a:rPr lang="pt-BR" sz="2000" dirty="0"/>
              <a:t>(</a:t>
            </a:r>
            <a:r>
              <a:rPr lang="pt-BR" sz="2000" dirty="0" smtClean="0"/>
              <a:t>constantes </a:t>
            </a:r>
            <a:r>
              <a:rPr lang="pt-BR" sz="2000" dirty="0"/>
              <a:t>ano </a:t>
            </a:r>
            <a:r>
              <a:rPr lang="pt-BR" sz="2000" dirty="0" smtClean="0"/>
              <a:t>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No fim do ano haverá </a:t>
            </a:r>
            <a:r>
              <a:rPr lang="pt-BR" sz="2000" dirty="0"/>
              <a:t>sobra ou falta de caixa? Quanto? Destaque pela cor vermelha a  planilha referente ao mês de menor </a:t>
            </a:r>
            <a:r>
              <a:rPr lang="pt-BR" sz="2000" dirty="0" smtClean="0"/>
              <a:t>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use a planilha anterior, copia de planilhas e formatação, referência externa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 Criar relatório de fluxo de caixa de 1 ano com entradas, saídas e saldo.</a:t>
            </a:r>
          </a:p>
          <a:p>
            <a:pPr algn="just"/>
            <a:r>
              <a:rPr lang="pt-BR" sz="2000" dirty="0" smtClean="0"/>
              <a:t>1 - Um mês em cada planilha.</a:t>
            </a:r>
          </a:p>
          <a:p>
            <a:pPr algn="just"/>
            <a:r>
              <a:rPr lang="pt-BR" sz="2000" dirty="0" smtClean="0"/>
              <a:t>2 - Entrada/Recebimentos  Às terças de R$ 3.000, demais dias de R$ 2.000 (bruto)</a:t>
            </a:r>
          </a:p>
          <a:p>
            <a:pPr algn="just"/>
            <a:r>
              <a:rPr lang="pt-BR" sz="2000" dirty="0" smtClean="0"/>
              <a:t>3 - Saídas/Pagamentos as quintas de R$ 4.000, demais dias de R$ 1.600 (bruto)</a:t>
            </a:r>
          </a:p>
          <a:p>
            <a:pPr algn="just"/>
            <a:r>
              <a:rPr lang="pt-BR" sz="2000" dirty="0" smtClean="0"/>
              <a:t>4 - Todo dia 15 de cada mês, saída adicional de 6.000 (bruto)</a:t>
            </a:r>
          </a:p>
          <a:p>
            <a:pPr algn="just"/>
            <a:r>
              <a:rPr lang="pt-BR" sz="2000" dirty="0" smtClean="0"/>
              <a:t>5 - calcular imposto ICMS de 18% sobre entrada/recebimentos + </a:t>
            </a:r>
            <a:r>
              <a:rPr lang="pt-BR" sz="2000" dirty="0" err="1" smtClean="0"/>
              <a:t>Pis</a:t>
            </a:r>
            <a:r>
              <a:rPr lang="pt-BR" sz="2000" dirty="0" smtClean="0"/>
              <a:t>/</a:t>
            </a:r>
            <a:r>
              <a:rPr lang="pt-BR" sz="2000" dirty="0" err="1" smtClean="0"/>
              <a:t>Cofins</a:t>
            </a:r>
            <a:r>
              <a:rPr lang="pt-BR" sz="2000" dirty="0" smtClean="0"/>
              <a:t> de 9,25%.</a:t>
            </a:r>
          </a:p>
          <a:p>
            <a:pPr algn="just"/>
            <a:r>
              <a:rPr lang="pt-BR" sz="2000" dirty="0" smtClean="0"/>
              <a:t>6 - calcular imposto de 9,25% sobre saída/pagamentos.</a:t>
            </a:r>
          </a:p>
          <a:p>
            <a:pPr algn="just"/>
            <a:r>
              <a:rPr lang="pt-BR" sz="2000" dirty="0" smtClean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 smtClean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Fórmula soma 3D, formula aritmética, formatação, copia de planilhas, referência externa.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 smtClean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2- Mostre os dados acima em uma única aba de forma que possamos comparar entre os meses.</a:t>
            </a:r>
          </a:p>
          <a:p>
            <a:pPr algn="just"/>
            <a:r>
              <a:rPr lang="pt-BR" sz="2000" dirty="0" smtClean="0"/>
              <a:t>Dica: Recortar e colar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–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Estagios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do Ciclo de Aprendizagem PNL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Consciência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49412" y="892885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Competência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º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3º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Celular &gt; OK, atender fora do local</a:t>
            </a:r>
            <a:endParaRPr lang="pt-BR" dirty="0" smtClean="0">
              <a:latin typeface="Corbel" panose="020B0503020204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Intervalo 5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Tempo para Exercício:  negociamos</a:t>
            </a:r>
            <a:endParaRPr lang="pt-BR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TEM QUE TER DÚVIDAS !!!</a:t>
            </a: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3590</TotalTime>
  <Words>3367</Words>
  <Application>Microsoft Office PowerPoint</Application>
  <PresentationFormat>Widescreen</PresentationFormat>
  <Paragraphs>433</Paragraphs>
  <Slides>49</Slides>
  <Notes>0</Notes>
  <HiddenSlides>5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238</cp:revision>
  <dcterms:created xsi:type="dcterms:W3CDTF">2018-08-19T15:50:37Z</dcterms:created>
  <dcterms:modified xsi:type="dcterms:W3CDTF">2018-10-26T17:11:27Z</dcterms:modified>
</cp:coreProperties>
</file>