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5"/>
  </p:notesMasterIdLst>
  <p:sldIdLst>
    <p:sldId id="408" r:id="rId3"/>
    <p:sldId id="424" r:id="rId4"/>
    <p:sldId id="419" r:id="rId5"/>
    <p:sldId id="551" r:id="rId6"/>
    <p:sldId id="444" r:id="rId7"/>
    <p:sldId id="445" r:id="rId8"/>
    <p:sldId id="451" r:id="rId9"/>
    <p:sldId id="432" r:id="rId10"/>
    <p:sldId id="434" r:id="rId11"/>
    <p:sldId id="435" r:id="rId12"/>
    <p:sldId id="529" r:id="rId13"/>
    <p:sldId id="53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2"/>
    <p:restoredTop sz="89091" autoAdjust="0"/>
  </p:normalViewPr>
  <p:slideViewPr>
    <p:cSldViewPr snapToGrid="0" snapToObjects="1">
      <p:cViewPr>
        <p:scale>
          <a:sx n="53" d="100"/>
          <a:sy n="53" d="100"/>
        </p:scale>
        <p:origin x="-1512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全名是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31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44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4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=""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=""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6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       © 2016 HL7 ® </a:t>
            </a:r>
            <a:r>
              <a:rPr lang="en-US" sz="800" b="1" dirty="0">
                <a:solidFill>
                  <a:srgbClr val="000000"/>
                </a:solidFill>
              </a:rPr>
              <a:t>International. </a:t>
            </a:r>
            <a:r>
              <a:rPr lang="en-US" sz="800" b="1" dirty="0" smtClean="0">
                <a:solidFill>
                  <a:srgbClr val="000000"/>
                </a:solidFill>
              </a:rPr>
              <a:t>Licensed under Creative Commons. </a:t>
            </a:r>
            <a:r>
              <a:rPr lang="en-US" sz="800" b="1" dirty="0">
                <a:solidFill>
                  <a:srgbClr val="000000"/>
                </a:solidFill>
              </a:rPr>
              <a:t>HL7 </a:t>
            </a:r>
            <a:r>
              <a:rPr lang="en-US" sz="800" b="1" dirty="0" smtClean="0">
                <a:solidFill>
                  <a:srgbClr val="000000"/>
                </a:solidFill>
              </a:rPr>
              <a:t>&amp; Health </a:t>
            </a:r>
            <a:r>
              <a:rPr lang="en-US" sz="800" b="1" dirty="0">
                <a:solidFill>
                  <a:srgbClr val="000000"/>
                </a:solidFill>
              </a:rPr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1-8-2019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=""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=""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=""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=""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=""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=""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=""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=""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=""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=""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=""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=""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=""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=""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=""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=""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=""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  <a:endParaRPr lang="en-US" sz="800" b="1" dirty="0">
              <a:solidFill>
                <a:srgbClr val="000000"/>
              </a:solidFill>
            </a:endParaRP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4500" y="2206685"/>
            <a:ext cx="109233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b="0" i="0" dirty="0" smtClean="0">
                <a:effectLst/>
                <a:latin typeface="verdana" panose="020B0604030504040204" pitchFamily="34" charset="0"/>
              </a:rPr>
              <a:t> </a:t>
            </a:r>
            <a:r>
              <a:rPr lang="en-US" altLang="zh-TW" sz="36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</a:t>
            </a:r>
            <a:r>
              <a:rPr lang="en-US" altLang="zh-TW" sz="36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ast </a:t>
            </a:r>
            <a:r>
              <a:rPr lang="en-US" altLang="zh-TW" sz="36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</a:t>
            </a:r>
            <a:r>
              <a:rPr lang="en-US" altLang="zh-TW" sz="36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ealthcare </a:t>
            </a:r>
            <a:r>
              <a:rPr lang="en-US" altLang="zh-TW" sz="36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altLang="zh-TW" sz="36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nteroperability </a:t>
            </a:r>
            <a:r>
              <a:rPr lang="en-US" altLang="zh-TW" sz="36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US" altLang="zh-TW" sz="36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esources</a:t>
            </a:r>
            <a:endParaRPr lang="en-US" altLang="zh-TW" sz="3600" dirty="0"/>
          </a:p>
          <a:p>
            <a:endParaRPr lang="en-US" altLang="zh-TW" sz="3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3600" dirty="0" err="1" smtClean="0">
                <a:latin typeface="+mn-ea"/>
              </a:rPr>
              <a:t>HL7</a:t>
            </a:r>
            <a:r>
              <a:rPr lang="zh-TW" altLang="en-US" sz="3600" dirty="0" smtClean="0">
                <a:latin typeface="+mn-ea"/>
              </a:rPr>
              <a:t> 定義</a:t>
            </a:r>
            <a:r>
              <a:rPr lang="zh-TW" altLang="en-US" sz="3600" dirty="0">
                <a:latin typeface="+mn-ea"/>
              </a:rPr>
              <a:t>新一代的</a:t>
            </a:r>
            <a:r>
              <a:rPr lang="zh-TW" altLang="en-US" sz="3600" dirty="0" smtClean="0">
                <a:latin typeface="+mn-ea"/>
              </a:rPr>
              <a:t>標準協定</a:t>
            </a:r>
            <a:endParaRPr lang="en-US" altLang="zh-TW" sz="3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HTTP</a:t>
            </a: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 傳輸 </a:t>
            </a:r>
            <a:r>
              <a:rPr lang="en-US" altLang="zh-TW" sz="3600" b="1" dirty="0" err="1" smtClean="0">
                <a:solidFill>
                  <a:srgbClr val="FF0000"/>
                </a:solidFill>
                <a:latin typeface="+mn-ea"/>
              </a:rPr>
              <a:t>JSON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 or XML </a:t>
            </a: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資料</a:t>
            </a:r>
            <a:endParaRPr lang="en-US" altLang="zh-TW" sz="3600" b="1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600" dirty="0" smtClean="0">
                <a:latin typeface="+mn-ea"/>
              </a:rPr>
              <a:t>使用</a:t>
            </a:r>
            <a:r>
              <a:rPr lang="en-US" altLang="zh-TW" sz="3600" dirty="0">
                <a:solidFill>
                  <a:srgbClr val="333333"/>
                </a:solidFill>
                <a:latin typeface="verdana" panose="020B0604030504040204" pitchFamily="34" charset="0"/>
                <a:hlinkClick r:id="" action="ppaction://noaction"/>
              </a:rPr>
              <a:t>REST</a:t>
            </a:r>
            <a:r>
              <a:rPr lang="zh-TW" altLang="en-US" sz="3600" dirty="0">
                <a:latin typeface="+mn-ea"/>
              </a:rPr>
              <a:t>風格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532190" y="346502"/>
            <a:ext cx="591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zh-TW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TW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TW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zh-TW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病人健康狀況</a:t>
            </a:r>
            <a:r>
              <a:rPr lang="en-US" altLang="zh-TW" sz="4800" dirty="0" smtClean="0">
                <a:solidFill>
                  <a:srgbClr val="000000"/>
                </a:solidFill>
                <a:latin typeface="+mj-lt"/>
              </a:rPr>
              <a:t>( </a:t>
            </a:r>
            <a:r>
              <a:rPr lang="en-US" altLang="zh-TW" sz="4800" dirty="0" err="1" smtClean="0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4800" dirty="0" smtClean="0">
                <a:solidFill>
                  <a:srgbClr val="000000"/>
                </a:solidFill>
                <a:latin typeface="+mj-lt"/>
              </a:rPr>
              <a:t>Condition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4800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GB" sz="48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" y="1069981"/>
            <a:ext cx="118586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" y="3768739"/>
            <a:ext cx="11868151" cy="324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52616" y="148812"/>
            <a:ext cx="771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dirty="0" err="1" smtClean="0"/>
              <a:t>FHIR</a:t>
            </a:r>
            <a:r>
              <a:rPr lang="zh-TW" altLang="en-US" dirty="0" smtClean="0"/>
              <a:t> 網頁表單範例程式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0F1A-32E0-4952-9759-CD47539307D0}" type="slidenum">
              <a:rPr lang="en-US" altLang="zh-TW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3" y="1800225"/>
            <a:ext cx="6545179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2" y="3845843"/>
            <a:ext cx="5654841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4853" y="1223029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網頁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5537" y="3348608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對應的 </a:t>
            </a:r>
            <a:r>
              <a:rPr lang="en-US" altLang="zh-TW" b="1" dirty="0" smtClean="0"/>
              <a:t>HTML</a:t>
            </a:r>
            <a:r>
              <a:rPr lang="zh-TW" altLang="en-US" b="1" dirty="0" smtClean="0"/>
              <a:t> 標籤</a:t>
            </a:r>
            <a:endParaRPr lang="zh-TW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2683050"/>
            <a:ext cx="4305300" cy="405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4" y="1592361"/>
            <a:ext cx="4476751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218949" y="1038363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程式中的 </a:t>
            </a:r>
            <a:r>
              <a:rPr lang="en-US" altLang="zh-TW" b="1" dirty="0" smtClean="0"/>
              <a:t>patient </a:t>
            </a:r>
            <a:r>
              <a:rPr lang="zh-TW" altLang="en-US" b="1" dirty="0" smtClean="0"/>
              <a:t>物件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444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52616" y="148812"/>
            <a:ext cx="771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dirty="0" err="1" smtClean="0"/>
              <a:t>FHIR</a:t>
            </a:r>
            <a:r>
              <a:rPr lang="zh-TW" altLang="en-US" dirty="0" smtClean="0"/>
              <a:t> 網頁表單範例程式</a:t>
            </a:r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39375" y="4363962"/>
            <a:ext cx="969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FHIR</a:t>
            </a:r>
            <a:r>
              <a:rPr lang="zh-TW" altLang="en-US" b="1" dirty="0" smtClean="0"/>
              <a:t> 表單新增資料主要程式</a:t>
            </a:r>
            <a:r>
              <a:rPr lang="en-US" altLang="zh-TW" b="1" dirty="0" smtClean="0"/>
              <a:t>:</a:t>
            </a:r>
          </a:p>
          <a:p>
            <a:r>
              <a:rPr lang="en-US" altLang="zh-TW" b="1" dirty="0" smtClean="0"/>
              <a:t>1. </a:t>
            </a:r>
            <a:r>
              <a:rPr lang="zh-TW" altLang="en-US" b="1" dirty="0" smtClean="0"/>
              <a:t>填表資料寫入物件    </a:t>
            </a:r>
            <a:r>
              <a:rPr lang="en-US" altLang="zh-TW" b="1" dirty="0" smtClean="0"/>
              <a:t>2. </a:t>
            </a:r>
            <a:r>
              <a:rPr lang="zh-TW" altLang="en-US" b="1" dirty="0" smtClean="0"/>
              <a:t>呼叫對應的 </a:t>
            </a:r>
            <a:r>
              <a:rPr lang="en-US" altLang="zh-TW" b="1" dirty="0" err="1" smtClean="0"/>
              <a:t>FHIR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API</a:t>
            </a:r>
          </a:p>
          <a:p>
            <a:endParaRPr lang="en-US" altLang="zh-TW" b="1" dirty="0" smtClean="0"/>
          </a:p>
          <a:p>
            <a:r>
              <a:rPr lang="zh-TW" altLang="en-US" b="1" dirty="0" smtClean="0"/>
              <a:t>調閱 </a:t>
            </a:r>
            <a:r>
              <a:rPr lang="en-US" altLang="zh-TW" b="1" dirty="0" err="1" smtClean="0"/>
              <a:t>FHIR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資料到前端呈現程式</a:t>
            </a:r>
            <a:endParaRPr lang="en-US" altLang="zh-TW" b="1" dirty="0" smtClean="0"/>
          </a:p>
          <a:p>
            <a:r>
              <a:rPr lang="en-US" altLang="zh-TW" b="1" dirty="0" smtClean="0"/>
              <a:t>1. </a:t>
            </a:r>
            <a:r>
              <a:rPr lang="zh-TW" altLang="en-US" b="1" dirty="0" smtClean="0"/>
              <a:t>呼叫 </a:t>
            </a:r>
            <a:r>
              <a:rPr lang="en-US" altLang="zh-TW" b="1" dirty="0" smtClean="0"/>
              <a:t>API </a:t>
            </a:r>
            <a:r>
              <a:rPr lang="zh-TW" altLang="en-US" b="1" dirty="0" smtClean="0"/>
              <a:t>取得資料     </a:t>
            </a:r>
            <a:r>
              <a:rPr lang="en-US" altLang="zh-TW" b="1" dirty="0" smtClean="0"/>
              <a:t>2. </a:t>
            </a:r>
            <a:r>
              <a:rPr lang="zh-TW" altLang="en-US" b="1" dirty="0" smtClean="0"/>
              <a:t>將取得的資料物件化，再套表呈現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上述</a:t>
            </a:r>
            <a:r>
              <a:rPr lang="zh-TW" altLang="en-US" b="1" dirty="0"/>
              <a:t>模式可發展非常多的健康醫療</a:t>
            </a:r>
            <a:r>
              <a:rPr lang="zh-TW" altLang="en-US" b="1" dirty="0" smtClean="0"/>
              <a:t>應用</a:t>
            </a:r>
            <a:endParaRPr lang="en-US" altLang="zh-TW" b="1" dirty="0" smtClean="0"/>
          </a:p>
          <a:p>
            <a:r>
              <a:rPr lang="zh-TW" altLang="en-US" b="1" dirty="0" smtClean="0"/>
              <a:t>因</a:t>
            </a:r>
            <a:r>
              <a:rPr lang="zh-TW" altLang="en-US" b="1" dirty="0"/>
              <a:t>有開</a:t>
            </a:r>
            <a:r>
              <a:rPr lang="zh-TW" altLang="en-US" b="1" dirty="0" smtClean="0"/>
              <a:t>源 </a:t>
            </a:r>
            <a:r>
              <a:rPr lang="en-US" altLang="zh-TW" b="1" dirty="0" err="1" smtClean="0"/>
              <a:t>FHIR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server( </a:t>
            </a:r>
            <a:r>
              <a:rPr lang="zh-TW" altLang="en-US" b="1" dirty="0" smtClean="0"/>
              <a:t>類似 </a:t>
            </a:r>
            <a:r>
              <a:rPr lang="en-US" altLang="zh-TW" b="1" dirty="0" smtClean="0"/>
              <a:t>PACS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server </a:t>
            </a:r>
            <a:r>
              <a:rPr lang="zh-TW" altLang="en-US" b="1" dirty="0" smtClean="0"/>
              <a:t>腳色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，許多應用可共用一  </a:t>
            </a:r>
            <a:r>
              <a:rPr lang="en-US" altLang="zh-TW" b="1" dirty="0" err="1" smtClean="0"/>
              <a:t>FHIR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vserver</a:t>
            </a:r>
            <a:r>
              <a:rPr lang="zh-TW" altLang="en-US" b="1" dirty="0"/>
              <a:t>，整合擴充性</a:t>
            </a:r>
            <a:r>
              <a:rPr lang="zh-TW" altLang="en-US" b="1" dirty="0" smtClean="0"/>
              <a:t>佳。</a:t>
            </a:r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" y="1038569"/>
            <a:ext cx="109442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8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 smtClean="0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 smtClean="0">
                <a:solidFill>
                  <a:srgbClr val="000000"/>
                </a:solidFill>
                <a:latin typeface="+mj-lt"/>
              </a:rPr>
              <a:t>Resources</a:t>
            </a:r>
            <a:endParaRPr lang="en-GB" sz="4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34073" y="5485118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1: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定義資料型態及文件基礎規格</a:t>
            </a: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2: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詞彙、互通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API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、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資安規範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。應用案例整合規範，及開發支援與聯測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2" y="1046746"/>
            <a:ext cx="11951368" cy="401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2634916" y="2478505"/>
            <a:ext cx="2418347" cy="25867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 smtClean="0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 smtClean="0">
                <a:solidFill>
                  <a:srgbClr val="000000"/>
                </a:solidFill>
                <a:latin typeface="+mj-lt"/>
              </a:rPr>
              <a:t>Resources</a:t>
            </a:r>
            <a:endParaRPr lang="en-GB" sz="4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0969" y="5325630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3: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人員、組織、及醫療資源管理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4: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定義各式健康醫療流程資訊互通所需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Resources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3" y="954601"/>
            <a:ext cx="11346528" cy="417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9600" y="-99390"/>
            <a:ext cx="109728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FHIR </a:t>
            </a:r>
            <a:r>
              <a:rPr lang="en-US" altLang="zh-TW" sz="36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PATIENT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resource example</a:t>
            </a:r>
          </a:p>
        </p:txBody>
      </p:sp>
      <p:sp>
        <p:nvSpPr>
          <p:cNvPr id="2150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856" indent="-285713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2854" indent="-228571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599996" indent="-228571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136" indent="-228571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278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420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856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570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403757-B54D-41FC-970A-42DE6E175C3D}" type="slidenum">
              <a:rPr lang="zh-TW" altLang="en-US" sz="1200">
                <a:solidFill>
                  <a:srgbClr val="898989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zh-TW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" y="908050"/>
            <a:ext cx="578908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3695700" y="6453189"/>
            <a:ext cx="3649133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6" tIns="45704" rIns="91406" bIns="45704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Arial" charset="0"/>
              </a:rPr>
              <a:t>FHIR </a:t>
            </a:r>
            <a:r>
              <a:rPr lang="zh-TW" altLang="en-US" sz="1800">
                <a:solidFill>
                  <a:srgbClr val="000000"/>
                </a:solidFill>
                <a:latin typeface="Arial" charset="0"/>
              </a:rPr>
              <a:t>官網節錄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8050"/>
            <a:ext cx="60960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 smtClean="0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 smtClean="0">
                <a:solidFill>
                  <a:srgbClr val="000000"/>
                </a:solidFill>
                <a:latin typeface="+mj-lt"/>
              </a:rPr>
              <a:t>Resources</a:t>
            </a:r>
            <a:endParaRPr lang="en-GB" sz="4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0921" y="3638902"/>
            <a:ext cx="11467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5: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臨床決策支援、研究、統計分析</a:t>
            </a:r>
            <a:endParaRPr lang="en-US" altLang="zh-TW" sz="2400" b="1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5.1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訂立決策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支援、各專業醫療處置指引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(clinical protocols)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、評估方式規格</a:t>
            </a:r>
            <a:endParaRPr lang="en-US" altLang="zh-TW" sz="2400" b="1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5.2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基於上述規格，應用於特定族群病人產生的結果之規格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TW" sz="2400" b="1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Clinical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Reason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牽涉到大量病人資料收集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，</a:t>
            </a:r>
            <a:r>
              <a:rPr lang="zh-TW" altLang="en-US" sz="2400" b="1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需先發展影像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及病歷跨系統互通資安管</a:t>
            </a:r>
            <a:r>
              <a:rPr lang="zh-TW" altLang="en-US" sz="2400" b="1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控機制</a:t>
            </a:r>
            <a:r>
              <a:rPr lang="en-US" altLang="zh-TW" sz="2400" b="1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進行中</a:t>
            </a:r>
            <a:r>
              <a:rPr lang="en-US" altLang="zh-TW" sz="2400" b="1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lvl="1"/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以確立各應用情境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如影像量化分析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資料收集之權限管控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63" y="1678075"/>
            <a:ext cx="12638312" cy="13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5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62436" y="2144025"/>
            <a:ext cx="10871200" cy="4495800"/>
          </a:xfrm>
        </p:spPr>
        <p:txBody>
          <a:bodyPr>
            <a:normAutofit lnSpcReduction="10000"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更新病患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刪除病患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spark.furore.com/fhir/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8801607" y="2505533"/>
            <a:ext cx="1146468" cy="3135649"/>
            <a:chOff x="6142476" y="2500306"/>
            <a:chExt cx="859851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8033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66508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8598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7901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789749" y="1413209"/>
            <a:ext cx="9287802" cy="830997"/>
            <a:chOff x="391053" y="1383557"/>
            <a:chExt cx="696585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391053" y="1383557"/>
              <a:ext cx="5896253" cy="830997"/>
              <a:chOff x="391053" y="1383557"/>
              <a:chExt cx="5896253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44264" cy="499272"/>
                <a:chOff x="1643042" y="1571612"/>
                <a:chExt cx="4644264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335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99690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33086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391053" y="1383557"/>
                <a:ext cx="106062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500661" y="1571612"/>
              <a:ext cx="856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bg1">
                      <a:lumMod val="6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8801608" y="5971876"/>
            <a:ext cx="1389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earch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584956" y="533410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可用簡單</a:t>
            </a:r>
            <a:r>
              <a:rPr lang="zh-TW" altLang="en-US" sz="4000" b="1" dirty="0">
                <a:solidFill>
                  <a:srgbClr val="000000"/>
                </a:solidFill>
              </a:rPr>
              <a:t>的程式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24867" y="1553032"/>
            <a:ext cx="10871200" cy="4495800"/>
          </a:xfrm>
        </p:spPr>
        <p:txBody>
          <a:bodyPr>
            <a:normAutofit lnSpcReduction="10000"/>
          </a:bodyPr>
          <a:lstStyle/>
          <a:p>
            <a:r>
              <a:rPr lang="zh-TW" altLang="en-US" sz="4000" dirty="0" smtClean="0">
                <a:latin typeface="Times New Roman" pitchFamily="18" charset="0"/>
                <a:cs typeface="Times New Roman" pitchFamily="18" charset="0"/>
              </a:rPr>
              <a:t>基於 </a:t>
            </a:r>
            <a:r>
              <a:rPr lang="en-US" altLang="zh-TW" sz="4000" dirty="0" err="1" smtClean="0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zh-TW" alt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TW" altLang="en-US" sz="4000" dirty="0" smtClean="0">
                <a:latin typeface="Times New Roman" pitchFamily="18" charset="0"/>
                <a:cs typeface="Times New Roman" pitchFamily="18" charset="0"/>
              </a:rPr>
              <a:t> 及 標準資料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4000" dirty="0" err="1" smtClean="0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zh-TW" alt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resources)</a:t>
            </a:r>
          </a:p>
          <a:p>
            <a:pPr lvl="1"/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TW" alt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快速發展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各式 前端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瀏覽器或 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APP)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應用</a:t>
            </a:r>
            <a:endParaRPr lang="en-US" altLang="zh-TW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與標準的 </a:t>
            </a:r>
            <a:r>
              <a:rPr lang="en-US" altLang="zh-TW" sz="36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伺服器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open source 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系統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 整合應用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zh-TW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須寫伺服器端的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程式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4000" dirty="0" smtClean="0">
                <a:latin typeface="Times New Roman" pitchFamily="18" charset="0"/>
                <a:cs typeface="Times New Roman" pitchFamily="18" charset="0"/>
              </a:rPr>
              <a:t>系統範例</a:t>
            </a:r>
            <a:endParaRPr lang="en-US" altLang="zh-TW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腎臟</a:t>
            </a:r>
            <a:r>
              <a:rPr lang="zh-TW" alt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病人醫護表單</a:t>
            </a:r>
            <a:endParaRPr lang="en-US" altLang="zh-TW" sz="3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醫學影像報告</a:t>
            </a:r>
            <a:r>
              <a:rPr lang="zh-TW" alt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系統</a:t>
            </a:r>
            <a:endParaRPr lang="zh-TW" alt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584956" y="533410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800" b="1" dirty="0" smtClean="0">
                <a:solidFill>
                  <a:srgbClr val="000000"/>
                </a:solidFill>
              </a:rPr>
              <a:t> 及 </a:t>
            </a:r>
            <a:r>
              <a:rPr lang="en-US" altLang="zh-TW" sz="4800" b="1" dirty="0" smtClean="0">
                <a:solidFill>
                  <a:srgbClr val="000000"/>
                </a:solidFill>
              </a:rPr>
              <a:t>DICOMWeb </a:t>
            </a:r>
            <a:r>
              <a:rPr lang="zh-TW" altLang="en-US" sz="4800" b="1" dirty="0" smtClean="0">
                <a:solidFill>
                  <a:srgbClr val="000000"/>
                </a:solidFill>
              </a:rPr>
              <a:t>系統範例</a:t>
            </a:r>
            <a:endParaRPr lang="en-GB" sz="4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5" y="1028072"/>
            <a:ext cx="11489147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75960" y="533409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i="0" kern="120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zh-TW" altLang="en-US" sz="4000" dirty="0">
                <a:solidFill>
                  <a:srgbClr val="000000"/>
                </a:solidFill>
              </a:rPr>
              <a:t>腎臟病人醫護</a:t>
            </a:r>
            <a:r>
              <a:rPr lang="zh-TW" altLang="en-US" sz="4000" dirty="0" smtClean="0">
                <a:solidFill>
                  <a:srgbClr val="000000"/>
                </a:solidFill>
              </a:rPr>
              <a:t>表單</a:t>
            </a:r>
            <a:r>
              <a:rPr lang="en-US" altLang="zh-TW" sz="4000" dirty="0" smtClean="0">
                <a:solidFill>
                  <a:srgbClr val="000000"/>
                </a:solidFill>
              </a:rPr>
              <a:t>--</a:t>
            </a:r>
            <a:r>
              <a:rPr lang="zh-TW" altLang="en-US" sz="4000" dirty="0" smtClean="0">
                <a:solidFill>
                  <a:srgbClr val="000000"/>
                </a:solidFill>
              </a:rPr>
              <a:t>可供病人或醫護人員填寫</a:t>
            </a:r>
            <a:endParaRPr lang="zh-TW" altLang="en-US" sz="4000" dirty="0">
              <a:solidFill>
                <a:srgbClr val="000000"/>
              </a:solidFill>
            </a:endParaRPr>
          </a:p>
          <a:p>
            <a:pPr algn="ctr"/>
            <a:endParaRPr lang="en-GB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病人基本資料及就醫</a:t>
            </a:r>
            <a:r>
              <a:rPr lang="en-US" altLang="zh-TW" sz="4800" dirty="0" smtClean="0">
                <a:solidFill>
                  <a:srgbClr val="000000"/>
                </a:solidFill>
                <a:latin typeface="+mj-lt"/>
              </a:rPr>
              <a:t>(Encounter)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資訊</a:t>
            </a:r>
            <a:endParaRPr lang="en-GB" sz="48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10" y="773532"/>
            <a:ext cx="920115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User\Desktop\未命名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11" y="3691819"/>
            <a:ext cx="9201151" cy="36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26666</TotalTime>
  <Words>970</Words>
  <Application>Microsoft Office PowerPoint</Application>
  <PresentationFormat>自訂</PresentationFormat>
  <Paragraphs>109</Paragraphs>
  <Slides>12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Office 佈景主題</vt:lpstr>
      <vt:lpstr>1_Refined</vt:lpstr>
      <vt:lpstr>PowerPoint 簡報</vt:lpstr>
      <vt:lpstr>FHIR Resources</vt:lpstr>
      <vt:lpstr>FHIR Resources</vt:lpstr>
      <vt:lpstr> FHIR PATIENT resource example</vt:lpstr>
      <vt:lpstr>FHIR Resources</vt:lpstr>
      <vt:lpstr>FHIR API--可用簡單的程式增修改查各種 resources</vt:lpstr>
      <vt:lpstr>FHIR 及 DICOMWeb 系統範例</vt:lpstr>
      <vt:lpstr>PowerPoint 簡報</vt:lpstr>
      <vt:lpstr>病人基本資料及就醫(Encounter)資訊</vt:lpstr>
      <vt:lpstr>病人健康狀況( FHIR Condition )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User</cp:lastModifiedBy>
  <cp:revision>403</cp:revision>
  <dcterms:created xsi:type="dcterms:W3CDTF">2019-03-04T17:24:00Z</dcterms:created>
  <dcterms:modified xsi:type="dcterms:W3CDTF">2019-08-01T00:27:23Z</dcterms:modified>
</cp:coreProperties>
</file>