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0" r:id="rId2"/>
    <p:sldId id="440" r:id="rId3"/>
    <p:sldId id="442" r:id="rId4"/>
    <p:sldId id="446" r:id="rId5"/>
    <p:sldId id="443" r:id="rId6"/>
    <p:sldId id="445" r:id="rId7"/>
    <p:sldId id="389" r:id="rId8"/>
    <p:sldId id="456" r:id="rId9"/>
    <p:sldId id="485" r:id="rId10"/>
    <p:sldId id="488" r:id="rId11"/>
    <p:sldId id="463" r:id="rId12"/>
    <p:sldId id="481" r:id="rId13"/>
    <p:sldId id="480" r:id="rId14"/>
    <p:sldId id="470" r:id="rId15"/>
    <p:sldId id="482" r:id="rId16"/>
    <p:sldId id="484" r:id="rId17"/>
    <p:sldId id="483" r:id="rId18"/>
    <p:sldId id="487" r:id="rId19"/>
    <p:sldId id="475" r:id="rId20"/>
    <p:sldId id="476" r:id="rId21"/>
    <p:sldId id="477" r:id="rId22"/>
    <p:sldId id="48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1" autoAdjust="0"/>
    <p:restoredTop sz="95091" autoAdjust="0"/>
  </p:normalViewPr>
  <p:slideViewPr>
    <p:cSldViewPr snapToGrid="0">
      <p:cViewPr varScale="1">
        <p:scale>
          <a:sx n="65" d="100"/>
          <a:sy n="65" d="100"/>
        </p:scale>
        <p:origin x="-812" y="-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D3349-33AA-4085-AB63-E53579C9225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883D6-44A4-476D-8834-D8B582E21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68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4583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5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48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6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09600" y="647688"/>
            <a:ext cx="10972800" cy="638172"/>
          </a:xfrm>
          <a:prstGeom prst="rect">
            <a:avLst/>
          </a:prstGeom>
        </p:spPr>
        <p:txBody>
          <a:bodyPr/>
          <a:lstStyle>
            <a:lvl1pPr>
              <a:defRPr kumimoji="0" lang="en-US" altLang="en-US" sz="3200" kern="1200" dirty="0">
                <a:solidFill>
                  <a:schemeClr val="tx2"/>
                </a:solidFill>
                <a:latin typeface="華康超明體" pitchFamily="49" charset="-120"/>
                <a:ea typeface="華康超明體" pitchFamily="49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0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3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8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20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17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74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64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45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8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11EE-8F08-434B-9E6F-7F4530A30DD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9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cmit2019.miia.fju.edu.tw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63869" y="4698149"/>
            <a:ext cx="11040533" cy="943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ct val="25000"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數位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introduction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of Digital Clinical Content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醫學資訊學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 蕭嘉宏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sz="2400" b="1" i="0" u="none" strike="noStrike" cap="none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SimHei"/>
              <a:sym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3352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智慧醫療標準化介面的重要性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加速臨醫資料收集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標準的資料格式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度量單位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AI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系統與臨醫系統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醫護人員才會用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08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566" y="540223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QT C++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發展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各式醫療儀器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產生資料之轉檔程式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3487" y="1216024"/>
            <a:ext cx="10515600" cy="4351338"/>
          </a:xfrm>
        </p:spPr>
        <p:txBody>
          <a:bodyPr>
            <a:normAutofit/>
          </a:bodyPr>
          <a:lstStyle/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會安裝及使用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QT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C++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專業跨平台開發工具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可發展視窗、手機、物聯網程式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會程式讀寫檔案資料及格式轉換</a:t>
            </a:r>
          </a:p>
          <a:p>
            <a:pPr lvl="1"/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XML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、醫學影像及波形資料數位檔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會呼叫現有函式，以處理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電腦繪圖、網路傳輸、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DICOM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影像解析等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14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5748" y="42801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課程大綱及報名網址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1581" y="2091446"/>
            <a:ext cx="10515600" cy="4195762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https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://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mos2718.github.io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MI20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Index.html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可加入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107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醫學數位內容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社群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內附上述連結，以及後續活動訊息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90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5748" y="42801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線上學習平台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8585" y="1857981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自建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moodle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學習平台</a:t>
            </a:r>
          </a:p>
          <a:p>
            <a:pPr lvl="1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http://</a:t>
            </a: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ihe.tcu.edu.tw:6002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MI_online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/login/</a:t>
            </a: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index.php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密皆為你的 </a:t>
            </a:r>
            <a:r>
              <a:rPr lang="en-US" altLang="zh-TW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mail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進入後可修改密碼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登入後可看到 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"108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醫學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數位內容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"108 </a:t>
            </a:r>
            <a:r>
              <a:rPr lang="en-US" altLang="zh-TW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108 QT C++ 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入門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63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暑期定期視訊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9402" y="78793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單元簡介、問題及需求討論、專題演講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視訊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 https://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zoom.us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/j/6477065852</a:t>
            </a:r>
          </a:p>
          <a:p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6/24—8/29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星期一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、四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早上 </a:t>
            </a: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AM 10:00-12:00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屆時點此連結簡單安裝即可參與視訊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錄影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，時間不方便者可聽錄影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67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實體課程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9402" y="78793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暑假期間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預定七月及八月各一次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分別約北、中、南、東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程式問題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九月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開學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陽明及慈大程式開發練習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專業助教輔導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2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預定連續四到六周，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約周末</a:t>
            </a:r>
            <a:r>
              <a:rPr lang="en-US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參與醫資研討會及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系統整合聯測</a:t>
            </a:r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91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2019</a:t>
            </a:r>
            <a:r>
              <a:rPr lang="zh-TW" altLang="en-US" dirty="0">
                <a:hlinkClick r:id="rId2"/>
              </a:rPr>
              <a:t>年國際醫學資訊聯合研討會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121920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545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ãihe connectathon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8683" y="0"/>
            <a:ext cx="12385376" cy="68580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4639" y="422176"/>
            <a:ext cx="10871200" cy="990600"/>
          </a:xfrm>
        </p:spPr>
        <p:txBody>
          <a:bodyPr>
            <a:no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 IHE </a:t>
            </a:r>
            <a:r>
              <a:rPr lang="en-US" altLang="zh-TW" b="1" dirty="0" err="1">
                <a:solidFill>
                  <a:schemeClr val="bg1"/>
                </a:solidFill>
              </a:rPr>
              <a:t>Connectathon</a:t>
            </a:r>
            <a:r>
              <a:rPr lang="en-US" altLang="zh-TW" b="1" dirty="0">
                <a:solidFill>
                  <a:schemeClr val="bg1"/>
                </a:solidFill>
              </a:rPr>
              <a:t> Since 2001</a:t>
            </a:r>
            <a:br>
              <a:rPr lang="en-US" altLang="zh-TW" b="1" dirty="0">
                <a:solidFill>
                  <a:schemeClr val="bg1"/>
                </a:solidFill>
              </a:rPr>
            </a:br>
            <a:r>
              <a:rPr lang="en-US" altLang="zh-TW" b="1" dirty="0">
                <a:solidFill>
                  <a:srgbClr val="FF9900"/>
                </a:solidFill>
              </a:rPr>
              <a:t>FHIR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Connectathon</a:t>
            </a:r>
            <a:r>
              <a:rPr lang="en-US" altLang="zh-TW" b="1" dirty="0">
                <a:solidFill>
                  <a:schemeClr val="bg1"/>
                </a:solidFill>
              </a:rPr>
              <a:t> Since </a:t>
            </a:r>
            <a:r>
              <a:rPr lang="en-US" altLang="zh-TW" b="1" dirty="0">
                <a:solidFill>
                  <a:srgbClr val="FF9900"/>
                </a:solidFill>
              </a:rPr>
              <a:t>2012</a:t>
            </a:r>
            <a:endParaRPr lang="zh-TW" altLang="en-US" b="1" dirty="0">
              <a:solidFill>
                <a:srgbClr val="FF99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37027" y="2060848"/>
            <a:ext cx="3238523" cy="86124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標準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發展組織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22779" y="3632484"/>
            <a:ext cx="2667019" cy="9286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產業標準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475549" y="3632484"/>
            <a:ext cx="3524275" cy="9286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聯測會</a:t>
            </a:r>
            <a:r>
              <a:rPr lang="en-US" altLang="zh-TW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600" b="1"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Connectathon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523835" y="3632484"/>
            <a:ext cx="3429024" cy="92869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標準遵從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一致性聲明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761301" y="5418434"/>
            <a:ext cx="2952771" cy="9286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開發者</a:t>
            </a:r>
            <a:r>
              <a:rPr lang="en-US" altLang="zh-TW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廠商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8809587" y="5418434"/>
            <a:ext cx="2857520" cy="92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用戶</a:t>
            </a:r>
            <a:r>
              <a:rPr lang="en-US" altLang="zh-TW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採購者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 rot="5400000">
            <a:off x="1501093" y="3277025"/>
            <a:ext cx="710390" cy="211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74368" y="3060981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>
                <a:solidFill>
                  <a:srgbClr val="FF9900"/>
                </a:solidFill>
              </a:rPr>
              <a:t>公佈</a:t>
            </a:r>
          </a:p>
        </p:txBody>
      </p:sp>
      <p:cxnSp>
        <p:nvCxnSpPr>
          <p:cNvPr id="16" name="直線單箭頭接點 15"/>
          <p:cNvCxnSpPr>
            <a:stCxn id="5" idx="2"/>
            <a:endCxn id="7" idx="0"/>
          </p:cNvCxnSpPr>
          <p:nvPr/>
        </p:nvCxnSpPr>
        <p:spPr>
          <a:xfrm rot="16200000" flipH="1">
            <a:off x="3191792" y="1586590"/>
            <a:ext cx="710390" cy="33813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865133" y="3060981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>
                <a:solidFill>
                  <a:srgbClr val="FF9900"/>
                </a:solidFill>
              </a:rPr>
              <a:t>籌組</a:t>
            </a:r>
          </a:p>
        </p:txBody>
      </p:sp>
      <p:cxnSp>
        <p:nvCxnSpPr>
          <p:cNvPr id="24" name="圖案 23"/>
          <p:cNvCxnSpPr>
            <a:stCxn id="7" idx="0"/>
            <a:endCxn id="5" idx="3"/>
          </p:cNvCxnSpPr>
          <p:nvPr/>
        </p:nvCxnSpPr>
        <p:spPr>
          <a:xfrm rot="16200000" flipV="1">
            <a:off x="3786114" y="2180910"/>
            <a:ext cx="1141013" cy="1762137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467583" y="2428868"/>
            <a:ext cx="15183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回饋</a:t>
            </a:r>
            <a:endParaRPr lang="en-US" altLang="zh-TW" sz="2600" b="1" dirty="0">
              <a:solidFill>
                <a:srgbClr val="FF9900"/>
              </a:solidFill>
            </a:endParaRPr>
          </a:p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市場需求</a:t>
            </a:r>
          </a:p>
        </p:txBody>
      </p:sp>
      <p:cxnSp>
        <p:nvCxnSpPr>
          <p:cNvPr id="26" name="直線單箭頭接點 25"/>
          <p:cNvCxnSpPr>
            <a:stCxn id="7" idx="3"/>
            <a:endCxn id="9" idx="1"/>
          </p:cNvCxnSpPr>
          <p:nvPr/>
        </p:nvCxnSpPr>
        <p:spPr>
          <a:xfrm>
            <a:off x="6999824" y="4096831"/>
            <a:ext cx="1524011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483833" y="3203856"/>
            <a:ext cx="8515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測試</a:t>
            </a:r>
            <a:endParaRPr lang="en-US" altLang="zh-TW" sz="2600" b="1" dirty="0">
              <a:solidFill>
                <a:srgbClr val="FF9900"/>
              </a:solidFill>
            </a:endParaRPr>
          </a:p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結果</a:t>
            </a:r>
          </a:p>
        </p:txBody>
      </p:sp>
      <p:cxnSp>
        <p:nvCxnSpPr>
          <p:cNvPr id="31" name="直線單箭頭接點 30"/>
          <p:cNvCxnSpPr>
            <a:stCxn id="10" idx="0"/>
            <a:endCxn id="7" idx="2"/>
          </p:cNvCxnSpPr>
          <p:nvPr/>
        </p:nvCxnSpPr>
        <p:spPr>
          <a:xfrm rot="5400000" flipH="1" flipV="1">
            <a:off x="4809059" y="4989542"/>
            <a:ext cx="857256" cy="211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562570" y="4561178"/>
            <a:ext cx="15183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測試</a:t>
            </a:r>
            <a:r>
              <a:rPr lang="en-US" altLang="zh-TW" sz="2600" b="1" dirty="0">
                <a:solidFill>
                  <a:srgbClr val="FF9900"/>
                </a:solidFill>
              </a:rPr>
              <a:t/>
            </a:r>
            <a:br>
              <a:rPr lang="en-US" altLang="zh-TW" sz="2600" b="1" dirty="0">
                <a:solidFill>
                  <a:srgbClr val="FF9900"/>
                </a:solidFill>
              </a:rPr>
            </a:br>
            <a:r>
              <a:rPr lang="zh-TW" altLang="en-US" sz="2600" b="1" dirty="0">
                <a:solidFill>
                  <a:srgbClr val="FF9900"/>
                </a:solidFill>
              </a:rPr>
              <a:t>系統產品</a:t>
            </a:r>
          </a:p>
        </p:txBody>
      </p:sp>
      <p:cxnSp>
        <p:nvCxnSpPr>
          <p:cNvPr id="36" name="直線單箭頭接點 35"/>
          <p:cNvCxnSpPr>
            <a:stCxn id="11" idx="0"/>
            <a:endCxn id="9" idx="2"/>
          </p:cNvCxnSpPr>
          <p:nvPr/>
        </p:nvCxnSpPr>
        <p:spPr>
          <a:xfrm rot="5400000" flipH="1" flipV="1">
            <a:off x="9809719" y="4989542"/>
            <a:ext cx="857256" cy="211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9000189" y="4775493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參考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4568032" y="1412776"/>
            <a:ext cx="45191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形成產官學研共識</a:t>
            </a:r>
            <a:endParaRPr lang="en-US" altLang="zh-TW" sz="2600" b="1" dirty="0">
              <a:solidFill>
                <a:srgbClr val="FF9900"/>
              </a:solidFill>
            </a:endParaRPr>
          </a:p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並貼合當前市場發展需求現況</a:t>
            </a:r>
          </a:p>
        </p:txBody>
      </p:sp>
    </p:spTree>
    <p:extLst>
      <p:ext uri="{BB962C8B-B14F-4D97-AF65-F5344CB8AC3E}">
        <p14:creationId xmlns:p14="http://schemas.microsoft.com/office/powerpoint/2010/main" val="1290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5" grpId="0"/>
      <p:bldP spid="30" grpId="0"/>
      <p:bldP spid="35" grpId="0"/>
      <p:bldP spid="37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採計慈大及陽明學分</a:t>
            </a:r>
            <a:r>
              <a:rPr lang="en-US" altLang="zh-TW" dirty="0" smtClean="0"/>
              <a:t>(3</a:t>
            </a:r>
            <a:r>
              <a:rPr lang="zh-TW" altLang="en-US" dirty="0" smtClean="0"/>
              <a:t>學分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慈大開課在醫資系，外系同學可修。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06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18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評量方式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9402" y="78793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線上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測驗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25%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  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25%</a:t>
            </a: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網頁表單及程式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入門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練習、修改醫資應用程式範例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醫資專題合作發展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(2019/7--</a:t>
            </a:r>
            <a:r>
              <a:rPr lang="en-US" altLang="zh-TW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2020/1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 50%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分析、資訊標準規格、發展雛型系統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8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185" y="10564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課程目標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082" y="1206230"/>
            <a:ext cx="10515600" cy="4805481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醫學資訊入門課程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學會 </a:t>
            </a:r>
            <a:r>
              <a:rPr lang="zh-TW" altLang="en-US" sz="3200" b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臨醫資訊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程式基礎技能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一般 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人員通常不會處理臨醫資訊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了解國際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新型醫資標準規格</a:t>
            </a:r>
            <a:endParaRPr lang="en-US" altLang="zh-TW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避免多年研發成果僅能在單一醫院應用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醫學與資訊跨領域研發人才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專業部門臨醫資訊須自己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zh-TW" altLang="en-US" sz="2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研究發展的機會</a:t>
            </a:r>
            <a:endParaRPr lang="en-US" altLang="zh-TW" sz="26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2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選時程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9402" y="78793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上報名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6/15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陽明及慈大同學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2019/9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確定選修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若覺得程式不易上手，可明年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(2020)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再挑戰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修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慈濟醫資系除外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送成績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歡迎外校同學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含國高中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、醫院、及業界成員選修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37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產學合作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9402" y="78793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學分認證、醫資證照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2018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2019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 </a:t>
            </a:r>
            <a:r>
              <a:rPr lang="en-US" altLang="zh-TW" sz="3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connectathon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聯測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醫療資訊系統資訊互通整合測試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Europe</a:t>
            </a:r>
          </a:p>
          <a:p>
            <a:pPr lvl="3"/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connectathon.ihe-europe.net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Taiwan </a:t>
            </a:r>
          </a:p>
          <a:p>
            <a:pPr lvl="3"/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http://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training.dicom.org.tw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</a:p>
          <a:p>
            <a:pPr lvl="1"/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鼓勵同學組隊參與台灣及國際聯測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深具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實際推廣應用價值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72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723744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簡報結束</a:t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感謝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聆聽</a:t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問題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r>
              <a:rPr lang="en-US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21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0279" y="-6945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現行醫療專業部門資訊處理範例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4" y="943583"/>
            <a:ext cx="10330773" cy="591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245157" y="3161489"/>
            <a:ext cx="1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專業部門無專門的資訊系統</a:t>
            </a: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185" y="10564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台灣臨醫資訊系統現況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082" y="1731523"/>
            <a:ext cx="10515600" cy="4280188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政府、醫院、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廠商、學校研發人員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普遍不熟醫資標準</a:t>
            </a:r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急於導入新技術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雲端、區塊鍊、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VR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等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以自訂規格發展系統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不一</a:t>
            </a: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無法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互通，資訊收集困難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系統難以複製擴散應用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3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36160" y="365125"/>
            <a:ext cx="3817639" cy="1325563"/>
          </a:xfrm>
        </p:spPr>
        <p:txBody>
          <a:bodyPr/>
          <a:lstStyle/>
          <a:p>
            <a:pPr algn="ctr"/>
            <a:r>
              <a:rPr lang="zh-TW" altLang="en-US" b="1" dirty="0"/>
              <a:t>政府及醫院資訊系統現況</a:t>
            </a:r>
          </a:p>
        </p:txBody>
      </p:sp>
      <p:grpSp>
        <p:nvGrpSpPr>
          <p:cNvPr id="4" name="群組 20"/>
          <p:cNvGrpSpPr/>
          <p:nvPr/>
        </p:nvGrpSpPr>
        <p:grpSpPr>
          <a:xfrm>
            <a:off x="4623324" y="5106904"/>
            <a:ext cx="1440160" cy="1346433"/>
            <a:chOff x="1259632" y="1484784"/>
            <a:chExt cx="1080120" cy="1346433"/>
          </a:xfrm>
        </p:grpSpPr>
        <p:pic>
          <p:nvPicPr>
            <p:cNvPr id="7" name="圖片 6" descr="Hospital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855857"/>
              <a:ext cx="975360" cy="975360"/>
            </a:xfrm>
            <a:prstGeom prst="rect">
              <a:avLst/>
            </a:prstGeom>
          </p:spPr>
        </p:pic>
        <p:sp>
          <p:nvSpPr>
            <p:cNvPr id="6" name="圓角矩形 5"/>
            <p:cNvSpPr/>
            <p:nvPr/>
          </p:nvSpPr>
          <p:spPr>
            <a:xfrm>
              <a:off x="1259632" y="1484784"/>
              <a:ext cx="108012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醫院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群組 19"/>
          <p:cNvGrpSpPr/>
          <p:nvPr/>
        </p:nvGrpSpPr>
        <p:grpSpPr>
          <a:xfrm>
            <a:off x="2447595" y="5106904"/>
            <a:ext cx="1728192" cy="1159361"/>
            <a:chOff x="755576" y="3140968"/>
            <a:chExt cx="1296144" cy="1159361"/>
          </a:xfrm>
        </p:grpSpPr>
        <p:pic>
          <p:nvPicPr>
            <p:cNvPr id="12" name="圖片 7" descr="hospital-ico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353" y="3584049"/>
              <a:ext cx="716280" cy="716280"/>
            </a:xfrm>
            <a:prstGeom prst="rect">
              <a:avLst/>
            </a:prstGeom>
          </p:spPr>
        </p:pic>
        <p:sp>
          <p:nvSpPr>
            <p:cNvPr id="11" name="圓角矩形 10"/>
            <p:cNvSpPr/>
            <p:nvPr/>
          </p:nvSpPr>
          <p:spPr>
            <a:xfrm>
              <a:off x="755576" y="3140968"/>
              <a:ext cx="1296144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衛生所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18"/>
          <p:cNvGrpSpPr/>
          <p:nvPr/>
        </p:nvGrpSpPr>
        <p:grpSpPr>
          <a:xfrm>
            <a:off x="6543538" y="5085184"/>
            <a:ext cx="1632181" cy="1244848"/>
            <a:chOff x="1691680" y="4653136"/>
            <a:chExt cx="1224136" cy="1244848"/>
          </a:xfrm>
        </p:grpSpPr>
        <p:pic>
          <p:nvPicPr>
            <p:cNvPr id="17" name="圖片 16" descr="hospital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1692" y="5085184"/>
              <a:ext cx="812800" cy="812800"/>
            </a:xfrm>
            <a:prstGeom prst="rect">
              <a:avLst/>
            </a:prstGeom>
          </p:spPr>
        </p:pic>
        <p:sp>
          <p:nvSpPr>
            <p:cNvPr id="16" name="圓角矩形 15"/>
            <p:cNvSpPr/>
            <p:nvPr/>
          </p:nvSpPr>
          <p:spPr>
            <a:xfrm>
              <a:off x="1691680" y="4653136"/>
              <a:ext cx="1224136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診所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群組 23"/>
          <p:cNvGrpSpPr/>
          <p:nvPr/>
        </p:nvGrpSpPr>
        <p:grpSpPr>
          <a:xfrm>
            <a:off x="2351584" y="2348880"/>
            <a:ext cx="1632181" cy="1440160"/>
            <a:chOff x="4644008" y="1916832"/>
            <a:chExt cx="1224136" cy="1440160"/>
          </a:xfrm>
        </p:grpSpPr>
        <p:pic>
          <p:nvPicPr>
            <p:cNvPr id="20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8024" y="2420888"/>
              <a:ext cx="936104" cy="936104"/>
            </a:xfrm>
            <a:prstGeom prst="rect">
              <a:avLst/>
            </a:prstGeom>
          </p:spPr>
        </p:pic>
        <p:sp>
          <p:nvSpPr>
            <p:cNvPr id="21" name="圓角矩形 20"/>
            <p:cNvSpPr/>
            <p:nvPr/>
          </p:nvSpPr>
          <p:spPr>
            <a:xfrm>
              <a:off x="4644008" y="1916832"/>
              <a:ext cx="1224136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健保署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30"/>
          <p:cNvGrpSpPr/>
          <p:nvPr/>
        </p:nvGrpSpPr>
        <p:grpSpPr>
          <a:xfrm>
            <a:off x="143339" y="2348880"/>
            <a:ext cx="2016224" cy="1440160"/>
            <a:chOff x="4644008" y="1916832"/>
            <a:chExt cx="1512168" cy="1440160"/>
          </a:xfrm>
        </p:grpSpPr>
        <p:pic>
          <p:nvPicPr>
            <p:cNvPr id="23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24" name="圓角矩形 23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EEC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交換平台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33"/>
          <p:cNvGrpSpPr/>
          <p:nvPr/>
        </p:nvGrpSpPr>
        <p:grpSpPr>
          <a:xfrm>
            <a:off x="4175968" y="2348880"/>
            <a:ext cx="1632000" cy="1440160"/>
            <a:chOff x="4788024" y="1916832"/>
            <a:chExt cx="1224000" cy="1440160"/>
          </a:xfrm>
        </p:grpSpPr>
        <p:pic>
          <p:nvPicPr>
            <p:cNvPr id="26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27" name="圓角矩形 26"/>
            <p:cNvSpPr/>
            <p:nvPr/>
          </p:nvSpPr>
          <p:spPr>
            <a:xfrm>
              <a:off x="4788024" y="1916832"/>
              <a:ext cx="1224000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國健署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直線單箭頭接點 39"/>
          <p:cNvCxnSpPr>
            <a:stCxn id="6" idx="0"/>
            <a:endCxn id="20" idx="2"/>
          </p:cNvCxnSpPr>
          <p:nvPr/>
        </p:nvCxnSpPr>
        <p:spPr>
          <a:xfrm flipH="1" flipV="1">
            <a:off x="3167676" y="3789041"/>
            <a:ext cx="2175729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1" idx="0"/>
            <a:endCxn id="20" idx="2"/>
          </p:cNvCxnSpPr>
          <p:nvPr/>
        </p:nvCxnSpPr>
        <p:spPr>
          <a:xfrm flipH="1" flipV="1">
            <a:off x="3167675" y="3789041"/>
            <a:ext cx="144016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6" idx="0"/>
            <a:endCxn id="20" idx="2"/>
          </p:cNvCxnSpPr>
          <p:nvPr/>
        </p:nvCxnSpPr>
        <p:spPr>
          <a:xfrm flipH="1" flipV="1">
            <a:off x="3167676" y="3789040"/>
            <a:ext cx="4191953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33"/>
          <p:cNvGrpSpPr/>
          <p:nvPr/>
        </p:nvGrpSpPr>
        <p:grpSpPr>
          <a:xfrm>
            <a:off x="6000171" y="2348880"/>
            <a:ext cx="1632000" cy="1440160"/>
            <a:chOff x="4644008" y="1916832"/>
            <a:chExt cx="1224000" cy="1440160"/>
          </a:xfrm>
        </p:grpSpPr>
        <p:pic>
          <p:nvPicPr>
            <p:cNvPr id="44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45" name="圓角矩形 44"/>
            <p:cNvSpPr/>
            <p:nvPr/>
          </p:nvSpPr>
          <p:spPr>
            <a:xfrm>
              <a:off x="4644008" y="1916832"/>
              <a:ext cx="1224000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疾管署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33"/>
          <p:cNvGrpSpPr/>
          <p:nvPr/>
        </p:nvGrpSpPr>
        <p:grpSpPr>
          <a:xfrm>
            <a:off x="10032437" y="2348880"/>
            <a:ext cx="2016224" cy="1440160"/>
            <a:chOff x="4644008" y="1916832"/>
            <a:chExt cx="1512168" cy="1440160"/>
          </a:xfrm>
        </p:grpSpPr>
        <p:pic>
          <p:nvPicPr>
            <p:cNvPr id="48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49" name="圓角矩形 48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地方衛生局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33"/>
          <p:cNvGrpSpPr/>
          <p:nvPr/>
        </p:nvGrpSpPr>
        <p:grpSpPr>
          <a:xfrm>
            <a:off x="5039883" y="260648"/>
            <a:ext cx="2016224" cy="1440160"/>
            <a:chOff x="4644008" y="1916832"/>
            <a:chExt cx="1512168" cy="1440160"/>
          </a:xfrm>
        </p:grpSpPr>
        <p:pic>
          <p:nvPicPr>
            <p:cNvPr id="51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52" name="圓角矩形 51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衛福部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單箭頭接點 54"/>
          <p:cNvCxnSpPr>
            <a:stCxn id="11" idx="0"/>
            <a:endCxn id="26" idx="2"/>
          </p:cNvCxnSpPr>
          <p:nvPr/>
        </p:nvCxnSpPr>
        <p:spPr>
          <a:xfrm flipV="1">
            <a:off x="3311691" y="3789041"/>
            <a:ext cx="1584357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1" idx="0"/>
            <a:endCxn id="44" idx="2"/>
          </p:cNvCxnSpPr>
          <p:nvPr/>
        </p:nvCxnSpPr>
        <p:spPr>
          <a:xfrm flipV="1">
            <a:off x="3311691" y="3789041"/>
            <a:ext cx="3600581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23" idx="2"/>
          </p:cNvCxnSpPr>
          <p:nvPr/>
        </p:nvCxnSpPr>
        <p:spPr>
          <a:xfrm flipH="1" flipV="1">
            <a:off x="1055440" y="3789041"/>
            <a:ext cx="2256251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6" idx="0"/>
            <a:endCxn id="23" idx="2"/>
          </p:cNvCxnSpPr>
          <p:nvPr/>
        </p:nvCxnSpPr>
        <p:spPr>
          <a:xfrm flipH="1" flipV="1">
            <a:off x="1055441" y="3789041"/>
            <a:ext cx="4287964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" idx="0"/>
            <a:endCxn id="26" idx="2"/>
          </p:cNvCxnSpPr>
          <p:nvPr/>
        </p:nvCxnSpPr>
        <p:spPr>
          <a:xfrm flipH="1" flipV="1">
            <a:off x="4896049" y="3789041"/>
            <a:ext cx="447356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" idx="0"/>
            <a:endCxn id="44" idx="2"/>
          </p:cNvCxnSpPr>
          <p:nvPr/>
        </p:nvCxnSpPr>
        <p:spPr>
          <a:xfrm flipV="1">
            <a:off x="5343405" y="3789041"/>
            <a:ext cx="1568868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6" idx="0"/>
            <a:endCxn id="44" idx="2"/>
          </p:cNvCxnSpPr>
          <p:nvPr/>
        </p:nvCxnSpPr>
        <p:spPr>
          <a:xfrm flipH="1" flipV="1">
            <a:off x="6912273" y="3789040"/>
            <a:ext cx="447356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16" idx="0"/>
            <a:endCxn id="26" idx="2"/>
          </p:cNvCxnSpPr>
          <p:nvPr/>
        </p:nvCxnSpPr>
        <p:spPr>
          <a:xfrm flipH="1" flipV="1">
            <a:off x="4896049" y="3789040"/>
            <a:ext cx="2463580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27" idx="0"/>
            <a:endCxn id="51" idx="2"/>
          </p:cNvCxnSpPr>
          <p:nvPr/>
        </p:nvCxnSpPr>
        <p:spPr>
          <a:xfrm flipV="1">
            <a:off x="4991968" y="1700808"/>
            <a:ext cx="960016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45" idx="0"/>
            <a:endCxn id="51" idx="2"/>
          </p:cNvCxnSpPr>
          <p:nvPr/>
        </p:nvCxnSpPr>
        <p:spPr>
          <a:xfrm flipH="1" flipV="1">
            <a:off x="5951984" y="1700808"/>
            <a:ext cx="864187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21" idx="0"/>
            <a:endCxn id="51" idx="2"/>
          </p:cNvCxnSpPr>
          <p:nvPr/>
        </p:nvCxnSpPr>
        <p:spPr>
          <a:xfrm flipV="1">
            <a:off x="3167675" y="1700808"/>
            <a:ext cx="2784309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24" idx="0"/>
            <a:endCxn id="51" idx="2"/>
          </p:cNvCxnSpPr>
          <p:nvPr/>
        </p:nvCxnSpPr>
        <p:spPr>
          <a:xfrm flipV="1">
            <a:off x="1151451" y="1700808"/>
            <a:ext cx="4800533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23" idx="3"/>
            <a:endCxn id="20" idx="1"/>
          </p:cNvCxnSpPr>
          <p:nvPr/>
        </p:nvCxnSpPr>
        <p:spPr>
          <a:xfrm>
            <a:off x="1679509" y="3320988"/>
            <a:ext cx="864096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20" idx="3"/>
            <a:endCxn id="26" idx="1"/>
          </p:cNvCxnSpPr>
          <p:nvPr/>
        </p:nvCxnSpPr>
        <p:spPr>
          <a:xfrm>
            <a:off x="3791744" y="3320988"/>
            <a:ext cx="48023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26" idx="3"/>
            <a:endCxn id="44" idx="1"/>
          </p:cNvCxnSpPr>
          <p:nvPr/>
        </p:nvCxnSpPr>
        <p:spPr>
          <a:xfrm>
            <a:off x="5520118" y="3320988"/>
            <a:ext cx="76808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 flipH="1">
            <a:off x="7536161" y="2996953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 flipH="1">
            <a:off x="3791745" y="2998694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 flipH="1">
            <a:off x="1871532" y="2998694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grpSp>
        <p:nvGrpSpPr>
          <p:cNvPr id="19" name="群組 33"/>
          <p:cNvGrpSpPr/>
          <p:nvPr/>
        </p:nvGrpSpPr>
        <p:grpSpPr>
          <a:xfrm>
            <a:off x="7824192" y="2348880"/>
            <a:ext cx="2016224" cy="1440160"/>
            <a:chOff x="4644008" y="1916832"/>
            <a:chExt cx="1512168" cy="1440160"/>
          </a:xfrm>
        </p:grpSpPr>
        <p:pic>
          <p:nvPicPr>
            <p:cNvPr id="112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113" name="圓角矩形 112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長照司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文字方塊 113"/>
          <p:cNvSpPr txBox="1"/>
          <p:nvPr/>
        </p:nvSpPr>
        <p:spPr>
          <a:xfrm flipH="1">
            <a:off x="9552385" y="2996953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68" name="直線單箭頭接點 67"/>
          <p:cNvCxnSpPr>
            <a:stCxn id="44" idx="3"/>
            <a:endCxn id="112" idx="1"/>
          </p:cNvCxnSpPr>
          <p:nvPr/>
        </p:nvCxnSpPr>
        <p:spPr>
          <a:xfrm>
            <a:off x="7536341" y="3320988"/>
            <a:ext cx="575883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112" idx="3"/>
            <a:endCxn id="48" idx="1"/>
          </p:cNvCxnSpPr>
          <p:nvPr/>
        </p:nvCxnSpPr>
        <p:spPr>
          <a:xfrm>
            <a:off x="9360363" y="3320988"/>
            <a:ext cx="96010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16" idx="0"/>
            <a:endCxn id="112" idx="2"/>
          </p:cNvCxnSpPr>
          <p:nvPr/>
        </p:nvCxnSpPr>
        <p:spPr>
          <a:xfrm flipV="1">
            <a:off x="7359629" y="3789040"/>
            <a:ext cx="1376665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" idx="0"/>
            <a:endCxn id="112" idx="2"/>
          </p:cNvCxnSpPr>
          <p:nvPr/>
        </p:nvCxnSpPr>
        <p:spPr>
          <a:xfrm flipV="1">
            <a:off x="5343405" y="3789041"/>
            <a:ext cx="3392889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1" idx="0"/>
            <a:endCxn id="112" idx="2"/>
          </p:cNvCxnSpPr>
          <p:nvPr/>
        </p:nvCxnSpPr>
        <p:spPr>
          <a:xfrm flipV="1">
            <a:off x="3311691" y="3789041"/>
            <a:ext cx="5424603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6" idx="0"/>
            <a:endCxn id="48" idx="2"/>
          </p:cNvCxnSpPr>
          <p:nvPr/>
        </p:nvCxnSpPr>
        <p:spPr>
          <a:xfrm flipV="1">
            <a:off x="7359629" y="3789040"/>
            <a:ext cx="3584911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6" idx="0"/>
            <a:endCxn id="48" idx="2"/>
          </p:cNvCxnSpPr>
          <p:nvPr/>
        </p:nvCxnSpPr>
        <p:spPr>
          <a:xfrm flipV="1">
            <a:off x="5343405" y="3789041"/>
            <a:ext cx="5601135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11" idx="0"/>
            <a:endCxn id="48" idx="2"/>
          </p:cNvCxnSpPr>
          <p:nvPr/>
        </p:nvCxnSpPr>
        <p:spPr>
          <a:xfrm flipV="1">
            <a:off x="3311691" y="3789041"/>
            <a:ext cx="7632848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群組 19"/>
          <p:cNvGrpSpPr/>
          <p:nvPr/>
        </p:nvGrpSpPr>
        <p:grpSpPr>
          <a:xfrm>
            <a:off x="8655772" y="5085185"/>
            <a:ext cx="1728192" cy="1159361"/>
            <a:chOff x="755576" y="3140968"/>
            <a:chExt cx="1296144" cy="1159361"/>
          </a:xfrm>
        </p:grpSpPr>
        <p:pic>
          <p:nvPicPr>
            <p:cNvPr id="107" name="圖片 7" descr="hospital-ico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353" y="3584049"/>
              <a:ext cx="716280" cy="716280"/>
            </a:xfrm>
            <a:prstGeom prst="rect">
              <a:avLst/>
            </a:prstGeom>
          </p:spPr>
        </p:pic>
        <p:sp>
          <p:nvSpPr>
            <p:cNvPr id="111" name="圓角矩形 110"/>
            <p:cNvSpPr/>
            <p:nvPr/>
          </p:nvSpPr>
          <p:spPr>
            <a:xfrm>
              <a:off x="755576" y="3140968"/>
              <a:ext cx="1296144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照護機構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7" name="直線單箭頭接點 116"/>
          <p:cNvCxnSpPr>
            <a:stCxn id="111" idx="0"/>
            <a:endCxn id="48" idx="2"/>
          </p:cNvCxnSpPr>
          <p:nvPr/>
        </p:nvCxnSpPr>
        <p:spPr>
          <a:xfrm flipV="1">
            <a:off x="9519869" y="3789040"/>
            <a:ext cx="1424671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11" idx="0"/>
            <a:endCxn id="112" idx="2"/>
          </p:cNvCxnSpPr>
          <p:nvPr/>
        </p:nvCxnSpPr>
        <p:spPr>
          <a:xfrm flipH="1" flipV="1">
            <a:off x="8736294" y="3789040"/>
            <a:ext cx="783575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11" idx="0"/>
            <a:endCxn id="26" idx="2"/>
          </p:cNvCxnSpPr>
          <p:nvPr/>
        </p:nvCxnSpPr>
        <p:spPr>
          <a:xfrm flipH="1" flipV="1">
            <a:off x="4896049" y="3789040"/>
            <a:ext cx="4623820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111" idx="0"/>
            <a:endCxn id="20" idx="2"/>
          </p:cNvCxnSpPr>
          <p:nvPr/>
        </p:nvCxnSpPr>
        <p:spPr>
          <a:xfrm flipH="1" flipV="1">
            <a:off x="3167676" y="3789040"/>
            <a:ext cx="6352193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13" idx="0"/>
            <a:endCxn id="51" idx="2"/>
          </p:cNvCxnSpPr>
          <p:nvPr/>
        </p:nvCxnSpPr>
        <p:spPr>
          <a:xfrm flipH="1" flipV="1">
            <a:off x="5951984" y="1700808"/>
            <a:ext cx="2880320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49" idx="0"/>
            <a:endCxn id="51" idx="2"/>
          </p:cNvCxnSpPr>
          <p:nvPr/>
        </p:nvCxnSpPr>
        <p:spPr>
          <a:xfrm flipH="1" flipV="1">
            <a:off x="5951984" y="1700808"/>
            <a:ext cx="5088565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flipH="1">
            <a:off x="5615948" y="2996953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系統整合等級導致產業效率巨大的落差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335360" y="4869160"/>
            <a:ext cx="1142526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623392" y="5301208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983765" y="5301208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11" name="直線單箭頭接點 10"/>
          <p:cNvCxnSpPr>
            <a:stCxn id="7" idx="3"/>
            <a:endCxn id="9" idx="1"/>
          </p:cNvCxnSpPr>
          <p:nvPr/>
        </p:nvCxnSpPr>
        <p:spPr>
          <a:xfrm>
            <a:off x="2351584" y="5625244"/>
            <a:ext cx="16321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403845" y="5024790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談介接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379323" y="5157192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雙方協調介接介面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系統整合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Case by Case</a:t>
            </a:r>
            <a:endParaRPr lang="zh-TW" altLang="en-US" sz="2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229927" y="5157192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月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623392" y="3705419"/>
            <a:ext cx="172819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3983765" y="3705419"/>
            <a:ext cx="172819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19" name="直線單箭頭接點 18"/>
          <p:cNvCxnSpPr>
            <a:stCxn id="17" idx="3"/>
            <a:endCxn id="18" idx="1"/>
          </p:cNvCxnSpPr>
          <p:nvPr/>
        </p:nvCxnSpPr>
        <p:spPr>
          <a:xfrm>
            <a:off x="2351584" y="4029455"/>
            <a:ext cx="16321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403845" y="3429001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標準化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379322" y="3429000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雙方採用標準介面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系統互通互連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One Standard</a:t>
            </a:r>
            <a:endParaRPr lang="zh-TW" altLang="en-US" sz="26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229927" y="3561403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日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431371" y="3212976"/>
            <a:ext cx="114252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23392" y="2104400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3983765" y="2104400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26" name="直線單箭頭接點 25"/>
          <p:cNvCxnSpPr>
            <a:stCxn id="24" idx="3"/>
            <a:endCxn id="25" idx="1"/>
          </p:cNvCxnSpPr>
          <p:nvPr/>
        </p:nvCxnSpPr>
        <p:spPr>
          <a:xfrm>
            <a:off x="2351584" y="2428436"/>
            <a:ext cx="16321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159563" y="162880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互操作性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6379322" y="1772816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雙方採用標準介面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系統互操作性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One Ecosystem</a:t>
            </a:r>
            <a:endParaRPr lang="zh-TW" altLang="en-US" sz="26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0229927" y="1960384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秒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840416" y="1208366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/>
              <a:t>產業效率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1F143E55-6DA6-4B81-B1D8-56AF44573152}"/>
              </a:ext>
            </a:extLst>
          </p:cNvPr>
          <p:cNvSpPr txBox="1"/>
          <p:nvPr/>
        </p:nvSpPr>
        <p:spPr>
          <a:xfrm>
            <a:off x="1775520" y="1341930"/>
            <a:ext cx="2010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</a:rPr>
              <a:t>Interoperability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3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5997" y="4752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082" y="1660373"/>
            <a:ext cx="10515600" cy="4351338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介紹如何以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zh-TW" altLang="en-US" sz="3600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臨床</a:t>
            </a:r>
            <a:r>
              <a:rPr lang="zh-TW" altLang="en-US" sz="36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醫療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產生的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醫學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影像、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電子病歷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、心電圖、基因序列等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用途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體驗當醫學資訊工程師</a:t>
            </a:r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解決臨床醫療過程資訊問題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44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課程須學會的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技能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5317" y="141057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en-US" altLang="zh-TW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 </a:t>
            </a: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(QT C++)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同學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至少學一種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程式的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常用功能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簡易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條件判斷、迴圈、函式呼叫、檔案處理、網頁或視窗介面程式</a:t>
            </a:r>
          </a:p>
          <a:p>
            <a:pPr lvl="1"/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可依據程式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範例做簡單修改及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醫護人員可依據範例，修改設計其專業部門所需使用介面</a:t>
            </a:r>
            <a:endParaRPr lang="zh-TW" altLang="en-US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2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多樣的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標準化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醫資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126" y="120622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提供標準化 </a:t>
            </a:r>
            <a:r>
              <a:rPr lang="en-US" altLang="zh-TW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web 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伺服器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與前端程式整合應用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3200" u="sng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FHIR</a:t>
            </a:r>
            <a:r>
              <a:rPr lang="zh-TW" altLang="en-US" sz="3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電子病歷及健康紀錄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sz="3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DICOMWeb server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醫學影像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JavaScript 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前端程式應用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en-US" altLang="zh-TW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醫護表單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https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://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mos2718.github.io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W1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P2ret.html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影像範例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2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http://203.64.84.113/t/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JSViewer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study_1.html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93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9549</TotalTime>
  <Words>908</Words>
  <Application>Microsoft Office PowerPoint</Application>
  <PresentationFormat>自訂</PresentationFormat>
  <Paragraphs>196</Paragraphs>
  <Slides>22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醫學數位內容 The introduction of Digital Clinical Content   醫學資訊學系 蕭嘉宏 </vt:lpstr>
      <vt:lpstr>課程目標</vt:lpstr>
      <vt:lpstr>現行醫療專業部門資訊處理範例</vt:lpstr>
      <vt:lpstr>台灣臨醫資訊系統現況</vt:lpstr>
      <vt:lpstr>政府及醫院資訊系統現況</vt:lpstr>
      <vt:lpstr>系統整合等級導致產業效率巨大的落差</vt:lpstr>
      <vt:lpstr>課程內容 </vt:lpstr>
      <vt:lpstr>課程須學會的程式技能 </vt:lpstr>
      <vt:lpstr>多樣的標準化醫資前端應用 </vt:lpstr>
      <vt:lpstr>智慧醫療標準化介面的重要性</vt:lpstr>
      <vt:lpstr>QT C++  發展各式醫療儀器產生資料之轉檔程式 </vt:lpstr>
      <vt:lpstr>課程大綱及報名網址  </vt:lpstr>
      <vt:lpstr>線上學習平台  </vt:lpstr>
      <vt:lpstr>暑期定期視訊 </vt:lpstr>
      <vt:lpstr>實體課程 </vt:lpstr>
      <vt:lpstr>2019年國際醫學資訊聯合研討會</vt:lpstr>
      <vt:lpstr> IHE Connectathon Since 2001 FHIR Connectathon Since 2012</vt:lpstr>
      <vt:lpstr>採計慈大及陽明學分(3學分)</vt:lpstr>
      <vt:lpstr>評量方式 </vt:lpstr>
      <vt:lpstr>加退選時程 </vt:lpstr>
      <vt:lpstr>產學合作 </vt:lpstr>
      <vt:lpstr>  簡報結束            感謝聆聽                      問題討論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智慧型藥盒之APP及網頁服務</dc:title>
  <dc:creator>DiaoDiao</dc:creator>
  <cp:lastModifiedBy>User</cp:lastModifiedBy>
  <cp:revision>465</cp:revision>
  <dcterms:created xsi:type="dcterms:W3CDTF">2015-12-13T15:32:00Z</dcterms:created>
  <dcterms:modified xsi:type="dcterms:W3CDTF">2019-06-08T02:12:00Z</dcterms:modified>
</cp:coreProperties>
</file>