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711A-92B2-7D46-A70C-4710EF3115B8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4E31-EAA9-0E42-885C-C922BDB0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oogle-admin@mit.edu,nist-auto@mi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6.885 Lecture 2</a:t>
            </a:r>
            <a:br>
              <a:rPr lang="en-US" dirty="0" smtClean="0"/>
            </a:br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Sam Madden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2" y="85969"/>
            <a:ext cx="8958385" cy="4525963"/>
          </a:xfrm>
        </p:spPr>
        <p:txBody>
          <a:bodyPr>
            <a:noAutofit/>
          </a:bodyPr>
          <a:lstStyle/>
          <a:p>
            <a:pPr marL="458788" indent="-458788">
              <a:buNone/>
            </a:pPr>
            <a:r>
              <a:rPr lang="en-US" sz="1000" dirty="0" smtClean="0"/>
              <a:t>75.80.106.85 - - [28/Dec/2012:13:11:34 -0500] "GET / HTTP/1.1" 200 22552 "-" "Mozilla/5.0 (Macintosh; Intel Mac OS X 10_8_2) </a:t>
            </a:r>
            <a:r>
              <a:rPr lang="en-US" sz="1000" dirty="0" err="1" smtClean="0"/>
              <a:t>AppleWebKit</a:t>
            </a:r>
            <a:r>
              <a:rPr lang="en-US" sz="1000" dirty="0" smtClean="0"/>
              <a:t>/536.26.17 (KHTML, like Gecko) Version/6.0.2 Safari/536.26.17"</a:t>
            </a:r>
          </a:p>
          <a:p>
            <a:pPr marL="458788" indent="-458788">
              <a:buNone/>
            </a:pPr>
            <a:r>
              <a:rPr lang="en-US" sz="1000" dirty="0" smtClean="0"/>
              <a:t>75.80.106.85 - - [28/Dec/2012:13:11:42 -0500] "GET /nedbday12/</a:t>
            </a:r>
            <a:r>
              <a:rPr lang="en-US" sz="1000" dirty="0" err="1" smtClean="0"/>
              <a:t>htdocs</a:t>
            </a:r>
            <a:r>
              <a:rPr lang="en-US" sz="1000" dirty="0" smtClean="0"/>
              <a:t>/</a:t>
            </a:r>
            <a:r>
              <a:rPr lang="en-US" sz="1000" dirty="0" err="1" smtClean="0"/>
              <a:t>papers.php</a:t>
            </a:r>
            <a:r>
              <a:rPr lang="en-US" sz="1000" dirty="0" smtClean="0"/>
              <a:t> HTTP/1.1" 200 1833 "-" "Mozilla/5.0 (Macintosh; Intel Mac OS X 10_8_2) </a:t>
            </a:r>
            <a:r>
              <a:rPr lang="en-US" sz="1000" dirty="0" err="1" smtClean="0"/>
              <a:t>AppleWebKit</a:t>
            </a:r>
            <a:r>
              <a:rPr lang="en-US" sz="1000" dirty="0" smtClean="0"/>
              <a:t>/536.26.17 (KHTML, like Gecko) Version/6.0.2 Safari/536.26.17"</a:t>
            </a:r>
          </a:p>
          <a:p>
            <a:pPr marL="458788" indent="-458788">
              <a:buNone/>
            </a:pPr>
            <a:r>
              <a:rPr lang="en-US" sz="1000" dirty="0" smtClean="0"/>
              <a:t>174.61.151.92 - - [28/Dec/2012:13:11:53 -0500] "GET /</a:t>
            </a:r>
            <a:r>
              <a:rPr lang="en-US" sz="1000" dirty="0" err="1" smtClean="0"/>
              <a:t>favicon.ico</a:t>
            </a:r>
            <a:r>
              <a:rPr lang="en-US" sz="1000" dirty="0" smtClean="0"/>
              <a:t> HTTP/1.1" 404 291 "-" "Mozilla/5.0 (X11; </a:t>
            </a:r>
            <a:r>
              <a:rPr lang="en-US" sz="1000" dirty="0" err="1" smtClean="0"/>
              <a:t>CrOS</a:t>
            </a:r>
            <a:r>
              <a:rPr lang="en-US" sz="1000" dirty="0" smtClean="0"/>
              <a:t> armv7l 2913.260.0) </a:t>
            </a:r>
            <a:r>
              <a:rPr lang="en-US" sz="1000" dirty="0" err="1" smtClean="0"/>
              <a:t>AppleWebKit</a:t>
            </a:r>
            <a:r>
              <a:rPr lang="en-US" sz="1000" dirty="0" smtClean="0"/>
              <a:t>/537.11 (KHTML, like Gecko) Chrome/23.0.1271.99 Safari/537.11"</a:t>
            </a:r>
          </a:p>
          <a:p>
            <a:pPr marL="458788" indent="-458788">
              <a:buNone/>
            </a:pPr>
            <a:r>
              <a:rPr lang="en-US" sz="1000" dirty="0" smtClean="0"/>
              <a:t>50.57.158.93 - - [28/Dec/2012:13:12:29 -0500] "POST /</a:t>
            </a:r>
            <a:r>
              <a:rPr lang="en-US" sz="1000" dirty="0" err="1" smtClean="0"/>
              <a:t>login.php?referrer</a:t>
            </a:r>
            <a:r>
              <a:rPr lang="en-US" sz="1000" dirty="0" smtClean="0"/>
              <a:t>=/</a:t>
            </a:r>
            <a:r>
              <a:rPr lang="en-US" sz="1000" dirty="0" err="1" smtClean="0"/>
              <a:t>get_gpscars.php</a:t>
            </a:r>
            <a:r>
              <a:rPr lang="en-US" sz="1000" dirty="0" smtClean="0"/>
              <a:t> HTTP/1.1" 200 24 "-" "</a:t>
            </a:r>
            <a:r>
              <a:rPr lang="en-US" sz="1000" dirty="0" err="1" smtClean="0"/>
              <a:t>libwww-perl</a:t>
            </a:r>
            <a:r>
              <a:rPr lang="en-US" sz="1000" dirty="0" smtClean="0"/>
              <a:t>/5.837"</a:t>
            </a:r>
          </a:p>
          <a:p>
            <a:pPr marL="458788" indent="-458788">
              <a:buNone/>
            </a:pPr>
            <a:r>
              <a:rPr lang="en-US" sz="1000" dirty="0" smtClean="0"/>
              <a:t>61.135.248.223 - - [28/Dec/2012:13:13:03 -0500] "GET / HTTP/1.1" 200 99 "-" "Mozilla/5.0 (compatible; </a:t>
            </a:r>
            <a:r>
              <a:rPr lang="en-US" sz="1000" dirty="0" err="1" smtClean="0"/>
              <a:t>YodaoBot</a:t>
            </a:r>
            <a:r>
              <a:rPr lang="en-US" sz="1000" dirty="0" smtClean="0"/>
              <a:t>/1.0; http://</a:t>
            </a:r>
            <a:r>
              <a:rPr lang="en-US" sz="1000" dirty="0" err="1" smtClean="0"/>
              <a:t>www.yodao.com</a:t>
            </a:r>
            <a:r>
              <a:rPr lang="en-US" sz="1000" dirty="0" smtClean="0"/>
              <a:t>/help/webmaster/spider/; )"</a:t>
            </a:r>
          </a:p>
          <a:p>
            <a:pPr marL="458788" indent="-458788">
              <a:buNone/>
            </a:pPr>
            <a:r>
              <a:rPr lang="en-US" sz="1000" dirty="0" smtClean="0"/>
              <a:t>61.135.248.223 - - [28/Dec/2012:13:13:05 -0500] "GET /</a:t>
            </a:r>
            <a:r>
              <a:rPr lang="en-US" sz="1000" dirty="0" err="1" smtClean="0"/>
              <a:t>robots.txt</a:t>
            </a:r>
            <a:r>
              <a:rPr lang="en-US" sz="1000" dirty="0" smtClean="0"/>
              <a:t> HTTP/1.1" 404 285 "-" "Mozilla/5.0 (compatible; </a:t>
            </a:r>
            <a:r>
              <a:rPr lang="en-US" sz="1000" dirty="0" err="1" smtClean="0"/>
              <a:t>YodaoBot</a:t>
            </a:r>
            <a:r>
              <a:rPr lang="en-US" sz="1000" dirty="0" smtClean="0"/>
              <a:t>/1.0; http://</a:t>
            </a:r>
            <a:r>
              <a:rPr lang="en-US" sz="1000" dirty="0" err="1" smtClean="0"/>
              <a:t>www.yodao.com</a:t>
            </a:r>
            <a:r>
              <a:rPr lang="en-US" sz="1000" dirty="0" smtClean="0"/>
              <a:t>/help/webmaster/spider/; )"</a:t>
            </a:r>
          </a:p>
          <a:p>
            <a:pPr marL="458788" indent="-458788">
              <a:buNone/>
            </a:pPr>
            <a:r>
              <a:rPr lang="en-US" sz="1000" dirty="0" smtClean="0"/>
              <a:t>61.135.248.223 - - [28/Dec/2012:13:13:05 -0500] "GET /</a:t>
            </a:r>
            <a:r>
              <a:rPr lang="en-US" sz="1000" dirty="0" err="1" smtClean="0"/>
              <a:t>login.php</a:t>
            </a:r>
            <a:r>
              <a:rPr lang="en-US" sz="1000" dirty="0" smtClean="0"/>
              <a:t> HTTP/1.1" 200 1334 "-" "Mozilla/5.0 (compatible; </a:t>
            </a:r>
            <a:r>
              <a:rPr lang="en-US" sz="1000" dirty="0" err="1" smtClean="0"/>
              <a:t>YodaoBot</a:t>
            </a:r>
            <a:r>
              <a:rPr lang="en-US" sz="1000" dirty="0" smtClean="0"/>
              <a:t>/1.0; http://</a:t>
            </a:r>
            <a:r>
              <a:rPr lang="en-US" sz="1000" dirty="0" err="1" smtClean="0"/>
              <a:t>www.yodao.com</a:t>
            </a:r>
            <a:r>
              <a:rPr lang="en-US" sz="1000" dirty="0" smtClean="0"/>
              <a:t>/help/webmaster/spider/; )"</a:t>
            </a:r>
          </a:p>
          <a:p>
            <a:pPr marL="458788" indent="-458788">
              <a:buNone/>
            </a:pPr>
            <a:r>
              <a:rPr lang="en-US" sz="1000" dirty="0" smtClean="0"/>
              <a:t>50.57.158.93 - - [28/Dec/2012:13:13:28 -0500] "POST /</a:t>
            </a:r>
            <a:r>
              <a:rPr lang="en-US" sz="1000" dirty="0" err="1" smtClean="0"/>
              <a:t>login.php?referrer</a:t>
            </a:r>
            <a:r>
              <a:rPr lang="en-US" sz="1000" dirty="0" smtClean="0"/>
              <a:t>=/</a:t>
            </a:r>
            <a:r>
              <a:rPr lang="en-US" sz="1000" dirty="0" err="1" smtClean="0"/>
              <a:t>get_gpscars.php</a:t>
            </a:r>
            <a:r>
              <a:rPr lang="en-US" sz="1000" dirty="0" smtClean="0"/>
              <a:t> HTTP/1.1" 200 24 "-" "</a:t>
            </a:r>
            <a:r>
              <a:rPr lang="en-US" sz="1000" dirty="0" err="1" smtClean="0"/>
              <a:t>libwww-perl</a:t>
            </a:r>
            <a:r>
              <a:rPr lang="en-US" sz="1000" dirty="0" smtClean="0"/>
              <a:t>/5.837"</a:t>
            </a:r>
          </a:p>
          <a:p>
            <a:pPr marL="458788" indent="-458788">
              <a:buNone/>
            </a:pPr>
            <a:r>
              <a:rPr lang="en-US" sz="1000" dirty="0" smtClean="0"/>
              <a:t>50.57.158.93 - - [28/Dec/2012:13:14:29 -0500] "POST /</a:t>
            </a:r>
            <a:r>
              <a:rPr lang="en-US" sz="1000" dirty="0" err="1" smtClean="0"/>
              <a:t>login.php?referrer</a:t>
            </a:r>
            <a:r>
              <a:rPr lang="en-US" sz="1000" dirty="0" smtClean="0"/>
              <a:t>=/</a:t>
            </a:r>
            <a:r>
              <a:rPr lang="en-US" sz="1000" dirty="0" err="1" smtClean="0"/>
              <a:t>get_gpscars.php</a:t>
            </a:r>
            <a:r>
              <a:rPr lang="en-US" sz="1000" dirty="0" smtClean="0"/>
              <a:t> HTTP/1.1" 200 24 "-" "</a:t>
            </a:r>
            <a:r>
              <a:rPr lang="en-US" sz="1000" dirty="0" err="1" smtClean="0"/>
              <a:t>libwww-perl</a:t>
            </a:r>
            <a:r>
              <a:rPr lang="en-US" sz="1000" dirty="0" smtClean="0"/>
              <a:t>/5.837"</a:t>
            </a:r>
          </a:p>
          <a:p>
            <a:pPr marL="458788" indent="-458788">
              <a:buNone/>
            </a:pPr>
            <a:r>
              <a:rPr lang="en-US" sz="1000" dirty="0" smtClean="0"/>
              <a:t>50.57.158.93 - - [28/Dec/2012:13:15:29 -0500] "POST /</a:t>
            </a:r>
            <a:r>
              <a:rPr lang="en-US" sz="1000" dirty="0" err="1" smtClean="0"/>
              <a:t>login.php?referrer</a:t>
            </a:r>
            <a:r>
              <a:rPr lang="en-US" sz="1000" dirty="0" smtClean="0"/>
              <a:t>=/</a:t>
            </a:r>
            <a:r>
              <a:rPr lang="en-US" sz="1000" dirty="0" err="1" smtClean="0"/>
              <a:t>get_gpscars.php</a:t>
            </a:r>
            <a:r>
              <a:rPr lang="en-US" sz="1000" dirty="0" smtClean="0"/>
              <a:t> HTTP/1.1" 200 24 "-" "</a:t>
            </a:r>
            <a:r>
              <a:rPr lang="en-US" sz="1000" dirty="0" err="1" smtClean="0"/>
              <a:t>libwww-perl</a:t>
            </a:r>
            <a:r>
              <a:rPr lang="en-US" sz="1000" dirty="0" smtClean="0"/>
              <a:t>/5.837"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</a:t>
            </a:r>
            <a:r>
              <a:rPr lang="en-US" sz="1000" dirty="0" err="1" smtClean="0"/>
              <a:t>robots.txt</a:t>
            </a:r>
            <a:r>
              <a:rPr lang="en-US" sz="1000" dirty="0" smtClean="0"/>
              <a:t> HTTP/1.0" 404 290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</a:t>
            </a:r>
            <a:r>
              <a:rPr lang="en-US" sz="1000" dirty="0" err="1" smtClean="0"/>
              <a:t>dcnui</a:t>
            </a:r>
            <a:r>
              <a:rPr lang="en-US" sz="1000" dirty="0" smtClean="0"/>
              <a:t>/Zoomifyer%20EZ%20v3.1/</a:t>
            </a:r>
            <a:r>
              <a:rPr lang="en-US" sz="1000" dirty="0" err="1" smtClean="0"/>
              <a:t>zoomifyViewer.swf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</a:t>
            </a:r>
            <a:r>
              <a:rPr lang="en-US" sz="1000" dirty="0" err="1" smtClean="0"/>
              <a:t>dcnui</a:t>
            </a:r>
            <a:r>
              <a:rPr lang="en-US" sz="1000" dirty="0" smtClean="0"/>
              <a:t>/</a:t>
            </a:r>
            <a:r>
              <a:rPr lang="en-US" sz="1000" dirty="0" err="1" smtClean="0"/>
              <a:t>Zoomify</a:t>
            </a:r>
            <a:r>
              <a:rPr lang="en-US" sz="1000" dirty="0" smtClean="0"/>
              <a:t>/Zoomifyer%20EZ%20v3.1/</a:t>
            </a:r>
            <a:r>
              <a:rPr lang="en-US" sz="1000" dirty="0" err="1" smtClean="0"/>
              <a:t>zoomifyViewer.swf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</a:t>
            </a:r>
            <a:r>
              <a:rPr lang="en-US" sz="1000" dirty="0" err="1" smtClean="0"/>
              <a:t>robots.txt</a:t>
            </a:r>
            <a:r>
              <a:rPr lang="en-US" sz="1000" dirty="0" smtClean="0"/>
              <a:t> HTTP/1.0" 404 288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HeapPage.html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StringField.html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Debug.html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IntField.html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Permissions.html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Catalog.html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err="1" smtClean="0"/>
              <a:t>google-admin@mit.edu,nist-auto@mit.edu</a:t>
            </a:r>
            <a:r>
              <a:rPr lang="en-US" sz="1000" dirty="0" smtClean="0"/>
              <a:t>)"</a:t>
            </a:r>
          </a:p>
          <a:p>
            <a:pPr marL="458788" indent="-458788">
              <a:buNone/>
            </a:pPr>
            <a:r>
              <a:rPr lang="en-US" sz="1000" dirty="0" smtClean="0"/>
              <a:t>18.9.21.10 - - [28/Dec/2012:13:15:44 -0500] "GET /6.830/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/doc/</a:t>
            </a:r>
            <a:r>
              <a:rPr lang="en-US" sz="1000" dirty="0" err="1" smtClean="0"/>
              <a:t>simpledb</a:t>
            </a:r>
            <a:r>
              <a:rPr lang="en-US" sz="1000" dirty="0" smtClean="0"/>
              <a:t>/</a:t>
            </a:r>
            <a:r>
              <a:rPr lang="en-US" sz="1000" dirty="0" err="1" smtClean="0"/>
              <a:t>Database.html</a:t>
            </a:r>
            <a:r>
              <a:rPr lang="en-US" sz="1000" dirty="0" smtClean="0"/>
              <a:t> HTTP/1.0" 304 - "-" "</a:t>
            </a:r>
            <a:r>
              <a:rPr lang="en-US" sz="1000" dirty="0" err="1" smtClean="0"/>
              <a:t>gsa</a:t>
            </a:r>
            <a:r>
              <a:rPr lang="en-US" sz="1000" dirty="0" smtClean="0"/>
              <a:t>-crawler (Enterprise; T2-CEDVH6P5YW235; </a:t>
            </a:r>
            <a:r>
              <a:rPr lang="en-US" sz="1000" dirty="0" smtClean="0">
                <a:hlinkClick r:id="rId2"/>
              </a:rPr>
              <a:t>google-admin@mit.edu,nist-auto@mit.edu</a:t>
            </a:r>
            <a:r>
              <a:rPr lang="en-US" sz="1000" dirty="0" smtClean="0"/>
              <a:t>)”</a:t>
            </a:r>
          </a:p>
          <a:p>
            <a:pPr marL="458788" indent="-458788">
              <a:buNone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52850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846" y="505994"/>
            <a:ext cx="767861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>
                <a:latin typeface="Helvetica"/>
                <a:cs typeface="Helvetica"/>
              </a:rPr>
              <a:t>Task: design schema for Bike Store</a:t>
            </a:r>
          </a:p>
          <a:p>
            <a:endParaRPr lang="en-US" sz="2800" dirty="0">
              <a:latin typeface="Helvetica"/>
              <a:cs typeface="Helvetica"/>
            </a:endParaRPr>
          </a:p>
          <a:p>
            <a:r>
              <a:rPr lang="en-US" sz="2800" dirty="0">
                <a:latin typeface="Helvetica"/>
                <a:cs typeface="Helvetica"/>
              </a:rPr>
              <a:t>	store 1 supplies wheels for $5</a:t>
            </a:r>
          </a:p>
          <a:p>
            <a:r>
              <a:rPr lang="en-US" sz="2800" dirty="0">
                <a:latin typeface="Helvetica"/>
                <a:cs typeface="Helvetica"/>
              </a:rPr>
              <a:t>	store 1 supplies frames for $12</a:t>
            </a:r>
          </a:p>
          <a:p>
            <a:r>
              <a:rPr lang="en-US" sz="2800" dirty="0">
                <a:latin typeface="Helvetica"/>
                <a:cs typeface="Helvetica"/>
              </a:rPr>
              <a:t>	store 2 supplies wheels for $6</a:t>
            </a:r>
          </a:p>
          <a:p>
            <a:r>
              <a:rPr lang="en-US" sz="2800" dirty="0">
                <a:latin typeface="Helvetica"/>
                <a:cs typeface="Helvetica"/>
              </a:rPr>
              <a:t>	store 1 is at 26 main </a:t>
            </a:r>
            <a:r>
              <a:rPr lang="en-US" sz="2800" dirty="0" err="1">
                <a:latin typeface="Helvetica"/>
                <a:cs typeface="Helvetica"/>
              </a:rPr>
              <a:t>st</a:t>
            </a:r>
            <a:endParaRPr lang="en-US" sz="2800" dirty="0">
              <a:latin typeface="Helvetica"/>
              <a:cs typeface="Helvetica"/>
            </a:endParaRPr>
          </a:p>
          <a:p>
            <a:r>
              <a:rPr lang="en-US" sz="2800" dirty="0">
                <a:latin typeface="Helvetica"/>
                <a:cs typeface="Helvetica"/>
              </a:rPr>
              <a:t>	store 2 is at 32 </a:t>
            </a:r>
            <a:r>
              <a:rPr lang="en-US" sz="2800" dirty="0" err="1">
                <a:latin typeface="Helvetica"/>
                <a:cs typeface="Helvetica"/>
              </a:rPr>
              <a:t>vassar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err="1">
                <a:latin typeface="Helvetica"/>
                <a:cs typeface="Helvetica"/>
              </a:rPr>
              <a:t>st</a:t>
            </a:r>
            <a:endParaRPr lang="en-US" sz="2800" dirty="0">
              <a:latin typeface="Helvetica"/>
              <a:cs typeface="Helvetica"/>
            </a:endParaRPr>
          </a:p>
          <a:p>
            <a:endParaRPr lang="en-US" sz="28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Stores supply parts, and have addresses</a:t>
            </a:r>
          </a:p>
          <a:p>
            <a:r>
              <a:rPr lang="en-US" sz="2000" dirty="0">
                <a:latin typeface="Helvetica"/>
                <a:cs typeface="Helvetica"/>
              </a:rPr>
              <a:t>Different parts have different costs from different suppliers</a:t>
            </a:r>
          </a:p>
          <a:p>
            <a:r>
              <a:rPr lang="en-US" sz="2000" dirty="0">
                <a:latin typeface="Helvetica"/>
                <a:cs typeface="Helvetica"/>
              </a:rPr>
              <a:t>Suppliers supply the same part to multiple stores</a:t>
            </a:r>
          </a:p>
          <a:p>
            <a:r>
              <a:rPr lang="en-US" sz="2000" dirty="0">
                <a:latin typeface="Helvetica"/>
                <a:cs typeface="Helvetica"/>
              </a:rPr>
              <a:t>Store sell multiple </a:t>
            </a:r>
            <a:r>
              <a:rPr lang="en-US" sz="2000" dirty="0" smtClean="0">
                <a:latin typeface="Helvetica"/>
                <a:cs typeface="Helvetica"/>
              </a:rPr>
              <a:t>parts</a:t>
            </a:r>
          </a:p>
          <a:p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3 designs:  hierarchy, network, relations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41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1214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6.885 Lecture 2 Data Models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3</cp:revision>
  <dcterms:created xsi:type="dcterms:W3CDTF">2013-09-10T14:00:02Z</dcterms:created>
  <dcterms:modified xsi:type="dcterms:W3CDTF">2013-09-10T15:48:55Z</dcterms:modified>
</cp:coreProperties>
</file>