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83" r:id="rId3"/>
    <p:sldId id="263" r:id="rId4"/>
    <p:sldId id="286" r:id="rId5"/>
    <p:sldId id="257" r:id="rId6"/>
    <p:sldId id="287" r:id="rId7"/>
    <p:sldId id="288" r:id="rId8"/>
    <p:sldId id="285" r:id="rId9"/>
    <p:sldId id="289" r:id="rId10"/>
    <p:sldId id="284" r:id="rId11"/>
    <p:sldId id="290" r:id="rId12"/>
    <p:sldId id="264" r:id="rId13"/>
    <p:sldId id="292" r:id="rId14"/>
    <p:sldId id="293" r:id="rId15"/>
    <p:sldId id="294" r:id="rId16"/>
    <p:sldId id="295" r:id="rId17"/>
    <p:sldId id="272" r:id="rId18"/>
    <p:sldId id="273" r:id="rId19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21"/>
      <p:bold r:id="rId22"/>
      <p:italic r:id="rId23"/>
      <p:boldItalic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Barlow Medium" panose="000006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Georgia Pro" panose="02040502050405020303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DA3"/>
    <a:srgbClr val="F4CF7C"/>
    <a:srgbClr val="EFBC49"/>
    <a:srgbClr val="F2FC8E"/>
    <a:srgbClr val="FFFFFF"/>
    <a:srgbClr val="E3A7D6"/>
    <a:srgbClr val="BDE9FF"/>
    <a:srgbClr val="95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761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81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250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00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81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86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62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58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33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895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58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422702" y="2058305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FF16BE-4018-4075-04D6-C9D35D98EC17}"/>
              </a:ext>
            </a:extLst>
          </p:cNvPr>
          <p:cNvSpPr txBox="1"/>
          <p:nvPr/>
        </p:nvSpPr>
        <p:spPr>
          <a:xfrm>
            <a:off x="714228" y="3117562"/>
            <a:ext cx="287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</a:rPr>
              <a:t>Nós sabemos monitorar, </a:t>
            </a:r>
          </a:p>
          <a:p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</a:rPr>
              <a:t>eles apenas coletam dados</a:t>
            </a:r>
            <a:endParaRPr lang="pt-BR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314012BC-0CA5-CF9B-1A98-DA47F26A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28" y="604725"/>
            <a:ext cx="3934047" cy="3934047"/>
          </a:xfrm>
          <a:prstGeom prst="rect">
            <a:avLst/>
          </a:prstGeom>
        </p:spPr>
      </p:pic>
      <p:grpSp>
        <p:nvGrpSpPr>
          <p:cNvPr id="7" name="Google Shape;146;p19">
            <a:extLst>
              <a:ext uri="{FF2B5EF4-FFF2-40B4-BE49-F238E27FC236}">
                <a16:creationId xmlns:a16="http://schemas.microsoft.com/office/drawing/2014/main" id="{192BF5C9-3669-283B-0BC0-0C31F78173C6}"/>
              </a:ext>
            </a:extLst>
          </p:cNvPr>
          <p:cNvGrpSpPr/>
          <p:nvPr/>
        </p:nvGrpSpPr>
        <p:grpSpPr>
          <a:xfrm>
            <a:off x="5634744" y="0"/>
            <a:ext cx="3017823" cy="5143500"/>
            <a:chOff x="1026284" y="-180719"/>
            <a:chExt cx="3816432" cy="10450808"/>
          </a:xfrm>
        </p:grpSpPr>
        <p:sp>
          <p:nvSpPr>
            <p:cNvPr id="8" name="Google Shape;147;p19">
              <a:extLst>
                <a:ext uri="{FF2B5EF4-FFF2-40B4-BE49-F238E27FC236}">
                  <a16:creationId xmlns:a16="http://schemas.microsoft.com/office/drawing/2014/main" id="{81655919-CCB4-DC17-2B5D-0632AADF5CD4}"/>
                </a:ext>
              </a:extLst>
            </p:cNvPr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8;p19">
              <a:extLst>
                <a:ext uri="{FF2B5EF4-FFF2-40B4-BE49-F238E27FC236}">
                  <a16:creationId xmlns:a16="http://schemas.microsoft.com/office/drawing/2014/main" id="{61756406-A40C-E262-B5FD-7796114A87A4}"/>
                </a:ext>
              </a:extLst>
            </p:cNvPr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9;p19">
              <a:extLst>
                <a:ext uri="{FF2B5EF4-FFF2-40B4-BE49-F238E27FC236}">
                  <a16:creationId xmlns:a16="http://schemas.microsoft.com/office/drawing/2014/main" id="{8A73D310-023E-0404-89BA-16CE1CC54CE5}"/>
                </a:ext>
              </a:extLst>
            </p:cNvPr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50;p19">
              <a:extLst>
                <a:ext uri="{FF2B5EF4-FFF2-40B4-BE49-F238E27FC236}">
                  <a16:creationId xmlns:a16="http://schemas.microsoft.com/office/drawing/2014/main" id="{DE1B6330-8FE2-681E-9EE5-61A0F40DD497}"/>
                </a:ext>
              </a:extLst>
            </p:cNvPr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1;p19">
              <a:extLst>
                <a:ext uri="{FF2B5EF4-FFF2-40B4-BE49-F238E27FC236}">
                  <a16:creationId xmlns:a16="http://schemas.microsoft.com/office/drawing/2014/main" id="{661C1737-3CFC-BEE1-85EF-AA43372394A3}"/>
                </a:ext>
              </a:extLst>
            </p:cNvPr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2;p19">
              <a:extLst>
                <a:ext uri="{FF2B5EF4-FFF2-40B4-BE49-F238E27FC236}">
                  <a16:creationId xmlns:a16="http://schemas.microsoft.com/office/drawing/2014/main" id="{E0EECE24-A6C1-E46B-4C19-BEBFB1F1FA5A}"/>
                </a:ext>
              </a:extLst>
            </p:cNvPr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3;p19">
              <a:extLst>
                <a:ext uri="{FF2B5EF4-FFF2-40B4-BE49-F238E27FC236}">
                  <a16:creationId xmlns:a16="http://schemas.microsoft.com/office/drawing/2014/main" id="{C83DC09C-28C5-1046-34BE-C2193F55137B}"/>
                </a:ext>
              </a:extLst>
            </p:cNvPr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4;p19">
              <a:extLst>
                <a:ext uri="{FF2B5EF4-FFF2-40B4-BE49-F238E27FC236}">
                  <a16:creationId xmlns:a16="http://schemas.microsoft.com/office/drawing/2014/main" id="{BB1C5343-BACE-0BBA-4B1D-A4673FD52191}"/>
                </a:ext>
              </a:extLst>
            </p:cNvPr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55;p19">
              <a:extLst>
                <a:ext uri="{FF2B5EF4-FFF2-40B4-BE49-F238E27FC236}">
                  <a16:creationId xmlns:a16="http://schemas.microsoft.com/office/drawing/2014/main" id="{6C5C6C44-9D4F-4AA9-6255-36AE2057E6AA}"/>
                </a:ext>
              </a:extLst>
            </p:cNvPr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56;p19">
              <a:extLst>
                <a:ext uri="{FF2B5EF4-FFF2-40B4-BE49-F238E27FC236}">
                  <a16:creationId xmlns:a16="http://schemas.microsoft.com/office/drawing/2014/main" id="{2C3D9046-50B6-8DAA-B0B8-FB2CECDCFB62}"/>
                </a:ext>
              </a:extLst>
            </p:cNvPr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7;p19">
              <a:extLst>
                <a:ext uri="{FF2B5EF4-FFF2-40B4-BE49-F238E27FC236}">
                  <a16:creationId xmlns:a16="http://schemas.microsoft.com/office/drawing/2014/main" id="{80C4FB5D-D93D-FB7E-BFD7-F2871E38D358}"/>
                </a:ext>
              </a:extLst>
            </p:cNvPr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8;p19">
              <a:extLst>
                <a:ext uri="{FF2B5EF4-FFF2-40B4-BE49-F238E27FC236}">
                  <a16:creationId xmlns:a16="http://schemas.microsoft.com/office/drawing/2014/main" id="{FE77AC21-9FB1-2118-C575-C7B0EFAAACA2}"/>
                </a:ext>
              </a:extLst>
            </p:cNvPr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9;p19">
              <a:extLst>
                <a:ext uri="{FF2B5EF4-FFF2-40B4-BE49-F238E27FC236}">
                  <a16:creationId xmlns:a16="http://schemas.microsoft.com/office/drawing/2014/main" id="{4EB8A524-571F-1B5E-89B6-699FC0197C98}"/>
                </a:ext>
              </a:extLst>
            </p:cNvPr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0;p19">
              <a:extLst>
                <a:ext uri="{FF2B5EF4-FFF2-40B4-BE49-F238E27FC236}">
                  <a16:creationId xmlns:a16="http://schemas.microsoft.com/office/drawing/2014/main" id="{9B352AF9-5290-40BA-6F45-69285AAFE6FB}"/>
                </a:ext>
              </a:extLst>
            </p:cNvPr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1;p19">
              <a:extLst>
                <a:ext uri="{FF2B5EF4-FFF2-40B4-BE49-F238E27FC236}">
                  <a16:creationId xmlns:a16="http://schemas.microsoft.com/office/drawing/2014/main" id="{D6365253-BBBC-45C0-992C-27176DFCDDD7}"/>
                </a:ext>
              </a:extLst>
            </p:cNvPr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2"/>
          <p:cNvSpPr/>
          <p:nvPr/>
        </p:nvSpPr>
        <p:spPr>
          <a:xfrm>
            <a:off x="6742139" y="3859278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5;p19">
            <a:extLst>
              <a:ext uri="{FF2B5EF4-FFF2-40B4-BE49-F238E27FC236}">
                <a16:creationId xmlns:a16="http://schemas.microsoft.com/office/drawing/2014/main" id="{B9C253D2-6FFC-2240-CEF1-C74E4BA0EFEC}"/>
              </a:ext>
            </a:extLst>
          </p:cNvPr>
          <p:cNvSpPr/>
          <p:nvPr/>
        </p:nvSpPr>
        <p:spPr>
          <a:xfrm>
            <a:off x="6543510" y="302708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289319" y="0"/>
            <a:ext cx="1815928" cy="5143500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133305" y="1857084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</a:t>
            </a:r>
            <a:br>
              <a:rPr lang="en" dirty="0"/>
            </a:br>
            <a:r>
              <a:rPr lang="en" dirty="0"/>
              <a:t>Institucional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1554800" y="3275717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D3270935-8E21-2DF7-B782-24C445CE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27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86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289319" y="0"/>
            <a:ext cx="1815928" cy="5143500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7399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 de</a:t>
            </a:r>
            <a:br>
              <a:rPr lang="en" dirty="0"/>
            </a:br>
            <a:r>
              <a:rPr lang="en" dirty="0"/>
              <a:t>Dados 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7399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Primeira versão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54800" y="3275717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5E401FE9-3622-D5F5-F6AE-9AE8CDA5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27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8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C949CC4-3A93-7E4A-F1DC-CA41918E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7" y="0"/>
            <a:ext cx="7773485" cy="4963218"/>
          </a:xfrm>
          <a:prstGeom prst="rect">
            <a:avLst/>
          </a:prstGeom>
        </p:spPr>
      </p:pic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B9483372-39EF-DF97-14BC-7A975B7D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427" y="4478442"/>
            <a:ext cx="1279171" cy="660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289319" y="0"/>
            <a:ext cx="1815928" cy="5143500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7399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Linux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7399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Camadas de Segurança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54800" y="3275717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B4FAABBB-1104-F608-C6E3-3C5ADE46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27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289319" y="0"/>
            <a:ext cx="1815928" cy="5143500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7399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Coleta de Dados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7399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Python 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54800" y="3275717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B2962AEC-E602-FDDC-3A54-1EF82E24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27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5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289319" y="0"/>
            <a:ext cx="1815928" cy="5143500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7399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Slack +</a:t>
            </a:r>
            <a:br>
              <a:rPr lang="en" dirty="0"/>
            </a:br>
            <a:r>
              <a:rPr lang="en" dirty="0"/>
              <a:t>Helpdesk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7399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Conexão e entendimento do uso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54800" y="3275717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38090204-91AA-099D-3154-A2A1E034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27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289319" y="0"/>
            <a:ext cx="1815928" cy="5143500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7399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</a:t>
            </a:r>
            <a:br>
              <a:rPr lang="en" dirty="0"/>
            </a:br>
            <a:r>
              <a:rPr lang="en" dirty="0"/>
              <a:t>Kotlin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7399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dirty="0"/>
              <a:t>Validação de informações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54800" y="3275717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576D055D-45EA-EE2B-CC56-8CD2D077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27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>
            <a:cxnSpLocks/>
          </p:cNvCxnSpPr>
          <p:nvPr/>
        </p:nvCxnSpPr>
        <p:spPr>
          <a:xfrm>
            <a:off x="616839" y="2571750"/>
            <a:ext cx="8033586" cy="3687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4" name="Google Shape;464;p28"/>
          <p:cNvGrpSpPr/>
          <p:nvPr/>
        </p:nvGrpSpPr>
        <p:grpSpPr>
          <a:xfrm>
            <a:off x="514350" y="2975372"/>
            <a:ext cx="1693071" cy="689950"/>
            <a:chOff x="0" y="-66675"/>
            <a:chExt cx="4514855" cy="1839867"/>
          </a:xfrm>
        </p:grpSpPr>
        <p:sp>
          <p:nvSpPr>
            <p:cNvPr id="465" name="Google Shape;465;p28"/>
            <p:cNvSpPr txBox="1"/>
            <p:nvPr/>
          </p:nvSpPr>
          <p:spPr>
            <a:xfrm>
              <a:off x="0" y="-66675"/>
              <a:ext cx="4486500" cy="919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Dashboard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6" name="Google Shape;466;p28"/>
            <p:cNvSpPr txBox="1"/>
            <p:nvPr/>
          </p:nvSpPr>
          <p:spPr>
            <a:xfrm>
              <a:off x="28355" y="1083773"/>
              <a:ext cx="4486500" cy="689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Aplicar melhorias</a:t>
              </a:r>
              <a:r>
                <a:rPr lang="en" sz="12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. 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67" name="Google Shape;467;p28"/>
          <p:cNvGrpSpPr/>
          <p:nvPr/>
        </p:nvGrpSpPr>
        <p:grpSpPr>
          <a:xfrm>
            <a:off x="2164891" y="2967032"/>
            <a:ext cx="1682438" cy="948483"/>
            <a:chOff x="0" y="-66675"/>
            <a:chExt cx="4486500" cy="2529288"/>
          </a:xfrm>
        </p:grpSpPr>
        <p:sp>
          <p:nvSpPr>
            <p:cNvPr id="468" name="Google Shape;468;p28"/>
            <p:cNvSpPr txBox="1"/>
            <p:nvPr/>
          </p:nvSpPr>
          <p:spPr>
            <a:xfrm>
              <a:off x="0" y="-66675"/>
              <a:ext cx="4486500" cy="919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dk1"/>
                  </a:solidFill>
                  <a:latin typeface="Barlow Medium"/>
                  <a:ea typeface="Barlow"/>
                  <a:cs typeface="Barlow"/>
                  <a:sym typeface="Barlow Medium"/>
                </a:rPr>
                <a:t>Banco de Dados</a:t>
              </a:r>
              <a:endParaRPr lang="pt-BR"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9" name="Google Shape;469;p28"/>
            <p:cNvSpPr txBox="1"/>
            <p:nvPr/>
          </p:nvSpPr>
          <p:spPr>
            <a:xfrm>
              <a:off x="0" y="1083773"/>
              <a:ext cx="4486500" cy="1378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De acordo com a nova regra de negócio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70" name="Google Shape;470;p28"/>
          <p:cNvGrpSpPr/>
          <p:nvPr/>
        </p:nvGrpSpPr>
        <p:grpSpPr>
          <a:xfrm>
            <a:off x="7327137" y="2845798"/>
            <a:ext cx="1742246" cy="1034129"/>
            <a:chOff x="0" y="-66787"/>
            <a:chExt cx="4645988" cy="2757675"/>
          </a:xfrm>
        </p:grpSpPr>
        <p:sp>
          <p:nvSpPr>
            <p:cNvPr id="471" name="Google Shape;471;p28"/>
            <p:cNvSpPr txBox="1"/>
            <p:nvPr/>
          </p:nvSpPr>
          <p:spPr>
            <a:xfrm>
              <a:off x="159488" y="-66787"/>
              <a:ext cx="4486500" cy="2757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rlow Medium"/>
                  <a:ea typeface="Barlow"/>
                  <a:cs typeface="Barlow"/>
                  <a:sym typeface="Barlow Medium"/>
                </a:rPr>
                <a:t>Automatização dashboard + helpdesk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2" name="Google Shape;472;p28"/>
            <p:cNvSpPr txBox="1"/>
            <p:nvPr/>
          </p:nvSpPr>
          <p:spPr>
            <a:xfrm>
              <a:off x="0" y="1083772"/>
              <a:ext cx="4486500" cy="1378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73" name="Google Shape;473;p28"/>
          <p:cNvGrpSpPr/>
          <p:nvPr/>
        </p:nvGrpSpPr>
        <p:grpSpPr>
          <a:xfrm>
            <a:off x="3927585" y="2921511"/>
            <a:ext cx="1682438" cy="689420"/>
            <a:chOff x="0" y="-66675"/>
            <a:chExt cx="4486500" cy="1838454"/>
          </a:xfrm>
        </p:grpSpPr>
        <p:sp>
          <p:nvSpPr>
            <p:cNvPr id="474" name="Google Shape;474;p28"/>
            <p:cNvSpPr txBox="1"/>
            <p:nvPr/>
          </p:nvSpPr>
          <p:spPr>
            <a:xfrm>
              <a:off x="0" y="-66675"/>
              <a:ext cx="4486500" cy="1838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rlow Medium"/>
                  <a:ea typeface="Barlow"/>
                  <a:cs typeface="Barlow"/>
                  <a:sym typeface="Barlow Medium"/>
                </a:rPr>
                <a:t>Diagrama de Visão Técnica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5" name="Google Shape;475;p28"/>
            <p:cNvSpPr txBox="1"/>
            <p:nvPr/>
          </p:nvSpPr>
          <p:spPr>
            <a:xfrm>
              <a:off x="0" y="996181"/>
              <a:ext cx="4486500" cy="689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76" name="Google Shape;476;p28"/>
          <p:cNvSpPr/>
          <p:nvPr/>
        </p:nvSpPr>
        <p:spPr>
          <a:xfrm>
            <a:off x="514350" y="2477521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2056169" y="2477610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3825096" y="2506131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5798872" y="2488509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Planos futuros…</a:t>
            </a:r>
            <a:endParaRPr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481;p28">
            <a:extLst>
              <a:ext uri="{FF2B5EF4-FFF2-40B4-BE49-F238E27FC236}">
                <a16:creationId xmlns:a16="http://schemas.microsoft.com/office/drawing/2014/main" id="{386D9E1B-B75B-4DFF-E58D-B7388178A138}"/>
              </a:ext>
            </a:extLst>
          </p:cNvPr>
          <p:cNvSpPr/>
          <p:nvPr/>
        </p:nvSpPr>
        <p:spPr>
          <a:xfrm>
            <a:off x="7327137" y="2506131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470;p28">
            <a:extLst>
              <a:ext uri="{FF2B5EF4-FFF2-40B4-BE49-F238E27FC236}">
                <a16:creationId xmlns:a16="http://schemas.microsoft.com/office/drawing/2014/main" id="{33C35DA0-E270-30F1-6E54-B66F4D7694BF}"/>
              </a:ext>
            </a:extLst>
          </p:cNvPr>
          <p:cNvGrpSpPr/>
          <p:nvPr/>
        </p:nvGrpSpPr>
        <p:grpSpPr>
          <a:xfrm>
            <a:off x="5901361" y="2931444"/>
            <a:ext cx="1682438" cy="948483"/>
            <a:chOff x="0" y="-66675"/>
            <a:chExt cx="4486500" cy="2529286"/>
          </a:xfrm>
        </p:grpSpPr>
        <p:sp>
          <p:nvSpPr>
            <p:cNvPr id="10" name="Google Shape;471;p28">
              <a:extLst>
                <a:ext uri="{FF2B5EF4-FFF2-40B4-BE49-F238E27FC236}">
                  <a16:creationId xmlns:a16="http://schemas.microsoft.com/office/drawing/2014/main" id="{BC1CB0DA-F227-A22C-FA7F-10B8C448CDBF}"/>
                </a:ext>
              </a:extLst>
            </p:cNvPr>
            <p:cNvSpPr txBox="1"/>
            <p:nvPr/>
          </p:nvSpPr>
          <p:spPr>
            <a:xfrm>
              <a:off x="0" y="-66675"/>
              <a:ext cx="4486500" cy="1838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rlow Medium"/>
                  <a:ea typeface="Barlow"/>
                  <a:cs typeface="Barlow"/>
                  <a:sym typeface="Barlow Medium"/>
                </a:rPr>
                <a:t>Aplicação em Cloud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" name="Google Shape;472;p28">
              <a:extLst>
                <a:ext uri="{FF2B5EF4-FFF2-40B4-BE49-F238E27FC236}">
                  <a16:creationId xmlns:a16="http://schemas.microsoft.com/office/drawing/2014/main" id="{6B6F3058-2311-A507-C08D-88D688815058}"/>
                </a:ext>
              </a:extLst>
            </p:cNvPr>
            <p:cNvSpPr txBox="1"/>
            <p:nvPr/>
          </p:nvSpPr>
          <p:spPr>
            <a:xfrm>
              <a:off x="0" y="1083772"/>
              <a:ext cx="4486500" cy="1378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2022225" y="1913392"/>
            <a:ext cx="5099518" cy="1499768"/>
            <a:chOff x="-14" y="285750"/>
            <a:chExt cx="13598714" cy="3999380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-1" y="285750"/>
              <a:ext cx="13598701" cy="307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Obrigado!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919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Agradecemos sua atenção.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4195800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Diagrama de Visão de Negócio. 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br>
              <a:rPr lang="en" dirty="0"/>
            </a:br>
            <a:r>
              <a:rPr lang="en" dirty="0"/>
              <a:t>Proposta</a:t>
            </a:r>
            <a:endParaRPr dirty="0"/>
          </a:p>
        </p:txBody>
      </p:sp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9CA6C4FE-3C85-C7CD-4944-9D983F7E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38" y="0"/>
            <a:ext cx="2057400" cy="5143500"/>
          </a:xfrm>
          <a:prstGeom prst="rect">
            <a:avLst/>
          </a:prstGeom>
        </p:spPr>
      </p:pic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6ECC38AE-395D-BEFD-9D24-05B6119B9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592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7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289319" y="0"/>
            <a:ext cx="1815928" cy="5143500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272643" y="1874915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Personas + Lean UX + </a:t>
            </a:r>
            <a:br>
              <a:rPr lang="en" dirty="0"/>
            </a:br>
            <a:r>
              <a:rPr lang="en" dirty="0"/>
              <a:t>User Story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1586698" y="3335100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299123F4-0071-DD17-C2EA-8E1247A7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92" y="4478442"/>
            <a:ext cx="1279171" cy="660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F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7A390F-0F3E-20A9-F396-0B88E13408B9}"/>
              </a:ext>
            </a:extLst>
          </p:cNvPr>
          <p:cNvSpPr/>
          <p:nvPr/>
        </p:nvSpPr>
        <p:spPr>
          <a:xfrm>
            <a:off x="66855" y="50681"/>
            <a:ext cx="4474952" cy="252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5C716-A12C-446B-36B4-D546C33AF9E4}"/>
              </a:ext>
            </a:extLst>
          </p:cNvPr>
          <p:cNvSpPr/>
          <p:nvPr/>
        </p:nvSpPr>
        <p:spPr>
          <a:xfrm>
            <a:off x="4606504" y="50681"/>
            <a:ext cx="4464170" cy="252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1C4E2-F3AD-D6D4-4693-41FEDBEFDCA6}"/>
              </a:ext>
            </a:extLst>
          </p:cNvPr>
          <p:cNvSpPr/>
          <p:nvPr/>
        </p:nvSpPr>
        <p:spPr>
          <a:xfrm>
            <a:off x="66854" y="2638604"/>
            <a:ext cx="9003820" cy="2436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3BE9368-5EB5-C6AC-FB1F-84F1BC5E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0" y="205668"/>
            <a:ext cx="1572165" cy="22305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5CCD4F-A53F-3096-4D38-DDCAB4A2F771}"/>
              </a:ext>
            </a:extLst>
          </p:cNvPr>
          <p:cNvSpPr/>
          <p:nvPr/>
        </p:nvSpPr>
        <p:spPr>
          <a:xfrm>
            <a:off x="153118" y="201642"/>
            <a:ext cx="1692934" cy="2232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7B199-32E0-DA36-70E1-914FA7F7B696}"/>
              </a:ext>
            </a:extLst>
          </p:cNvPr>
          <p:cNvSpPr txBox="1"/>
          <p:nvPr/>
        </p:nvSpPr>
        <p:spPr>
          <a:xfrm>
            <a:off x="1908810" y="202290"/>
            <a:ext cx="1796314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>
                <a:latin typeface="Georgia Pro"/>
                <a:cs typeface="Calibri"/>
              </a:rPr>
              <a:t>Alex Nogueira</a:t>
            </a:r>
            <a:endParaRPr lang="en-US" sz="1500" b="1">
              <a:latin typeface="Georgia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6537B-B0B6-B7C0-9BA2-FBFAD75B0064}"/>
              </a:ext>
            </a:extLst>
          </p:cNvPr>
          <p:cNvSpPr txBox="1"/>
          <p:nvPr/>
        </p:nvSpPr>
        <p:spPr>
          <a:xfrm>
            <a:off x="1947981" y="968100"/>
            <a:ext cx="2466627" cy="992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>
                <a:latin typeface="Georgia Pro"/>
                <a:cs typeface="Calibri"/>
              </a:rPr>
              <a:t>"O </a:t>
            </a:r>
            <a:r>
              <a:rPr lang="en-US" sz="1500" err="1">
                <a:latin typeface="Georgia Pro"/>
                <a:cs typeface="Calibri"/>
              </a:rPr>
              <a:t>pedágio</a:t>
            </a:r>
            <a:r>
              <a:rPr lang="en-US" sz="1500">
                <a:latin typeface="Georgia Pro"/>
                <a:cs typeface="Calibri"/>
              </a:rPr>
              <a:t> que </a:t>
            </a:r>
            <a:r>
              <a:rPr lang="en-US" sz="1500" err="1">
                <a:latin typeface="Georgia Pro"/>
                <a:cs typeface="Calibri"/>
              </a:rPr>
              <a:t>eu</a:t>
            </a:r>
            <a:r>
              <a:rPr lang="en-US" sz="1500">
                <a:latin typeface="Georgia Pro"/>
                <a:cs typeface="Calibri"/>
              </a:rPr>
              <a:t> </a:t>
            </a:r>
            <a:r>
              <a:rPr lang="en-US" sz="1500" err="1">
                <a:latin typeface="Georgia Pro"/>
                <a:cs typeface="Calibri"/>
              </a:rPr>
              <a:t>comando</a:t>
            </a:r>
            <a:r>
              <a:rPr lang="en-US" sz="1500">
                <a:latin typeface="Georgia Pro"/>
                <a:cs typeface="Calibri"/>
              </a:rPr>
              <a:t> é de </a:t>
            </a:r>
            <a:r>
              <a:rPr lang="en-US" sz="1500" err="1">
                <a:latin typeface="Georgia Pro"/>
                <a:cs typeface="Calibri"/>
              </a:rPr>
              <a:t>grande</a:t>
            </a:r>
            <a:r>
              <a:rPr lang="en-US" sz="1500">
                <a:latin typeface="Georgia Pro"/>
                <a:cs typeface="Calibri"/>
              </a:rPr>
              <a:t> </a:t>
            </a:r>
            <a:r>
              <a:rPr lang="en-US" sz="1500" err="1">
                <a:latin typeface="Georgia Pro"/>
                <a:cs typeface="Calibri"/>
              </a:rPr>
              <a:t>rotatividade</a:t>
            </a:r>
            <a:r>
              <a:rPr lang="en-US" sz="1500">
                <a:latin typeface="Georgia Pro"/>
                <a:cs typeface="Calibri"/>
              </a:rPr>
              <a:t> e </a:t>
            </a:r>
            <a:r>
              <a:rPr lang="en-US" sz="1500" err="1">
                <a:latin typeface="Georgia Pro"/>
                <a:cs typeface="Calibri"/>
              </a:rPr>
              <a:t>não</a:t>
            </a:r>
            <a:r>
              <a:rPr lang="en-US" sz="1500">
                <a:latin typeface="Georgia Pro"/>
                <a:cs typeface="Calibri"/>
              </a:rPr>
              <a:t> </a:t>
            </a:r>
            <a:r>
              <a:rPr lang="en-US" sz="1500" err="1">
                <a:latin typeface="Georgia Pro"/>
                <a:cs typeface="Calibri"/>
              </a:rPr>
              <a:t>suporto</a:t>
            </a:r>
            <a:r>
              <a:rPr lang="en-US" sz="1500">
                <a:latin typeface="Georgia Pro"/>
                <a:cs typeface="Calibri"/>
              </a:rPr>
              <a:t> </a:t>
            </a:r>
            <a:r>
              <a:rPr lang="en-US" sz="1500" err="1">
                <a:latin typeface="Georgia Pro"/>
                <a:cs typeface="Calibri"/>
              </a:rPr>
              <a:t>filas</a:t>
            </a:r>
            <a:r>
              <a:rPr lang="en-US" sz="1500">
                <a:latin typeface="Georgia Pro"/>
                <a:cs typeface="Calibri"/>
              </a:rPr>
              <a:t> </a:t>
            </a:r>
            <a:r>
              <a:rPr lang="en-US" sz="1500" err="1">
                <a:latin typeface="Georgia Pro"/>
                <a:cs typeface="Calibri"/>
              </a:rPr>
              <a:t>nem</a:t>
            </a:r>
            <a:r>
              <a:rPr lang="en-US" sz="1500">
                <a:latin typeface="Georgia Pro"/>
                <a:cs typeface="Calibri"/>
              </a:rPr>
              <a:t> </a:t>
            </a:r>
            <a:r>
              <a:rPr lang="en-US" sz="1500" err="1">
                <a:latin typeface="Georgia Pro"/>
                <a:cs typeface="Calibri"/>
              </a:rPr>
              <a:t>esperas</a:t>
            </a:r>
            <a:r>
              <a:rPr lang="en-US" sz="1500">
                <a:latin typeface="Georgia Pro"/>
                <a:cs typeface="Calibri"/>
              </a:rPr>
              <a:t>."</a:t>
            </a:r>
            <a:endParaRPr lang="en-US" sz="1500">
              <a:latin typeface="Georgia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2F936-1353-D4A5-7C4D-4BE826941862}"/>
              </a:ext>
            </a:extLst>
          </p:cNvPr>
          <p:cNvSpPr txBox="1"/>
          <p:nvPr/>
        </p:nvSpPr>
        <p:spPr>
          <a:xfrm>
            <a:off x="4669262" y="202290"/>
            <a:ext cx="4401412" cy="257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 err="1">
                <a:latin typeface="Georgia Pro"/>
                <a:ea typeface="+mn-lt"/>
                <a:cs typeface="+mn-lt"/>
              </a:rPr>
              <a:t>Frases</a:t>
            </a:r>
            <a:r>
              <a:rPr lang="en-US" sz="1500" b="1" dirty="0">
                <a:latin typeface="Georgia Pro"/>
                <a:ea typeface="+mn-lt"/>
                <a:cs typeface="+mn-lt"/>
              </a:rPr>
              <a:t> e </a:t>
            </a:r>
            <a:r>
              <a:rPr lang="en-US" sz="1500" b="1" dirty="0" err="1">
                <a:latin typeface="Georgia Pro"/>
                <a:ea typeface="+mn-lt"/>
                <a:cs typeface="+mn-lt"/>
              </a:rPr>
              <a:t>características</a:t>
            </a:r>
            <a:r>
              <a:rPr lang="en-US" sz="1500" b="1" dirty="0">
                <a:latin typeface="Georgia Pro"/>
                <a:ea typeface="+mn-lt"/>
                <a:cs typeface="+mn-lt"/>
              </a:rPr>
              <a:t> que </a:t>
            </a:r>
            <a:r>
              <a:rPr lang="en-US" sz="1500" b="1" dirty="0" err="1">
                <a:latin typeface="Georgia Pro"/>
                <a:ea typeface="+mn-lt"/>
                <a:cs typeface="+mn-lt"/>
              </a:rPr>
              <a:t>definem</a:t>
            </a:r>
            <a:r>
              <a:rPr lang="en-US" sz="1500" b="1" dirty="0">
                <a:latin typeface="Georgia Pro"/>
                <a:ea typeface="+mn-lt"/>
                <a:cs typeface="+mn-lt"/>
              </a:rPr>
              <a:t> a </a:t>
            </a:r>
            <a:r>
              <a:rPr lang="en-US" sz="1500" b="1" dirty="0" err="1">
                <a:latin typeface="Georgia Pro"/>
                <a:ea typeface="+mn-lt"/>
                <a:cs typeface="+mn-lt"/>
              </a:rPr>
              <a:t>pessoa</a:t>
            </a:r>
            <a:endParaRPr lang="en-US" sz="1500" b="1" dirty="0">
              <a:latin typeface="Georgia Pro"/>
              <a:ea typeface="+mn-lt"/>
              <a:cs typeface="+mn-lt"/>
            </a:endParaRPr>
          </a:p>
          <a:p>
            <a:endParaRPr lang="en-US" sz="1050" dirty="0">
              <a:latin typeface="Georgia Pro"/>
              <a:ea typeface="Calibri"/>
              <a:cs typeface="Calibri"/>
            </a:endParaRPr>
          </a:p>
          <a:p>
            <a:r>
              <a:rPr lang="en-US" dirty="0">
                <a:latin typeface="Georgia Pro"/>
                <a:ea typeface="Calibri"/>
                <a:cs typeface="Calibri"/>
              </a:rPr>
              <a:t>- </a:t>
            </a:r>
            <a:r>
              <a:rPr lang="en-US" dirty="0">
                <a:latin typeface="Georgia Pro"/>
                <a:ea typeface="+mn-lt"/>
                <a:cs typeface="+mn-lt"/>
              </a:rPr>
              <a:t>Forte </a:t>
            </a:r>
            <a:r>
              <a:rPr lang="en-US" dirty="0" err="1">
                <a:latin typeface="Georgia Pro"/>
                <a:ea typeface="+mn-lt"/>
                <a:cs typeface="+mn-lt"/>
              </a:rPr>
              <a:t>instinto</a:t>
            </a:r>
            <a:r>
              <a:rPr lang="en-US" dirty="0">
                <a:latin typeface="Georgia Pro"/>
                <a:ea typeface="+mn-lt"/>
                <a:cs typeface="+mn-lt"/>
              </a:rPr>
              <a:t> de </a:t>
            </a:r>
            <a:r>
              <a:rPr lang="en-US" dirty="0" err="1">
                <a:latin typeface="Georgia Pro"/>
                <a:ea typeface="+mn-lt"/>
                <a:cs typeface="+mn-lt"/>
              </a:rPr>
              <a:t>liderança</a:t>
            </a:r>
            <a:endParaRPr lang="en-US" dirty="0">
              <a:latin typeface="Georgia Pro"/>
              <a:ea typeface="+mn-lt"/>
              <a:cs typeface="+mn-lt"/>
            </a:endParaRPr>
          </a:p>
          <a:p>
            <a:r>
              <a:rPr lang="en-US" dirty="0">
                <a:latin typeface="Georgia Pro"/>
                <a:ea typeface="Calibri"/>
                <a:cs typeface="Calibri"/>
              </a:rPr>
              <a:t>- Cobra </a:t>
            </a:r>
            <a:r>
              <a:rPr lang="en-US" dirty="0" err="1">
                <a:latin typeface="Georgia Pro"/>
                <a:ea typeface="Calibri"/>
                <a:cs typeface="Calibri"/>
              </a:rPr>
              <a:t>muito</a:t>
            </a:r>
            <a:r>
              <a:rPr lang="en-US" dirty="0">
                <a:latin typeface="Georgia Pro"/>
                <a:ea typeface="Calibri"/>
                <a:cs typeface="Calibri"/>
              </a:rPr>
              <a:t> de </a:t>
            </a:r>
            <a:r>
              <a:rPr lang="en-US" dirty="0" err="1">
                <a:latin typeface="Georgia Pro"/>
                <a:ea typeface="Calibri"/>
                <a:cs typeface="Calibri"/>
              </a:rPr>
              <a:t>si</a:t>
            </a:r>
            <a:r>
              <a:rPr lang="en-US" dirty="0">
                <a:latin typeface="Georgia Pro"/>
                <a:ea typeface="Calibri"/>
                <a:cs typeface="Calibri"/>
              </a:rPr>
              <a:t> </a:t>
            </a:r>
            <a:r>
              <a:rPr lang="en-US" dirty="0" err="1">
                <a:latin typeface="Georgia Pro"/>
                <a:ea typeface="Calibri"/>
                <a:cs typeface="Calibri"/>
              </a:rPr>
              <a:t>mesmo</a:t>
            </a:r>
            <a:r>
              <a:rPr lang="en-US" dirty="0">
                <a:latin typeface="Georgia Pro"/>
                <a:ea typeface="Calibri"/>
                <a:cs typeface="Calibri"/>
              </a:rPr>
              <a:t> e de </a:t>
            </a:r>
            <a:r>
              <a:rPr lang="en-US" dirty="0" err="1">
                <a:latin typeface="Georgia Pro"/>
                <a:ea typeface="Calibri"/>
                <a:cs typeface="Calibri"/>
              </a:rPr>
              <a:t>sua</a:t>
            </a:r>
            <a:r>
              <a:rPr lang="en-US" dirty="0">
                <a:latin typeface="Georgia Pro"/>
                <a:ea typeface="Calibri"/>
                <a:cs typeface="Calibri"/>
              </a:rPr>
              <a:t> </a:t>
            </a:r>
            <a:r>
              <a:rPr lang="en-US" dirty="0" err="1">
                <a:latin typeface="Georgia Pro"/>
                <a:ea typeface="Calibri"/>
                <a:cs typeface="Calibri"/>
              </a:rPr>
              <a:t>equipe</a:t>
            </a:r>
            <a:endParaRPr lang="en-US" dirty="0">
              <a:latin typeface="Georgia Pro"/>
              <a:ea typeface="Calibri"/>
              <a:cs typeface="Calibri"/>
            </a:endParaRPr>
          </a:p>
          <a:p>
            <a:r>
              <a:rPr lang="en-US" dirty="0">
                <a:latin typeface="Georgia Pro"/>
                <a:ea typeface="Calibri"/>
                <a:cs typeface="Calibri"/>
              </a:rPr>
              <a:t>- </a:t>
            </a:r>
            <a:r>
              <a:rPr lang="en-US" dirty="0" err="1">
                <a:latin typeface="Georgia Pro"/>
                <a:ea typeface="Calibri"/>
                <a:cs typeface="Calibri"/>
              </a:rPr>
              <a:t>Atarefado</a:t>
            </a:r>
            <a:endParaRPr lang="en-US" dirty="0">
              <a:latin typeface="Georgia Pro"/>
              <a:ea typeface="Calibri"/>
              <a:cs typeface="Calibri"/>
            </a:endParaRPr>
          </a:p>
          <a:p>
            <a:r>
              <a:rPr lang="en-US" dirty="0">
                <a:latin typeface="Georgia Pro"/>
                <a:ea typeface="Calibri"/>
                <a:cs typeface="Calibri"/>
              </a:rPr>
              <a:t>- </a:t>
            </a:r>
            <a:r>
              <a:rPr lang="en-US" dirty="0" err="1">
                <a:latin typeface="Georgia Pro"/>
                <a:ea typeface="Calibri"/>
                <a:cs typeface="Calibri"/>
              </a:rPr>
              <a:t>Impaciente</a:t>
            </a:r>
            <a:endParaRPr lang="en-US" dirty="0">
              <a:latin typeface="Georgia Pro"/>
              <a:ea typeface="Calibri"/>
              <a:cs typeface="Calibri"/>
            </a:endParaRPr>
          </a:p>
          <a:p>
            <a:r>
              <a:rPr lang="en-US" dirty="0">
                <a:latin typeface="Georgia Pro"/>
                <a:ea typeface="Calibri"/>
                <a:cs typeface="Calibri"/>
              </a:rPr>
              <a:t>- </a:t>
            </a:r>
            <a:r>
              <a:rPr lang="en-US" dirty="0" err="1">
                <a:latin typeface="Georgia Pro"/>
                <a:ea typeface="Calibri"/>
                <a:cs typeface="Calibri"/>
              </a:rPr>
              <a:t>Preocupado</a:t>
            </a:r>
            <a:r>
              <a:rPr lang="en-US" dirty="0">
                <a:latin typeface="Georgia Pro"/>
                <a:ea typeface="Calibri"/>
                <a:cs typeface="Calibri"/>
              </a:rPr>
              <a:t> com a </a:t>
            </a:r>
            <a:r>
              <a:rPr lang="en-US" dirty="0" err="1">
                <a:latin typeface="Georgia Pro"/>
                <a:ea typeface="Calibri"/>
                <a:cs typeface="Calibri"/>
              </a:rPr>
              <a:t>segurança</a:t>
            </a:r>
            <a:r>
              <a:rPr lang="en-US" dirty="0">
                <a:latin typeface="Georgia Pro"/>
                <a:ea typeface="Calibri"/>
                <a:cs typeface="Calibri"/>
              </a:rPr>
              <a:t> e com </a:t>
            </a:r>
            <a:r>
              <a:rPr lang="en-US" dirty="0" err="1">
                <a:latin typeface="Georgia Pro"/>
                <a:ea typeface="Calibri"/>
                <a:cs typeface="Calibri"/>
              </a:rPr>
              <a:t>eficiência</a:t>
            </a:r>
            <a:endParaRPr lang="en-US" dirty="0">
              <a:latin typeface="Georgia Pro"/>
              <a:ea typeface="Calibri"/>
              <a:cs typeface="Calibri"/>
            </a:endParaRPr>
          </a:p>
          <a:p>
            <a:endParaRPr lang="en-US" sz="1050" dirty="0">
              <a:latin typeface="Arial Nova"/>
              <a:ea typeface="Calibri"/>
              <a:cs typeface="Calibri"/>
            </a:endParaRPr>
          </a:p>
          <a:p>
            <a:endParaRPr lang="en-US" sz="1050" dirty="0">
              <a:latin typeface="Arial Nova"/>
              <a:ea typeface="Calibri"/>
              <a:cs typeface="Calibri"/>
            </a:endParaRPr>
          </a:p>
          <a:p>
            <a:endParaRPr lang="en-US" sz="1050" dirty="0">
              <a:latin typeface="Arial Nova"/>
              <a:ea typeface="Calibri"/>
              <a:cs typeface="Calibri"/>
            </a:endParaRPr>
          </a:p>
          <a:p>
            <a:endParaRPr lang="en-US" sz="1050" dirty="0">
              <a:latin typeface="Arial Nova"/>
              <a:ea typeface="Calibri"/>
              <a:cs typeface="Calibri"/>
            </a:endParaRPr>
          </a:p>
          <a:p>
            <a:endParaRPr lang="en-US" sz="1050" dirty="0">
              <a:latin typeface="Arial Nova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91C29-D154-3E3D-9288-62DDB27BBABD}"/>
              </a:ext>
            </a:extLst>
          </p:cNvPr>
          <p:cNvSpPr txBox="1"/>
          <p:nvPr/>
        </p:nvSpPr>
        <p:spPr>
          <a:xfrm>
            <a:off x="151177" y="2768256"/>
            <a:ext cx="5293542" cy="33009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>
                <a:latin typeface="Georgia Pro"/>
                <a:ea typeface="+mn-lt"/>
                <a:cs typeface="+mn-lt"/>
              </a:rPr>
              <a:t>Dores e </a:t>
            </a:r>
            <a:r>
              <a:rPr lang="en-US" sz="1500" b="1" err="1">
                <a:latin typeface="Georgia Pro"/>
                <a:ea typeface="+mn-lt"/>
                <a:cs typeface="+mn-lt"/>
              </a:rPr>
              <a:t>necessidades</a:t>
            </a:r>
            <a:endParaRPr lang="en-US" sz="1500" b="1">
              <a:latin typeface="Georgia Pro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r>
              <a:rPr lang="en-US" sz="1500">
                <a:latin typeface="Georgia Pro"/>
                <a:ea typeface="Calibri"/>
                <a:cs typeface="Calibri"/>
              </a:rPr>
              <a:t>- </a:t>
            </a:r>
            <a:r>
              <a:rPr lang="en-US" sz="1500" err="1">
                <a:latin typeface="Georgia Pro"/>
                <a:ea typeface="Calibri"/>
                <a:cs typeface="Calibri"/>
              </a:rPr>
              <a:t>Precisa</a:t>
            </a:r>
            <a:r>
              <a:rPr lang="en-US" sz="1500">
                <a:latin typeface="Georgia Pro"/>
                <a:ea typeface="Calibri"/>
                <a:cs typeface="Calibri"/>
              </a:rPr>
              <a:t> de dados </a:t>
            </a:r>
            <a:r>
              <a:rPr lang="en-US" sz="1500" err="1">
                <a:latin typeface="Georgia Pro"/>
                <a:ea typeface="Calibri"/>
                <a:cs typeface="Calibri"/>
              </a:rPr>
              <a:t>em</a:t>
            </a:r>
            <a:r>
              <a:rPr lang="en-US" sz="1500">
                <a:latin typeface="Georgia Pro"/>
                <a:ea typeface="Calibri"/>
                <a:cs typeface="Calibri"/>
              </a:rPr>
              <a:t> tempo real</a:t>
            </a:r>
          </a:p>
          <a:p>
            <a:r>
              <a:rPr lang="en-US" sz="1500">
                <a:latin typeface="Georgia Pro"/>
                <a:ea typeface="Calibri"/>
                <a:cs typeface="Calibri"/>
              </a:rPr>
              <a:t>- </a:t>
            </a:r>
            <a:r>
              <a:rPr lang="en-US" sz="1500" err="1">
                <a:latin typeface="Georgia Pro"/>
                <a:ea typeface="Calibri"/>
                <a:cs typeface="Calibri"/>
              </a:rPr>
              <a:t>Necessita</a:t>
            </a:r>
            <a:r>
              <a:rPr lang="en-US" sz="1500">
                <a:latin typeface="Georgia Pro"/>
                <a:ea typeface="Calibri"/>
                <a:cs typeface="Calibri"/>
              </a:rPr>
              <a:t> de </a:t>
            </a:r>
            <a:r>
              <a:rPr lang="en-US" sz="1500" err="1">
                <a:latin typeface="Georgia Pro"/>
                <a:ea typeface="Calibri"/>
                <a:cs typeface="Calibri"/>
              </a:rPr>
              <a:t>mais</a:t>
            </a:r>
            <a:r>
              <a:rPr lang="en-US" sz="1500">
                <a:latin typeface="Georgia Pro"/>
                <a:ea typeface="Calibri"/>
                <a:cs typeface="Calibri"/>
              </a:rPr>
              <a:t> </a:t>
            </a:r>
            <a:r>
              <a:rPr lang="en-US" sz="1500" err="1">
                <a:latin typeface="Georgia Pro"/>
                <a:ea typeface="Calibri"/>
                <a:cs typeface="Calibri"/>
              </a:rPr>
              <a:t>informações</a:t>
            </a:r>
            <a:r>
              <a:rPr lang="en-US" sz="1500">
                <a:latin typeface="Georgia Pro"/>
                <a:ea typeface="Calibri"/>
                <a:cs typeface="Calibri"/>
              </a:rPr>
              <a:t> </a:t>
            </a:r>
            <a:r>
              <a:rPr lang="en-US" sz="1500" err="1">
                <a:latin typeface="Georgia Pro"/>
                <a:ea typeface="Calibri"/>
                <a:cs typeface="Calibri"/>
              </a:rPr>
              <a:t>sobre</a:t>
            </a:r>
            <a:r>
              <a:rPr lang="en-US" sz="1500">
                <a:latin typeface="Georgia Pro"/>
                <a:ea typeface="Calibri"/>
                <a:cs typeface="Calibri"/>
              </a:rPr>
              <a:t> o </a:t>
            </a:r>
            <a:r>
              <a:rPr lang="en-US" sz="1500" err="1">
                <a:latin typeface="Georgia Pro"/>
                <a:ea typeface="Calibri"/>
                <a:cs typeface="Calibri"/>
              </a:rPr>
              <a:t>sistema</a:t>
            </a:r>
            <a:endParaRPr lang="en-US" sz="1500">
              <a:latin typeface="Georgia Pro"/>
              <a:ea typeface="Calibri"/>
              <a:cs typeface="Calibri"/>
            </a:endParaRPr>
          </a:p>
          <a:p>
            <a:r>
              <a:rPr lang="en-US" sz="1500">
                <a:latin typeface="Georgia Pro"/>
                <a:ea typeface="Calibri"/>
                <a:cs typeface="Calibri"/>
              </a:rPr>
              <a:t>- </a:t>
            </a:r>
            <a:r>
              <a:rPr lang="en-US" sz="1500" err="1">
                <a:latin typeface="Georgia Pro"/>
                <a:ea typeface="Calibri"/>
                <a:cs typeface="Calibri"/>
              </a:rPr>
              <a:t>Não</a:t>
            </a:r>
            <a:r>
              <a:rPr lang="en-US" sz="1500">
                <a:latin typeface="Georgia Pro"/>
                <a:ea typeface="Calibri"/>
                <a:cs typeface="Calibri"/>
              </a:rPr>
              <a:t> </a:t>
            </a:r>
            <a:r>
              <a:rPr lang="en-US" sz="1500" err="1">
                <a:latin typeface="Georgia Pro"/>
                <a:ea typeface="Calibri"/>
                <a:cs typeface="Calibri"/>
              </a:rPr>
              <a:t>gosta</a:t>
            </a:r>
            <a:r>
              <a:rPr lang="en-US" sz="1500">
                <a:latin typeface="Georgia Pro"/>
                <a:ea typeface="Calibri"/>
                <a:cs typeface="Calibri"/>
              </a:rPr>
              <a:t> de </a:t>
            </a:r>
            <a:r>
              <a:rPr lang="en-US" sz="1500" err="1">
                <a:latin typeface="Georgia Pro"/>
                <a:ea typeface="Calibri"/>
                <a:cs typeface="Calibri"/>
              </a:rPr>
              <a:t>analisar</a:t>
            </a:r>
            <a:r>
              <a:rPr lang="en-US" sz="1500">
                <a:latin typeface="Georgia Pro"/>
                <a:ea typeface="Calibri"/>
                <a:cs typeface="Calibri"/>
              </a:rPr>
              <a:t> dados</a:t>
            </a:r>
          </a:p>
          <a:p>
            <a:r>
              <a:rPr lang="en-US" sz="1500">
                <a:latin typeface="Georgia Pro"/>
                <a:ea typeface="Calibri"/>
                <a:cs typeface="Calibri"/>
              </a:rPr>
              <a:t>- </a:t>
            </a:r>
            <a:r>
              <a:rPr lang="en-US" sz="1500" err="1">
                <a:latin typeface="Georgia Pro"/>
                <a:ea typeface="Calibri"/>
                <a:cs typeface="Calibri"/>
              </a:rPr>
              <a:t>Problemas</a:t>
            </a:r>
            <a:r>
              <a:rPr lang="en-US" sz="1500">
                <a:latin typeface="Georgia Pro"/>
                <a:ea typeface="Calibri"/>
                <a:cs typeface="Calibri"/>
              </a:rPr>
              <a:t> com </a:t>
            </a:r>
            <a:r>
              <a:rPr lang="en-US" sz="1500" err="1">
                <a:latin typeface="Georgia Pro"/>
                <a:ea typeface="Calibri"/>
                <a:cs typeface="Calibri"/>
              </a:rPr>
              <a:t>evasão</a:t>
            </a:r>
            <a:r>
              <a:rPr lang="en-US" sz="1500">
                <a:latin typeface="Georgia Pro"/>
                <a:ea typeface="Calibri"/>
                <a:cs typeface="Calibri"/>
              </a:rPr>
              <a:t> de </a:t>
            </a:r>
            <a:r>
              <a:rPr lang="en-US" sz="1500" err="1">
                <a:latin typeface="Georgia Pro"/>
                <a:ea typeface="Calibri"/>
                <a:cs typeface="Calibri"/>
              </a:rPr>
              <a:t>pedágio</a:t>
            </a:r>
            <a:r>
              <a:rPr lang="en-US" sz="1500">
                <a:latin typeface="Georgia Pro"/>
                <a:ea typeface="Calibri"/>
                <a:cs typeface="Calibri"/>
              </a:rPr>
              <a:t> </a:t>
            </a:r>
          </a:p>
          <a:p>
            <a:r>
              <a:rPr lang="en-US" sz="1500">
                <a:latin typeface="Georgia Pro"/>
                <a:ea typeface="Calibri"/>
                <a:cs typeface="Calibri"/>
              </a:rPr>
              <a:t>- </a:t>
            </a:r>
            <a:r>
              <a:rPr lang="en-US" sz="1500" err="1">
                <a:latin typeface="Georgia Pro"/>
                <a:ea typeface="Calibri"/>
                <a:cs typeface="Calibri"/>
              </a:rPr>
              <a:t>Problemas</a:t>
            </a:r>
            <a:r>
              <a:rPr lang="en-US" sz="1500">
                <a:latin typeface="Georgia Pro"/>
                <a:ea typeface="Calibri"/>
                <a:cs typeface="Calibri"/>
              </a:rPr>
              <a:t> de </a:t>
            </a:r>
            <a:r>
              <a:rPr lang="en-US" sz="1500" err="1">
                <a:latin typeface="Georgia Pro"/>
                <a:ea typeface="Calibri"/>
                <a:cs typeface="Calibri"/>
              </a:rPr>
              <a:t>eficiência</a:t>
            </a:r>
            <a:r>
              <a:rPr lang="en-US" sz="1500">
                <a:latin typeface="Georgia Pro"/>
                <a:ea typeface="Calibri"/>
                <a:cs typeface="Calibri"/>
              </a:rPr>
              <a:t> no hardware de </a:t>
            </a:r>
            <a:r>
              <a:rPr lang="en-US" sz="1500" err="1">
                <a:latin typeface="Georgia Pro"/>
                <a:ea typeface="Calibri"/>
                <a:cs typeface="Calibri"/>
              </a:rPr>
              <a:t>suas</a:t>
            </a:r>
            <a:r>
              <a:rPr lang="en-US" sz="1500">
                <a:latin typeface="Georgia Pro"/>
                <a:ea typeface="Calibri"/>
                <a:cs typeface="Calibri"/>
              </a:rPr>
              <a:t> </a:t>
            </a:r>
            <a:r>
              <a:rPr lang="en-US" sz="1500" err="1">
                <a:latin typeface="Georgia Pro"/>
                <a:ea typeface="Calibri"/>
                <a:cs typeface="Calibri"/>
              </a:rPr>
              <a:t>máquinas</a:t>
            </a:r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278FB-5ABB-0BA7-2299-FEE8AED8ABF0}"/>
              </a:ext>
            </a:extLst>
          </p:cNvPr>
          <p:cNvSpPr txBox="1"/>
          <p:nvPr/>
        </p:nvSpPr>
        <p:spPr>
          <a:xfrm>
            <a:off x="2545008" y="2294195"/>
            <a:ext cx="218450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Georgia Pro"/>
                <a:cs typeface="Calibri"/>
              </a:rPr>
              <a:t>Gestor de </a:t>
            </a:r>
            <a:r>
              <a:rPr lang="en-US" sz="1050" err="1">
                <a:latin typeface="Georgia Pro"/>
                <a:cs typeface="Calibri"/>
              </a:rPr>
              <a:t>Projetos</a:t>
            </a:r>
            <a:r>
              <a:rPr lang="en-US" sz="1050">
                <a:latin typeface="Georgia Pro"/>
                <a:cs typeface="Calibri"/>
              </a:rPr>
              <a:t> de TI</a:t>
            </a:r>
          </a:p>
        </p:txBody>
      </p:sp>
      <p:pic>
        <p:nvPicPr>
          <p:cNvPr id="13" name="Imagem 12" descr="Texto, Logotipo&#10;&#10;Descrição gerada automaticamente">
            <a:extLst>
              <a:ext uri="{FF2B5EF4-FFF2-40B4-BE49-F238E27FC236}">
                <a16:creationId xmlns:a16="http://schemas.microsoft.com/office/drawing/2014/main" id="{57140179-CC44-5FFC-543F-0C8925BB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92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7A390F-0F3E-20A9-F396-0B88E13408B9}"/>
              </a:ext>
            </a:extLst>
          </p:cNvPr>
          <p:cNvSpPr/>
          <p:nvPr/>
        </p:nvSpPr>
        <p:spPr>
          <a:xfrm>
            <a:off x="66855" y="50681"/>
            <a:ext cx="4474952" cy="252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5C716-A12C-446B-36B4-D546C33AF9E4}"/>
              </a:ext>
            </a:extLst>
          </p:cNvPr>
          <p:cNvSpPr/>
          <p:nvPr/>
        </p:nvSpPr>
        <p:spPr>
          <a:xfrm>
            <a:off x="4606504" y="50681"/>
            <a:ext cx="4305259" cy="252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1C4E2-F3AD-D6D4-4693-41FEDBEFDCA6}"/>
              </a:ext>
            </a:extLst>
          </p:cNvPr>
          <p:cNvSpPr/>
          <p:nvPr/>
        </p:nvSpPr>
        <p:spPr>
          <a:xfrm>
            <a:off x="66854" y="2638604"/>
            <a:ext cx="9003820" cy="2436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CCD4F-A53F-3096-4D38-DDCAB4A2F771}"/>
              </a:ext>
            </a:extLst>
          </p:cNvPr>
          <p:cNvSpPr/>
          <p:nvPr/>
        </p:nvSpPr>
        <p:spPr>
          <a:xfrm>
            <a:off x="153118" y="201642"/>
            <a:ext cx="1692934" cy="2232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7B199-32E0-DA36-70E1-914FA7F7B696}"/>
              </a:ext>
            </a:extLst>
          </p:cNvPr>
          <p:cNvSpPr txBox="1"/>
          <p:nvPr/>
        </p:nvSpPr>
        <p:spPr>
          <a:xfrm>
            <a:off x="1908809" y="234639"/>
            <a:ext cx="1537523" cy="530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latin typeface="Georgia Pro"/>
                <a:cs typeface="Calibri"/>
              </a:rPr>
              <a:t>Laura Macedo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6537B-B0B6-B7C0-9BA2-FBFAD75B0064}"/>
              </a:ext>
            </a:extLst>
          </p:cNvPr>
          <p:cNvSpPr txBox="1"/>
          <p:nvPr/>
        </p:nvSpPr>
        <p:spPr>
          <a:xfrm>
            <a:off x="1942885" y="899089"/>
            <a:ext cx="2529560" cy="992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noProof="1">
                <a:latin typeface="Georgia Pro"/>
                <a:cs typeface="Calibri"/>
              </a:rPr>
              <a:t>"Me sinto triste quando alguma máquina dá problema e eu não percebi isso antes."</a:t>
            </a:r>
            <a:endParaRPr lang="en-US" sz="1500" noProof="1">
              <a:latin typeface="Georgia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2F936-1353-D4A5-7C4D-4BE826941862}"/>
              </a:ext>
            </a:extLst>
          </p:cNvPr>
          <p:cNvSpPr txBox="1"/>
          <p:nvPr/>
        </p:nvSpPr>
        <p:spPr>
          <a:xfrm>
            <a:off x="4669262" y="202289"/>
            <a:ext cx="3672560" cy="29007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latin typeface="Georgia Pro"/>
                <a:ea typeface="+mn-lt"/>
                <a:cs typeface="+mn-lt"/>
              </a:rPr>
              <a:t>Frases e </a:t>
            </a:r>
            <a:r>
              <a:rPr lang="en-US" sz="1500" b="1" dirty="0" err="1">
                <a:latin typeface="Georgia Pro"/>
                <a:ea typeface="+mn-lt"/>
                <a:cs typeface="+mn-lt"/>
              </a:rPr>
              <a:t>características</a:t>
            </a:r>
            <a:r>
              <a:rPr lang="en-US" sz="1500" b="1" dirty="0">
                <a:latin typeface="Georgia Pro"/>
                <a:ea typeface="+mn-lt"/>
                <a:cs typeface="+mn-lt"/>
              </a:rPr>
              <a:t> que </a:t>
            </a:r>
            <a:r>
              <a:rPr lang="en-US" sz="1500" b="1" dirty="0" err="1">
                <a:latin typeface="Georgia Pro"/>
                <a:ea typeface="+mn-lt"/>
                <a:cs typeface="+mn-lt"/>
              </a:rPr>
              <a:t>definem</a:t>
            </a:r>
            <a:r>
              <a:rPr lang="en-US" sz="1500" b="1" dirty="0">
                <a:latin typeface="Georgia Pro"/>
                <a:ea typeface="+mn-lt"/>
                <a:cs typeface="+mn-lt"/>
              </a:rPr>
              <a:t> a </a:t>
            </a:r>
            <a:r>
              <a:rPr lang="en-US" sz="1500" b="1" dirty="0" err="1">
                <a:latin typeface="Georgia Pro"/>
                <a:ea typeface="+mn-lt"/>
                <a:cs typeface="+mn-lt"/>
              </a:rPr>
              <a:t>pessoa</a:t>
            </a:r>
            <a:endParaRPr lang="en-US" sz="1500" b="1" dirty="0">
              <a:latin typeface="Georgia Pro"/>
              <a:ea typeface="+mn-lt"/>
              <a:cs typeface="+mn-lt"/>
            </a:endParaRPr>
          </a:p>
          <a:p>
            <a:endParaRPr lang="en-US" dirty="0">
              <a:latin typeface="Georgia Pro"/>
              <a:ea typeface="Calibri"/>
              <a:cs typeface="Calibri"/>
            </a:endParaRPr>
          </a:p>
          <a:p>
            <a:r>
              <a:rPr lang="en-US" dirty="0">
                <a:latin typeface="Georgia Pro"/>
                <a:ea typeface="Calibri"/>
                <a:cs typeface="Calibri"/>
              </a:rPr>
              <a:t>- Se sente e é </a:t>
            </a:r>
            <a:r>
              <a:rPr lang="en-US" dirty="0" err="1">
                <a:latin typeface="Georgia Pro"/>
                <a:ea typeface="Calibri"/>
                <a:cs typeface="Calibri"/>
              </a:rPr>
              <a:t>extremamente</a:t>
            </a:r>
            <a:r>
              <a:rPr lang="en-US" dirty="0">
                <a:latin typeface="Georgia Pro"/>
                <a:ea typeface="Calibri"/>
                <a:cs typeface="Calibri"/>
              </a:rPr>
              <a:t> </a:t>
            </a:r>
            <a:r>
              <a:rPr lang="en-US" dirty="0" err="1">
                <a:latin typeface="Georgia Pro"/>
                <a:ea typeface="Calibri"/>
                <a:cs typeface="Calibri"/>
              </a:rPr>
              <a:t>pró-ativa</a:t>
            </a:r>
            <a:r>
              <a:rPr lang="en-US" dirty="0">
                <a:latin typeface="Georgia Pro"/>
                <a:ea typeface="Calibri"/>
                <a:cs typeface="Calibri"/>
              </a:rPr>
              <a:t> e </a:t>
            </a:r>
            <a:r>
              <a:rPr lang="en-US" dirty="0" err="1">
                <a:latin typeface="Georgia Pro"/>
                <a:ea typeface="Calibri"/>
                <a:cs typeface="Calibri"/>
              </a:rPr>
              <a:t>empenhada</a:t>
            </a:r>
            <a:r>
              <a:rPr lang="en-US" dirty="0">
                <a:latin typeface="Georgia Pro"/>
                <a:ea typeface="Calibri"/>
                <a:cs typeface="Calibri"/>
              </a:rPr>
              <a:t> </a:t>
            </a:r>
            <a:r>
              <a:rPr lang="en-US" dirty="0" err="1">
                <a:latin typeface="Georgia Pro"/>
                <a:ea typeface="Calibri"/>
                <a:cs typeface="Calibri"/>
              </a:rPr>
              <a:t>em</a:t>
            </a:r>
            <a:r>
              <a:rPr lang="en-US" dirty="0">
                <a:latin typeface="Georgia Pro"/>
                <a:ea typeface="Calibri"/>
                <a:cs typeface="Calibri"/>
              </a:rPr>
              <a:t> </a:t>
            </a:r>
            <a:r>
              <a:rPr lang="en-US" dirty="0" err="1">
                <a:latin typeface="Georgia Pro"/>
                <a:ea typeface="Calibri"/>
                <a:cs typeface="Calibri"/>
              </a:rPr>
              <a:t>sua</a:t>
            </a:r>
            <a:r>
              <a:rPr lang="en-US" dirty="0">
                <a:latin typeface="Georgia Pro"/>
                <a:ea typeface="Calibri"/>
                <a:cs typeface="Calibri"/>
              </a:rPr>
              <a:t> </a:t>
            </a:r>
            <a:r>
              <a:rPr lang="en-US" dirty="0" err="1">
                <a:latin typeface="Georgia Pro"/>
                <a:ea typeface="Calibri"/>
                <a:cs typeface="Calibri"/>
              </a:rPr>
              <a:t>tarefas</a:t>
            </a:r>
            <a:endParaRPr lang="en-US" dirty="0">
              <a:latin typeface="Georgia Pro"/>
              <a:ea typeface="Calibri"/>
              <a:cs typeface="Calibri"/>
            </a:endParaRPr>
          </a:p>
          <a:p>
            <a:r>
              <a:rPr lang="en-US" dirty="0">
                <a:latin typeface="Georgia Pro"/>
                <a:ea typeface="Calibri"/>
                <a:cs typeface="Calibri"/>
              </a:rPr>
              <a:t>- Sempre </a:t>
            </a:r>
            <a:r>
              <a:rPr lang="en-US" dirty="0" err="1">
                <a:latin typeface="Georgia Pro"/>
                <a:ea typeface="Calibri"/>
                <a:cs typeface="Calibri"/>
              </a:rPr>
              <a:t>atualizada</a:t>
            </a:r>
            <a:r>
              <a:rPr lang="en-US" dirty="0">
                <a:latin typeface="Georgia Pro"/>
                <a:ea typeface="Calibri"/>
                <a:cs typeface="Calibri"/>
              </a:rPr>
              <a:t> </a:t>
            </a:r>
            <a:r>
              <a:rPr lang="en-US" dirty="0" err="1">
                <a:latin typeface="Georgia Pro"/>
                <a:ea typeface="Calibri"/>
                <a:cs typeface="Calibri"/>
              </a:rPr>
              <a:t>sobre</a:t>
            </a:r>
            <a:r>
              <a:rPr lang="en-US" dirty="0">
                <a:latin typeface="Georgia Pro"/>
                <a:ea typeface="Calibri"/>
                <a:cs typeface="Calibri"/>
              </a:rPr>
              <a:t> as </a:t>
            </a:r>
            <a:r>
              <a:rPr lang="en-US" dirty="0" err="1">
                <a:latin typeface="Georgia Pro"/>
                <a:ea typeface="Calibri"/>
                <a:cs typeface="Calibri"/>
              </a:rPr>
              <a:t>tecnologias</a:t>
            </a:r>
            <a:r>
              <a:rPr lang="en-US" dirty="0">
                <a:latin typeface="Georgia Pro"/>
                <a:ea typeface="Calibri"/>
                <a:cs typeface="Calibri"/>
              </a:rPr>
              <a:t> e </a:t>
            </a:r>
            <a:r>
              <a:rPr lang="en-US" dirty="0" err="1">
                <a:latin typeface="Georgia Pro"/>
                <a:ea typeface="Calibri"/>
                <a:cs typeface="Calibri"/>
              </a:rPr>
              <a:t>programas</a:t>
            </a:r>
            <a:r>
              <a:rPr lang="en-US" dirty="0">
                <a:latin typeface="Georgia Pro"/>
                <a:ea typeface="Calibri"/>
                <a:cs typeface="Calibri"/>
              </a:rPr>
              <a:t> do </a:t>
            </a:r>
            <a:r>
              <a:rPr lang="en-US" noProof="1">
                <a:latin typeface="Georgia Pro"/>
                <a:ea typeface="Calibri"/>
                <a:cs typeface="Calibri"/>
              </a:rPr>
              <a:t>momento</a:t>
            </a:r>
          </a:p>
          <a:p>
            <a:r>
              <a:rPr lang="en-US" dirty="0">
                <a:latin typeface="Georgia Pro"/>
                <a:ea typeface="Calibri"/>
                <a:cs typeface="Calibri"/>
              </a:rPr>
              <a:t>- </a:t>
            </a:r>
            <a:r>
              <a:rPr lang="en-US" dirty="0" err="1">
                <a:latin typeface="Georgia Pro"/>
                <a:ea typeface="Calibri"/>
                <a:cs typeface="Calibri"/>
              </a:rPr>
              <a:t>Visão</a:t>
            </a:r>
            <a:r>
              <a:rPr lang="en-US" dirty="0">
                <a:latin typeface="Georgia Pro"/>
                <a:ea typeface="Calibri"/>
                <a:cs typeface="Calibri"/>
              </a:rPr>
              <a:t> </a:t>
            </a:r>
            <a:r>
              <a:rPr lang="en-US" dirty="0" err="1">
                <a:latin typeface="Georgia Pro"/>
                <a:ea typeface="Calibri"/>
                <a:cs typeface="Calibri"/>
              </a:rPr>
              <a:t>crítica</a:t>
            </a:r>
            <a:r>
              <a:rPr lang="en-US" dirty="0">
                <a:latin typeface="Georgia Pro"/>
                <a:ea typeface="Calibri"/>
                <a:cs typeface="Calibri"/>
              </a:rPr>
              <a:t> e </a:t>
            </a:r>
            <a:r>
              <a:rPr lang="en-US" dirty="0" err="1">
                <a:latin typeface="Georgia Pro"/>
                <a:ea typeface="Calibri"/>
                <a:cs typeface="Calibri"/>
              </a:rPr>
              <a:t>detalhada</a:t>
            </a:r>
            <a:endParaRPr lang="en-US" dirty="0">
              <a:latin typeface="Georgia Pro"/>
              <a:ea typeface="Calibri"/>
              <a:cs typeface="Calibri"/>
            </a:endParaRPr>
          </a:p>
          <a:p>
            <a:r>
              <a:rPr lang="en-US" dirty="0">
                <a:latin typeface="Georgia Pro"/>
                <a:ea typeface="Calibri"/>
                <a:cs typeface="Calibri"/>
              </a:rPr>
              <a:t>- Gosta de </a:t>
            </a:r>
            <a:r>
              <a:rPr lang="en-US" dirty="0" err="1">
                <a:latin typeface="Georgia Pro"/>
                <a:ea typeface="Calibri"/>
                <a:cs typeface="Calibri"/>
              </a:rPr>
              <a:t>analisar</a:t>
            </a:r>
            <a:r>
              <a:rPr lang="en-US" dirty="0">
                <a:latin typeface="Georgia Pro"/>
                <a:ea typeface="Calibri"/>
                <a:cs typeface="Calibri"/>
              </a:rPr>
              <a:t> dados</a:t>
            </a:r>
          </a:p>
          <a:p>
            <a:r>
              <a:rPr lang="en-US" dirty="0">
                <a:latin typeface="Georgia Pro"/>
                <a:ea typeface="Calibri"/>
                <a:cs typeface="Calibri"/>
              </a:rPr>
              <a:t>- </a:t>
            </a:r>
            <a:r>
              <a:rPr lang="en-US" dirty="0" err="1">
                <a:latin typeface="Georgia Pro"/>
                <a:ea typeface="Calibri"/>
                <a:cs typeface="Calibri"/>
              </a:rPr>
              <a:t>Atarefada</a:t>
            </a:r>
            <a:endParaRPr lang="en-US" dirty="0">
              <a:latin typeface="Georgia Pro"/>
              <a:ea typeface="Calibri"/>
              <a:cs typeface="Calibri"/>
            </a:endParaRPr>
          </a:p>
          <a:p>
            <a:endParaRPr lang="en-US" sz="1050" dirty="0">
              <a:latin typeface="Georgia Pro"/>
              <a:ea typeface="Calibri"/>
              <a:cs typeface="Calibri"/>
            </a:endParaRPr>
          </a:p>
          <a:p>
            <a:endParaRPr lang="en-US" sz="1050" dirty="0">
              <a:latin typeface="Georgia Pro"/>
              <a:ea typeface="Calibri"/>
              <a:cs typeface="Calibri"/>
            </a:endParaRPr>
          </a:p>
          <a:p>
            <a:endParaRPr lang="en-US" sz="1050" dirty="0">
              <a:latin typeface="Georgia Pro"/>
              <a:ea typeface="Calibri"/>
              <a:cs typeface="Calibri"/>
            </a:endParaRPr>
          </a:p>
          <a:p>
            <a:endParaRPr lang="en-US" sz="1050" dirty="0">
              <a:latin typeface="Georgia Pro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91C29-D154-3E3D-9288-62DDB27BBABD}"/>
              </a:ext>
            </a:extLst>
          </p:cNvPr>
          <p:cNvSpPr txBox="1"/>
          <p:nvPr/>
        </p:nvSpPr>
        <p:spPr>
          <a:xfrm>
            <a:off x="151177" y="2757865"/>
            <a:ext cx="3672560" cy="3070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latin typeface="Georgia Pro"/>
                <a:ea typeface="+mn-lt"/>
                <a:cs typeface="+mn-lt"/>
              </a:rPr>
              <a:t>Dores e </a:t>
            </a:r>
            <a:r>
              <a:rPr lang="en-US" sz="1500" b="1" dirty="0" err="1">
                <a:latin typeface="Georgia Pro"/>
                <a:ea typeface="+mn-lt"/>
                <a:cs typeface="+mn-lt"/>
              </a:rPr>
              <a:t>necessidades</a:t>
            </a:r>
            <a:endParaRPr lang="en-US" sz="1500" b="1" dirty="0">
              <a:latin typeface="Georgia Pro"/>
              <a:ea typeface="+mn-lt"/>
              <a:cs typeface="+mn-lt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r>
              <a:rPr lang="en-US" sz="1500" dirty="0">
                <a:latin typeface="Georgia Pro"/>
                <a:ea typeface="Calibri"/>
                <a:cs typeface="Calibri"/>
              </a:rPr>
              <a:t>-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Poucas</a:t>
            </a:r>
            <a:r>
              <a:rPr lang="en-US" sz="1500" dirty="0">
                <a:latin typeface="Georgia Pro"/>
                <a:ea typeface="Calibri"/>
                <a:cs typeface="Calibri"/>
              </a:rPr>
              <a:t> ferramentas para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trabalhar</a:t>
            </a:r>
            <a:endParaRPr lang="en-US" sz="1500" dirty="0">
              <a:latin typeface="Georgia Pro"/>
              <a:ea typeface="Calibri"/>
              <a:cs typeface="Calibri"/>
            </a:endParaRPr>
          </a:p>
          <a:p>
            <a:r>
              <a:rPr lang="en-US" sz="1500" dirty="0">
                <a:latin typeface="Georgia Pro"/>
                <a:ea typeface="Calibri"/>
                <a:cs typeface="Calibri"/>
              </a:rPr>
              <a:t>-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Poucas</a:t>
            </a:r>
            <a:r>
              <a:rPr lang="en-US" sz="1500" dirty="0">
                <a:latin typeface="Georgia Pro"/>
                <a:ea typeface="Calibri"/>
                <a:cs typeface="Calibri"/>
              </a:rPr>
              <a:t>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informações</a:t>
            </a:r>
            <a:r>
              <a:rPr lang="en-US" sz="1500" dirty="0">
                <a:latin typeface="Georgia Pro"/>
                <a:ea typeface="Calibri"/>
                <a:cs typeface="Calibri"/>
              </a:rPr>
              <a:t>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sobre</a:t>
            </a:r>
            <a:r>
              <a:rPr lang="en-US" sz="1500" dirty="0">
                <a:latin typeface="Georgia Pro"/>
                <a:ea typeface="Calibri"/>
                <a:cs typeface="Calibri"/>
              </a:rPr>
              <a:t> as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máquinas</a:t>
            </a:r>
            <a:endParaRPr lang="en-US" sz="1500" dirty="0">
              <a:latin typeface="Georgia Pro"/>
              <a:ea typeface="Calibri"/>
              <a:cs typeface="Calibri"/>
            </a:endParaRPr>
          </a:p>
          <a:p>
            <a:r>
              <a:rPr lang="en-US" sz="1500" dirty="0">
                <a:latin typeface="Georgia Pro"/>
                <a:ea typeface="Calibri"/>
                <a:cs typeface="Calibri"/>
              </a:rPr>
              <a:t>-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Não</a:t>
            </a:r>
            <a:r>
              <a:rPr lang="en-US" sz="1500" dirty="0">
                <a:latin typeface="Georgia Pro"/>
                <a:ea typeface="Calibri"/>
                <a:cs typeface="Calibri"/>
              </a:rPr>
              <a:t>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gosta</a:t>
            </a:r>
            <a:r>
              <a:rPr lang="en-US" sz="1500" dirty="0">
                <a:latin typeface="Georgia Pro"/>
                <a:ea typeface="Calibri"/>
                <a:cs typeface="Calibri"/>
              </a:rPr>
              <a:t> de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trabalhos</a:t>
            </a:r>
            <a:r>
              <a:rPr lang="en-US" sz="1500" dirty="0">
                <a:latin typeface="Georgia Pro"/>
                <a:ea typeface="Calibri"/>
                <a:cs typeface="Calibri"/>
              </a:rPr>
              <a:t> </a:t>
            </a:r>
            <a:r>
              <a:rPr lang="en-US" sz="1500" dirty="0" err="1">
                <a:latin typeface="Georgia Pro"/>
                <a:ea typeface="Calibri"/>
                <a:cs typeface="Calibri"/>
              </a:rPr>
              <a:t>manuais</a:t>
            </a:r>
            <a:endParaRPr lang="en-US" sz="1500" dirty="0">
              <a:latin typeface="Georgia Pro"/>
              <a:ea typeface="Calibri"/>
              <a:cs typeface="Calibri"/>
            </a:endParaRPr>
          </a:p>
          <a:p>
            <a:r>
              <a:rPr lang="en-US" sz="1500">
                <a:latin typeface="Georgia Pro"/>
                <a:ea typeface="Calibri"/>
                <a:cs typeface="Calibri"/>
              </a:rPr>
              <a:t>- </a:t>
            </a:r>
            <a:r>
              <a:rPr lang="en-US" sz="1500" err="1">
                <a:latin typeface="Georgia Pro"/>
                <a:ea typeface="Calibri"/>
                <a:cs typeface="Calibri"/>
              </a:rPr>
              <a:t>Precisa</a:t>
            </a:r>
            <a:r>
              <a:rPr lang="en-US" sz="1500">
                <a:latin typeface="Georgia Pro"/>
                <a:ea typeface="Calibri"/>
                <a:cs typeface="Calibri"/>
              </a:rPr>
              <a:t> de </a:t>
            </a:r>
            <a:r>
              <a:rPr lang="en-US" sz="1500" err="1">
                <a:latin typeface="Georgia Pro"/>
                <a:ea typeface="Calibri"/>
                <a:cs typeface="Calibri"/>
              </a:rPr>
              <a:t>mais</a:t>
            </a:r>
            <a:r>
              <a:rPr lang="en-US" sz="1500">
                <a:latin typeface="Georgia Pro"/>
                <a:ea typeface="Calibri"/>
                <a:cs typeface="Calibri"/>
              </a:rPr>
              <a:t> </a:t>
            </a:r>
            <a:r>
              <a:rPr lang="en-US" sz="1500" err="1">
                <a:latin typeface="Georgia Pro"/>
                <a:ea typeface="Calibri"/>
                <a:cs typeface="Calibri"/>
              </a:rPr>
              <a:t>suporte</a:t>
            </a:r>
            <a:r>
              <a:rPr lang="en-US" sz="1500">
                <a:latin typeface="Georgia Pro"/>
                <a:ea typeface="Calibri"/>
                <a:cs typeface="Calibri"/>
              </a:rPr>
              <a:t> digital </a:t>
            </a:r>
          </a:p>
          <a:p>
            <a:r>
              <a:rPr lang="en-US" sz="1500">
                <a:latin typeface="Georgia Pro"/>
                <a:ea typeface="Calibri"/>
                <a:cs typeface="Calibri"/>
              </a:rPr>
              <a:t>- </a:t>
            </a:r>
            <a:r>
              <a:rPr lang="en-US" sz="1500" err="1">
                <a:latin typeface="Georgia Pro"/>
                <a:ea typeface="Calibri"/>
                <a:cs typeface="Calibri"/>
              </a:rPr>
              <a:t>Está</a:t>
            </a:r>
            <a:r>
              <a:rPr lang="en-US" sz="1500">
                <a:latin typeface="Georgia Pro"/>
                <a:ea typeface="Calibri"/>
                <a:cs typeface="Calibri"/>
              </a:rPr>
              <a:t> </a:t>
            </a:r>
            <a:r>
              <a:rPr lang="en-US" sz="1500" err="1">
                <a:latin typeface="Georgia Pro"/>
                <a:ea typeface="Calibri"/>
                <a:cs typeface="Calibri"/>
              </a:rPr>
              <a:t>sobrecarregada</a:t>
            </a:r>
            <a:r>
              <a:rPr lang="en-US" sz="1500">
                <a:latin typeface="Georgia Pro"/>
                <a:ea typeface="Calibri"/>
                <a:cs typeface="Calibri"/>
              </a:rPr>
              <a:t> no </a:t>
            </a:r>
            <a:r>
              <a:rPr lang="en-US" sz="1500" err="1">
                <a:latin typeface="Georgia Pro"/>
                <a:ea typeface="Calibri"/>
                <a:cs typeface="Calibri"/>
              </a:rPr>
              <a:t>monitoramento</a:t>
            </a:r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  <a:p>
            <a:endParaRPr lang="en-US" sz="1500">
              <a:latin typeface="Georgia Pro"/>
              <a:ea typeface="Calibri"/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063CC9-C269-CBD9-F090-3A3D2BB1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4" t="5742" r="27318"/>
          <a:stretch/>
        </p:blipFill>
        <p:spPr>
          <a:xfrm>
            <a:off x="190369" y="223184"/>
            <a:ext cx="1618832" cy="2201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85D69D-F81C-3331-EB4A-746F494C22CF}"/>
              </a:ext>
            </a:extLst>
          </p:cNvPr>
          <p:cNvSpPr txBox="1"/>
          <p:nvPr/>
        </p:nvSpPr>
        <p:spPr>
          <a:xfrm>
            <a:off x="2836150" y="2294195"/>
            <a:ext cx="218450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latin typeface="Georgia Pro"/>
                <a:cs typeface="Calibri"/>
              </a:rPr>
              <a:t>Analista</a:t>
            </a:r>
            <a:r>
              <a:rPr lang="en-US" sz="1050" dirty="0">
                <a:latin typeface="Georgia Pro"/>
                <a:cs typeface="Calibri"/>
              </a:rPr>
              <a:t> de </a:t>
            </a:r>
            <a:r>
              <a:rPr lang="en-US" sz="1050" dirty="0" err="1">
                <a:latin typeface="Georgia Pro"/>
                <a:cs typeface="Calibri"/>
              </a:rPr>
              <a:t>Sistemas</a:t>
            </a:r>
            <a:endParaRPr lang="en-US" sz="1050" dirty="0">
              <a:latin typeface="Georgia Pro"/>
              <a:cs typeface="Calibri"/>
            </a:endParaRPr>
          </a:p>
        </p:txBody>
      </p:sp>
      <p:pic>
        <p:nvPicPr>
          <p:cNvPr id="13" name="Imagem 12" descr="Texto, Logotipo&#10;&#10;Descrição gerada automaticamente">
            <a:extLst>
              <a:ext uri="{FF2B5EF4-FFF2-40B4-BE49-F238E27FC236}">
                <a16:creationId xmlns:a16="http://schemas.microsoft.com/office/drawing/2014/main" id="{FD98FDEB-AC56-0C9E-C04A-7D3E03A7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92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6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95335" y="279487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923C0D-ED52-3F7A-AC0C-8A7BE0575809}"/>
              </a:ext>
            </a:extLst>
          </p:cNvPr>
          <p:cNvSpPr txBox="1"/>
          <p:nvPr/>
        </p:nvSpPr>
        <p:spPr>
          <a:xfrm>
            <a:off x="90376" y="997387"/>
            <a:ext cx="896324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Eu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enquanto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1" i="0" u="none" strike="noStrike" dirty="0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gestor de </a:t>
            </a:r>
            <a:r>
              <a:rPr lang="en-US" sz="1800" b="1" i="0" u="none" strike="noStrike" dirty="0" err="1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projetos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preciso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de 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dados 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em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 tempo real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porque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sou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preocupado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com o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funcionamento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diário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do meu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sistema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de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cobrança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automática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</a:p>
          <a:p>
            <a:pPr algn="just" rtl="0" fontAlgn="base"/>
            <a:endParaRPr lang="en-US" sz="1800" b="0" i="0" dirty="0">
              <a:solidFill>
                <a:srgbClr val="000000"/>
              </a:solidFill>
              <a:effectLst/>
              <a:latin typeface="Barlow" panose="00000500000000000000" pitchFamily="2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Eu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enquanto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1" i="0" u="none" strike="noStrike" dirty="0" err="1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analistas</a:t>
            </a:r>
            <a:r>
              <a:rPr lang="en-US" sz="1800" b="1" i="0" u="none" strike="noStrike" dirty="0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 de </a:t>
            </a:r>
            <a:r>
              <a:rPr lang="en-US" sz="1800" b="1" i="0" u="none" strike="noStrike" dirty="0" err="1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sistemas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preciso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de 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um 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suporte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 digital de 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chamados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, para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automatizar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o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sistema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onde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trabalho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</a:p>
          <a:p>
            <a:pPr algn="just" rtl="0" fontAlgn="base"/>
            <a:endParaRPr lang="en-US" sz="1800" b="0" i="0" dirty="0">
              <a:solidFill>
                <a:srgbClr val="000000"/>
              </a:solidFill>
              <a:effectLst/>
              <a:latin typeface="Barlow" panose="00000500000000000000" pitchFamily="2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Eu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enquanto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1" i="0" u="none" strike="noStrike" dirty="0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gestor de </a:t>
            </a:r>
            <a:r>
              <a:rPr lang="en-US" sz="1800" b="1" i="0" u="none" strike="noStrike" dirty="0" err="1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projetos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preciso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de 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um 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monitoramento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 de 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uso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 e 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desempenho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 dos 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hardwares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porque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tenho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bastante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problemas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com a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eficiência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das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minhas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máquinas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</a:p>
          <a:p>
            <a:pPr algn="just" rtl="0" fontAlgn="base"/>
            <a:endParaRPr lang="en-US" sz="1800" b="0" i="0" dirty="0">
              <a:solidFill>
                <a:srgbClr val="000000"/>
              </a:solidFill>
              <a:effectLst/>
              <a:latin typeface="Barlow" panose="00000500000000000000" pitchFamily="2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Eu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enquanto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1" i="0" u="none" strike="noStrike" dirty="0" err="1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analistas</a:t>
            </a:r>
            <a:r>
              <a:rPr lang="en-US" sz="1800" b="1" i="0" u="none" strike="noStrike" dirty="0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 de </a:t>
            </a:r>
            <a:r>
              <a:rPr lang="en-US" sz="1800" b="1" i="0" u="none" strike="noStrike" dirty="0" err="1">
                <a:solidFill>
                  <a:srgbClr val="0070C0"/>
                </a:solidFill>
                <a:effectLst/>
                <a:latin typeface="Barlow" panose="00000500000000000000" pitchFamily="2" charset="0"/>
              </a:rPr>
              <a:t>sistemas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preciso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de 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mais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 ferramentas 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como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relatórios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 e 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alertas</a:t>
            </a:r>
            <a:r>
              <a:rPr lang="en-US" sz="1800" b="1" i="0" u="none" strike="noStrike" dirty="0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 dos </a:t>
            </a:r>
            <a:r>
              <a:rPr lang="en-US" sz="1800" b="1" i="0" u="none" strike="noStrike" dirty="0" err="1">
                <a:solidFill>
                  <a:srgbClr val="FFC000"/>
                </a:solidFill>
                <a:effectLst/>
                <a:latin typeface="Barlow" panose="00000500000000000000" pitchFamily="2" charset="0"/>
              </a:rPr>
              <a:t>hardwares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porque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preciso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saber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sobre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a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saúde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da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máquina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</a:p>
          <a:p>
            <a:endParaRPr lang="pt-BR" dirty="0"/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AC41B291-9FE5-3B23-73FD-03956706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92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02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95335" y="279487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</a:t>
            </a: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CD0324-C888-0C3A-119D-E8F1C943A4F9}"/>
              </a:ext>
            </a:extLst>
          </p:cNvPr>
          <p:cNvSpPr txBox="1"/>
          <p:nvPr/>
        </p:nvSpPr>
        <p:spPr>
          <a:xfrm>
            <a:off x="170121" y="1180214"/>
            <a:ext cx="87546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Eu enquanto </a:t>
            </a:r>
            <a:r>
              <a:rPr lang="pt-BR" sz="1600" b="1" dirty="0">
                <a:solidFill>
                  <a:srgbClr val="0070C0"/>
                </a:solidFill>
              </a:rPr>
              <a:t>gestor de projetos</a:t>
            </a:r>
            <a:r>
              <a:rPr lang="pt-BR" sz="1600" dirty="0"/>
              <a:t> preciso de </a:t>
            </a:r>
            <a:r>
              <a:rPr lang="pt-BR" sz="1600" b="1" dirty="0">
                <a:solidFill>
                  <a:srgbClr val="FFC000"/>
                </a:solidFill>
              </a:rPr>
              <a:t>mais informações sobre o sistema de validação de pedágio</a:t>
            </a:r>
            <a:r>
              <a:rPr lang="pt-BR" sz="1600" dirty="0"/>
              <a:t>, para </a:t>
            </a:r>
            <a:r>
              <a:rPr lang="pt-BR" sz="1600" b="1" dirty="0"/>
              <a:t>conseguir cobrar a mim e minha equipe sobre o que falta inserido no sistema</a:t>
            </a:r>
            <a:r>
              <a:rPr lang="pt-BR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Eu enquanto </a:t>
            </a:r>
            <a:r>
              <a:rPr lang="pt-BR" sz="1600" b="1" dirty="0">
                <a:solidFill>
                  <a:srgbClr val="0070C0"/>
                </a:solidFill>
              </a:rPr>
              <a:t>analista de sistemas</a:t>
            </a:r>
            <a:r>
              <a:rPr lang="pt-BR" sz="1600" dirty="0"/>
              <a:t> preciso de mais </a:t>
            </a:r>
            <a:r>
              <a:rPr lang="pt-BR" sz="1600" b="1" dirty="0">
                <a:solidFill>
                  <a:srgbClr val="FFC000"/>
                </a:solidFill>
              </a:rPr>
              <a:t>ferramentas de trabalho</a:t>
            </a:r>
            <a:r>
              <a:rPr lang="pt-BR" sz="1600" dirty="0"/>
              <a:t> porque </a:t>
            </a:r>
            <a:r>
              <a:rPr lang="pt-BR" sz="1600" b="1" dirty="0"/>
              <a:t>tenho que estar sempre atualizada sobre as tecnologias e programas utilizados no momento</a:t>
            </a:r>
            <a:r>
              <a:rPr lang="pt-BR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Eu enquanto </a:t>
            </a:r>
            <a:r>
              <a:rPr lang="pt-BR" sz="1600" b="1" dirty="0">
                <a:solidFill>
                  <a:srgbClr val="0070C0"/>
                </a:solidFill>
              </a:rPr>
              <a:t>gestor de projetos </a:t>
            </a:r>
            <a:r>
              <a:rPr lang="pt-BR" sz="1600" dirty="0"/>
              <a:t>preciso de um </a:t>
            </a:r>
            <a:r>
              <a:rPr lang="pt-BR" sz="1600" b="1" dirty="0">
                <a:solidFill>
                  <a:srgbClr val="FFC000"/>
                </a:solidFill>
              </a:rPr>
              <a:t>analista de sistemas</a:t>
            </a:r>
            <a:r>
              <a:rPr lang="pt-BR" sz="1600" dirty="0"/>
              <a:t> porque </a:t>
            </a:r>
            <a:r>
              <a:rPr lang="pt-BR" sz="1600" b="1" dirty="0"/>
              <a:t>eu não tenho apreço e experiência em analisar dados</a:t>
            </a:r>
            <a:r>
              <a:rPr lang="pt-BR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Eu enquanto </a:t>
            </a:r>
            <a:r>
              <a:rPr lang="pt-BR" sz="1600" b="1" dirty="0">
                <a:solidFill>
                  <a:srgbClr val="0070C0"/>
                </a:solidFill>
              </a:rPr>
              <a:t>analista de sistemas </a:t>
            </a:r>
            <a:r>
              <a:rPr lang="pt-BR" sz="1600" dirty="0"/>
              <a:t>preciso de um </a:t>
            </a:r>
            <a:r>
              <a:rPr lang="pt-BR" sz="1600" b="1" dirty="0">
                <a:solidFill>
                  <a:srgbClr val="FFC000"/>
                </a:solidFill>
              </a:rPr>
              <a:t>técnico de informática </a:t>
            </a:r>
            <a:r>
              <a:rPr lang="pt-BR" sz="1600" dirty="0"/>
              <a:t>porque </a:t>
            </a:r>
            <a:r>
              <a:rPr lang="pt-BR" sz="1600" b="1" dirty="0"/>
              <a:t>não gosto de fazer trabalhos manuais nos computadores que registram o pedágio;</a:t>
            </a:r>
          </a:p>
        </p:txBody>
      </p:sp>
      <p:pic>
        <p:nvPicPr>
          <p:cNvPr id="4" name="Imagem 3" descr="Texto, Logotipo&#10;&#10;Descrição gerada automaticamente">
            <a:extLst>
              <a:ext uri="{FF2B5EF4-FFF2-40B4-BE49-F238E27FC236}">
                <a16:creationId xmlns:a16="http://schemas.microsoft.com/office/drawing/2014/main" id="{7E8E8045-F585-E53C-096A-195272DE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92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9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>
            <a:off x="0" y="8826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426AE5B-A657-C198-7223-A4203689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1" y="658926"/>
            <a:ext cx="7988178" cy="44757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4EE382F-D172-B3AF-BCD3-27C652BE0892}"/>
              </a:ext>
            </a:extLst>
          </p:cNvPr>
          <p:cNvSpPr txBox="1"/>
          <p:nvPr/>
        </p:nvSpPr>
        <p:spPr>
          <a:xfrm>
            <a:off x="223284" y="103043"/>
            <a:ext cx="87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Barlow" panose="00000500000000000000" pitchFamily="2" charset="0"/>
              </a:rPr>
              <a:t>Lean Ux</a:t>
            </a: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C3B6917B-B016-0F64-E273-A833986D2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592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289319" y="0"/>
            <a:ext cx="1815928" cy="5143500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7399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 de</a:t>
            </a:r>
            <a:br>
              <a:rPr lang="en" dirty="0"/>
            </a:br>
            <a:r>
              <a:rPr lang="en" dirty="0"/>
              <a:t>Gestão + </a:t>
            </a:r>
            <a:br>
              <a:rPr lang="en" dirty="0"/>
            </a:br>
            <a:r>
              <a:rPr lang="en" dirty="0"/>
              <a:t>Backlog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7399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dirty="0"/>
              <a:t>Como nos organizamos + Requisitos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54800" y="3275717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5C8E8C07-F00F-458D-649D-01D30FBD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92" y="4478442"/>
            <a:ext cx="1279171" cy="6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527</Words>
  <Application>Microsoft Office PowerPoint</Application>
  <PresentationFormat>Apresentação na tela (16:9)</PresentationFormat>
  <Paragraphs>110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Georgia Pro</vt:lpstr>
      <vt:lpstr>Arial Nova</vt:lpstr>
      <vt:lpstr>Barlow</vt:lpstr>
      <vt:lpstr>Arial</vt:lpstr>
      <vt:lpstr>Barlow Medium</vt:lpstr>
      <vt:lpstr>Calibri</vt:lpstr>
      <vt:lpstr>Business Geometric Template</vt:lpstr>
      <vt:lpstr>Apresentação do PowerPoint</vt:lpstr>
      <vt:lpstr>Solução Proposta</vt:lpstr>
      <vt:lpstr>Personas + Lean UX +  User Story</vt:lpstr>
      <vt:lpstr>Apresentação do PowerPoint</vt:lpstr>
      <vt:lpstr>Apresentação do PowerPoint</vt:lpstr>
      <vt:lpstr>User Story</vt:lpstr>
      <vt:lpstr>User Story</vt:lpstr>
      <vt:lpstr>Apresentação do PowerPoint</vt:lpstr>
      <vt:lpstr>Ferramenta de Gestão +  Backlog</vt:lpstr>
      <vt:lpstr>Site Institucional</vt:lpstr>
      <vt:lpstr>Modelagem de Dados </vt:lpstr>
      <vt:lpstr>Apresentação do PowerPoint</vt:lpstr>
      <vt:lpstr>Client Linux</vt:lpstr>
      <vt:lpstr>Coleta de Dados</vt:lpstr>
      <vt:lpstr>Slack + Helpdesk</vt:lpstr>
      <vt:lpstr>Console Kotlin</vt:lpstr>
      <vt:lpstr>Planos futuros…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MoniToll.</dc:title>
  <cp:lastModifiedBy>Kaique Siqueira</cp:lastModifiedBy>
  <cp:revision>7</cp:revision>
  <dcterms:modified xsi:type="dcterms:W3CDTF">2022-09-07T19:28:03Z</dcterms:modified>
</cp:coreProperties>
</file>