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1CC7F2D-D5C0-4C0D-A4A6-4C3E06220AB5}">
  <a:tblStyle styleId="{A1CC7F2D-D5C0-4C0D-A4A6-4C3E06220AB5}"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cf6798efc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cf6798efc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cf6798f19d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cf6798f19d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cf6798efc0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cf6798efc0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cf6798efc0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cf6798efc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cf6798efc0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cf6798efc0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cf6798f19d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cf6798f19d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cf6798efc0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cf6798efc0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cf6798efc0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cf6798efc0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4700"/>
              <a:t>Graphical Models Presentation</a:t>
            </a:r>
            <a:endParaRPr sz="4700"/>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Emerson, Udai, Danesh, Katherine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Background</a:t>
            </a:r>
            <a:endParaRPr/>
          </a:p>
        </p:txBody>
      </p:sp>
      <p:sp>
        <p:nvSpPr>
          <p:cNvPr id="61" name="Google Shape;61;p14"/>
          <p:cNvSpPr txBox="1"/>
          <p:nvPr>
            <p:ph idx="1" type="body"/>
          </p:nvPr>
        </p:nvSpPr>
        <p:spPr>
          <a:xfrm>
            <a:off x="311700" y="1152475"/>
            <a:ext cx="4651800" cy="38688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Gaussian mixture models:</a:t>
            </a:r>
            <a:endParaRPr/>
          </a:p>
          <a:p>
            <a:pPr indent="-317500" lvl="1" marL="914400" rtl="0" algn="l">
              <a:spcBef>
                <a:spcPts val="0"/>
              </a:spcBef>
              <a:spcAft>
                <a:spcPts val="0"/>
              </a:spcAft>
              <a:buSzPts val="1400"/>
              <a:buChar char="○"/>
            </a:pPr>
            <a:r>
              <a:rPr lang="en"/>
              <a:t>A probabilistic approach to clustering (i.e. discretely categorizing) data</a:t>
            </a:r>
            <a:endParaRPr/>
          </a:p>
          <a:p>
            <a:pPr indent="-317500" lvl="1" marL="914400" rtl="0" algn="l">
              <a:spcBef>
                <a:spcPts val="0"/>
              </a:spcBef>
              <a:spcAft>
                <a:spcPts val="0"/>
              </a:spcAft>
              <a:buSzPts val="1400"/>
              <a:buChar char="○"/>
            </a:pPr>
            <a:r>
              <a:rPr lang="en"/>
              <a:t>Any given data point has a probability of being in each cluster</a:t>
            </a:r>
            <a:endParaRPr/>
          </a:p>
          <a:p>
            <a:pPr indent="-317500" lvl="1" marL="914400" rtl="0" algn="l">
              <a:spcBef>
                <a:spcPts val="0"/>
              </a:spcBef>
              <a:spcAft>
                <a:spcPts val="0"/>
              </a:spcAft>
              <a:buSzPts val="1400"/>
              <a:buChar char="○"/>
            </a:pPr>
            <a:r>
              <a:rPr lang="en"/>
              <a:t>Points in each cluster are distributed according to a Gaussian distribution N(mu, Sigma)</a:t>
            </a:r>
            <a:endParaRPr/>
          </a:p>
          <a:p>
            <a:pPr indent="-317500" lvl="1" marL="914400" rtl="0" algn="l">
              <a:spcBef>
                <a:spcPts val="0"/>
              </a:spcBef>
              <a:spcAft>
                <a:spcPts val="0"/>
              </a:spcAft>
              <a:buSzPts val="1400"/>
              <a:buChar char="○"/>
            </a:pPr>
            <a:r>
              <a:rPr lang="en"/>
              <a:t>Idea: fit a Gaussian mixture model to stocks in each sector to identify relationships in their price movements</a:t>
            </a:r>
            <a:endParaRPr/>
          </a:p>
          <a:p>
            <a:pPr indent="-317500" lvl="1" marL="914400" rtl="0" algn="l">
              <a:spcBef>
                <a:spcPts val="0"/>
              </a:spcBef>
              <a:spcAft>
                <a:spcPts val="0"/>
              </a:spcAft>
              <a:buSzPts val="1400"/>
              <a:buChar char="○"/>
            </a:pPr>
            <a:r>
              <a:rPr lang="en"/>
              <a:t>Competitive advantage hypothesis: jointly modeling the dynamics of multiple stocks in a sector can unearth interesting relationships and enable strategic pairs trading across multiple stocks</a:t>
            </a:r>
            <a:endParaRPr/>
          </a:p>
        </p:txBody>
      </p:sp>
      <p:pic>
        <p:nvPicPr>
          <p:cNvPr id="62" name="Google Shape;62;p14"/>
          <p:cNvPicPr preferRelativeResize="0"/>
          <p:nvPr/>
        </p:nvPicPr>
        <p:blipFill>
          <a:blip r:embed="rId3">
            <a:alphaModFix/>
          </a:blip>
          <a:stretch>
            <a:fillRect/>
          </a:stretch>
        </p:blipFill>
        <p:spPr>
          <a:xfrm>
            <a:off x="5041600" y="642900"/>
            <a:ext cx="3618776" cy="361877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Background Cont.</a:t>
            </a:r>
            <a:endParaRPr/>
          </a:p>
        </p:txBody>
      </p:sp>
      <p:sp>
        <p:nvSpPr>
          <p:cNvPr id="68" name="Google Shape;68;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Logistic regression</a:t>
            </a:r>
            <a:endParaRPr/>
          </a:p>
          <a:p>
            <a:pPr indent="-317500" lvl="1" marL="914400" rtl="0" algn="l">
              <a:spcBef>
                <a:spcPts val="0"/>
              </a:spcBef>
              <a:spcAft>
                <a:spcPts val="0"/>
              </a:spcAft>
              <a:buSzPts val="1400"/>
              <a:buChar char="○"/>
            </a:pPr>
            <a:r>
              <a:rPr lang="en"/>
              <a:t>Analogous to </a:t>
            </a:r>
            <a:r>
              <a:rPr lang="en"/>
              <a:t>linear</a:t>
            </a:r>
            <a:r>
              <a:rPr lang="en"/>
              <a:t> regression, but for classification</a:t>
            </a:r>
            <a:endParaRPr/>
          </a:p>
          <a:p>
            <a:pPr indent="-317500" lvl="1" marL="914400" rtl="0" algn="l">
              <a:spcBef>
                <a:spcPts val="0"/>
              </a:spcBef>
              <a:spcAft>
                <a:spcPts val="0"/>
              </a:spcAft>
              <a:buSzPts val="1400"/>
              <a:buChar char="○"/>
            </a:pPr>
            <a:r>
              <a:rPr lang="en"/>
              <a:t>Use a linear combination of features to classify something into categories</a:t>
            </a:r>
            <a:endParaRPr/>
          </a:p>
          <a:p>
            <a:pPr indent="-317500" lvl="1" marL="914400" rtl="0" algn="l">
              <a:spcBef>
                <a:spcPts val="0"/>
              </a:spcBef>
              <a:spcAft>
                <a:spcPts val="0"/>
              </a:spcAft>
              <a:buSzPts val="1400"/>
              <a:buChar char="○"/>
            </a:pPr>
            <a:r>
              <a:rPr lang="en"/>
              <a:t>Our application: use logistic regression to predict which cluster in a Gaussian mixture model will govern today’s price movements for each sector. We would trade differently based on which cluster is predicted for a given day.</a:t>
            </a:r>
            <a:endParaRPr/>
          </a:p>
        </p:txBody>
      </p:sp>
      <p:pic>
        <p:nvPicPr>
          <p:cNvPr id="69" name="Google Shape;69;p15"/>
          <p:cNvPicPr preferRelativeResize="0"/>
          <p:nvPr/>
        </p:nvPicPr>
        <p:blipFill>
          <a:blip r:embed="rId3">
            <a:alphaModFix/>
          </a:blip>
          <a:stretch>
            <a:fillRect/>
          </a:stretch>
        </p:blipFill>
        <p:spPr>
          <a:xfrm>
            <a:off x="1676225" y="2785295"/>
            <a:ext cx="4977475" cy="20788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Methodology</a:t>
            </a:r>
            <a:endParaRPr/>
          </a:p>
        </p:txBody>
      </p:sp>
      <p:sp>
        <p:nvSpPr>
          <p:cNvPr id="75" name="Google Shape;75;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We fit a Gaussian mixture model for pairs of stocks within each of 3 sectors. </a:t>
            </a:r>
            <a:endParaRPr/>
          </a:p>
          <a:p>
            <a:pPr indent="-342900" lvl="0" marL="457200" rtl="0" algn="l">
              <a:spcBef>
                <a:spcPts val="0"/>
              </a:spcBef>
              <a:spcAft>
                <a:spcPts val="0"/>
              </a:spcAft>
              <a:buSzPts val="1800"/>
              <a:buChar char="●"/>
            </a:pPr>
            <a:r>
              <a:rPr lang="en"/>
              <a:t>2 pairs per sector for a total of 6 pairs</a:t>
            </a:r>
            <a:endParaRPr/>
          </a:p>
          <a:p>
            <a:pPr indent="-342900" lvl="0" marL="457200" rtl="0" algn="l">
              <a:spcBef>
                <a:spcPts val="0"/>
              </a:spcBef>
              <a:spcAft>
                <a:spcPts val="0"/>
              </a:spcAft>
              <a:buSzPts val="1800"/>
              <a:buChar char="●"/>
            </a:pPr>
            <a:r>
              <a:rPr lang="en"/>
              <a:t>We originally wanted to fit a model for each sector, but evaluating pairs of stocks made it easier to visualize and provide intuitive feedback</a:t>
            </a:r>
            <a:endParaRPr/>
          </a:p>
          <a:p>
            <a:pPr indent="-342900" lvl="0" marL="457200" rtl="0" algn="l">
              <a:spcBef>
                <a:spcPts val="0"/>
              </a:spcBef>
              <a:spcAft>
                <a:spcPts val="0"/>
              </a:spcAft>
              <a:buSzPts val="1800"/>
              <a:buChar char="●"/>
            </a:pPr>
            <a:r>
              <a:rPr lang="en"/>
              <a:t>The model we fit generated 3 clusters for each pair</a:t>
            </a:r>
            <a:endParaRPr/>
          </a:p>
          <a:p>
            <a:pPr indent="-342900" lvl="0" marL="457200" rtl="0" algn="l">
              <a:spcBef>
                <a:spcPts val="0"/>
              </a:spcBef>
              <a:spcAft>
                <a:spcPts val="0"/>
              </a:spcAft>
              <a:buSzPts val="1800"/>
              <a:buChar char="●"/>
            </a:pPr>
            <a:r>
              <a:rPr lang="en"/>
              <a:t>After fitting the Gaussian mixture model to each sectors price movements, the idea is to use logistic regression to predict which cluster each sector’s price movements will be in based on the market features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a:t>
            </a:r>
            <a:endParaRPr/>
          </a:p>
        </p:txBody>
      </p:sp>
      <p:sp>
        <p:nvSpPr>
          <p:cNvPr id="81" name="Google Shape;81;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Data was manually from Yahoo Finance</a:t>
            </a:r>
            <a:endParaRPr/>
          </a:p>
          <a:p>
            <a:pPr indent="-342900" lvl="0" marL="457200" rtl="0" algn="l">
              <a:spcBef>
                <a:spcPts val="0"/>
              </a:spcBef>
              <a:spcAft>
                <a:spcPts val="0"/>
              </a:spcAft>
              <a:buSzPts val="1800"/>
              <a:buChar char="●"/>
            </a:pPr>
            <a:r>
              <a:rPr lang="en"/>
              <a:t>We collected 2 types of data</a:t>
            </a:r>
            <a:endParaRPr/>
          </a:p>
          <a:p>
            <a:pPr indent="-317500" lvl="1" marL="914400" rtl="0" algn="l">
              <a:spcBef>
                <a:spcPts val="0"/>
              </a:spcBef>
              <a:spcAft>
                <a:spcPts val="0"/>
              </a:spcAft>
              <a:buSzPts val="1400"/>
              <a:buChar char="○"/>
            </a:pPr>
            <a:r>
              <a:rPr lang="en"/>
              <a:t>D</a:t>
            </a:r>
            <a:r>
              <a:rPr lang="en"/>
              <a:t>aily stock price data for 11 stocks across 3 industries (Oil, Medicine, Media)</a:t>
            </a:r>
            <a:endParaRPr/>
          </a:p>
          <a:p>
            <a:pPr indent="-317500" lvl="1" marL="914400" rtl="0" algn="l">
              <a:spcBef>
                <a:spcPts val="0"/>
              </a:spcBef>
              <a:spcAft>
                <a:spcPts val="0"/>
              </a:spcAft>
              <a:buSzPts val="1400"/>
              <a:buChar char="○"/>
            </a:pPr>
            <a:r>
              <a:rPr lang="en"/>
              <a:t>Market variable data (e.g. market volatility, S&amp;P 500 1-day returns, S&amp;P 500 10-day returns)</a:t>
            </a:r>
            <a:endParaRPr/>
          </a:p>
          <a:p>
            <a:pPr indent="-342900" lvl="0" marL="457200" rtl="0" algn="l">
              <a:spcBef>
                <a:spcPts val="0"/>
              </a:spcBef>
              <a:spcAft>
                <a:spcPts val="0"/>
              </a:spcAft>
              <a:buSzPts val="1800"/>
              <a:buChar char="●"/>
            </a:pPr>
            <a:r>
              <a:rPr lang="en"/>
              <a:t>The time frame was daily from the </a:t>
            </a:r>
            <a:r>
              <a:rPr lang="en"/>
              <a:t>beginning</a:t>
            </a:r>
            <a:r>
              <a:rPr lang="en"/>
              <a:t> of 2010 to the end of 2020, with entries in 2016 designated as test data and days outside of 2016 randomly split into training vs. test data</a:t>
            </a:r>
            <a:endParaRPr/>
          </a:p>
          <a:p>
            <a:pPr indent="-342900" lvl="0" marL="457200" rtl="0" algn="l">
              <a:spcBef>
                <a:spcPts val="0"/>
              </a:spcBef>
              <a:spcAft>
                <a:spcPts val="0"/>
              </a:spcAft>
              <a:buSzPts val="1800"/>
              <a:buChar char="●"/>
            </a:pPr>
            <a:r>
              <a:rPr lang="en"/>
              <a:t>Split stock and market variable data into train/test with a 60/40 split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a:t>
            </a:r>
            <a:endParaRPr/>
          </a:p>
        </p:txBody>
      </p:sp>
      <p:sp>
        <p:nvSpPr>
          <p:cNvPr id="87" name="Google Shape;87;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For each stock pair, we obtained 3 key pieces of data: pi, mean, and covariance</a:t>
            </a:r>
            <a:endParaRPr/>
          </a:p>
          <a:p>
            <a:pPr indent="-317500" lvl="1" marL="914400" rtl="0" algn="l">
              <a:spcBef>
                <a:spcPts val="0"/>
              </a:spcBef>
              <a:spcAft>
                <a:spcPts val="0"/>
              </a:spcAft>
              <a:buSzPts val="1400"/>
              <a:buChar char="○"/>
            </a:pPr>
            <a:r>
              <a:rPr lang="en"/>
              <a:t>Pi is a list with a value for each cluster (3 in this case). Each of these values gives the probability that an arbitrary day’s market movements will corresponding to the respective cluster</a:t>
            </a:r>
            <a:endParaRPr/>
          </a:p>
          <a:p>
            <a:pPr indent="-317500" lvl="1" marL="914400" rtl="0" algn="l">
              <a:spcBef>
                <a:spcPts val="0"/>
              </a:spcBef>
              <a:spcAft>
                <a:spcPts val="0"/>
              </a:spcAft>
              <a:buSzPts val="1400"/>
              <a:buChar char="○"/>
            </a:pPr>
            <a:r>
              <a:rPr lang="en"/>
              <a:t>Mean is 2d array with dimensions being number of clusters &amp; number of dimensions/stocks. The mean indicates the most likely price movements for each stock.</a:t>
            </a:r>
            <a:endParaRPr/>
          </a:p>
          <a:p>
            <a:pPr indent="-317500" lvl="1" marL="914400" rtl="0" algn="l">
              <a:spcBef>
                <a:spcPts val="0"/>
              </a:spcBef>
              <a:spcAft>
                <a:spcPts val="0"/>
              </a:spcAft>
              <a:buSzPts val="1400"/>
              <a:buChar char="○"/>
            </a:pPr>
            <a:r>
              <a:rPr lang="en"/>
              <a:t>Covariance 3d with dimensions being number of clusters &amp; the number of stocks repeated twice--because covariance matrix. The covariance shows how clearly separated the clusters are.</a:t>
            </a:r>
            <a:endParaRPr/>
          </a:p>
          <a:p>
            <a:pPr indent="0" lvl="0" marL="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 Exxon Mobil and BP</a:t>
            </a:r>
            <a:endParaRPr/>
          </a:p>
        </p:txBody>
      </p:sp>
      <p:sp>
        <p:nvSpPr>
          <p:cNvPr id="93" name="Google Shape;93;p19"/>
          <p:cNvSpPr txBox="1"/>
          <p:nvPr>
            <p:ph idx="1" type="body"/>
          </p:nvPr>
        </p:nvSpPr>
        <p:spPr>
          <a:xfrm>
            <a:off x="311700" y="954375"/>
            <a:ext cx="8520600" cy="3416400"/>
          </a:xfrm>
          <a:prstGeom prst="rect">
            <a:avLst/>
          </a:prstGeom>
          <a:solidFill>
            <a:srgbClr val="FFFFFF"/>
          </a:solidFill>
        </p:spPr>
        <p:txBody>
          <a:bodyPr anchorCtr="0" anchor="t" bIns="91425" lIns="91425" spcFirstLastPara="1" rIns="91425" wrap="square" tIns="91425">
            <a:normAutofit/>
          </a:bodyPr>
          <a:lstStyle/>
          <a:p>
            <a:pPr indent="-323850" lvl="0" marL="457200" rtl="0" algn="l">
              <a:lnSpc>
                <a:spcPct val="100000"/>
              </a:lnSpc>
              <a:spcBef>
                <a:spcPts val="0"/>
              </a:spcBef>
              <a:spcAft>
                <a:spcPts val="0"/>
              </a:spcAft>
              <a:buClr>
                <a:schemeClr val="dk1"/>
              </a:buClr>
              <a:buSzPts val="1500"/>
              <a:buChar char="●"/>
            </a:pPr>
            <a:r>
              <a:rPr lang="en" sz="1500">
                <a:solidFill>
                  <a:schemeClr val="dk1"/>
                </a:solidFill>
              </a:rPr>
              <a:t>Contour plots shown below for price movements of Exxon Mobil (x axis) and BP (y axis) for each of 3 clusters: yellow is high prob., purple is low prob.</a:t>
            </a:r>
            <a:endParaRPr sz="1500">
              <a:solidFill>
                <a:schemeClr val="dk1"/>
              </a:solidFill>
            </a:endParaRPr>
          </a:p>
          <a:p>
            <a:pPr indent="-323850" lvl="0" marL="457200" rtl="0" algn="l">
              <a:lnSpc>
                <a:spcPct val="100000"/>
              </a:lnSpc>
              <a:spcBef>
                <a:spcPts val="0"/>
              </a:spcBef>
              <a:spcAft>
                <a:spcPts val="0"/>
              </a:spcAft>
              <a:buClr>
                <a:schemeClr val="dk1"/>
              </a:buClr>
              <a:buSzPts val="1500"/>
              <a:buChar char="●"/>
            </a:pPr>
            <a:r>
              <a:rPr lang="en" sz="1500">
                <a:solidFill>
                  <a:schemeClr val="dk1"/>
                </a:solidFill>
              </a:rPr>
              <a:t>Cluster 1 is most prominent, followed by cluster 3, and cluster 2 is rare</a:t>
            </a:r>
            <a:endParaRPr sz="1500">
              <a:solidFill>
                <a:schemeClr val="dk1"/>
              </a:solidFill>
            </a:endParaRPr>
          </a:p>
          <a:p>
            <a:pPr indent="-323850" lvl="0" marL="457200" rtl="0" algn="l">
              <a:lnSpc>
                <a:spcPct val="100000"/>
              </a:lnSpc>
              <a:spcBef>
                <a:spcPts val="0"/>
              </a:spcBef>
              <a:spcAft>
                <a:spcPts val="0"/>
              </a:spcAft>
              <a:buClr>
                <a:schemeClr val="dk1"/>
              </a:buClr>
              <a:buSzPts val="1500"/>
              <a:buChar char="●"/>
            </a:pPr>
            <a:r>
              <a:rPr lang="en" sz="1500">
                <a:solidFill>
                  <a:schemeClr val="dk1"/>
                </a:solidFill>
              </a:rPr>
              <a:t>Clusters </a:t>
            </a:r>
            <a:r>
              <a:rPr lang="en" sz="1500">
                <a:solidFill>
                  <a:schemeClr val="dk1"/>
                </a:solidFill>
              </a:rPr>
              <a:t>correspond to different levels of market volatility and correlation of stocks</a:t>
            </a:r>
            <a:endParaRPr sz="1500">
              <a:solidFill>
                <a:schemeClr val="dk1"/>
              </a:solidFill>
            </a:endParaRPr>
          </a:p>
          <a:p>
            <a:pPr indent="-323850" lvl="0" marL="457200" rtl="0" algn="l">
              <a:lnSpc>
                <a:spcPct val="100000"/>
              </a:lnSpc>
              <a:spcBef>
                <a:spcPts val="0"/>
              </a:spcBef>
              <a:spcAft>
                <a:spcPts val="0"/>
              </a:spcAft>
              <a:buClr>
                <a:schemeClr val="dk1"/>
              </a:buClr>
              <a:buSzPts val="1500"/>
              <a:buChar char="●"/>
            </a:pPr>
            <a:r>
              <a:rPr lang="en" sz="1500">
                <a:solidFill>
                  <a:schemeClr val="dk1"/>
                </a:solidFill>
              </a:rPr>
              <a:t>Clusters all reflect positive correlation between Exxon Mobil and BP</a:t>
            </a:r>
            <a:endParaRPr sz="1500">
              <a:solidFill>
                <a:schemeClr val="dk1"/>
              </a:solidFill>
            </a:endParaRPr>
          </a:p>
          <a:p>
            <a:pPr indent="-323850" lvl="0" marL="457200" rtl="0" algn="l">
              <a:lnSpc>
                <a:spcPct val="100000"/>
              </a:lnSpc>
              <a:spcBef>
                <a:spcPts val="0"/>
              </a:spcBef>
              <a:spcAft>
                <a:spcPts val="0"/>
              </a:spcAft>
              <a:buClr>
                <a:schemeClr val="dk1"/>
              </a:buClr>
              <a:buSzPts val="1500"/>
              <a:buChar char="●"/>
            </a:pPr>
            <a:r>
              <a:rPr lang="en" sz="1500">
                <a:solidFill>
                  <a:schemeClr val="dk1"/>
                </a:solidFill>
              </a:rPr>
              <a:t>Cluster prediction could govern: 1) options trades (e.g. straddle), 2) pairs trading: trade different amounts and in different ratios based on expected volatility and correlation of stocks</a:t>
            </a:r>
            <a:endParaRPr sz="1500">
              <a:solidFill>
                <a:schemeClr val="dk1"/>
              </a:solidFill>
            </a:endParaRPr>
          </a:p>
          <a:p>
            <a:pPr indent="0" lvl="0" marL="0" rtl="0" algn="l">
              <a:spcBef>
                <a:spcPts val="0"/>
              </a:spcBef>
              <a:spcAft>
                <a:spcPts val="1200"/>
              </a:spcAft>
              <a:buNone/>
            </a:pPr>
            <a:r>
              <a:t/>
            </a:r>
            <a:endParaRPr sz="1500">
              <a:solidFill>
                <a:srgbClr val="000000"/>
              </a:solidFill>
            </a:endParaRPr>
          </a:p>
        </p:txBody>
      </p:sp>
      <p:pic>
        <p:nvPicPr>
          <p:cNvPr id="94" name="Google Shape;94;p19"/>
          <p:cNvPicPr preferRelativeResize="0"/>
          <p:nvPr/>
        </p:nvPicPr>
        <p:blipFill>
          <a:blip r:embed="rId3">
            <a:alphaModFix/>
          </a:blip>
          <a:stretch>
            <a:fillRect/>
          </a:stretch>
        </p:blipFill>
        <p:spPr>
          <a:xfrm>
            <a:off x="76700" y="2849650"/>
            <a:ext cx="2574700" cy="2086850"/>
          </a:xfrm>
          <a:prstGeom prst="rect">
            <a:avLst/>
          </a:prstGeom>
          <a:noFill/>
          <a:ln>
            <a:noFill/>
          </a:ln>
        </p:spPr>
      </p:pic>
      <p:pic>
        <p:nvPicPr>
          <p:cNvPr id="95" name="Google Shape;95;p19"/>
          <p:cNvPicPr preferRelativeResize="0"/>
          <p:nvPr/>
        </p:nvPicPr>
        <p:blipFill>
          <a:blip r:embed="rId4">
            <a:alphaModFix/>
          </a:blip>
          <a:stretch>
            <a:fillRect/>
          </a:stretch>
        </p:blipFill>
        <p:spPr>
          <a:xfrm>
            <a:off x="2732799" y="2849650"/>
            <a:ext cx="2751524" cy="2205825"/>
          </a:xfrm>
          <a:prstGeom prst="rect">
            <a:avLst/>
          </a:prstGeom>
          <a:noFill/>
          <a:ln>
            <a:noFill/>
          </a:ln>
        </p:spPr>
      </p:pic>
      <p:pic>
        <p:nvPicPr>
          <p:cNvPr id="96" name="Google Shape;96;p19"/>
          <p:cNvPicPr preferRelativeResize="0"/>
          <p:nvPr/>
        </p:nvPicPr>
        <p:blipFill>
          <a:blip r:embed="rId5">
            <a:alphaModFix/>
          </a:blip>
          <a:stretch>
            <a:fillRect/>
          </a:stretch>
        </p:blipFill>
        <p:spPr>
          <a:xfrm>
            <a:off x="5956750" y="2917258"/>
            <a:ext cx="2574700" cy="207060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 Media Sector</a:t>
            </a:r>
            <a:endParaRPr/>
          </a:p>
        </p:txBody>
      </p:sp>
      <p:sp>
        <p:nvSpPr>
          <p:cNvPr id="102" name="Google Shape;102;p20"/>
          <p:cNvSpPr txBox="1"/>
          <p:nvPr>
            <p:ph idx="1" type="body"/>
          </p:nvPr>
        </p:nvSpPr>
        <p:spPr>
          <a:xfrm>
            <a:off x="35465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100000"/>
              </a:lnSpc>
              <a:spcBef>
                <a:spcPts val="0"/>
              </a:spcBef>
              <a:spcAft>
                <a:spcPts val="0"/>
              </a:spcAft>
              <a:buClr>
                <a:schemeClr val="dk1"/>
              </a:buClr>
              <a:buSzPts val="1800"/>
              <a:buChar char="●"/>
            </a:pPr>
            <a:r>
              <a:rPr lang="en">
                <a:solidFill>
                  <a:schemeClr val="dk1"/>
                </a:solidFill>
              </a:rPr>
              <a:t>There are 2 dominant clusters and 1 non-dominant cluster for pi.</a:t>
            </a:r>
            <a:endParaRPr>
              <a:solidFill>
                <a:schemeClr val="dk1"/>
              </a:solidFill>
            </a:endParaRPr>
          </a:p>
          <a:p>
            <a:pPr indent="-342900" lvl="0" marL="457200" rtl="0" algn="l">
              <a:lnSpc>
                <a:spcPct val="100000"/>
              </a:lnSpc>
              <a:spcBef>
                <a:spcPts val="0"/>
              </a:spcBef>
              <a:spcAft>
                <a:spcPts val="0"/>
              </a:spcAft>
              <a:buClr>
                <a:schemeClr val="dk1"/>
              </a:buClr>
              <a:buSzPts val="1800"/>
              <a:buChar char="●"/>
            </a:pPr>
            <a:r>
              <a:rPr lang="en">
                <a:solidFill>
                  <a:schemeClr val="dk1"/>
                </a:solidFill>
              </a:rPr>
              <a:t>Cluster 3 (the non dominant cluster) captures highly volatile market conditions while clusters 1 and 2 have less uncertainty</a:t>
            </a:r>
            <a:endParaRPr>
              <a:solidFill>
                <a:schemeClr val="dk1"/>
              </a:solidFill>
            </a:endParaRPr>
          </a:p>
          <a:p>
            <a:pPr indent="-342900" lvl="0" marL="457200" rtl="0" algn="l">
              <a:lnSpc>
                <a:spcPct val="100000"/>
              </a:lnSpc>
              <a:spcBef>
                <a:spcPts val="0"/>
              </a:spcBef>
              <a:spcAft>
                <a:spcPts val="0"/>
              </a:spcAft>
              <a:buClr>
                <a:schemeClr val="dk1"/>
              </a:buClr>
              <a:buSzPts val="1800"/>
              <a:buChar char="●"/>
            </a:pPr>
            <a:r>
              <a:rPr lang="en">
                <a:solidFill>
                  <a:schemeClr val="dk1"/>
                </a:solidFill>
              </a:rPr>
              <a:t>The clusters are somewhat well-separated but not very well-separated</a:t>
            </a:r>
            <a:endParaRPr sz="2500">
              <a:solidFill>
                <a:schemeClr val="dk1"/>
              </a:solidFill>
            </a:endParaRPr>
          </a:p>
          <a:p>
            <a:pPr indent="-342900" lvl="0" marL="457200" rtl="0" algn="l">
              <a:lnSpc>
                <a:spcPct val="100000"/>
              </a:lnSpc>
              <a:spcBef>
                <a:spcPts val="0"/>
              </a:spcBef>
              <a:spcAft>
                <a:spcPts val="0"/>
              </a:spcAft>
              <a:buClr>
                <a:schemeClr val="dk1"/>
              </a:buClr>
              <a:buSzPts val="1800"/>
              <a:buChar char="●"/>
            </a:pPr>
            <a:r>
              <a:rPr lang="en">
                <a:solidFill>
                  <a:schemeClr val="dk1"/>
                </a:solidFill>
              </a:rPr>
              <a:t>For each cluster, the price for each stock usually goes up on average</a:t>
            </a:r>
            <a:endParaRPr sz="2500">
              <a:solidFill>
                <a:srgbClr val="000000"/>
              </a:solidFill>
            </a:endParaRPr>
          </a:p>
        </p:txBody>
      </p:sp>
      <p:graphicFrame>
        <p:nvGraphicFramePr>
          <p:cNvPr id="103" name="Google Shape;103;p20"/>
          <p:cNvGraphicFramePr/>
          <p:nvPr/>
        </p:nvGraphicFramePr>
        <p:xfrm>
          <a:off x="815100" y="2984025"/>
          <a:ext cx="3000000" cy="3000000"/>
        </p:xfrm>
        <a:graphic>
          <a:graphicData uri="http://schemas.openxmlformats.org/drawingml/2006/table">
            <a:tbl>
              <a:tblPr>
                <a:noFill/>
                <a:tableStyleId>{A1CC7F2D-D5C0-4C0D-A4A6-4C3E06220AB5}</a:tableStyleId>
              </a:tblPr>
              <a:tblGrid>
                <a:gridCol w="1447800"/>
                <a:gridCol w="1336175"/>
                <a:gridCol w="1559425"/>
                <a:gridCol w="1748325"/>
                <a:gridCol w="1422050"/>
              </a:tblGrid>
              <a:tr h="35325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a:t>DISH</a:t>
                      </a:r>
                      <a:endParaRPr/>
                    </a:p>
                  </a:txBody>
                  <a:tcPr marT="91425" marB="91425" marR="91425" marL="91425"/>
                </a:tc>
                <a:tc>
                  <a:txBody>
                    <a:bodyPr/>
                    <a:lstStyle/>
                    <a:p>
                      <a:pPr indent="0" lvl="0" marL="0" rtl="0" algn="l">
                        <a:spcBef>
                          <a:spcPts val="0"/>
                        </a:spcBef>
                        <a:spcAft>
                          <a:spcPts val="0"/>
                        </a:spcAft>
                        <a:buNone/>
                      </a:pPr>
                      <a:r>
                        <a:rPr lang="en"/>
                        <a:t>T (AT&amp;T)</a:t>
                      </a:r>
                      <a:endParaRPr/>
                    </a:p>
                  </a:txBody>
                  <a:tcPr marT="91425" marB="91425" marR="91425" marL="91425"/>
                </a:tc>
                <a:tc>
                  <a:txBody>
                    <a:bodyPr/>
                    <a:lstStyle/>
                    <a:p>
                      <a:pPr indent="0" lvl="0" marL="0" rtl="0" algn="l">
                        <a:spcBef>
                          <a:spcPts val="0"/>
                        </a:spcBef>
                        <a:spcAft>
                          <a:spcPts val="0"/>
                        </a:spcAft>
                        <a:buNone/>
                      </a:pPr>
                      <a:r>
                        <a:rPr lang="en"/>
                        <a:t>CMCSA (Comcast)</a:t>
                      </a:r>
                      <a:endParaRPr/>
                    </a:p>
                  </a:txBody>
                  <a:tcPr marT="91425" marB="91425" marR="91425" marL="91425"/>
                </a:tc>
                <a:tc>
                  <a:txBody>
                    <a:bodyPr/>
                    <a:lstStyle/>
                    <a:p>
                      <a:pPr indent="0" lvl="0" marL="0" rtl="0" algn="l">
                        <a:spcBef>
                          <a:spcPts val="0"/>
                        </a:spcBef>
                        <a:spcAft>
                          <a:spcPts val="0"/>
                        </a:spcAft>
                        <a:buNone/>
                      </a:pPr>
                      <a:r>
                        <a:rPr lang="en"/>
                        <a:t>DIS (DISNEY)</a:t>
                      </a:r>
                      <a:endParaRPr/>
                    </a:p>
                  </a:txBody>
                  <a:tcPr marT="91425" marB="91425" marR="91425" marL="91425"/>
                </a:tc>
              </a:tr>
              <a:tr h="381000">
                <a:tc>
                  <a:txBody>
                    <a:bodyPr/>
                    <a:lstStyle/>
                    <a:p>
                      <a:pPr indent="0" lvl="0" marL="0" rtl="0" algn="l">
                        <a:spcBef>
                          <a:spcPts val="0"/>
                        </a:spcBef>
                        <a:spcAft>
                          <a:spcPts val="0"/>
                        </a:spcAft>
                        <a:buNone/>
                      </a:pPr>
                      <a:r>
                        <a:rPr lang="en"/>
                        <a:t>Cluster 1</a:t>
                      </a:r>
                      <a:endParaRPr/>
                    </a:p>
                  </a:txBody>
                  <a:tcPr marT="91425" marB="91425" marR="91425" marL="91425"/>
                </a:tc>
                <a:tc>
                  <a:txBody>
                    <a:bodyPr/>
                    <a:lstStyle/>
                    <a:p>
                      <a:pPr indent="-317500" lvl="0" marL="457200" rtl="0" algn="l">
                        <a:spcBef>
                          <a:spcPts val="0"/>
                        </a:spcBef>
                        <a:spcAft>
                          <a:spcPts val="0"/>
                        </a:spcAft>
                        <a:buSzPts val="1400"/>
                        <a:buChar char="+"/>
                      </a:pPr>
                      <a:r>
                        <a:t/>
                      </a:r>
                      <a:endParaRPr/>
                    </a:p>
                  </a:txBody>
                  <a:tcPr marT="91425" marB="91425" marR="91425" marL="91425"/>
                </a:tc>
                <a:tc>
                  <a:txBody>
                    <a:bodyPr/>
                    <a:lstStyle/>
                    <a:p>
                      <a:pPr indent="-317500" lvl="0" marL="457200" rtl="0" algn="l">
                        <a:spcBef>
                          <a:spcPts val="0"/>
                        </a:spcBef>
                        <a:spcAft>
                          <a:spcPts val="0"/>
                        </a:spcAft>
                        <a:buSzPts val="1400"/>
                        <a:buChar char="+"/>
                      </a:pPr>
                      <a:r>
                        <a:t/>
                      </a:r>
                      <a:endParaRPr/>
                    </a:p>
                  </a:txBody>
                  <a:tcPr marT="91425" marB="91425" marR="91425" marL="91425"/>
                </a:tc>
                <a:tc>
                  <a:txBody>
                    <a:bodyPr/>
                    <a:lstStyle/>
                    <a:p>
                      <a:pPr indent="-317500" lvl="0" marL="457200" rtl="0" algn="l">
                        <a:spcBef>
                          <a:spcPts val="0"/>
                        </a:spcBef>
                        <a:spcAft>
                          <a:spcPts val="0"/>
                        </a:spcAft>
                        <a:buSzPts val="1400"/>
                        <a:buChar char="+"/>
                      </a:pPr>
                      <a:r>
                        <a:t/>
                      </a:r>
                      <a:endParaRPr/>
                    </a:p>
                  </a:txBody>
                  <a:tcPr marT="91425" marB="91425" marR="91425" marL="91425"/>
                </a:tc>
                <a:tc>
                  <a:txBody>
                    <a:bodyPr/>
                    <a:lstStyle/>
                    <a:p>
                      <a:pPr indent="-317500" lvl="0" marL="457200" rtl="0" algn="l">
                        <a:spcBef>
                          <a:spcPts val="0"/>
                        </a:spcBef>
                        <a:spcAft>
                          <a:spcPts val="0"/>
                        </a:spcAft>
                        <a:buSzPts val="1400"/>
                        <a:buChar char="+"/>
                      </a:pPr>
                      <a:r>
                        <a:t/>
                      </a:r>
                      <a:endParaRPr/>
                    </a:p>
                  </a:txBody>
                  <a:tcPr marT="91425" marB="91425" marR="91425" marL="91425"/>
                </a:tc>
              </a:tr>
              <a:tr h="381000">
                <a:tc>
                  <a:txBody>
                    <a:bodyPr/>
                    <a:lstStyle/>
                    <a:p>
                      <a:pPr indent="0" lvl="0" marL="0" rtl="0" algn="l">
                        <a:spcBef>
                          <a:spcPts val="0"/>
                        </a:spcBef>
                        <a:spcAft>
                          <a:spcPts val="0"/>
                        </a:spcAft>
                        <a:buNone/>
                      </a:pPr>
                      <a:r>
                        <a:rPr lang="en"/>
                        <a:t>Cluster 2</a:t>
                      </a:r>
                      <a:endParaRPr/>
                    </a:p>
                  </a:txBody>
                  <a:tcPr marT="91425" marB="91425" marR="91425" marL="91425"/>
                </a:tc>
                <a:tc>
                  <a:txBody>
                    <a:bodyPr/>
                    <a:lstStyle/>
                    <a:p>
                      <a:pPr indent="-317500" lvl="0" marL="457200" rtl="0" algn="l">
                        <a:spcBef>
                          <a:spcPts val="0"/>
                        </a:spcBef>
                        <a:spcAft>
                          <a:spcPts val="0"/>
                        </a:spcAft>
                        <a:buSzPts val="1400"/>
                        <a:buChar char="-"/>
                      </a:pPr>
                      <a:r>
                        <a:t/>
                      </a:r>
                      <a:endParaRPr/>
                    </a:p>
                  </a:txBody>
                  <a:tcPr marT="91425" marB="91425" marR="91425" marL="91425"/>
                </a:tc>
                <a:tc>
                  <a:txBody>
                    <a:bodyPr/>
                    <a:lstStyle/>
                    <a:p>
                      <a:pPr indent="-317500" lvl="0" marL="457200" rtl="0" algn="l">
                        <a:spcBef>
                          <a:spcPts val="0"/>
                        </a:spcBef>
                        <a:spcAft>
                          <a:spcPts val="0"/>
                        </a:spcAft>
                        <a:buSzPts val="1400"/>
                        <a:buChar char="+"/>
                      </a:pPr>
                      <a:r>
                        <a:t/>
                      </a:r>
                      <a:endParaRPr/>
                    </a:p>
                  </a:txBody>
                  <a:tcPr marT="91425" marB="91425" marR="91425" marL="91425"/>
                </a:tc>
                <a:tc>
                  <a:txBody>
                    <a:bodyPr/>
                    <a:lstStyle/>
                    <a:p>
                      <a:pPr indent="-317500" lvl="0" marL="457200" rtl="0" algn="l">
                        <a:spcBef>
                          <a:spcPts val="0"/>
                        </a:spcBef>
                        <a:spcAft>
                          <a:spcPts val="0"/>
                        </a:spcAft>
                        <a:buSzPts val="1400"/>
                        <a:buChar char="+"/>
                      </a:pPr>
                      <a:r>
                        <a:t/>
                      </a:r>
                      <a:endParaRPr/>
                    </a:p>
                  </a:txBody>
                  <a:tcPr marT="91425" marB="91425" marR="91425" marL="91425"/>
                </a:tc>
                <a:tc>
                  <a:txBody>
                    <a:bodyPr/>
                    <a:lstStyle/>
                    <a:p>
                      <a:pPr indent="-317500" lvl="0" marL="457200" rtl="0" algn="l">
                        <a:spcBef>
                          <a:spcPts val="0"/>
                        </a:spcBef>
                        <a:spcAft>
                          <a:spcPts val="0"/>
                        </a:spcAft>
                        <a:buSzPts val="1400"/>
                        <a:buChar char="+"/>
                      </a:pPr>
                      <a:r>
                        <a:t/>
                      </a:r>
                      <a:endParaRPr/>
                    </a:p>
                  </a:txBody>
                  <a:tcPr marT="91425" marB="91425" marR="91425" marL="91425"/>
                </a:tc>
              </a:tr>
              <a:tr h="381000">
                <a:tc>
                  <a:txBody>
                    <a:bodyPr/>
                    <a:lstStyle/>
                    <a:p>
                      <a:pPr indent="0" lvl="0" marL="0" rtl="0" algn="l">
                        <a:spcBef>
                          <a:spcPts val="0"/>
                        </a:spcBef>
                        <a:spcAft>
                          <a:spcPts val="0"/>
                        </a:spcAft>
                        <a:buNone/>
                      </a:pPr>
                      <a:r>
                        <a:rPr lang="en"/>
                        <a:t>Cluster 3</a:t>
                      </a:r>
                      <a:endParaRPr/>
                    </a:p>
                  </a:txBody>
                  <a:tcPr marT="91425" marB="91425" marR="91425" marL="91425"/>
                </a:tc>
                <a:tc>
                  <a:txBody>
                    <a:bodyPr/>
                    <a:lstStyle/>
                    <a:p>
                      <a:pPr indent="-317500" lvl="0" marL="457200" rtl="0" algn="l">
                        <a:spcBef>
                          <a:spcPts val="0"/>
                        </a:spcBef>
                        <a:spcAft>
                          <a:spcPts val="0"/>
                        </a:spcAft>
                        <a:buSzPts val="1400"/>
                        <a:buChar char="+"/>
                      </a:pPr>
                      <a:r>
                        <a:t/>
                      </a:r>
                      <a:endParaRPr/>
                    </a:p>
                  </a:txBody>
                  <a:tcPr marT="91425" marB="91425" marR="91425" marL="91425"/>
                </a:tc>
                <a:tc>
                  <a:txBody>
                    <a:bodyPr/>
                    <a:lstStyle/>
                    <a:p>
                      <a:pPr indent="-317500" lvl="0" marL="457200" rtl="0" algn="l">
                        <a:spcBef>
                          <a:spcPts val="0"/>
                        </a:spcBef>
                        <a:spcAft>
                          <a:spcPts val="0"/>
                        </a:spcAft>
                        <a:buSzPts val="1400"/>
                        <a:buChar char="-"/>
                      </a:pPr>
                      <a:r>
                        <a:t/>
                      </a:r>
                      <a:endParaRPr/>
                    </a:p>
                  </a:txBody>
                  <a:tcPr marT="91425" marB="91425" marR="91425" marL="91425"/>
                </a:tc>
                <a:tc>
                  <a:txBody>
                    <a:bodyPr/>
                    <a:lstStyle/>
                    <a:p>
                      <a:pPr indent="-317500" lvl="0" marL="457200" rtl="0" algn="l">
                        <a:spcBef>
                          <a:spcPts val="0"/>
                        </a:spcBef>
                        <a:spcAft>
                          <a:spcPts val="0"/>
                        </a:spcAft>
                        <a:buSzPts val="1400"/>
                        <a:buChar char="+"/>
                      </a:pPr>
                      <a:r>
                        <a:t/>
                      </a:r>
                      <a:endParaRPr/>
                    </a:p>
                  </a:txBody>
                  <a:tcPr marT="91425" marB="91425" marR="91425" marL="91425"/>
                </a:tc>
                <a:tc>
                  <a:txBody>
                    <a:bodyPr/>
                    <a:lstStyle/>
                    <a:p>
                      <a:pPr indent="-317500" lvl="0" marL="457200" rtl="0" algn="l">
                        <a:spcBef>
                          <a:spcPts val="0"/>
                        </a:spcBef>
                        <a:spcAft>
                          <a:spcPts val="0"/>
                        </a:spcAft>
                        <a:buSzPts val="1400"/>
                        <a:buChar char="+"/>
                      </a:pPr>
                      <a:r>
                        <a:t/>
                      </a:r>
                      <a:endParaRPr/>
                    </a:p>
                  </a:txBody>
                  <a:tcPr marT="91425" marB="91425" marR="91425" marL="91425"/>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109" name="Google Shape;109;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Currently, there are still steps we need to take in the future:</a:t>
            </a:r>
            <a:endParaRPr/>
          </a:p>
          <a:p>
            <a:pPr indent="-342900" lvl="0" marL="457200" rtl="0" algn="l">
              <a:spcBef>
                <a:spcPts val="1200"/>
              </a:spcBef>
              <a:spcAft>
                <a:spcPts val="0"/>
              </a:spcAft>
              <a:buSzPts val="1800"/>
              <a:buChar char="●"/>
            </a:pPr>
            <a:r>
              <a:rPr lang="en"/>
              <a:t>Using logistic regression on market features to identify which cluster an arbitrary day’s price movements will be in</a:t>
            </a:r>
            <a:endParaRPr/>
          </a:p>
          <a:p>
            <a:pPr indent="-342900" lvl="0" marL="457200" rtl="0" algn="l">
              <a:spcBef>
                <a:spcPts val="0"/>
              </a:spcBef>
              <a:spcAft>
                <a:spcPts val="0"/>
              </a:spcAft>
              <a:buSzPts val="1800"/>
              <a:buChar char="●"/>
            </a:pPr>
            <a:r>
              <a:rPr lang="en"/>
              <a:t>Collecting more features</a:t>
            </a:r>
            <a:endParaRPr/>
          </a:p>
          <a:p>
            <a:pPr indent="-342900" lvl="0" marL="457200" rtl="0" algn="l">
              <a:spcBef>
                <a:spcPts val="0"/>
              </a:spcBef>
              <a:spcAft>
                <a:spcPts val="0"/>
              </a:spcAft>
              <a:buSzPts val="1800"/>
              <a:buChar char="●"/>
            </a:pPr>
            <a:r>
              <a:rPr lang="en"/>
              <a:t>Backtest the model</a:t>
            </a:r>
            <a:endParaRPr/>
          </a:p>
          <a:p>
            <a:pPr indent="-342900" lvl="0" marL="457200" rtl="0" algn="l">
              <a:spcBef>
                <a:spcPts val="0"/>
              </a:spcBef>
              <a:spcAft>
                <a:spcPts val="0"/>
              </a:spcAft>
              <a:buSzPts val="1800"/>
              <a:buChar char="●"/>
            </a:pPr>
            <a:r>
              <a:rPr lang="en"/>
              <a:t>Adjust the criteria for which action to take based on the cluster for an </a:t>
            </a:r>
            <a:r>
              <a:rPr lang="en"/>
              <a:t>arbitrary</a:t>
            </a:r>
            <a:r>
              <a:rPr lang="en"/>
              <a:t> day</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