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sldIdLst>
    <p:sldId id="256" r:id="rId2"/>
    <p:sldId id="292" r:id="rId3"/>
    <p:sldId id="300" r:id="rId4"/>
    <p:sldId id="301" r:id="rId5"/>
    <p:sldId id="302" r:id="rId6"/>
    <p:sldId id="293" r:id="rId7"/>
    <p:sldId id="294" r:id="rId8"/>
    <p:sldId id="295" r:id="rId9"/>
    <p:sldId id="296" r:id="rId10"/>
    <p:sldId id="297" r:id="rId11"/>
    <p:sldId id="309" r:id="rId12"/>
    <p:sldId id="313" r:id="rId13"/>
    <p:sldId id="314" r:id="rId14"/>
    <p:sldId id="315" r:id="rId15"/>
    <p:sldId id="298" r:id="rId16"/>
    <p:sldId id="303" r:id="rId17"/>
    <p:sldId id="304" r:id="rId18"/>
    <p:sldId id="305" r:id="rId19"/>
    <p:sldId id="306" r:id="rId20"/>
    <p:sldId id="307" r:id="rId21"/>
    <p:sldId id="308" r:id="rId22"/>
    <p:sldId id="299" r:id="rId23"/>
    <p:sldId id="316" r:id="rId24"/>
    <p:sldId id="317" r:id="rId25"/>
    <p:sldId id="318" r:id="rId26"/>
    <p:sldId id="319" r:id="rId27"/>
    <p:sldId id="286" r:id="rId28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3675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735086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102629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47017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1837715" algn="l" defTabSz="735086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205258" algn="l" defTabSz="735086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2572802" algn="l" defTabSz="735086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2940345" algn="l" defTabSz="735086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8">
          <p15:clr>
            <a:srgbClr val="A4A3A4"/>
          </p15:clr>
        </p15:guide>
        <p15:guide id="2" pos="319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D6C"/>
    <a:srgbClr val="223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4" y="72"/>
      </p:cViewPr>
      <p:guideLst>
        <p:guide orient="horz" pos="2398"/>
        <p:guide pos="3199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E4F3-3E09-48AD-BDDC-B402A4AD23F7}" type="datetimeFigureOut">
              <a:rPr lang="pt-BR" smtClean="0"/>
              <a:pPr/>
              <a:t>04/09/2018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F1526-938F-405D-9246-8B6848E3C5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7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543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5086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629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0172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7715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5258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2802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40345" algn="l" defTabSz="7350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- Au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7766" y="110175"/>
            <a:ext cx="3477938" cy="421454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6102" y="202373"/>
            <a:ext cx="2317898" cy="3398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dirty="0" err="1"/>
              <a:t>Prof</a:t>
            </a:r>
            <a:r>
              <a:rPr lang="pt-BR" dirty="0"/>
              <a:t>(a). Nome Professor</a:t>
            </a:r>
          </a:p>
        </p:txBody>
      </p:sp>
      <p:sp>
        <p:nvSpPr>
          <p:cNvPr id="8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147766" y="542262"/>
            <a:ext cx="3010104" cy="3083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Aula / Atividade / Revisão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6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/>
          <p:cNvSpPr>
            <a:spLocks noGrp="1"/>
          </p:cNvSpPr>
          <p:nvPr>
            <p:ph type="sldNum" sz="quarter" idx="4"/>
          </p:nvPr>
        </p:nvSpPr>
        <p:spPr>
          <a:xfrm>
            <a:off x="8695724" y="4954904"/>
            <a:ext cx="448276" cy="188596"/>
          </a:xfrm>
          <a:prstGeom prst="rect">
            <a:avLst/>
          </a:prstGeom>
        </p:spPr>
        <p:txBody>
          <a:bodyPr vert="horz" lIns="73509" tIns="36754" rIns="73509" bIns="36754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B024E8-4EB8-4A8F-8081-11272BA9E8B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1859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5pPr>
      <a:lvl6pPr marL="367543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6pPr>
      <a:lvl7pPr marL="735086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7pPr>
      <a:lvl8pPr marL="1102629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8pPr>
      <a:lvl9pPr marL="147017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606B"/>
          </a:solidFill>
          <a:latin typeface="Arial" charset="0"/>
        </a:defRPr>
      </a:lvl9pPr>
    </p:titleStyle>
    <p:bodyStyle>
      <a:lvl1pPr marL="275657" marR="0" indent="-275657" algn="l" defTabSz="735086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0000"/>
        </a:buClr>
        <a:buSzTx/>
        <a:buFontTx/>
        <a:buChar char="•"/>
        <a:tabLst/>
        <a:defRPr kumimoji="0" lang="pt-BR" sz="2900" b="0" i="0" u="none" strike="noStrike" kern="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597258" marR="0" indent="-229714" algn="l" defTabSz="735086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0000"/>
        </a:buClr>
        <a:buSzTx/>
        <a:buFontTx/>
        <a:buChar char="–"/>
        <a:tabLst/>
        <a:defRPr sz="2700">
          <a:solidFill>
            <a:schemeClr val="tx1"/>
          </a:solidFill>
          <a:latin typeface="+mn-lt"/>
        </a:defRPr>
      </a:lvl2pPr>
      <a:lvl3pPr marL="918858" marR="0" indent="-183772" algn="l" defTabSz="735086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0000"/>
        </a:buClr>
        <a:buSzTx/>
        <a:buFontTx/>
        <a:buChar char="•"/>
        <a:tabLst/>
        <a:defRPr sz="2600">
          <a:solidFill>
            <a:schemeClr val="tx1"/>
          </a:solidFill>
          <a:latin typeface="+mn-lt"/>
        </a:defRPr>
      </a:lvl3pPr>
      <a:lvl4pPr marL="1286401" marR="0" indent="-183772" algn="l" defTabSz="735086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0000"/>
        </a:buClr>
        <a:buSzTx/>
        <a:buFontTx/>
        <a:buChar char="–"/>
        <a:tabLst/>
        <a:defRPr sz="1600">
          <a:solidFill>
            <a:schemeClr val="tx1"/>
          </a:solidFill>
          <a:latin typeface="+mn-lt"/>
        </a:defRPr>
      </a:lvl4pPr>
      <a:lvl5pPr marL="1470172" marR="0" indent="0" algn="l" defTabSz="735086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0000"/>
        </a:buClr>
        <a:buSzTx/>
        <a:buFontTx/>
        <a:buNone/>
        <a:tabLst/>
        <a:defRPr sz="1600">
          <a:solidFill>
            <a:schemeClr val="tx1"/>
          </a:solidFill>
          <a:latin typeface="+mn-lt"/>
        </a:defRPr>
      </a:lvl5pPr>
      <a:lvl6pPr marL="2021487" indent="-18377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6pPr>
      <a:lvl7pPr marL="2389030" indent="-18377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7pPr>
      <a:lvl8pPr marL="2756573" indent="-18377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8pPr>
      <a:lvl9pPr marL="3124116" indent="-18377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7543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5086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2629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172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7715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5258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802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40345" algn="l" defTabSz="735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47764" y="599273"/>
            <a:ext cx="4572365" cy="627258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5pPr>
            <a:lvl6pPr marL="36754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6pPr>
            <a:lvl7pPr marL="735086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7pPr>
            <a:lvl8pPr marL="110262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8pPr>
            <a:lvl9pPr marL="1470172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F606B"/>
                </a:solidFill>
                <a:latin typeface="Arial" charset="0"/>
              </a:defRPr>
            </a:lvl9pPr>
          </a:lstStyle>
          <a:p>
            <a:pPr algn="l"/>
            <a:r>
              <a:rPr lang="pt-BR" dirty="0" err="1"/>
              <a:t>Programaçã</a:t>
            </a:r>
            <a:r>
              <a:rPr lang="pt-BR" dirty="0"/>
              <a:t>​o Servidor em Sistemas Web</a:t>
            </a:r>
            <a:endParaRPr lang="pt-BR" kern="0" dirty="0"/>
          </a:p>
        </p:txBody>
      </p:sp>
      <p:sp>
        <p:nvSpPr>
          <p:cNvPr id="8" name="Espaço Reservado para Texto 2"/>
          <p:cNvSpPr txBox="1">
            <a:spLocks/>
          </p:cNvSpPr>
          <p:nvPr/>
        </p:nvSpPr>
        <p:spPr>
          <a:xfrm>
            <a:off x="5540151" y="4277803"/>
            <a:ext cx="3532287" cy="485584"/>
          </a:xfrm>
          <a:prstGeom prst="rect">
            <a:avLst/>
          </a:prstGeom>
        </p:spPr>
        <p:txBody>
          <a:bodyPr/>
          <a:lstStyle>
            <a:lvl1pPr marL="275657" marR="0" indent="-275657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kumimoji="0" lang="pt-BR" sz="2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97258" marR="0" indent="-229714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2700">
                <a:solidFill>
                  <a:schemeClr val="tx1"/>
                </a:solidFill>
                <a:latin typeface="+mn-lt"/>
              </a:defRPr>
            </a:lvl2pPr>
            <a:lvl3pPr marL="918858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sz="2600">
                <a:solidFill>
                  <a:schemeClr val="tx1"/>
                </a:solidFill>
                <a:latin typeface="+mn-lt"/>
              </a:defRPr>
            </a:lvl3pPr>
            <a:lvl4pPr marL="1286401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1470172" marR="0" indent="0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021487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89030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56573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124116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Oswaldo Borges Peres</a:t>
            </a: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177766" y="1746504"/>
            <a:ext cx="1160040" cy="378986"/>
          </a:xfrm>
          <a:prstGeom prst="rect">
            <a:avLst/>
          </a:prstGeom>
        </p:spPr>
        <p:txBody>
          <a:bodyPr/>
          <a:lstStyle>
            <a:lvl1pPr marL="275657" marR="0" indent="-275657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kumimoji="0" lang="pt-BR" sz="2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97258" marR="0" indent="-229714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2700">
                <a:solidFill>
                  <a:schemeClr val="tx1"/>
                </a:solidFill>
                <a:latin typeface="+mn-lt"/>
              </a:defRPr>
            </a:lvl2pPr>
            <a:lvl3pPr marL="918858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sz="2600">
                <a:solidFill>
                  <a:schemeClr val="tx1"/>
                </a:solidFill>
                <a:latin typeface="+mn-lt"/>
              </a:defRPr>
            </a:lvl3pPr>
            <a:lvl4pPr marL="1286401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1470172" marR="0" indent="0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021487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89030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56573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124116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sz="2400" b="1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27108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MVC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4" y="1746630"/>
            <a:ext cx="7753616" cy="278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5"/>
          <p:cNvSpPr txBox="1"/>
          <p:nvPr/>
        </p:nvSpPr>
        <p:spPr>
          <a:xfrm>
            <a:off x="817204" y="4775707"/>
            <a:ext cx="7670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www.javaworld.com</a:t>
            </a:r>
            <a:r>
              <a:rPr lang="pt-BR" sz="800" dirty="0"/>
              <a:t>/</a:t>
            </a:r>
            <a:r>
              <a:rPr lang="pt-BR" sz="800" dirty="0" err="1"/>
              <a:t>article</a:t>
            </a:r>
            <a:r>
              <a:rPr lang="pt-BR" sz="800" dirty="0"/>
              <a:t>/2076557/</a:t>
            </a:r>
            <a:r>
              <a:rPr lang="pt-BR" sz="800" dirty="0" err="1"/>
              <a:t>java</a:t>
            </a:r>
            <a:r>
              <a:rPr lang="pt-BR" sz="800" dirty="0"/>
              <a:t>-web-</a:t>
            </a:r>
            <a:r>
              <a:rPr lang="pt-BR" sz="800" dirty="0" err="1"/>
              <a:t>development</a:t>
            </a:r>
            <a:r>
              <a:rPr lang="pt-BR" sz="800" dirty="0"/>
              <a:t>/understanding-javaserver-pages-model-2-architecture.html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35689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67137" y="2306439"/>
            <a:ext cx="19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Exemplo 2</a:t>
            </a:r>
          </a:p>
        </p:txBody>
      </p:sp>
    </p:spTree>
    <p:extLst>
      <p:ext uri="{BB962C8B-B14F-4D97-AF65-F5344CB8AC3E}">
        <p14:creationId xmlns:p14="http://schemas.microsoft.com/office/powerpoint/2010/main" val="22837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6.1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17" y="1083544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6.1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2" y="1074661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6.1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16" y="1092424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MVC 2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817204" y="4775707"/>
            <a:ext cx="7670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www.javaworld.com</a:t>
            </a:r>
            <a:r>
              <a:rPr lang="pt-BR" sz="800" dirty="0"/>
              <a:t>/</a:t>
            </a:r>
            <a:r>
              <a:rPr lang="pt-BR" sz="800" dirty="0" err="1"/>
              <a:t>article</a:t>
            </a:r>
            <a:r>
              <a:rPr lang="pt-BR" sz="800" dirty="0"/>
              <a:t>/2076557/</a:t>
            </a:r>
            <a:r>
              <a:rPr lang="pt-BR" sz="800" dirty="0" err="1"/>
              <a:t>java</a:t>
            </a:r>
            <a:r>
              <a:rPr lang="pt-BR" sz="800" dirty="0"/>
              <a:t>-web-</a:t>
            </a:r>
            <a:r>
              <a:rPr lang="pt-BR" sz="800" dirty="0" err="1"/>
              <a:t>development</a:t>
            </a:r>
            <a:r>
              <a:rPr lang="pt-BR" sz="800" dirty="0"/>
              <a:t>/understanding-javaserver-pages-model-2-architecture.html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4" y="1734995"/>
            <a:ext cx="7879559" cy="304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67137" y="2306439"/>
            <a:ext cx="19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Exemplo 3</a:t>
            </a:r>
          </a:p>
        </p:txBody>
      </p:sp>
    </p:spTree>
    <p:extLst>
      <p:ext uri="{BB962C8B-B14F-4D97-AF65-F5344CB8AC3E}">
        <p14:creationId xmlns:p14="http://schemas.microsoft.com/office/powerpoint/2010/main" val="9479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5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2" y="994728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4" name="Picture 3" descr="Captura de Tela 2017-06-26 às 15.58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5" y="1083543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4" name="Picture 3" descr="Captura de Tela 2017-06-26 às 16.0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3" y="1074661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Container WEB e J2EE</a:t>
            </a:r>
          </a:p>
        </p:txBody>
      </p:sp>
      <p:pic>
        <p:nvPicPr>
          <p:cNvPr id="17" name="Picture 10" descr="C:\Users\Oswaldo\Desktop\CCT0179\Minha Aula 02\Figuras\computad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" y="2039263"/>
            <a:ext cx="851012" cy="110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C:\Users\Oswaldo\Desktop\CCT0179\Minha Aula 02\Figuras\servid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08" y="2064000"/>
            <a:ext cx="995351" cy="11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5"/>
          <p:cNvSpPr/>
          <p:nvPr/>
        </p:nvSpPr>
        <p:spPr>
          <a:xfrm flipV="1">
            <a:off x="1167447" y="2316307"/>
            <a:ext cx="889646" cy="16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C00000"/>
              </a:solidFill>
            </a:endParaRPr>
          </a:p>
        </p:txBody>
      </p:sp>
      <p:sp>
        <p:nvSpPr>
          <p:cNvPr id="20" name="Seta para a esquerda 10"/>
          <p:cNvSpPr/>
          <p:nvPr/>
        </p:nvSpPr>
        <p:spPr>
          <a:xfrm>
            <a:off x="1176802" y="2727698"/>
            <a:ext cx="871348" cy="140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89439" y="1681336"/>
            <a:ext cx="1261086" cy="7387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400" kern="0" dirty="0">
                <a:latin typeface="+mn-lt"/>
              </a:rPr>
              <a:t>Cliente</a:t>
            </a:r>
          </a:p>
        </p:txBody>
      </p:sp>
      <p:sp>
        <p:nvSpPr>
          <p:cNvPr id="26" name="Subtítulo 2"/>
          <p:cNvSpPr txBox="1">
            <a:spLocks/>
          </p:cNvSpPr>
          <p:nvPr/>
        </p:nvSpPr>
        <p:spPr>
          <a:xfrm>
            <a:off x="1705417" y="1765090"/>
            <a:ext cx="1541210" cy="7387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400" kern="0" dirty="0">
                <a:latin typeface="+mn-lt"/>
              </a:rPr>
              <a:t>Servidor</a:t>
            </a:r>
          </a:p>
        </p:txBody>
      </p:sp>
      <p:sp>
        <p:nvSpPr>
          <p:cNvPr id="14" name="Retângulo 2"/>
          <p:cNvSpPr/>
          <p:nvPr/>
        </p:nvSpPr>
        <p:spPr>
          <a:xfrm>
            <a:off x="3014087" y="1958577"/>
            <a:ext cx="5938737" cy="28483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641196" y="2208431"/>
            <a:ext cx="229241" cy="44499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6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5400000">
            <a:off x="2632606" y="2566528"/>
            <a:ext cx="229241" cy="44499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6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Picture 2" descr="C:\Users\Oswaldo\Desktop\CCT0179\Minha Aula 02\Figuras\servido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15" y="974817"/>
            <a:ext cx="960916" cy="960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795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5.5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21" y="1083543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4" name="Picture 3" descr="Captura de Tela 2017-06-26 às 16.0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0" y="1056898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 err="1"/>
              <a:t>HttpSession</a:t>
            </a:r>
            <a:r>
              <a:rPr lang="pt-BR" sz="2800" b="1" dirty="0"/>
              <a:t> Java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1377358" y="4766765"/>
            <a:ext cx="6412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www.programering.com</a:t>
            </a:r>
            <a:r>
              <a:rPr lang="pt-BR" sz="800" dirty="0"/>
              <a:t>/a/MzN2cTMwATE.html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87" y="1609544"/>
            <a:ext cx="6493258" cy="322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1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67137" y="2306439"/>
            <a:ext cx="19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Exemplo 4</a:t>
            </a:r>
          </a:p>
        </p:txBody>
      </p:sp>
    </p:spTree>
    <p:extLst>
      <p:ext uri="{BB962C8B-B14F-4D97-AF65-F5344CB8AC3E}">
        <p14:creationId xmlns:p14="http://schemas.microsoft.com/office/powerpoint/2010/main" val="28609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22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2" y="1119070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4" name="Picture 3" descr="Captura de Tela 2017-06-26 às 22.1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2" y="1065781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5" name="Picture 4" descr="Captura de Tela 2017-06-26 às 22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0" y="1101306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Bibliografia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2" y="1734995"/>
            <a:ext cx="689156" cy="9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 bwMode="auto">
          <a:xfrm>
            <a:off x="1448948" y="1578017"/>
            <a:ext cx="7262392" cy="30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pt-BR" sz="2000" kern="0" dirty="0">
                <a:latin typeface="+mn-lt"/>
                <a:ea typeface="+mn-ea"/>
                <a:cs typeface="+mn-cs"/>
              </a:rPr>
              <a:t>Java: como programar - 8ª edição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z="2000" kern="0" dirty="0" err="1">
                <a:latin typeface="+mn-lt"/>
                <a:ea typeface="+mn-ea"/>
                <a:cs typeface="+mn-cs"/>
              </a:rPr>
              <a:t>Deitel</a:t>
            </a:r>
            <a:r>
              <a:rPr lang="pt-BR" sz="2000" kern="0" dirty="0">
                <a:latin typeface="+mn-lt"/>
                <a:ea typeface="+mn-ea"/>
                <a:cs typeface="+mn-cs"/>
              </a:rPr>
              <a:t>, Paul J.; </a:t>
            </a:r>
            <a:r>
              <a:rPr lang="pt-BR" sz="2000" kern="0" dirty="0" err="1">
                <a:latin typeface="+mn-lt"/>
                <a:ea typeface="+mn-ea"/>
                <a:cs typeface="+mn-cs"/>
              </a:rPr>
              <a:t>Deitel</a:t>
            </a:r>
            <a:r>
              <a:rPr lang="pt-BR" sz="2000" kern="0" dirty="0">
                <a:latin typeface="+mn-lt"/>
                <a:ea typeface="+mn-ea"/>
                <a:cs typeface="+mn-cs"/>
              </a:rPr>
              <a:t>, Harvey M.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7" y="2795190"/>
            <a:ext cx="699329" cy="9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455794" y="2638501"/>
            <a:ext cx="5770862" cy="30598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kern="0" dirty="0">
                <a:latin typeface="+mn-lt"/>
              </a:rPr>
              <a:t>Aprenda J2EE em 21 Dias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kern="0" dirty="0">
                <a:latin typeface="+mn-lt"/>
              </a:rPr>
              <a:t>Bond, Martin ... [et al.]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4" y="3844632"/>
            <a:ext cx="704698" cy="98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1490679" y="3632170"/>
            <a:ext cx="7068615" cy="30397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kern="0" dirty="0">
                <a:latin typeface="+mn-lt"/>
              </a:rPr>
              <a:t>Desenvolvendo Sites de E-Commerce: como criar um eficaz e lucrativo site de e-commerce, passo a passo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kern="0" dirty="0" err="1">
                <a:latin typeface="+mn-lt"/>
              </a:rPr>
              <a:t>Sharma</a:t>
            </a:r>
            <a:r>
              <a:rPr lang="pt-BR" sz="2000" kern="0" dirty="0">
                <a:latin typeface="+mn-lt"/>
              </a:rPr>
              <a:t>, </a:t>
            </a:r>
            <a:r>
              <a:rPr lang="pt-BR" sz="2000" kern="0" dirty="0" err="1">
                <a:latin typeface="+mn-lt"/>
              </a:rPr>
              <a:t>Vivek</a:t>
            </a:r>
            <a:r>
              <a:rPr lang="pt-BR" sz="2000" kern="0" dirty="0">
                <a:latin typeface="+mn-lt"/>
              </a:rPr>
              <a:t>; </a:t>
            </a:r>
            <a:r>
              <a:rPr lang="pt-BR" sz="2000" kern="0" dirty="0" err="1">
                <a:latin typeface="+mn-lt"/>
              </a:rPr>
              <a:t>Sharma</a:t>
            </a:r>
            <a:r>
              <a:rPr lang="pt-BR" sz="2000" kern="0" dirty="0">
                <a:latin typeface="+mn-lt"/>
              </a:rPr>
              <a:t>, </a:t>
            </a:r>
            <a:r>
              <a:rPr lang="pt-BR" sz="2000" kern="0" dirty="0" err="1">
                <a:latin typeface="+mn-lt"/>
              </a:rPr>
              <a:t>Rajiv</a:t>
            </a:r>
            <a:endParaRPr lang="pt-BR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1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67137" y="2306439"/>
            <a:ext cx="19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Exemplo 1</a:t>
            </a:r>
          </a:p>
        </p:txBody>
      </p:sp>
    </p:spTree>
    <p:extLst>
      <p:ext uri="{BB962C8B-B14F-4D97-AF65-F5344CB8AC3E}">
        <p14:creationId xmlns:p14="http://schemas.microsoft.com/office/powerpoint/2010/main" val="2897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5.5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2" y="1039136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3" name="Picture 2" descr="Captura de Tela 2017-06-26 às 15.5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3" y="1048018"/>
            <a:ext cx="6035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Java Server </a:t>
            </a:r>
            <a:r>
              <a:rPr lang="pt-BR" sz="2800" b="1" dirty="0" err="1"/>
              <a:t>Pages</a:t>
            </a:r>
            <a:r>
              <a:rPr lang="pt-BR" sz="2800" b="1" dirty="0"/>
              <a:t> (JSP)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92" y="1686966"/>
            <a:ext cx="5728757" cy="322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0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Java Server </a:t>
            </a:r>
            <a:r>
              <a:rPr lang="pt-BR" sz="2800" b="1" dirty="0" err="1"/>
              <a:t>Pages</a:t>
            </a:r>
            <a:r>
              <a:rPr lang="pt-BR" sz="2800" b="1" dirty="0"/>
              <a:t> (JSP)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60" y="1664440"/>
            <a:ext cx="5992400" cy="32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5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Java Server </a:t>
            </a:r>
            <a:r>
              <a:rPr lang="pt-BR" sz="2800" b="1" dirty="0" err="1"/>
              <a:t>Pages</a:t>
            </a:r>
            <a:r>
              <a:rPr lang="pt-BR" sz="2800" b="1" dirty="0"/>
              <a:t> (JSP)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60" y="2036478"/>
            <a:ext cx="5938736" cy="208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0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37675" y="1131007"/>
            <a:ext cx="74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666"/>
              </a:spcBef>
            </a:pPr>
            <a:r>
              <a:rPr lang="pt-BR" sz="2800" b="1" dirty="0"/>
              <a:t>MVC</a:t>
            </a:r>
          </a:p>
        </p:txBody>
      </p:sp>
      <p:sp>
        <p:nvSpPr>
          <p:cNvPr id="21" name="CaixaDeTexto 5"/>
          <p:cNvSpPr txBox="1"/>
          <p:nvPr/>
        </p:nvSpPr>
        <p:spPr>
          <a:xfrm>
            <a:off x="370010" y="1750976"/>
            <a:ext cx="8423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MVC é um padrão arquitetural originalmente criado em </a:t>
            </a:r>
            <a:r>
              <a:rPr lang="pt-BR" sz="2400" dirty="0" err="1"/>
              <a:t>Smalltalk</a:t>
            </a:r>
            <a:r>
              <a:rPr lang="pt-BR" sz="2400" dirty="0"/>
              <a:t> no fim da década de 70 que teve por objetivo inicial trazer simplicidade ao manipular interfaces  gráficas.</a:t>
            </a:r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91914" y="2978110"/>
            <a:ext cx="8380416" cy="2030123"/>
          </a:xfrm>
          <a:prstGeom prst="rect">
            <a:avLst/>
          </a:prstGeom>
        </p:spPr>
        <p:txBody>
          <a:bodyPr/>
          <a:lstStyle>
            <a:lvl1pPr marL="275657" marR="0" indent="-275657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kumimoji="0" lang="pt-BR" sz="2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97258" marR="0" indent="-229714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2700">
                <a:solidFill>
                  <a:schemeClr val="tx1"/>
                </a:solidFill>
                <a:latin typeface="+mn-lt"/>
              </a:defRPr>
            </a:lvl2pPr>
            <a:lvl3pPr marL="918858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 sz="2600">
                <a:solidFill>
                  <a:schemeClr val="tx1"/>
                </a:solidFill>
                <a:latin typeface="+mn-lt"/>
              </a:defRPr>
            </a:lvl3pPr>
            <a:lvl4pPr marL="1286401" marR="0" indent="-183772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1470172" marR="0" indent="0" algn="l" defTabSz="73508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021487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89030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56573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124116" indent="-18377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pt-BR" sz="2400" dirty="0" err="1">
                <a:latin typeface="+mj-lt"/>
              </a:rPr>
              <a:t>Model</a:t>
            </a:r>
            <a:r>
              <a:rPr lang="pt-BR" sz="2400" dirty="0">
                <a:latin typeface="+mj-lt"/>
              </a:rPr>
              <a:t>: É o modelo de negócio da sua aplicação</a:t>
            </a:r>
          </a:p>
          <a:p>
            <a:pPr lvl="1"/>
            <a:r>
              <a:rPr lang="pt-BR" sz="2400" dirty="0" err="1">
                <a:latin typeface="+mj-lt"/>
              </a:rPr>
              <a:t>View</a:t>
            </a:r>
            <a:r>
              <a:rPr lang="pt-BR" sz="2400" dirty="0">
                <a:latin typeface="+mj-lt"/>
              </a:rPr>
              <a:t>: É responsável por mostrar visual para o usuário.</a:t>
            </a:r>
          </a:p>
          <a:p>
            <a:pPr lvl="1"/>
            <a:r>
              <a:rPr lang="pt-BR" sz="2400" dirty="0" err="1">
                <a:latin typeface="+mj-lt"/>
              </a:rPr>
              <a:t>Controller</a:t>
            </a:r>
            <a:r>
              <a:rPr lang="pt-BR" sz="2400" dirty="0">
                <a:latin typeface="+mj-lt"/>
              </a:rPr>
              <a:t>: É responsável por tomar a decisão “para quem devo direcionar, dado que o usuário propagou esse estímulo</a:t>
            </a:r>
          </a:p>
        </p:txBody>
      </p:sp>
    </p:spTree>
    <p:extLst>
      <p:ext uri="{BB962C8B-B14F-4D97-AF65-F5344CB8AC3E}">
        <p14:creationId xmlns:p14="http://schemas.microsoft.com/office/powerpoint/2010/main" val="1216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theme/theme1.xml><?xml version="1.0" encoding="utf-8"?>
<a:theme xmlns:a="http://schemas.openxmlformats.org/drawingml/2006/main" name="Tema_AulasGravadas_v1.1">
  <a:themeElements>
    <a:clrScheme name="Personalizad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009900"/>
      </a:accent2>
      <a:accent3>
        <a:srgbClr val="9933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6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6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_AulasGravadas_v1.1" id="{AD78B759-D98E-4DFE-BD8A-1DFE99766BF3}" vid="{DDA36782-6345-47FF-8C17-8D88350FB9D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Tema_AulasGravadas_v1.1</Template>
  <TotalTime>1824</TotalTime>
  <Words>274</Words>
  <Application>Microsoft Office PowerPoint</Application>
  <PresentationFormat>Apresentação na tela (16:9)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Calibri</vt:lpstr>
      <vt:lpstr>Tema_AulasGravadas_v1.1</vt:lpstr>
      <vt:lpstr>Apresentação do PowerPoint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  <vt:lpstr>JavaServer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Andresa Isabel De Sousa</dc:creator>
  <cp:lastModifiedBy>EMERSON PINHEIRO DE SOUZA </cp:lastModifiedBy>
  <cp:revision>155</cp:revision>
  <dcterms:created xsi:type="dcterms:W3CDTF">2014-06-25T14:37:12Z</dcterms:created>
  <dcterms:modified xsi:type="dcterms:W3CDTF">2018-09-04T06:23:29Z</dcterms:modified>
</cp:coreProperties>
</file>