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3"/>
  </p:notesMasterIdLst>
  <p:sldIdLst>
    <p:sldId id="256" r:id="rId2"/>
    <p:sldId id="258" r:id="rId3"/>
    <p:sldId id="259" r:id="rId4"/>
    <p:sldId id="262" r:id="rId5"/>
    <p:sldId id="312" r:id="rId6"/>
    <p:sldId id="307" r:id="rId7"/>
    <p:sldId id="263" r:id="rId8"/>
    <p:sldId id="308" r:id="rId9"/>
    <p:sldId id="260" r:id="rId10"/>
    <p:sldId id="261" r:id="rId11"/>
    <p:sldId id="309" r:id="rId12"/>
    <p:sldId id="311" r:id="rId13"/>
    <p:sldId id="257" r:id="rId14"/>
    <p:sldId id="271" r:id="rId15"/>
    <p:sldId id="269" r:id="rId16"/>
    <p:sldId id="270" r:id="rId17"/>
    <p:sldId id="264" r:id="rId18"/>
    <p:sldId id="310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7" r:id="rId41"/>
    <p:sldId id="298" r:id="rId42"/>
    <p:sldId id="292" r:id="rId43"/>
    <p:sldId id="293" r:id="rId44"/>
    <p:sldId id="296" r:id="rId45"/>
    <p:sldId id="266" r:id="rId46"/>
    <p:sldId id="301" r:id="rId47"/>
    <p:sldId id="299" r:id="rId48"/>
    <p:sldId id="303" r:id="rId49"/>
    <p:sldId id="302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 snapToGrid="0">
      <p:cViewPr>
        <p:scale>
          <a:sx n="76" d="100"/>
          <a:sy n="76" d="100"/>
        </p:scale>
        <p:origin x="30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D4D4-F469-4E32-81A7-AE659824AF29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EB4DC-5A4A-4924-9C44-EE86E38A0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9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busca em profundidade</a:t>
            </a:r>
            <a:r>
              <a:rPr lang="pt-BR" baseline="0" dirty="0" smtClean="0"/>
              <a:t> não resolve nenhum problema específico. Ela é apenas um pré-processamento que leva à resolução eficiente de muitos problemas interessantes. A busca em profundidade nos ajuda a “compreender” o grafo com que estamos lidando, revelando sua “forma” e reunindo informações (representadas pela numeração dos vértices) para a resolução eficiente de muitos problemas.</a:t>
            </a:r>
          </a:p>
          <a:p>
            <a:r>
              <a:rPr lang="pt-BR" dirty="0" smtClean="0"/>
              <a:t>A busca em profundidade está</a:t>
            </a:r>
            <a:r>
              <a:rPr lang="pt-BR" baseline="0" dirty="0" smtClean="0"/>
              <a:t> relacionada com conceitos como </a:t>
            </a:r>
            <a:r>
              <a:rPr lang="pt-BR" baseline="0" dirty="0" err="1" smtClean="0"/>
              <a:t>backtracking</a:t>
            </a:r>
            <a:r>
              <a:rPr lang="pt-BR" baseline="0" dirty="0" smtClean="0"/>
              <a:t>, varredura em </a:t>
            </a:r>
            <a:r>
              <a:rPr lang="pt-BR" baseline="0" dirty="0" err="1" smtClean="0"/>
              <a:t>pré</a:t>
            </a:r>
            <a:r>
              <a:rPr lang="pt-BR" baseline="0" dirty="0" smtClean="0"/>
              <a:t>-ordem, exploração de labirintos, exploração </a:t>
            </a:r>
            <a:r>
              <a:rPr lang="pt-BR" baseline="0" dirty="0" err="1" smtClean="0"/>
              <a:t>Trémaux</a:t>
            </a:r>
            <a:r>
              <a:rPr lang="pt-BR" baseline="0" dirty="0" smtClean="0"/>
              <a:t>, fio de Ariadne (no mito de Teseu e o </a:t>
            </a:r>
            <a:r>
              <a:rPr lang="pt-BR" baseline="0" dirty="0" err="1" smtClean="0"/>
              <a:t>Minotauro</a:t>
            </a:r>
            <a:r>
              <a:rPr lang="pt-BR" baseline="0" dirty="0" smtClean="0"/>
              <a:t>),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EB4DC-5A4A-4924-9C44-EE86E38A030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6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Cada </a:t>
            </a:r>
            <a:r>
              <a:rPr lang="pt-BR" baseline="0" dirty="0" smtClean="0"/>
              <a:t>etapa da busca pode ser resumida assim: (a) escolha um vértice não descoberto ´v´ e (b) visite todos os vértices que </a:t>
            </a:r>
            <a:r>
              <a:rPr lang="pt-BR" baseline="0" dirty="0" smtClean="0"/>
              <a:t>estão ao alcance de v mas ainda não foram descobertos.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EB4DC-5A4A-4924-9C44-EE86E38A030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8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3ª</a:t>
            </a:r>
            <a:r>
              <a:rPr lang="pt-BR" baseline="0" dirty="0" smtClean="0"/>
              <a:t> característica permite construir uma árvore/grafo de distâncias mínimas (menor número de arestas) entre o vértice raiz e os demais.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EB4DC-5A4A-4924-9C44-EE86E38A030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8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Cada </a:t>
            </a:r>
            <a:r>
              <a:rPr lang="pt-BR" baseline="0" dirty="0" smtClean="0"/>
              <a:t>etapa da busca pode ser resumida assim: (a) escolha um vértice não descoberto ´v´ e (b) visite todos os vértices que </a:t>
            </a:r>
            <a:r>
              <a:rPr lang="pt-BR" baseline="0" dirty="0" smtClean="0"/>
              <a:t>estão ao alcance de v mas ainda não foram descobertos.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EB4DC-5A4A-4924-9C44-EE86E38A030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56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DFS –</a:t>
            </a:r>
            <a:r>
              <a:rPr lang="pt-BR" baseline="0" dirty="0" smtClean="0"/>
              <a:t> busca em profundidade</a:t>
            </a:r>
          </a:p>
          <a:p>
            <a:r>
              <a:rPr lang="pt-BR" baseline="0" dirty="0" err="1" smtClean="0"/>
              <a:t>BrFS</a:t>
            </a:r>
            <a:r>
              <a:rPr lang="pt-BR" baseline="0" dirty="0" smtClean="0"/>
              <a:t> – busca em largura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EB4DC-5A4A-4924-9C44-EE86E38A030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9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8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87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57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8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82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40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3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271"/>
            <a:ext cx="8596668" cy="433209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2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2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8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5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9B1-03BE-4E0B-A304-7EB2419ADA03}" type="datetimeFigureOut">
              <a:rPr lang="pt-BR" smtClean="0"/>
              <a:t>25/10/2017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09B7A-5E7C-4BA2-B8A1-7A9C29DBB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1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/>
              <a:t>e Estruturas </a:t>
            </a:r>
            <a:r>
              <a:rPr lang="en-US" dirty="0"/>
              <a:t>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690688"/>
            <a:ext cx="7222836" cy="4007354"/>
          </a:xfrm>
        </p:spPr>
      </p:pic>
    </p:spTree>
    <p:extLst>
      <p:ext uri="{BB962C8B-B14F-4D97-AF65-F5344CB8AC3E}">
        <p14:creationId xmlns:p14="http://schemas.microsoft.com/office/powerpoint/2010/main" val="7068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492856" y="2675737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3751938" y="341947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364465" y="4119634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073023" y="4161596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5874993" y="4161596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228939" y="341947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228939" y="494868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2385363" y="4921702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16" name="Conector reto 15"/>
          <p:cNvCxnSpPr>
            <a:stCxn id="7" idx="3"/>
            <a:endCxn id="8" idx="7"/>
          </p:cNvCxnSpPr>
          <p:nvPr/>
        </p:nvCxnSpPr>
        <p:spPr>
          <a:xfrm flipH="1">
            <a:off x="3992930" y="2920311"/>
            <a:ext cx="541274" cy="54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8" idx="3"/>
            <a:endCxn id="10" idx="7"/>
          </p:cNvCxnSpPr>
          <p:nvPr/>
        </p:nvCxnSpPr>
        <p:spPr>
          <a:xfrm flipH="1">
            <a:off x="3314015" y="3664047"/>
            <a:ext cx="479271" cy="53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0" idx="3"/>
            <a:endCxn id="14" idx="7"/>
          </p:cNvCxnSpPr>
          <p:nvPr/>
        </p:nvCxnSpPr>
        <p:spPr>
          <a:xfrm flipH="1">
            <a:off x="2626355" y="4406170"/>
            <a:ext cx="488016" cy="55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5"/>
            <a:endCxn id="9" idx="1"/>
          </p:cNvCxnSpPr>
          <p:nvPr/>
        </p:nvCxnSpPr>
        <p:spPr>
          <a:xfrm>
            <a:off x="3992930" y="3664047"/>
            <a:ext cx="412883" cy="49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7" idx="5"/>
            <a:endCxn id="12" idx="1"/>
          </p:cNvCxnSpPr>
          <p:nvPr/>
        </p:nvCxnSpPr>
        <p:spPr>
          <a:xfrm>
            <a:off x="4733848" y="2920311"/>
            <a:ext cx="536439" cy="54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2" idx="5"/>
            <a:endCxn id="11" idx="1"/>
          </p:cNvCxnSpPr>
          <p:nvPr/>
        </p:nvCxnSpPr>
        <p:spPr>
          <a:xfrm>
            <a:off x="5469931" y="3664047"/>
            <a:ext cx="446410" cy="53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3"/>
            <a:endCxn id="13" idx="7"/>
          </p:cNvCxnSpPr>
          <p:nvPr/>
        </p:nvCxnSpPr>
        <p:spPr>
          <a:xfrm flipH="1">
            <a:off x="5469931" y="4406170"/>
            <a:ext cx="446410" cy="58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3721544" y="491794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  <a:endParaRPr lang="pt-BR" dirty="0"/>
          </a:p>
        </p:txBody>
      </p:sp>
      <p:cxnSp>
        <p:nvCxnSpPr>
          <p:cNvPr id="44" name="Conector reto 43"/>
          <p:cNvCxnSpPr>
            <a:stCxn id="10" idx="5"/>
            <a:endCxn id="42" idx="1"/>
          </p:cNvCxnSpPr>
          <p:nvPr/>
        </p:nvCxnSpPr>
        <p:spPr>
          <a:xfrm>
            <a:off x="3314015" y="4406170"/>
            <a:ext cx="448877" cy="55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grafo pode ser representado por uma árvore?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</a:t>
            </a:r>
            <a:r>
              <a:rPr lang="en-US" dirty="0" err="1" smtClean="0"/>
              <a:t>algoritmo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de </a:t>
            </a:r>
            <a:r>
              <a:rPr lang="en-US" dirty="0" err="1"/>
              <a:t>instru</a:t>
            </a:r>
            <a:r>
              <a:rPr lang="pt-BR" dirty="0" err="1"/>
              <a:t>ções</a:t>
            </a:r>
            <a:r>
              <a:rPr lang="pt-BR" dirty="0"/>
              <a:t> bem definidas e não ambíguas, cada uma das quais devendo ser executadas mecânica ou eletronicamente em um intervalo de tempo finito e com uma quantidade de esforço finita.</a:t>
            </a:r>
          </a:p>
        </p:txBody>
      </p:sp>
    </p:spTree>
    <p:extLst>
      <p:ext uri="{BB962C8B-B14F-4D97-AF65-F5344CB8AC3E}">
        <p14:creationId xmlns:p14="http://schemas.microsoft.com/office/powerpoint/2010/main" val="19757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de busca (ou de varredura) é um algoritmo que </a:t>
            </a:r>
            <a:r>
              <a:rPr lang="pt-BR"/>
              <a:t>visita os </a:t>
            </a:r>
            <a:r>
              <a:rPr lang="pt-BR" dirty="0"/>
              <a:t>vértices de um grafo andando pelos arcos de um vértice a outro.</a:t>
            </a:r>
          </a:p>
          <a:p>
            <a:r>
              <a:rPr lang="pt-BR" dirty="0"/>
              <a:t>Há muitas maneiras de fazer uma tal busca</a:t>
            </a:r>
          </a:p>
          <a:p>
            <a:r>
              <a:rPr lang="pt-BR" dirty="0"/>
              <a:t>Cada algoritmo de busca é caracterizado pela ordem em que os vértices são visitados.</a:t>
            </a:r>
          </a:p>
        </p:txBody>
      </p:sp>
    </p:spTree>
    <p:extLst>
      <p:ext uri="{BB962C8B-B14F-4D97-AF65-F5344CB8AC3E}">
        <p14:creationId xmlns:p14="http://schemas.microsoft.com/office/powerpoint/2010/main" val="30593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de busca não-informada que progride através da expansão do primeiro nó filho da árvore ou nó adjacente do grafo de busca, e se aprofunda cada vez mais.</a:t>
            </a:r>
          </a:p>
          <a:p>
            <a:r>
              <a:rPr lang="pt-BR" dirty="0"/>
              <a:t>Quando se depara com um nó que não possui filhos, a </a:t>
            </a:r>
            <a:r>
              <a:rPr lang="pt-BR" dirty="0" smtClean="0"/>
              <a:t>busca retrocede e começa no próximo nó.</a:t>
            </a:r>
            <a:endParaRPr lang="pt-BR" dirty="0"/>
          </a:p>
          <a:p>
            <a:r>
              <a:rPr lang="pt-BR" dirty="0" smtClean="0"/>
              <a:t>Para realizar a exploração, todos os nós expandidos recentemente são adicionados a uma pilha.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3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1901135" y="3503367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Busca em Profundidade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943805" y="2798076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320874" y="4312259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5320873" y="2796463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569711" y="2802437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111683" y="3499813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935594" y="4312259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6" idx="3"/>
            <a:endCxn id="13" idx="7"/>
          </p:cNvCxnSpPr>
          <p:nvPr/>
        </p:nvCxnSpPr>
        <p:spPr>
          <a:xfrm flipH="1">
            <a:off x="3471909" y="3166879"/>
            <a:ext cx="533701" cy="39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3" idx="5"/>
            <a:endCxn id="15" idx="1"/>
          </p:cNvCxnSpPr>
          <p:nvPr/>
        </p:nvCxnSpPr>
        <p:spPr>
          <a:xfrm>
            <a:off x="3471909" y="3868616"/>
            <a:ext cx="525490" cy="50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5" idx="6"/>
            <a:endCxn id="9" idx="2"/>
          </p:cNvCxnSpPr>
          <p:nvPr/>
        </p:nvCxnSpPr>
        <p:spPr>
          <a:xfrm>
            <a:off x="4357625" y="4528299"/>
            <a:ext cx="963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6" idx="6"/>
            <a:endCxn id="11" idx="2"/>
          </p:cNvCxnSpPr>
          <p:nvPr/>
        </p:nvCxnSpPr>
        <p:spPr>
          <a:xfrm flipV="1">
            <a:off x="4365836" y="3012503"/>
            <a:ext cx="955037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11" idx="4"/>
            <a:endCxn id="9" idx="0"/>
          </p:cNvCxnSpPr>
          <p:nvPr/>
        </p:nvCxnSpPr>
        <p:spPr>
          <a:xfrm>
            <a:off x="5531889" y="3228543"/>
            <a:ext cx="1" cy="108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3" idx="2"/>
          </p:cNvCxnSpPr>
          <p:nvPr/>
        </p:nvCxnSpPr>
        <p:spPr>
          <a:xfrm flipH="1">
            <a:off x="2313536" y="3715853"/>
            <a:ext cx="798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11" idx="6"/>
            <a:endCxn id="12" idx="2"/>
          </p:cNvCxnSpPr>
          <p:nvPr/>
        </p:nvCxnSpPr>
        <p:spPr>
          <a:xfrm>
            <a:off x="5742904" y="3012503"/>
            <a:ext cx="826807" cy="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 (BFS)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</a:t>
            </a:r>
            <a:r>
              <a:rPr lang="pt-BR" dirty="0" smtClean="0"/>
              <a:t>todo de busca não-informada que expande e examina sistematicamente todos </a:t>
            </a:r>
            <a:r>
              <a:rPr lang="pt-BR" dirty="0"/>
              <a:t>os vértices de um grafo direcionado ou não direcionado.</a:t>
            </a:r>
          </a:p>
          <a:p>
            <a:r>
              <a:rPr lang="pt-BR" dirty="0"/>
              <a:t>Deve garantir que n</a:t>
            </a:r>
            <a:r>
              <a:rPr lang="pt-BR" dirty="0" smtClean="0"/>
              <a:t>enhum vértice ou aresta será visitado mais de uma vez e, para isso utiliza a estrutura de dados “fila” para garantir a ordem de chegada dos vértices.</a:t>
            </a:r>
          </a:p>
          <a:p>
            <a:r>
              <a:rPr lang="pt-BR" dirty="0" smtClean="0"/>
              <a:t>Permite que se descubra todos os vértices a uma distância n do vértice raiz antes de qualquer outro vértice de distância maior que n, sendo n o número de arestas para atingir qualquer outro vértice no grafo considerado.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1881043" y="3503367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923713" y="2798076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300782" y="4312259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5300781" y="2796463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549619" y="2802437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091591" y="3499813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915502" y="4312259"/>
            <a:ext cx="422031" cy="43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6" idx="3"/>
            <a:endCxn id="13" idx="7"/>
          </p:cNvCxnSpPr>
          <p:nvPr/>
        </p:nvCxnSpPr>
        <p:spPr>
          <a:xfrm flipH="1">
            <a:off x="3451817" y="3166879"/>
            <a:ext cx="533701" cy="39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3" idx="5"/>
            <a:endCxn id="15" idx="1"/>
          </p:cNvCxnSpPr>
          <p:nvPr/>
        </p:nvCxnSpPr>
        <p:spPr>
          <a:xfrm>
            <a:off x="3451817" y="3868616"/>
            <a:ext cx="525490" cy="50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5" idx="6"/>
            <a:endCxn id="9" idx="2"/>
          </p:cNvCxnSpPr>
          <p:nvPr/>
        </p:nvCxnSpPr>
        <p:spPr>
          <a:xfrm>
            <a:off x="4337533" y="4528299"/>
            <a:ext cx="963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6" idx="6"/>
            <a:endCxn id="11" idx="2"/>
          </p:cNvCxnSpPr>
          <p:nvPr/>
        </p:nvCxnSpPr>
        <p:spPr>
          <a:xfrm flipV="1">
            <a:off x="4345744" y="3012503"/>
            <a:ext cx="955037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11" idx="4"/>
            <a:endCxn id="9" idx="0"/>
          </p:cNvCxnSpPr>
          <p:nvPr/>
        </p:nvCxnSpPr>
        <p:spPr>
          <a:xfrm>
            <a:off x="5511797" y="3228543"/>
            <a:ext cx="1" cy="108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3" idx="2"/>
          </p:cNvCxnSpPr>
          <p:nvPr/>
        </p:nvCxnSpPr>
        <p:spPr>
          <a:xfrm flipH="1">
            <a:off x="2293444" y="3715853"/>
            <a:ext cx="798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11" idx="6"/>
            <a:endCxn id="12" idx="2"/>
          </p:cNvCxnSpPr>
          <p:nvPr/>
        </p:nvCxnSpPr>
        <p:spPr>
          <a:xfrm>
            <a:off x="5722812" y="3012503"/>
            <a:ext cx="826807" cy="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BFS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marque s</a:t>
            </a:r>
          </a:p>
          <a:p>
            <a:pPr marL="0" indent="0">
              <a:buNone/>
            </a:pPr>
            <a:r>
              <a:rPr lang="pt-BR" dirty="0" smtClean="0"/>
              <a:t>insira </a:t>
            </a:r>
            <a:r>
              <a:rPr lang="pt-BR" dirty="0"/>
              <a:t>s em F</a:t>
            </a:r>
          </a:p>
          <a:p>
            <a:pPr marL="0" indent="0">
              <a:buNone/>
            </a:pPr>
            <a:r>
              <a:rPr lang="pt-BR" dirty="0" smtClean="0"/>
              <a:t>enquanto </a:t>
            </a:r>
            <a:r>
              <a:rPr lang="pt-BR" dirty="0"/>
              <a:t>F não </a:t>
            </a:r>
            <a:r>
              <a:rPr lang="pt-BR"/>
              <a:t>está </a:t>
            </a:r>
            <a:r>
              <a:rPr lang="en-US" dirty="0" err="1"/>
              <a:t>Enquanto</a:t>
            </a:r>
            <a:r>
              <a:rPr lang="en-US" smtClean="0"/>
              <a:t> </a:t>
            </a:r>
            <a:r>
              <a:rPr lang="en-US" dirty="0"/>
              <a:t>a fila n</a:t>
            </a:r>
            <a:r>
              <a:rPr lang="pt-BR" smtClean="0"/>
              <a:t>ãovazia </a:t>
            </a:r>
            <a:r>
              <a:rPr lang="pt-BR" dirty="0"/>
              <a:t>faça</a:t>
            </a:r>
          </a:p>
          <a:p>
            <a:pPr marL="0" indent="0">
              <a:buNone/>
            </a:pPr>
            <a:r>
              <a:rPr lang="pt-BR" dirty="0"/>
              <a:t>	sej</a:t>
            </a:r>
            <a:r>
              <a:rPr lang="pt-BR" dirty="0" smtClean="0"/>
              <a:t>a </a:t>
            </a:r>
            <a:r>
              <a:rPr lang="pt-BR" dirty="0"/>
              <a:t>v o primeiro vértice de F</a:t>
            </a:r>
          </a:p>
          <a:p>
            <a:pPr marL="0" indent="0">
              <a:buNone/>
            </a:pPr>
            <a:r>
              <a:rPr lang="pt-BR" dirty="0" smtClean="0"/>
              <a:t>	para </a:t>
            </a:r>
            <a:r>
              <a:rPr lang="pt-BR" dirty="0"/>
              <a:t>cada w ∈ </a:t>
            </a:r>
            <a:r>
              <a:rPr lang="pt-BR" dirty="0" err="1"/>
              <a:t>listaDeAdjacência</a:t>
            </a:r>
            <a:r>
              <a:rPr lang="pt-BR" dirty="0"/>
              <a:t> de v faça</a:t>
            </a:r>
          </a:p>
          <a:p>
            <a:pPr marL="0" indent="0">
              <a:buNone/>
            </a:pPr>
            <a:r>
              <a:rPr lang="pt-BR" dirty="0" smtClean="0"/>
              <a:t>		se </a:t>
            </a:r>
            <a:r>
              <a:rPr lang="pt-BR" dirty="0"/>
              <a:t>w não está marcado então</a:t>
            </a:r>
          </a:p>
          <a:p>
            <a:pPr marL="0" indent="0">
              <a:buNone/>
            </a:pPr>
            <a:r>
              <a:rPr lang="pt-BR" dirty="0" smtClean="0"/>
              <a:t>			visite </a:t>
            </a:r>
            <a:r>
              <a:rPr lang="pt-BR" dirty="0"/>
              <a:t>aresta entre v e w</a:t>
            </a:r>
          </a:p>
          <a:p>
            <a:pPr marL="0" indent="0">
              <a:buNone/>
            </a:pPr>
            <a:r>
              <a:rPr lang="pt-BR" dirty="0" smtClean="0"/>
              <a:t>			marque </a:t>
            </a:r>
            <a:r>
              <a:rPr lang="pt-BR" dirty="0"/>
              <a:t>w</a:t>
            </a:r>
          </a:p>
          <a:p>
            <a:pPr marL="0" indent="0">
              <a:buNone/>
            </a:pPr>
            <a:r>
              <a:rPr lang="pt-BR" dirty="0" smtClean="0"/>
              <a:t>			insira </a:t>
            </a:r>
            <a:r>
              <a:rPr lang="pt-BR" dirty="0"/>
              <a:t>w em F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senao</a:t>
            </a:r>
            <a:r>
              <a:rPr lang="pt-BR" dirty="0" smtClean="0"/>
              <a:t> </a:t>
            </a:r>
            <a:r>
              <a:rPr lang="pt-BR" dirty="0"/>
              <a:t>se w ∈ F </a:t>
            </a:r>
            <a:r>
              <a:rPr lang="pt-BR" dirty="0" err="1"/>
              <a:t>entao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	visite </a:t>
            </a:r>
            <a:r>
              <a:rPr lang="pt-BR" dirty="0"/>
              <a:t>aresta entre v e </a:t>
            </a:r>
            <a:r>
              <a:rPr lang="pt-BR" dirty="0" smtClean="0"/>
              <a:t>w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fim </a:t>
            </a:r>
            <a:r>
              <a:rPr lang="pt-BR" dirty="0"/>
              <a:t>se</a:t>
            </a:r>
          </a:p>
          <a:p>
            <a:pPr marL="0" indent="0">
              <a:buNone/>
            </a:pPr>
            <a:r>
              <a:rPr lang="pt-BR" dirty="0" smtClean="0"/>
              <a:t>	fim </a:t>
            </a:r>
            <a:r>
              <a:rPr lang="pt-BR" dirty="0"/>
              <a:t>para</a:t>
            </a:r>
          </a:p>
          <a:p>
            <a:pPr marL="0" indent="0">
              <a:buNone/>
            </a:pPr>
            <a:r>
              <a:rPr lang="pt-BR" dirty="0" smtClean="0"/>
              <a:t>	retira </a:t>
            </a:r>
            <a:r>
              <a:rPr lang="pt-BR" dirty="0"/>
              <a:t>v de F</a:t>
            </a:r>
          </a:p>
          <a:p>
            <a:pPr marL="0" indent="0">
              <a:buNone/>
            </a:pPr>
            <a:r>
              <a:rPr lang="pt-BR" dirty="0" smtClean="0"/>
              <a:t>fim </a:t>
            </a:r>
            <a:r>
              <a:rPr lang="pt-BR" dirty="0"/>
              <a:t>enquanto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6967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estrutura de dados é um modo particular de armazenamento e organização de dados em um computador de modo que possam ser usados de modo eficiente.</a:t>
            </a:r>
          </a:p>
        </p:txBody>
      </p:sp>
    </p:spTree>
    <p:extLst>
      <p:ext uri="{BB962C8B-B14F-4D97-AF65-F5344CB8AC3E}">
        <p14:creationId xmlns:p14="http://schemas.microsoft.com/office/powerpoint/2010/main" val="16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informada: </a:t>
            </a:r>
            <a:r>
              <a:rPr lang="pt-BR" dirty="0" smtClean="0"/>
              <a:t>Best-</a:t>
            </a:r>
            <a:r>
              <a:rPr lang="pt-BR" dirty="0" err="1"/>
              <a:t>F</a:t>
            </a:r>
            <a:r>
              <a:rPr lang="pt-BR" dirty="0" err="1" smtClean="0"/>
              <a:t>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Procedimento não sistemático  prefere selecionar nós que “prometem” dirigir a busca mais rapidamente ao estado meta.</a:t>
            </a:r>
          </a:p>
          <a:p>
            <a:r>
              <a:rPr lang="pt-BR" dirty="0"/>
              <a:t>Usa informação específica do domínio que indica qual “parece” ser o melhor caminho para se atingir o estado meta, ou seja, o próximo melhor nó a ser expandido.</a:t>
            </a:r>
          </a:p>
        </p:txBody>
      </p:sp>
    </p:spTree>
    <p:extLst>
      <p:ext uri="{BB962C8B-B14F-4D97-AF65-F5344CB8AC3E}">
        <p14:creationId xmlns:p14="http://schemas.microsoft.com/office/powerpoint/2010/main" val="2703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Best-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Conhecimento específico do problema  função de avaliação f(n):</a:t>
            </a:r>
          </a:p>
          <a:p>
            <a:pPr lvl="1"/>
            <a:r>
              <a:rPr lang="pt-BR" dirty="0"/>
              <a:t>Incorpora uma estimativa do custo do caminho entre o nó corrente e o estado meta</a:t>
            </a:r>
          </a:p>
          <a:p>
            <a:pPr lvl="1"/>
            <a:r>
              <a:rPr lang="pt-BR" dirty="0"/>
              <a:t>Recebe descrições de estados e devolve um valor real</a:t>
            </a:r>
          </a:p>
          <a:p>
            <a:pPr lvl="1"/>
            <a:r>
              <a:rPr lang="pt-BR" dirty="0"/>
              <a:t>Convenção: valores menores de f(n) indicam os melhores nós; f(G) = 0</a:t>
            </a:r>
          </a:p>
        </p:txBody>
      </p:sp>
    </p:spTree>
    <p:extLst>
      <p:ext uri="{BB962C8B-B14F-4D97-AF65-F5344CB8AC3E}">
        <p14:creationId xmlns:p14="http://schemas.microsoft.com/office/powerpoint/2010/main" val="33030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Best-</a:t>
            </a:r>
            <a:r>
              <a:rPr lang="pt-BR" dirty="0" err="1"/>
              <a:t>F</a:t>
            </a:r>
            <a:r>
              <a:rPr lang="pt-BR" dirty="0" err="1" smtClean="0"/>
              <a:t>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Introduz conhecimento na estratégia geral de busca</a:t>
            </a:r>
          </a:p>
          <a:p>
            <a:r>
              <a:rPr lang="pt-BR" dirty="0"/>
              <a:t>Expande primeiro o nó “aparentemente melhor” (o nó que possua a melhor avaliação).</a:t>
            </a:r>
          </a:p>
          <a:p>
            <a:r>
              <a:rPr lang="pt-BR" dirty="0"/>
              <a:t>Termina quando o nó a ser expandido for o estado meta. </a:t>
            </a:r>
          </a:p>
        </p:txBody>
      </p:sp>
    </p:spTree>
    <p:extLst>
      <p:ext uri="{BB962C8B-B14F-4D97-AF65-F5344CB8AC3E}">
        <p14:creationId xmlns:p14="http://schemas.microsoft.com/office/powerpoint/2010/main" val="10418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Best-</a:t>
            </a:r>
            <a:r>
              <a:rPr lang="pt-BR" dirty="0" err="1"/>
              <a:t>F</a:t>
            </a:r>
            <a:r>
              <a:rPr lang="pt-BR" dirty="0" err="1" smtClean="0"/>
              <a:t>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Função </a:t>
            </a:r>
            <a:r>
              <a:rPr lang="pt-BR" dirty="0" err="1"/>
              <a:t>BestFirstSearch</a:t>
            </a:r>
            <a:r>
              <a:rPr lang="pt-BR" dirty="0"/>
              <a:t>(problema, estratégia) devolve uma solução, ou falha</a:t>
            </a:r>
          </a:p>
          <a:p>
            <a:pPr marL="457200" lvl="1" indent="0">
              <a:buNone/>
            </a:pPr>
            <a:r>
              <a:rPr lang="pt-BR" dirty="0"/>
              <a:t>I</a:t>
            </a:r>
            <a:r>
              <a:rPr lang="pt-BR" sz="1800" dirty="0" smtClean="0"/>
              <a:t>nicializa a árvore de busca com o estado inicial do problema</a:t>
            </a:r>
          </a:p>
          <a:p>
            <a:pPr marL="457200" lvl="1" indent="0">
              <a:buNone/>
            </a:pPr>
            <a:r>
              <a:rPr lang="pt-BR" sz="1800" dirty="0" smtClean="0"/>
              <a:t>Laço faça</a:t>
            </a:r>
          </a:p>
          <a:p>
            <a:pPr marL="914400" lvl="2" indent="0">
              <a:buNone/>
            </a:pPr>
            <a:r>
              <a:rPr lang="pt-BR" sz="1800" dirty="0" smtClean="0"/>
              <a:t>Se não há mais candidatos para expandir então devolve falha</a:t>
            </a:r>
          </a:p>
          <a:p>
            <a:pPr marL="914400" lvl="2" indent="0">
              <a:buNone/>
            </a:pPr>
            <a:r>
              <a:rPr lang="pt-BR" sz="1800" dirty="0" smtClean="0"/>
              <a:t>Escolha o primeiro nó da lista de nós terminais</a:t>
            </a:r>
          </a:p>
          <a:p>
            <a:pPr marL="914400" lvl="2" indent="0">
              <a:buNone/>
            </a:pPr>
            <a:r>
              <a:rPr lang="pt-BR" sz="1800" dirty="0" smtClean="0"/>
              <a:t>Se o nó contém um estado meta então devolve a solução</a:t>
            </a:r>
          </a:p>
          <a:p>
            <a:pPr marL="914400" lvl="2" indent="0">
              <a:buNone/>
            </a:pPr>
            <a:r>
              <a:rPr lang="pt-BR" sz="1800" dirty="0" smtClean="0"/>
              <a:t>Senão expanda o nó de acordo com a estratégia</a:t>
            </a:r>
          </a:p>
          <a:p>
            <a:pPr marL="457200" lvl="1" indent="0">
              <a:buNone/>
            </a:pPr>
            <a:r>
              <a:rPr lang="pt-BR" sz="1800" dirty="0" smtClean="0"/>
              <a:t>fim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Best-</a:t>
            </a:r>
            <a:r>
              <a:rPr lang="pt-BR" smtClean="0"/>
              <a:t>First </a:t>
            </a:r>
            <a:r>
              <a:rPr lang="pt-BR" dirty="0"/>
              <a:t>Best-</a:t>
            </a:r>
            <a:r>
              <a:rPr lang="pt-BR" smtClean="0"/>
              <a:t> </a:t>
            </a:r>
            <a:r>
              <a:rPr lang="pt-BR" dirty="0" err="1"/>
              <a:t>Search</a:t>
            </a:r>
            <a:r>
              <a:rPr lang="pt-BR" dirty="0"/>
              <a:t> expande sempre o melhor nó primeiro?</a:t>
            </a:r>
          </a:p>
          <a:p>
            <a:r>
              <a:rPr lang="pt-BR" dirty="0"/>
              <a:t>-se soubéssemos qual é o melhor nó, não haveria busca!</a:t>
            </a:r>
          </a:p>
        </p:txBody>
      </p:sp>
    </p:spTree>
    <p:extLst>
      <p:ext uri="{BB962C8B-B14F-4D97-AF65-F5344CB8AC3E}">
        <p14:creationId xmlns:p14="http://schemas.microsoft.com/office/powerpoint/2010/main" val="28197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de algoritmos BFS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de Custo Uniforme (ou de melhor custo)</a:t>
            </a:r>
          </a:p>
          <a:p>
            <a:r>
              <a:rPr lang="pt-BR" dirty="0" err="1"/>
              <a:t>Greedy</a:t>
            </a:r>
            <a:r>
              <a:rPr lang="pt-BR" dirty="0"/>
              <a:t> Best-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(busca gulosa)</a:t>
            </a:r>
          </a:p>
          <a:p>
            <a:r>
              <a:rPr lang="pt-BR" dirty="0"/>
              <a:t>Busca A*</a:t>
            </a:r>
          </a:p>
          <a:p>
            <a:r>
              <a:rPr lang="pt-BR" dirty="0"/>
              <a:t>Busca IDA*</a:t>
            </a:r>
          </a:p>
        </p:txBody>
      </p:sp>
    </p:spTree>
    <p:extLst>
      <p:ext uri="{BB962C8B-B14F-4D97-AF65-F5344CB8AC3E}">
        <p14:creationId xmlns:p14="http://schemas.microsoft.com/office/powerpoint/2010/main" val="2889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avaliação – custo uniforme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incorporar informação sobre o custo da solução</a:t>
            </a:r>
          </a:p>
          <a:p>
            <a:r>
              <a:rPr lang="pt-BR" dirty="0"/>
              <a:t>Exemplo: Busca de Custo Uniforme</a:t>
            </a:r>
          </a:p>
          <a:p>
            <a:pPr lvl="1"/>
            <a:r>
              <a:rPr lang="pt-BR" dirty="0"/>
              <a:t>F(n) = g(n): estimativa do custo do caminho</a:t>
            </a:r>
          </a:p>
          <a:p>
            <a:pPr lvl="1"/>
            <a:r>
              <a:rPr lang="pt-BR" dirty="0"/>
              <a:t>Não dirige a busca para a solução</a:t>
            </a:r>
          </a:p>
        </p:txBody>
      </p:sp>
    </p:spTree>
    <p:extLst>
      <p:ext uri="{BB962C8B-B14F-4D97-AF65-F5344CB8AC3E}">
        <p14:creationId xmlns:p14="http://schemas.microsoft.com/office/powerpoint/2010/main" val="29583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heurística h(n)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F(n) = h(n) 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h(n): estimativa do custo do caminho que leva a solução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h(n) = 0 se n é o estado meta</a:t>
            </a:r>
          </a:p>
          <a:p>
            <a:r>
              <a:rPr lang="pt-BR" dirty="0"/>
              <a:t>Constrói-se uma h(n) específica para o problema</a:t>
            </a:r>
          </a:p>
        </p:txBody>
      </p:sp>
    </p:spTree>
    <p:extLst>
      <p:ext uri="{BB962C8B-B14F-4D97-AF65-F5344CB8AC3E}">
        <p14:creationId xmlns:p14="http://schemas.microsoft.com/office/powerpoint/2010/main" val="24625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avaliação para o 8-puzzle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seriam algumas funções de avaliação para o 8-puzzle?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	       Estado corrente	        	      Estado meta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88" y="2591818"/>
            <a:ext cx="1988992" cy="2004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82" y="2591818"/>
            <a:ext cx="198137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Greedy</a:t>
            </a:r>
            <a:r>
              <a:rPr lang="pt-BR" dirty="0" smtClean="0"/>
              <a:t> Best-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Algoritmo Best-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que usa h para selecionar nós a serem expandidos</a:t>
            </a:r>
          </a:p>
          <a:p>
            <a:r>
              <a:rPr lang="pt-BR" dirty="0"/>
              <a:t>Minimiza o custo estimado para se atingir o estado meta (h(G))</a:t>
            </a:r>
          </a:p>
          <a:p>
            <a:r>
              <a:rPr lang="pt-BR" dirty="0"/>
              <a:t>Tenta encontrar uma solução rápida mas que nem sempre é a ótima (algoritmo não ótimo)</a:t>
            </a:r>
          </a:p>
          <a:p>
            <a:r>
              <a:rPr lang="pt-BR" dirty="0"/>
              <a:t>Como o DFS: não completo</a:t>
            </a:r>
          </a:p>
          <a:p>
            <a:r>
              <a:rPr lang="pt-BR" dirty="0"/>
              <a:t>Como na </a:t>
            </a:r>
            <a:r>
              <a:rPr lang="pt-BR" dirty="0" err="1"/>
              <a:t>BrFS</a:t>
            </a:r>
            <a:r>
              <a:rPr lang="pt-BR" dirty="0"/>
              <a:t>: guarda todos os nós gerados</a:t>
            </a:r>
          </a:p>
          <a:p>
            <a:r>
              <a:rPr lang="pt-BR" dirty="0"/>
              <a:t>Complexidade de tempo e espaço O(</a:t>
            </a:r>
            <a:r>
              <a:rPr lang="pt-BR" dirty="0" err="1"/>
              <a:t>bm</a:t>
            </a:r>
            <a:r>
              <a:rPr lang="pt-BR" dirty="0"/>
              <a:t>) – pode ser reduzida com uma boa função heurística (depende fortemente da heurística)</a:t>
            </a:r>
          </a:p>
        </p:txBody>
      </p:sp>
    </p:spTree>
    <p:extLst>
      <p:ext uri="{BB962C8B-B14F-4D97-AF65-F5344CB8AC3E}">
        <p14:creationId xmlns:p14="http://schemas.microsoft.com/office/powerpoint/2010/main" val="18017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Filas : são estruturas baseadas no princípio FIFO (</a:t>
            </a:r>
            <a:r>
              <a:rPr lang="pt-BR" dirty="0" err="1"/>
              <a:t>first</a:t>
            </a:r>
            <a:r>
              <a:rPr lang="pt-BR" dirty="0"/>
              <a:t> in, </a:t>
            </a:r>
            <a:r>
              <a:rPr lang="pt-BR" dirty="0" err="1"/>
              <a:t>first</a:t>
            </a:r>
            <a:r>
              <a:rPr lang="pt-BR" dirty="0"/>
              <a:t> out), em que os elementos que foram inseridos no início são os primeiros a serem removidos.</a:t>
            </a:r>
          </a:p>
          <a:p>
            <a:r>
              <a:rPr lang="pt-BR" dirty="0"/>
              <a:t>Pilhas: são estruturas baseadas no princípio LIFO (</a:t>
            </a:r>
            <a:r>
              <a:rPr lang="pt-BR" dirty="0" err="1"/>
              <a:t>last</a:t>
            </a:r>
            <a:r>
              <a:rPr lang="pt-BR" dirty="0"/>
              <a:t> in, </a:t>
            </a:r>
            <a:r>
              <a:rPr lang="pt-BR" dirty="0" err="1"/>
              <a:t>first</a:t>
            </a:r>
            <a:r>
              <a:rPr lang="pt-BR" dirty="0"/>
              <a:t> out), na qual os dados que forem inseridos por último na pilha serão os primeiros a serem removidos. Existem duas funções que se aplicam a todas as pilhas: PUSH, que insere um dado no topo da pilha, e POP, que remove o item no topo da pilha.</a:t>
            </a:r>
          </a:p>
        </p:txBody>
      </p:sp>
    </p:spTree>
    <p:extLst>
      <p:ext uri="{BB962C8B-B14F-4D97-AF65-F5344CB8AC3E}">
        <p14:creationId xmlns:p14="http://schemas.microsoft.com/office/powerpoint/2010/main" val="8813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ir de Arad para </a:t>
            </a:r>
            <a:r>
              <a:rPr lang="pt-BR" dirty="0" err="1" smtClean="0"/>
              <a:t>Bucharest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82" y="1393173"/>
            <a:ext cx="6468972" cy="4813935"/>
          </a:xfrm>
        </p:spPr>
      </p:pic>
    </p:spTree>
    <p:extLst>
      <p:ext uri="{BB962C8B-B14F-4D97-AF65-F5344CB8AC3E}">
        <p14:creationId xmlns:p14="http://schemas.microsoft.com/office/powerpoint/2010/main" val="23436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6738"/>
            <a:ext cx="8044635" cy="4567873"/>
          </a:xfrm>
        </p:spPr>
      </p:pic>
    </p:spTree>
    <p:extLst>
      <p:ext uri="{BB962C8B-B14F-4D97-AF65-F5344CB8AC3E}">
        <p14:creationId xmlns:p14="http://schemas.microsoft.com/office/powerpoint/2010/main" val="1502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Combina busca de custo uniforme com busca heurística</a:t>
            </a:r>
          </a:p>
          <a:p>
            <a:r>
              <a:rPr lang="pt-BR" dirty="0"/>
              <a:t>F(n) = g(n) + h(n)</a:t>
            </a:r>
          </a:p>
          <a:p>
            <a:pPr lvl="1"/>
            <a:r>
              <a:rPr lang="pt-BR" dirty="0"/>
              <a:t>g(n) = custo gasto até n</a:t>
            </a:r>
          </a:p>
          <a:p>
            <a:pPr lvl="1"/>
            <a:r>
              <a:rPr lang="pt-BR" dirty="0"/>
              <a:t>h(n) = custo estimado para atingir a meta a partir de n</a:t>
            </a:r>
          </a:p>
          <a:p>
            <a:pPr lvl="1"/>
            <a:r>
              <a:rPr lang="pt-BR" dirty="0"/>
              <a:t>F(n) = custo estimado do caminho que passa por n para atingir o estado meta</a:t>
            </a:r>
          </a:p>
          <a:p>
            <a:r>
              <a:rPr lang="pt-BR" dirty="0"/>
              <a:t>A* é uma estratégia de busca completa e ótima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A* usa uma heurística admissível</a:t>
            </a:r>
          </a:p>
          <a:p>
            <a:pPr lvl="1"/>
            <a:r>
              <a:rPr lang="pt-BR" dirty="0"/>
              <a:t>H não deve superestimar o custo real para se alcançar a solução: heurística admissível (otimista)</a:t>
            </a:r>
          </a:p>
          <a:p>
            <a:pPr marL="457200" lvl="1" indent="0">
              <a:buNone/>
            </a:pPr>
            <a:r>
              <a:rPr lang="pt-BR" dirty="0"/>
              <a:t>Ex.: distância em linha reta.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h(n) &lt;= h*(n), sendo h*(n) o custo real a partir de n</a:t>
            </a:r>
          </a:p>
        </p:txBody>
      </p:sp>
    </p:spTree>
    <p:extLst>
      <p:ext uri="{BB962C8B-B14F-4D97-AF65-F5344CB8AC3E}">
        <p14:creationId xmlns:p14="http://schemas.microsoft.com/office/powerpoint/2010/main" val="40011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" r="51205" b="74117"/>
          <a:stretch/>
        </p:blipFill>
        <p:spPr>
          <a:xfrm>
            <a:off x="838200" y="1690688"/>
            <a:ext cx="8707734" cy="2781651"/>
          </a:xfrm>
        </p:spPr>
      </p:pic>
    </p:spTree>
    <p:extLst>
      <p:ext uri="{BB962C8B-B14F-4D97-AF65-F5344CB8AC3E}">
        <p14:creationId xmlns:p14="http://schemas.microsoft.com/office/powerpoint/2010/main" val="40113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8720976" cy="3725374"/>
          </a:xfrm>
        </p:spPr>
      </p:pic>
    </p:spTree>
    <p:extLst>
      <p:ext uri="{BB962C8B-B14F-4D97-AF65-F5344CB8AC3E}">
        <p14:creationId xmlns:p14="http://schemas.microsoft.com/office/powerpoint/2010/main" val="34734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19869"/>
            <a:ext cx="8295844" cy="3797786"/>
          </a:xfrm>
        </p:spPr>
      </p:pic>
    </p:spTree>
    <p:extLst>
      <p:ext uri="{BB962C8B-B14F-4D97-AF65-F5344CB8AC3E}">
        <p14:creationId xmlns:p14="http://schemas.microsoft.com/office/powerpoint/2010/main" val="41053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275656" cy="3817933"/>
          </a:xfrm>
        </p:spPr>
      </p:pic>
    </p:spTree>
    <p:extLst>
      <p:ext uri="{BB962C8B-B14F-4D97-AF65-F5344CB8AC3E}">
        <p14:creationId xmlns:p14="http://schemas.microsoft.com/office/powerpoint/2010/main" val="10454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busca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12402" cy="4046921"/>
          </a:xfrm>
        </p:spPr>
      </p:pic>
    </p:spTree>
    <p:extLst>
      <p:ext uri="{BB962C8B-B14F-4D97-AF65-F5344CB8AC3E}">
        <p14:creationId xmlns:p14="http://schemas.microsoft.com/office/powerpoint/2010/main" val="15013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</a:t>
            </a:r>
            <a:r>
              <a:rPr lang="pt-BR" dirty="0" err="1" smtClean="0"/>
              <a:t>ísticas</a:t>
            </a:r>
            <a:r>
              <a:rPr lang="pt-BR" dirty="0" smtClean="0"/>
              <a:t> para o 8-puzzle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Solução típica possui 20 passos</a:t>
            </a:r>
          </a:p>
          <a:p>
            <a:r>
              <a:rPr lang="pt-BR" dirty="0"/>
              <a:t>Fator de ramificação: 3 ou 4 </a:t>
            </a:r>
            <a:r>
              <a:rPr lang="pt-BR" dirty="0">
                <a:sym typeface="Wingdings" panose="05000000000000000000" pitchFamily="2" charset="2"/>
              </a:rPr>
              <a:t> = 320  = 3,5.109</a:t>
            </a:r>
          </a:p>
          <a:p>
            <a:r>
              <a:rPr lang="pt-BR" dirty="0">
                <a:sym typeface="Wingdings" panose="05000000000000000000" pitchFamily="2" charset="2"/>
              </a:rPr>
              <a:t>Função heurística que nunca superestima a distância à meta?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 	Estado Inicial		           Estado Meta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99" y="3420415"/>
            <a:ext cx="1988992" cy="2004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71" y="3420415"/>
            <a:ext cx="198137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grafo é um par de conjuntos: um conjunto de coisas conhecidas como vértices e um conjunto de coisas conhecidas como arcos.</a:t>
            </a:r>
          </a:p>
          <a:p>
            <a:r>
              <a:rPr lang="pt-BR" dirty="0"/>
              <a:t>Cada arco é um par ordenado de vértices.</a:t>
            </a:r>
          </a:p>
          <a:p>
            <a:r>
              <a:rPr lang="pt-BR" dirty="0"/>
              <a:t>O primeiro vértice do par é a ponta inicial do arco e o segundo é a ponta final.</a:t>
            </a:r>
          </a:p>
          <a:p>
            <a:endParaRPr lang="pt-BR" dirty="0" smtClean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8-puzzle: Heurísticas admissíveis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h1(n) = número de pastilhas no lugar errado</a:t>
            </a:r>
          </a:p>
          <a:p>
            <a:r>
              <a:rPr lang="pt-BR" dirty="0"/>
              <a:t>h2(n) = total das distância de Manhattan </a:t>
            </a:r>
          </a:p>
          <a:p>
            <a:endParaRPr lang="pt-BR" dirty="0"/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smtClean="0">
                <a:sym typeface="Wingdings" panose="05000000000000000000" pitchFamily="2" charset="2"/>
              </a:rPr>
              <a:t>	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smtClean="0">
                <a:sym typeface="Wingdings" panose="05000000000000000000" pitchFamily="2" charset="2"/>
              </a:rPr>
              <a:t>Estado </a:t>
            </a:r>
            <a:r>
              <a:rPr lang="pt-BR" dirty="0">
                <a:sym typeface="Wingdings" panose="05000000000000000000" pitchFamily="2" charset="2"/>
              </a:rPr>
              <a:t>Inicial		           		Estado Met</a:t>
            </a:r>
            <a:r>
              <a:rPr lang="pt-BR" dirty="0" smtClean="0">
                <a:sym typeface="Wingdings" panose="05000000000000000000" pitchFamily="2" charset="2"/>
              </a:rPr>
              <a:t>a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h1(I) = ?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h2(I) = 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06" y="2835098"/>
            <a:ext cx="1988992" cy="2004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18" y="2835098"/>
            <a:ext cx="198137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8-puzzle: Heurísticas admissíveis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h1(n) = número de pastilhas no lugar errado</a:t>
            </a:r>
          </a:p>
          <a:p>
            <a:r>
              <a:rPr lang="pt-BR" dirty="0"/>
              <a:t>h2(n) = total das distância de Manhattan </a:t>
            </a:r>
          </a:p>
          <a:p>
            <a:endParaRPr lang="pt-BR" dirty="0"/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 	Estado Inicial			           Estado Met</a:t>
            </a:r>
            <a:r>
              <a:rPr lang="pt-BR" dirty="0" smtClean="0">
                <a:sym typeface="Wingdings" panose="05000000000000000000" pitchFamily="2" charset="2"/>
              </a:rPr>
              <a:t>a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h1(I) = 7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h2(I) = 2 + 3 + 3 + 2 + 4 + 2 + 0 + 2 = 18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65" y="2835098"/>
            <a:ext cx="1988992" cy="2004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28" y="2835098"/>
            <a:ext cx="198137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8-puzzle: Heurísticas admissíveis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h1(n) = número de pastilhas no lugar errado</a:t>
            </a:r>
          </a:p>
          <a:p>
            <a:r>
              <a:rPr lang="pt-BR" dirty="0"/>
              <a:t>h2(n) = total das distância de Manhattan </a:t>
            </a:r>
          </a:p>
        </p:txBody>
      </p:sp>
    </p:spTree>
    <p:extLst>
      <p:ext uri="{BB962C8B-B14F-4D97-AF65-F5344CB8AC3E}">
        <p14:creationId xmlns:p14="http://schemas.microsoft.com/office/powerpoint/2010/main" val="39556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Na real que nem acho necessário falar de heurísticas tanto assim, mas fui no fluxo e deixei aí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Tvz</a:t>
            </a:r>
            <a:r>
              <a:rPr lang="pt-BR" dirty="0"/>
              <a:t> seja interessante, mas só se tiver tempo.</a:t>
            </a:r>
          </a:p>
        </p:txBody>
      </p:sp>
    </p:spTree>
    <p:extLst>
      <p:ext uri="{BB962C8B-B14F-4D97-AF65-F5344CB8AC3E}">
        <p14:creationId xmlns:p14="http://schemas.microsoft.com/office/powerpoint/2010/main" val="3384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/>
              <a:t>São </a:t>
            </a:r>
            <a:r>
              <a:rPr lang="en-US" sz="2400" dirty="0" err="1"/>
              <a:t>estruturas</a:t>
            </a:r>
            <a:r>
              <a:rPr lang="en-US" sz="2400"/>
              <a:t> que </a:t>
            </a:r>
            <a:r>
              <a:rPr lang="en-US" sz="2400" dirty="0" err="1"/>
              <a:t>apresentam</a:t>
            </a:r>
            <a:r>
              <a:rPr lang="en-US" sz="2400"/>
              <a:t>:</a:t>
            </a:r>
          </a:p>
          <a:p>
            <a:pPr marL="457200" lvl="1" indent="0">
              <a:buNone/>
            </a:pPr>
            <a:endParaRPr lang="en-US" b="1"/>
          </a:p>
          <a:p>
            <a:pPr lvl="1"/>
            <a:r>
              <a:rPr lang="en-US" b="1" dirty="0" err="1"/>
              <a:t>Operador</a:t>
            </a:r>
            <a:r>
              <a:rPr lang="en-US" b="1"/>
              <a:t> </a:t>
            </a:r>
            <a:r>
              <a:rPr lang="en-US" b="1" dirty="0"/>
              <a:t>de </a:t>
            </a:r>
            <a:r>
              <a:rPr lang="en-US" b="1" dirty="0" err="1"/>
              <a:t>pertencimento</a:t>
            </a:r>
            <a:r>
              <a:rPr lang="en-US" b="1" dirty="0"/>
              <a:t>: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usar</a:t>
            </a:r>
            <a:r>
              <a:rPr lang="en-US" dirty="0"/>
              <a:t>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 err="1"/>
              <a:t>Método</a:t>
            </a:r>
            <a:r>
              <a:rPr lang="en-US" b="1" dirty="0"/>
              <a:t> de </a:t>
            </a:r>
            <a:r>
              <a:rPr lang="en-US" b="1" dirty="0" err="1"/>
              <a:t>medida</a:t>
            </a:r>
            <a:r>
              <a:rPr lang="en-US" b="1" dirty="0"/>
              <a:t>: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 err="1"/>
              <a:t>Propriedades</a:t>
            </a:r>
            <a:r>
              <a:rPr lang="en-US" b="1" dirty="0"/>
              <a:t> de </a:t>
            </a:r>
            <a:r>
              <a:rPr lang="en-US" b="1" dirty="0" err="1"/>
              <a:t>repartição</a:t>
            </a:r>
            <a:r>
              <a:rPr lang="en-US" b="1" dirty="0"/>
              <a:t>: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[:-1]</a:t>
            </a:r>
            <a:br>
              <a:rPr lang="en-US" dirty="0"/>
            </a:br>
            <a:endParaRPr lang="en-US" i="1" dirty="0"/>
          </a:p>
          <a:p>
            <a:pPr lvl="1"/>
            <a:r>
              <a:rPr lang="en-US" b="1" dirty="0" err="1"/>
              <a:t>Iterabilidade</a:t>
            </a:r>
            <a:r>
              <a:rPr lang="en-US" b="1" dirty="0"/>
              <a:t>:</a:t>
            </a:r>
            <a:r>
              <a:rPr lang="en-US" dirty="0"/>
              <a:t> dados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loops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019657-158E-4DAE-A967-31C6328827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Estruturas sequenciais em Python - Listas e tuplas</a:t>
            </a:r>
            <a:br>
              <a:rPr lang="pt-BR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4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71309"/>
            <a:ext cx="9299786" cy="468725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200"/>
              <a:t>Listas: sequências mutáveis usadas para armazenar coleções de itens</a:t>
            </a:r>
          </a:p>
          <a:p>
            <a:pPr marL="457200" lvl="1" indent="0">
              <a:buNone/>
            </a:pPr>
            <a:r>
              <a:rPr lang="en-US" sz="2200"/>
              <a:t>Criando uma lista</a:t>
            </a:r>
            <a:r>
              <a:rPr lang="en-US"/>
              <a:t>:</a:t>
            </a:r>
          </a:p>
          <a:p>
            <a:pPr marL="457200" lvl="1" indent="0">
              <a:buNone/>
            </a:pPr>
            <a:endParaRPr lang="en-US"/>
          </a:p>
          <a:p>
            <a:pPr marL="914400" lvl="2" indent="0">
              <a:buNone/>
            </a:pPr>
            <a:r>
              <a:rPr lang="en-US" sz="1700"/>
              <a:t>lista1 = []   			</a:t>
            </a:r>
            <a:r>
              <a:rPr lang="en-US" sz="1700"/>
              <a:t>	</a:t>
            </a:r>
            <a:r>
              <a:rPr lang="en-US" sz="1700"/>
              <a:t>		</a:t>
            </a:r>
            <a:r>
              <a:rPr lang="en-US" sz="1700"/>
              <a:t># </a:t>
            </a:r>
            <a:r>
              <a:rPr lang="en-US" sz="1700"/>
              <a:t>cria lista vazia</a:t>
            </a:r>
          </a:p>
          <a:p>
            <a:pPr lvl="2"/>
            <a:endParaRPr lang="en-US" sz="1700"/>
          </a:p>
          <a:p>
            <a:pPr marL="914400" lvl="2" indent="0">
              <a:buNone/>
            </a:pPr>
            <a:r>
              <a:rPr lang="en-US" sz="1700"/>
              <a:t>lista2 =  [a, b, c]  			</a:t>
            </a:r>
            <a:r>
              <a:rPr lang="en-US" sz="1700"/>
              <a:t>	</a:t>
            </a:r>
            <a:r>
              <a:rPr lang="en-US" sz="1700"/>
              <a:t>	</a:t>
            </a:r>
            <a:r>
              <a:rPr lang="en-US" sz="1700"/>
              <a:t># </a:t>
            </a:r>
            <a:r>
              <a:rPr lang="en-US" sz="1700"/>
              <a:t>cria lista com itens “a”, “b” e “c”</a:t>
            </a:r>
          </a:p>
          <a:p>
            <a:pPr lvl="2"/>
            <a:endParaRPr lang="en-US" sz="1700"/>
          </a:p>
          <a:p>
            <a:pPr marL="914400" lvl="2" indent="0">
              <a:buNone/>
            </a:pPr>
            <a:r>
              <a:rPr lang="en-US" sz="1700"/>
              <a:t>lista3 = [x for x in objetoIteravel]  	 	# cria lista com todos os itens em 						</a:t>
            </a:r>
            <a:r>
              <a:rPr lang="en-US" sz="1700"/>
              <a:t>	</a:t>
            </a:r>
            <a:r>
              <a:rPr lang="en-US" sz="1700"/>
              <a:t>				</a:t>
            </a:r>
            <a:r>
              <a:rPr lang="en-US" sz="1700"/>
              <a:t># </a:t>
            </a:r>
            <a:r>
              <a:rPr lang="en-US" sz="1700"/>
              <a:t>objetoIteravel</a:t>
            </a:r>
          </a:p>
          <a:p>
            <a:pPr marL="914400" lvl="2" indent="0">
              <a:buNone/>
            </a:pPr>
            <a:endParaRPr lang="en-US" sz="1700"/>
          </a:p>
          <a:p>
            <a:pPr marL="914400" lvl="2" indent="0">
              <a:buNone/>
            </a:pPr>
            <a:r>
              <a:rPr lang="en-US" sz="1700"/>
              <a:t>lista4 = list() 			</a:t>
            </a:r>
            <a:r>
              <a:rPr lang="en-US" sz="1700"/>
              <a:t>	</a:t>
            </a:r>
            <a:r>
              <a:rPr lang="en-US" sz="1700"/>
              <a:t>		</a:t>
            </a:r>
            <a:r>
              <a:rPr lang="en-US" sz="1700"/>
              <a:t># </a:t>
            </a:r>
            <a:r>
              <a:rPr lang="en-US" sz="1700"/>
              <a:t>outra lista vazia</a:t>
            </a:r>
          </a:p>
          <a:p>
            <a:pPr marL="914400" lvl="2" indent="0">
              <a:buNone/>
            </a:pPr>
            <a:endParaRPr lang="en-US" sz="1700"/>
          </a:p>
          <a:p>
            <a:pPr marL="914400" lvl="2" indent="0">
              <a:buNone/>
            </a:pPr>
            <a:r>
              <a:rPr lang="en-US" sz="1700"/>
              <a:t>lista5 = list(objetoIteravel</a:t>
            </a:r>
            <a:r>
              <a:rPr lang="en-US" sz="1700"/>
              <a:t>)   </a:t>
            </a:r>
            <a:r>
              <a:rPr lang="en-US" sz="1700"/>
              <a:t>			# outra lista com objetoIteravel</a:t>
            </a:r>
            <a:endParaRPr lang="pt-BR" sz="17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019657-158E-4DAE-A967-31C6328827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Estruturas sequenciais em Python - Listas</a:t>
            </a:r>
            <a:br>
              <a:rPr lang="pt-BR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9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 </a:t>
            </a:r>
            <a:r>
              <a:rPr lang="pt-BR" dirty="0" err="1"/>
              <a:t>sequênciais</a:t>
            </a:r>
            <a:r>
              <a:rPr lang="pt-BR" dirty="0"/>
              <a:t> em </a:t>
            </a:r>
            <a:r>
              <a:rPr lang="pt-BR"/>
              <a:t>Python: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/>
              <a:t>Listas são </a:t>
            </a:r>
            <a:r>
              <a:rPr lang="pt-BR" sz="2000" b="1"/>
              <a:t>mutáveis</a:t>
            </a:r>
            <a:r>
              <a:rPr lang="pt-BR" sz="2000"/>
              <a:t>:</a:t>
            </a:r>
          </a:p>
          <a:p>
            <a:pPr lvl="2"/>
            <a:r>
              <a:rPr lang="pt-BR" sz="1800"/>
              <a:t>Aceitam mudanças em seus elementos (versatilidade)</a:t>
            </a:r>
          </a:p>
          <a:p>
            <a:pPr lvl="2"/>
            <a:r>
              <a:rPr lang="pt-BR" sz="1800"/>
              <a:t>Pequena perda de eficiência (operação mais lenta)</a:t>
            </a:r>
          </a:p>
          <a:p>
            <a:pPr marL="457200" lvl="1" indent="0">
              <a:buNone/>
            </a:pPr>
            <a:endParaRPr lang="pt-BR"/>
          </a:p>
          <a:p>
            <a:pPr lvl="1"/>
            <a:r>
              <a:rPr lang="pt-BR"/>
              <a:t>Python: variáveis passadas por referência</a:t>
            </a:r>
          </a:p>
          <a:p>
            <a:pPr lvl="1"/>
            <a:endParaRPr lang="pt-BR"/>
          </a:p>
          <a:p>
            <a:pPr marL="457200" lvl="1" indent="0">
              <a:buNone/>
            </a:pPr>
            <a:r>
              <a:rPr lang="pt-BR"/>
              <a:t>lista2 = lista1			</a:t>
            </a:r>
            <a:r>
              <a:rPr lang="pt-BR"/>
              <a:t>	</a:t>
            </a:r>
            <a:r>
              <a:rPr lang="pt-BR"/>
              <a:t>	</a:t>
            </a:r>
            <a:r>
              <a:rPr lang="pt-BR"/>
              <a:t># </a:t>
            </a:r>
            <a:r>
              <a:rPr lang="pt-BR"/>
              <a:t>lista1 e lista2 são ponteiros para um 					</a:t>
            </a:r>
            <a:r>
              <a:rPr lang="pt-BR"/>
              <a:t>	</a:t>
            </a:r>
            <a:r>
              <a:rPr lang="pt-BR"/>
              <a:t>				</a:t>
            </a:r>
            <a:r>
              <a:rPr lang="pt-BR"/>
              <a:t># </a:t>
            </a:r>
            <a:r>
              <a:rPr lang="pt-BR"/>
              <a:t>mesmo objeto</a:t>
            </a:r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r>
              <a:rPr lang="pt-BR"/>
              <a:t>lista2 = list(lista1)				# lista2 é um ponteiro para um objeto</a:t>
            </a:r>
          </a:p>
          <a:p>
            <a:pPr marL="457200" lvl="1" indent="0">
              <a:buNone/>
            </a:pPr>
            <a:r>
              <a:rPr lang="pt-BR"/>
              <a:t>							# diferente de lista1 </a:t>
            </a:r>
            <a:r>
              <a:rPr lang="pt-BR" b="1"/>
              <a:t>(cópia profunda)</a:t>
            </a:r>
            <a:endParaRPr lang="pt-BR"/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 </a:t>
            </a:r>
            <a:r>
              <a:rPr lang="pt-BR" dirty="0" err="1"/>
              <a:t>sequênciais</a:t>
            </a:r>
            <a:r>
              <a:rPr lang="pt-BR" dirty="0"/>
              <a:t> em </a:t>
            </a:r>
            <a:r>
              <a:rPr lang="pt-BR"/>
              <a:t>Python: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/>
              <a:t>Tuplas </a:t>
            </a:r>
            <a:r>
              <a:rPr lang="pt-BR" b="1"/>
              <a:t>não</a:t>
            </a:r>
            <a:r>
              <a:rPr lang="pt-BR"/>
              <a:t> </a:t>
            </a:r>
            <a:r>
              <a:rPr lang="pt-BR" b="1"/>
              <a:t>são</a:t>
            </a:r>
            <a:r>
              <a:rPr lang="pt-BR"/>
              <a:t> </a:t>
            </a:r>
            <a:r>
              <a:rPr lang="pt-BR" b="1"/>
              <a:t>mutáveis </a:t>
            </a:r>
            <a:r>
              <a:rPr lang="pt-BR"/>
              <a:t>(mas seus elementos podem ser!):</a:t>
            </a:r>
          </a:p>
          <a:p>
            <a:pPr lvl="2"/>
            <a:r>
              <a:rPr lang="pt-BR" sz="2400"/>
              <a:t>Elementos serão sempre os mesmos</a:t>
            </a:r>
          </a:p>
          <a:p>
            <a:pPr lvl="2"/>
            <a:r>
              <a:rPr lang="pt-BR" sz="2400"/>
              <a:t>Maior eficiência</a:t>
            </a:r>
            <a:endParaRPr lang="pt-BR"/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r>
              <a:rPr lang="pt-BR"/>
              <a:t>lista = [11, 22, 33, 44]</a:t>
            </a:r>
          </a:p>
          <a:p>
            <a:pPr marL="457200" lvl="1" indent="0">
              <a:buNone/>
            </a:pPr>
            <a:r>
              <a:rPr lang="pt-BR"/>
              <a:t>tupla = (1, “olá” ,3.14 , lista)</a:t>
            </a:r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r>
              <a:rPr lang="pt-BR"/>
              <a:t>tupla[0] = 2 	# </a:t>
            </a:r>
            <a:r>
              <a:rPr lang="pt-BR" b="1"/>
              <a:t>OPERAÇÃO</a:t>
            </a:r>
            <a:r>
              <a:rPr lang="pt-BR"/>
              <a:t> </a:t>
            </a:r>
            <a:r>
              <a:rPr lang="pt-BR" b="1"/>
              <a:t>INVÁLIDA</a:t>
            </a:r>
          </a:p>
          <a:p>
            <a:pPr marL="457200" lvl="1" indent="0">
              <a:buNone/>
            </a:pPr>
            <a:r>
              <a:rPr lang="pt-BR"/>
              <a:t>lista[0] = 111	# </a:t>
            </a:r>
            <a:r>
              <a:rPr lang="pt-BR" b="1"/>
              <a:t>OPERAÇÃO</a:t>
            </a:r>
            <a:r>
              <a:rPr lang="pt-BR"/>
              <a:t> </a:t>
            </a:r>
            <a:r>
              <a:rPr lang="pt-BR" b="1"/>
              <a:t>VÁLIDA</a:t>
            </a:r>
            <a:r>
              <a:rPr lang="pt-BR"/>
              <a:t>, mesmo que a lista pertença à tupla</a:t>
            </a:r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 </a:t>
            </a:r>
            <a:r>
              <a:rPr lang="pt-BR" dirty="0" err="1"/>
              <a:t>sequênciais</a:t>
            </a:r>
            <a:r>
              <a:rPr lang="pt-BR" dirty="0"/>
              <a:t> em </a:t>
            </a:r>
            <a:r>
              <a:rPr lang="pt-BR"/>
              <a:t>Python: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/>
              <a:t>Operadores úteis:</a:t>
            </a:r>
          </a:p>
          <a:p>
            <a:pPr marL="457200" lvl="1" indent="0">
              <a:buNone/>
            </a:pPr>
            <a:endParaRPr lang="pt-BR"/>
          </a:p>
          <a:p>
            <a:pPr lvl="1"/>
            <a:r>
              <a:rPr lang="pt-BR"/>
              <a:t>slice: retorna uma partição da lista original, a partir de índices</a:t>
            </a:r>
          </a:p>
          <a:p>
            <a:pPr lvl="1"/>
            <a:endParaRPr lang="pt-BR"/>
          </a:p>
          <a:p>
            <a:pPr marL="914400" lvl="2" indent="0">
              <a:buNone/>
            </a:pPr>
            <a:r>
              <a:rPr lang="pt-BR"/>
              <a:t>seq[INDICE_INICIAL : INDICE_FINAL]</a:t>
            </a:r>
          </a:p>
          <a:p>
            <a:pPr marL="457200" lvl="1" indent="0">
              <a:buNone/>
            </a:pPr>
            <a:endParaRPr lang="pt-BR"/>
          </a:p>
          <a:p>
            <a:pPr lvl="1"/>
            <a:r>
              <a:rPr lang="pt-BR"/>
              <a:t>index: retorna o índice de um elemento procurado</a:t>
            </a:r>
          </a:p>
          <a:p>
            <a:pPr lvl="1"/>
            <a:endParaRPr lang="pt-BR"/>
          </a:p>
          <a:p>
            <a:pPr marL="914400" lvl="2" indent="0">
              <a:buNone/>
            </a:pPr>
            <a:r>
              <a:rPr lang="pt-BR"/>
              <a:t>seq.index(ELEMENTO_PROCURADO)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7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matemático que representa relações entre objetos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Roteiro turístico</a:t>
            </a:r>
          </a:p>
          <a:p>
            <a:pPr lvl="2"/>
            <a:r>
              <a:rPr lang="pt-BR" dirty="0" smtClean="0"/>
              <a:t>Qual caminho mais curto para realizar o roteiro?</a:t>
            </a:r>
          </a:p>
          <a:p>
            <a:pPr lvl="1"/>
            <a:r>
              <a:rPr lang="pt-BR" dirty="0" smtClean="0"/>
              <a:t>Partição de um programa em um conjunto de estados</a:t>
            </a:r>
          </a:p>
          <a:p>
            <a:pPr lvl="1"/>
            <a:r>
              <a:rPr lang="pt-BR" dirty="0" smtClean="0"/>
              <a:t>Navegação na Web</a:t>
            </a:r>
          </a:p>
          <a:p>
            <a:pPr lvl="2"/>
            <a:r>
              <a:rPr lang="pt-BR" dirty="0" smtClean="0"/>
              <a:t>Documentos referenciam outros documentos</a:t>
            </a:r>
          </a:p>
          <a:p>
            <a:pPr lvl="2"/>
            <a:r>
              <a:rPr lang="pt-BR" dirty="0" smtClean="0"/>
              <a:t>Objetos: Documentos; Conexões: links</a:t>
            </a:r>
            <a:endParaRPr lang="pt-BR" dirty="0"/>
          </a:p>
          <a:p>
            <a:endParaRPr lang="pt-BR" dirty="0" smtClean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7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Estruturas de mapeamento </a:t>
            </a:r>
            <a:r>
              <a:rPr lang="pt-BR" dirty="0"/>
              <a:t>em </a:t>
            </a:r>
            <a:r>
              <a:rPr lang="pt-BR"/>
              <a:t>Python: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/>
              <a:t>“Memória associativa”</a:t>
            </a:r>
          </a:p>
          <a:p>
            <a:pPr lvl="1"/>
            <a:r>
              <a:rPr lang="pt-BR" sz="2000"/>
              <a:t>São conjuntos não ordenados de pares</a:t>
            </a:r>
          </a:p>
          <a:p>
            <a:pPr lvl="2"/>
            <a:r>
              <a:rPr lang="pt-BR" sz="1800"/>
              <a:t>cada par é composto por </a:t>
            </a:r>
            <a:r>
              <a:rPr lang="pt-BR" sz="1800"/>
              <a:t>uma</a:t>
            </a:r>
            <a:r>
              <a:rPr lang="pt-BR" sz="1800"/>
              <a:t> </a:t>
            </a:r>
            <a:r>
              <a:rPr lang="pt-BR" sz="1800" b="1"/>
              <a:t>chave </a:t>
            </a:r>
            <a:r>
              <a:rPr lang="pt-BR" sz="1800"/>
              <a:t>e</a:t>
            </a:r>
            <a:r>
              <a:rPr lang="pt-BR" sz="1800"/>
              <a:t> </a:t>
            </a:r>
            <a:r>
              <a:rPr lang="pt-BR" sz="1800"/>
              <a:t>um</a:t>
            </a:r>
            <a:r>
              <a:rPr lang="pt-BR" sz="1800" b="1"/>
              <a:t> </a:t>
            </a:r>
            <a:r>
              <a:rPr lang="pt-BR" sz="1800" b="1"/>
              <a:t>valor</a:t>
            </a:r>
            <a:endParaRPr lang="pt-BR" sz="1800"/>
          </a:p>
          <a:p>
            <a:pPr lvl="1"/>
            <a:r>
              <a:rPr lang="pt-BR" sz="2000"/>
              <a:t>As</a:t>
            </a:r>
            <a:r>
              <a:rPr lang="pt-BR" sz="2000"/>
              <a:t> </a:t>
            </a:r>
            <a:r>
              <a:rPr lang="pt-BR" sz="2000" b="1"/>
              <a:t>chaves</a:t>
            </a:r>
            <a:r>
              <a:rPr lang="pt-BR" sz="2000"/>
              <a:t> (</a:t>
            </a:r>
            <a:r>
              <a:rPr lang="pt-BR" sz="2000" i="1"/>
              <a:t>keys</a:t>
            </a:r>
            <a:r>
              <a:rPr lang="pt-BR" sz="2000"/>
              <a:t>)</a:t>
            </a:r>
            <a:r>
              <a:rPr lang="pt-BR" sz="2000"/>
              <a:t> são imutáveis</a:t>
            </a:r>
            <a:r>
              <a:rPr lang="pt-BR" sz="2000"/>
              <a:t>,</a:t>
            </a:r>
            <a:r>
              <a:rPr lang="pt-BR" sz="2000"/>
              <a:t> </a:t>
            </a:r>
            <a:r>
              <a:rPr lang="pt-BR" sz="2000"/>
              <a:t>e indexam os </a:t>
            </a:r>
            <a:r>
              <a:rPr lang="pt-BR" sz="2000" b="1"/>
              <a:t>valores</a:t>
            </a:r>
            <a:endParaRPr lang="pt-BR" sz="2000"/>
          </a:p>
          <a:p>
            <a:pPr lvl="1"/>
            <a:endParaRPr lang="pt-BR" sz="2000"/>
          </a:p>
          <a:p>
            <a:pPr lvl="1"/>
            <a:endParaRPr lang="pt-BR" sz="2000"/>
          </a:p>
          <a:p>
            <a:pPr marL="457200" lvl="1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349280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mapeamento </a:t>
            </a:r>
            <a:r>
              <a:rPr lang="pt-BR" dirty="0"/>
              <a:t>em </a:t>
            </a:r>
            <a:r>
              <a:rPr lang="pt-BR"/>
              <a:t>Python: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/>
              <a:t>“Memória associativa”</a:t>
            </a:r>
          </a:p>
          <a:p>
            <a:pPr marL="457200" lvl="1" indent="0">
              <a:buNone/>
            </a:pPr>
            <a:r>
              <a:rPr lang="pt-BR" sz="2000"/>
              <a:t>Ao contrário de listas e tuplas, são indexados por </a:t>
            </a:r>
            <a:r>
              <a:rPr lang="pt-BR" sz="2000" b="1"/>
              <a:t>chaves</a:t>
            </a:r>
            <a:r>
              <a:rPr lang="pt-BR" sz="2000"/>
              <a:t> (</a:t>
            </a:r>
            <a:r>
              <a:rPr lang="pt-BR" sz="2000" i="1"/>
              <a:t>keys</a:t>
            </a:r>
            <a:r>
              <a:rPr lang="pt-BR" sz="2000"/>
              <a:t>), que são imutáveis.</a:t>
            </a:r>
          </a:p>
          <a:p>
            <a:pPr lvl="1"/>
            <a:r>
              <a:rPr lang="pt-BR" sz="2000"/>
              <a:t>Strings e números sempre podem ser chaves</a:t>
            </a:r>
          </a:p>
          <a:p>
            <a:pPr lvl="1"/>
            <a:r>
              <a:rPr lang="pt-BR" sz="2000"/>
              <a:t>Tuplas podem ser chaves, desde que contenham apenas elementos imutáveis (strings, números e outras tuplas com elementos imutáveis)</a:t>
            </a:r>
          </a:p>
          <a:p>
            <a:pPr lvl="2"/>
            <a:r>
              <a:rPr lang="pt-BR" sz="1800" i="1"/>
              <a:t>Então listas não podem ser chaves!</a:t>
            </a:r>
          </a:p>
        </p:txBody>
      </p:sp>
    </p:spTree>
    <p:extLst>
      <p:ext uri="{BB962C8B-B14F-4D97-AF65-F5344CB8AC3E}">
        <p14:creationId xmlns:p14="http://schemas.microsoft.com/office/powerpoint/2010/main" val="25414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Ligações aéreas entre 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861546" y="1535304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5768995" y="3814439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573061" y="4873735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4775196" y="280987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4035151" y="5754826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2436801" y="5017003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1054093" y="3552081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>
            <a:stCxn id="9" idx="3"/>
            <a:endCxn id="11" idx="7"/>
          </p:cNvCxnSpPr>
          <p:nvPr/>
        </p:nvCxnSpPr>
        <p:spPr>
          <a:xfrm flipH="1">
            <a:off x="6009987" y="1779878"/>
            <a:ext cx="892907" cy="207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1" idx="1"/>
            <a:endCxn id="13" idx="5"/>
          </p:cNvCxnSpPr>
          <p:nvPr/>
        </p:nvCxnSpPr>
        <p:spPr>
          <a:xfrm flipH="1" flipV="1">
            <a:off x="5016188" y="3054447"/>
            <a:ext cx="794155" cy="80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2" idx="0"/>
            <a:endCxn id="11" idx="3"/>
          </p:cNvCxnSpPr>
          <p:nvPr/>
        </p:nvCxnSpPr>
        <p:spPr>
          <a:xfrm flipV="1">
            <a:off x="5714231" y="4059013"/>
            <a:ext cx="96112" cy="81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6" idx="5"/>
            <a:endCxn id="15" idx="1"/>
          </p:cNvCxnSpPr>
          <p:nvPr/>
        </p:nvCxnSpPr>
        <p:spPr>
          <a:xfrm>
            <a:off x="1295085" y="3796655"/>
            <a:ext cx="1183064" cy="126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5" idx="5"/>
            <a:endCxn id="14" idx="1"/>
          </p:cNvCxnSpPr>
          <p:nvPr/>
        </p:nvCxnSpPr>
        <p:spPr>
          <a:xfrm>
            <a:off x="2677793" y="5261577"/>
            <a:ext cx="1398706" cy="53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4916366" y="5468290"/>
            <a:ext cx="282340" cy="286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>
            <a:stCxn id="14" idx="6"/>
            <a:endCxn id="31" idx="3"/>
          </p:cNvCxnSpPr>
          <p:nvPr/>
        </p:nvCxnSpPr>
        <p:spPr>
          <a:xfrm flipV="1">
            <a:off x="4317491" y="5712864"/>
            <a:ext cx="640223" cy="18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1" idx="7"/>
            <a:endCxn id="12" idx="3"/>
          </p:cNvCxnSpPr>
          <p:nvPr/>
        </p:nvCxnSpPr>
        <p:spPr>
          <a:xfrm flipV="1">
            <a:off x="5157358" y="5118309"/>
            <a:ext cx="457051" cy="39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1" idx="0"/>
            <a:endCxn id="11" idx="3"/>
          </p:cNvCxnSpPr>
          <p:nvPr/>
        </p:nvCxnSpPr>
        <p:spPr>
          <a:xfrm flipV="1">
            <a:off x="5057536" y="4059013"/>
            <a:ext cx="752807" cy="140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4" idx="7"/>
            <a:endCxn id="11" idx="3"/>
          </p:cNvCxnSpPr>
          <p:nvPr/>
        </p:nvCxnSpPr>
        <p:spPr>
          <a:xfrm flipV="1">
            <a:off x="4276143" y="4059013"/>
            <a:ext cx="1534200" cy="173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5" idx="7"/>
            <a:endCxn id="11" idx="3"/>
          </p:cNvCxnSpPr>
          <p:nvPr/>
        </p:nvCxnSpPr>
        <p:spPr>
          <a:xfrm flipV="1">
            <a:off x="2677793" y="4059013"/>
            <a:ext cx="3132550" cy="99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143886" y="1452508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Paris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644536" y="5232852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Brasilia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673059" y="6101270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São Paulo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212132" y="5598429"/>
            <a:ext cx="193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Rio de Janeiro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910165" y="4892245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Salvador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138064" y="3810501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Recife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126098" y="2448807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Natal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30611" y="3252321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Manaus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2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923425"/>
            <a:ext cx="3678381" cy="429734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65" y="2063179"/>
            <a:ext cx="2136919" cy="32112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88" y="967804"/>
            <a:ext cx="2085975" cy="21907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88" y="3516758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origem das árvores genealógicas.</a:t>
            </a:r>
          </a:p>
          <a:p>
            <a:r>
              <a:rPr lang="pt-BR" dirty="0" smtClean="0"/>
              <a:t>O relacionamento entre nós é descrito com os termos “pai” para os antecessores diretos de um nó e “filhos” para os descendentes diretos.</a:t>
            </a:r>
            <a:endParaRPr lang="pt-BR" dirty="0"/>
          </a:p>
          <a:p>
            <a:r>
              <a:rPr lang="pt-BR" dirty="0" smtClean="0"/>
              <a:t>São como grafos, porém possui relação hierárquica, ou seja, cada nó pode ter vários sucessores mas apenas um antecessor.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Hierarquia de pastas</a:t>
            </a:r>
          </a:p>
          <a:p>
            <a:pPr lvl="1"/>
            <a:r>
              <a:rPr lang="pt-BR" dirty="0" smtClean="0"/>
              <a:t>Árvore genealógica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7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estrutura de dados em que cada elemento tem um ou mais elementos associados, podendo definir-se uma árvore recursivamente </a:t>
            </a:r>
            <a:r>
              <a:rPr lang="pt-BR" dirty="0" smtClean="0"/>
              <a:t>como: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estrutura (uma </a:t>
            </a:r>
            <a:r>
              <a:rPr lang="pt-BR" dirty="0" smtClean="0"/>
              <a:t>árvore)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nó (designado por raiz), que contém a informação a 	armazenar e um conjunto finito de árvores (as </a:t>
            </a:r>
            <a:r>
              <a:rPr lang="pt-BR" dirty="0" err="1"/>
              <a:t>sub-árvores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existe árvores vazias, no mínimo haverá um nó raiz (que 	não possui pai)</a:t>
            </a:r>
          </a:p>
        </p:txBody>
      </p:sp>
    </p:spTree>
    <p:extLst>
      <p:ext uri="{BB962C8B-B14F-4D97-AF65-F5344CB8AC3E}">
        <p14:creationId xmlns:p14="http://schemas.microsoft.com/office/powerpoint/2010/main" val="5633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1327</TotalTime>
  <Words>1880</Words>
  <Application>Microsoft Office PowerPoint</Application>
  <PresentationFormat>Widescreen</PresentationFormat>
  <Paragraphs>275</Paragraphs>
  <Slides>51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Calibri</vt:lpstr>
      <vt:lpstr>Trebuchet MS</vt:lpstr>
      <vt:lpstr>Wingdings</vt:lpstr>
      <vt:lpstr>Wingdings 3</vt:lpstr>
      <vt:lpstr>Facetado</vt:lpstr>
      <vt:lpstr>Algoritmos e Estruturas de Dados</vt:lpstr>
      <vt:lpstr>O que são estrutura de dados</vt:lpstr>
      <vt:lpstr>Algumas estrutura de dados</vt:lpstr>
      <vt:lpstr>Grafos</vt:lpstr>
      <vt:lpstr>Grafos</vt:lpstr>
      <vt:lpstr>Ligações aéreas entre cidades</vt:lpstr>
      <vt:lpstr>Grafos</vt:lpstr>
      <vt:lpstr>Árvore</vt:lpstr>
      <vt:lpstr>Árvore</vt:lpstr>
      <vt:lpstr>Árvore</vt:lpstr>
      <vt:lpstr>Árvore</vt:lpstr>
      <vt:lpstr>Um grafo pode ser representado por uma árvore?</vt:lpstr>
      <vt:lpstr>O que é algoritmo?</vt:lpstr>
      <vt:lpstr>Algoritmos de busca</vt:lpstr>
      <vt:lpstr>Busca em profundidade</vt:lpstr>
      <vt:lpstr>Busca em Profundidade</vt:lpstr>
      <vt:lpstr>Busca em largura (BFS)</vt:lpstr>
      <vt:lpstr>Busca em Largura</vt:lpstr>
      <vt:lpstr>Algoritmo de BFS</vt:lpstr>
      <vt:lpstr>Busca informada: Best-First Search</vt:lpstr>
      <vt:lpstr>Best-First Search</vt:lpstr>
      <vt:lpstr>Best-First Search</vt:lpstr>
      <vt:lpstr>Best-First Search</vt:lpstr>
      <vt:lpstr>Questão</vt:lpstr>
      <vt:lpstr>Família de algoritmos BFS</vt:lpstr>
      <vt:lpstr>Função de avaliação – custo uniforme</vt:lpstr>
      <vt:lpstr>Função heurística h(n)</vt:lpstr>
      <vt:lpstr>Função de avaliação para o 8-puzzle</vt:lpstr>
      <vt:lpstr>Greedy Best-First Search</vt:lpstr>
      <vt:lpstr>Exemplo 1: ir de Arad para Bucharest</vt:lpstr>
      <vt:lpstr>Espaço de busca</vt:lpstr>
      <vt:lpstr>Busca A*</vt:lpstr>
      <vt:lpstr>Busca A*</vt:lpstr>
      <vt:lpstr>Espaço de busca</vt:lpstr>
      <vt:lpstr>Espaço de busca</vt:lpstr>
      <vt:lpstr>Espaço de busca</vt:lpstr>
      <vt:lpstr>Espaço de busca</vt:lpstr>
      <vt:lpstr>Espaço de busca</vt:lpstr>
      <vt:lpstr>Heurísticas para o 8-puzzle</vt:lpstr>
      <vt:lpstr>8-puzzle: Heurísticas admissíveis</vt:lpstr>
      <vt:lpstr>8-puzzle: Heurísticas admissíveis</vt:lpstr>
      <vt:lpstr>8-puzzle: Heurísticas admissíveis</vt:lpstr>
      <vt:lpstr>Na real que nem acho necessário falar de heurísticas tanto assim, mas fui no fluxo e deixei aí</vt:lpstr>
      <vt:lpstr>Apresentação do PowerPoint</vt:lpstr>
      <vt:lpstr>Apresentação do PowerPoint</vt:lpstr>
      <vt:lpstr>Apresentação do PowerPoint</vt:lpstr>
      <vt:lpstr>Estruturas de dados sequênciais em Python:</vt:lpstr>
      <vt:lpstr>Estruturas de dados sequênciais em Python:</vt:lpstr>
      <vt:lpstr>Estruturas de dados sequênciais em Python:</vt:lpstr>
      <vt:lpstr>Estruturas de mapeamento em Python: Dicionários</vt:lpstr>
      <vt:lpstr>Estruturas de mapeamento em Python: Dicionários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 de Dados</dc:title>
  <dc:creator>Pedro Miguel Machado</dc:creator>
  <cp:lastModifiedBy>Pedro Miguel Machado</cp:lastModifiedBy>
  <cp:revision>55</cp:revision>
  <dcterms:created xsi:type="dcterms:W3CDTF">2017-10-24T18:56:06Z</dcterms:created>
  <dcterms:modified xsi:type="dcterms:W3CDTF">2017-10-25T17:16:47Z</dcterms:modified>
</cp:coreProperties>
</file>