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9753600" cy="73152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6371" y="3265805"/>
            <a:ext cx="8860858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ORDENAÇÃO TOPOLÓGICA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6371" y="4599143"/>
            <a:ext cx="8860858" cy="1281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2425" spc="751">
                <a:solidFill>
                  <a:srgbClr val="FFFFFF"/>
                </a:solidFill>
                <a:latin typeface="Anonymous Pro Bold"/>
              </a:rPr>
              <a:t>BRUNA RUBACK FRAUCHES</a:t>
            </a:r>
          </a:p>
          <a:p>
            <a:pPr algn="ctr">
              <a:lnSpc>
                <a:spcPts val="3395"/>
              </a:lnSpc>
            </a:pPr>
            <a:r>
              <a:rPr lang="en-US" sz="2425" spc="751">
                <a:solidFill>
                  <a:srgbClr val="FFFFFF"/>
                </a:solidFill>
                <a:latin typeface="Anonymous Pro Bold"/>
              </a:rPr>
              <a:t>EMERSON DE SANTANA EMIDIO</a:t>
            </a:r>
          </a:p>
          <a:p>
            <a:pPr algn="ctr">
              <a:lnSpc>
                <a:spcPts val="3395"/>
              </a:lnSpc>
            </a:pPr>
            <a:r>
              <a:rPr lang="en-US" sz="2425" spc="751">
                <a:solidFill>
                  <a:srgbClr val="FFFFFF"/>
                </a:solidFill>
                <a:latin typeface="Anonymous Pro Bold"/>
              </a:rPr>
              <a:t>MARCIO BRASIL FERNANDES LOUREIRO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6617" y="984811"/>
            <a:ext cx="8860858" cy="212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APLICANDO O ALGORITMO DE ORDENAÇÃO TOPOLÓGICA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3424493"/>
            <a:ext cx="9791164" cy="3904901"/>
          </a:xfrm>
          <a:custGeom>
            <a:avLst/>
            <a:gdLst/>
            <a:ahLst/>
            <a:cxnLst/>
            <a:rect r="r" b="b" t="t" l="l"/>
            <a:pathLst>
              <a:path h="3904901" w="9791164">
                <a:moveTo>
                  <a:pt x="0" y="0"/>
                </a:moveTo>
                <a:lnTo>
                  <a:pt x="9791164" y="0"/>
                </a:lnTo>
                <a:lnTo>
                  <a:pt x="9791164" y="3904902"/>
                </a:lnTo>
                <a:lnTo>
                  <a:pt x="0" y="390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6617" y="4120197"/>
            <a:ext cx="8905875" cy="2463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Inicialmente, é verificado se o tamanho da heap é 1. Caso seja, podemos retornar a última árvore passada por parâmetro para o método.</a:t>
            </a:r>
          </a:p>
          <a:p>
            <a:pPr algn="just">
              <a:lnSpc>
                <a:spcPts val="2817"/>
              </a:lnSpc>
            </a:pPr>
          </a:p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Em seguida, retiramos os dois menores elementos da Heap e somamos suas respectivas frequências. </a:t>
            </a:r>
          </a:p>
          <a:p>
            <a:pPr algn="just">
              <a:lnSpc>
                <a:spcPts val="281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71700" y="-19050"/>
            <a:ext cx="7602391" cy="7391109"/>
          </a:xfrm>
          <a:custGeom>
            <a:avLst/>
            <a:gdLst/>
            <a:ahLst/>
            <a:cxnLst/>
            <a:rect r="r" b="b" t="t" l="l"/>
            <a:pathLst>
              <a:path h="7391109" w="7602391">
                <a:moveTo>
                  <a:pt x="0" y="0"/>
                </a:moveTo>
                <a:lnTo>
                  <a:pt x="7602391" y="0"/>
                </a:lnTo>
                <a:lnTo>
                  <a:pt x="7602391" y="7391109"/>
                </a:lnTo>
                <a:lnTo>
                  <a:pt x="0" y="7391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429" r="0" b="-142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900" y="1155833"/>
            <a:ext cx="1734213" cy="4984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01.</a:t>
            </a: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02.</a:t>
            </a: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03.</a:t>
            </a: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04.</a:t>
            </a: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05.</a:t>
            </a:r>
          </a:p>
          <a:p>
            <a:pPr algn="r">
              <a:lnSpc>
                <a:spcPts val="5635"/>
              </a:lnSpc>
            </a:pPr>
          </a:p>
          <a:p>
            <a:pPr algn="r">
              <a:lnSpc>
                <a:spcPts val="563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660928" y="1239040"/>
            <a:ext cx="5467350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encontrarElo()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60928" y="1981514"/>
            <a:ext cx="5467350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ListaSemPredecessores()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60928" y="3395717"/>
            <a:ext cx="5467350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percorrerLista()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60928" y="4136734"/>
            <a:ext cx="5644808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percorrerListaSucessores()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1580720" y="3308072"/>
            <a:ext cx="5353892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"/>
              </a:rPr>
              <a:t>MÉTODOS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60928" y="2723988"/>
            <a:ext cx="5467350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imprimirElementos()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1844" y="1004528"/>
            <a:ext cx="9327476" cy="196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5"/>
              </a:lnSpc>
            </a:pPr>
            <a:r>
              <a:rPr lang="en-US" sz="3725" spc="1154">
                <a:solidFill>
                  <a:srgbClr val="FFFFFF"/>
                </a:solidFill>
                <a:latin typeface="Anonymous Pro Bold"/>
              </a:rPr>
              <a:t>ENCONTRARELO()</a:t>
            </a:r>
          </a:p>
          <a:p>
            <a:pPr algn="ctr">
              <a:lnSpc>
                <a:spcPts val="5215"/>
              </a:lnSpc>
            </a:pPr>
            <a:r>
              <a:rPr lang="en-US" sz="3725" spc="1154">
                <a:solidFill>
                  <a:srgbClr val="FFFFFF"/>
                </a:solidFill>
                <a:latin typeface="Anonymous Pro Bold"/>
              </a:rPr>
              <a:t>E</a:t>
            </a:r>
          </a:p>
          <a:p>
            <a:pPr algn="ctr">
              <a:lnSpc>
                <a:spcPts val="5215"/>
              </a:lnSpc>
            </a:pPr>
            <a:r>
              <a:rPr lang="en-US" sz="3725" spc="1154">
                <a:solidFill>
                  <a:srgbClr val="FFFFFF"/>
                </a:solidFill>
                <a:latin typeface="Anonymous Pro Bold"/>
              </a:rPr>
              <a:t>LISTASEMPREDECESSORES()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3424493"/>
            <a:ext cx="9791164" cy="3904901"/>
          </a:xfrm>
          <a:custGeom>
            <a:avLst/>
            <a:gdLst/>
            <a:ahLst/>
            <a:cxnLst/>
            <a:rect r="r" b="b" t="t" l="l"/>
            <a:pathLst>
              <a:path h="3904901" w="9791164">
                <a:moveTo>
                  <a:pt x="0" y="0"/>
                </a:moveTo>
                <a:lnTo>
                  <a:pt x="9791164" y="0"/>
                </a:lnTo>
                <a:lnTo>
                  <a:pt x="9791164" y="3904902"/>
                </a:lnTo>
                <a:lnTo>
                  <a:pt x="0" y="390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1467" y="3935648"/>
            <a:ext cx="8848231" cy="4041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2041" indent="-236020" lvl="1">
              <a:lnSpc>
                <a:spcPts val="3060"/>
              </a:lnSpc>
              <a:buFont typeface="Arial"/>
              <a:buChar char="•"/>
            </a:pPr>
            <a:r>
              <a:rPr lang="en-US" sz="2186">
                <a:solidFill>
                  <a:srgbClr val="26499E"/>
                </a:solidFill>
                <a:latin typeface="Arimo"/>
              </a:rPr>
              <a:t>Recebe uma chave como parâmetro e itera obre a lista até encontra a chave passada.</a:t>
            </a:r>
          </a:p>
          <a:p>
            <a:pPr algn="just">
              <a:lnSpc>
                <a:spcPts val="2920"/>
              </a:lnSpc>
            </a:pPr>
          </a:p>
          <a:p>
            <a:pPr algn="just">
              <a:lnSpc>
                <a:spcPts val="2920"/>
              </a:lnSpc>
            </a:pPr>
          </a:p>
          <a:p>
            <a:pPr algn="just">
              <a:lnSpc>
                <a:spcPts val="2920"/>
              </a:lnSpc>
            </a:pPr>
          </a:p>
          <a:p>
            <a:pPr algn="just" marL="450451" indent="-225226" lvl="1">
              <a:lnSpc>
                <a:spcPts val="2920"/>
              </a:lnSpc>
              <a:buFont typeface="Arial"/>
              <a:buChar char="•"/>
            </a:pPr>
            <a:r>
              <a:rPr lang="en-US" sz="2086">
                <a:solidFill>
                  <a:srgbClr val="26499E"/>
                </a:solidFill>
                <a:latin typeface="Arimo"/>
                <a:ea typeface="Arimo"/>
              </a:rPr>
              <a:t>Po﻿ssui um elo auxiliar p que recebe prim e o aponta para null. Insere na lista cada Elo com o contador igual a zero.</a:t>
            </a:r>
          </a:p>
          <a:p>
            <a:pPr algn="just">
              <a:lnSpc>
                <a:spcPts val="2920"/>
              </a:lnSpc>
            </a:pPr>
          </a:p>
          <a:p>
            <a:pPr algn="just">
              <a:lnSpc>
                <a:spcPts val="2920"/>
              </a:lnSpc>
            </a:pPr>
          </a:p>
          <a:p>
            <a:pPr algn="just">
              <a:lnSpc>
                <a:spcPts val="2920"/>
              </a:lnSpc>
            </a:pPr>
          </a:p>
          <a:p>
            <a:pPr algn="just">
              <a:lnSpc>
                <a:spcPts val="292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953264" y="1243803"/>
            <a:ext cx="11660127" cy="201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5"/>
              </a:lnSpc>
            </a:pPr>
            <a:r>
              <a:rPr lang="en-US" sz="3825" spc="1185">
                <a:solidFill>
                  <a:srgbClr val="FFFFFF"/>
                </a:solidFill>
                <a:latin typeface="Anonymous Pro Bold"/>
              </a:rPr>
              <a:t>IMPRIMIRELEMENTOS()</a:t>
            </a:r>
          </a:p>
          <a:p>
            <a:pPr algn="ctr">
              <a:lnSpc>
                <a:spcPts val="5355"/>
              </a:lnSpc>
            </a:pPr>
            <a:r>
              <a:rPr lang="en-US" sz="3825" spc="1185">
                <a:solidFill>
                  <a:srgbClr val="FFFFFF"/>
                </a:solidFill>
                <a:latin typeface="Anonymous Pro Bold"/>
              </a:rPr>
              <a:t>E</a:t>
            </a:r>
          </a:p>
          <a:p>
            <a:pPr algn="ctr">
              <a:lnSpc>
                <a:spcPts val="5355"/>
              </a:lnSpc>
            </a:pPr>
            <a:r>
              <a:rPr lang="en-US" sz="3825" spc="1185">
                <a:solidFill>
                  <a:srgbClr val="FFFFFF"/>
                </a:solidFill>
                <a:latin typeface="Anonymous Pro Bold"/>
              </a:rPr>
              <a:t>PERCORRERLISTA()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3424493"/>
            <a:ext cx="9791164" cy="3904901"/>
          </a:xfrm>
          <a:custGeom>
            <a:avLst/>
            <a:gdLst/>
            <a:ahLst/>
            <a:cxnLst/>
            <a:rect r="r" b="b" t="t" l="l"/>
            <a:pathLst>
              <a:path h="3904901" w="9791164">
                <a:moveTo>
                  <a:pt x="0" y="0"/>
                </a:moveTo>
                <a:lnTo>
                  <a:pt x="9791164" y="0"/>
                </a:lnTo>
                <a:lnTo>
                  <a:pt x="9791164" y="3904902"/>
                </a:lnTo>
                <a:lnTo>
                  <a:pt x="0" y="390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6371" y="3807798"/>
            <a:ext cx="8860858" cy="454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5"/>
              </a:lnSpc>
            </a:pPr>
          </a:p>
          <a:p>
            <a:pPr algn="just">
              <a:lnSpc>
                <a:spcPts val="2925"/>
              </a:lnSpc>
            </a:pPr>
          </a:p>
          <a:p>
            <a:pPr algn="just" marL="472683" indent="-236342" lvl="1">
              <a:lnSpc>
                <a:spcPts val="3065"/>
              </a:lnSpc>
              <a:buFont typeface="Arial"/>
              <a:buChar char="•"/>
            </a:pPr>
            <a:r>
              <a:rPr lang="en-US" sz="2189">
                <a:solidFill>
                  <a:srgbClr val="26499E"/>
                </a:solidFill>
                <a:latin typeface="Arimo"/>
              </a:rPr>
              <a:t>Itera sobre a lista de elementos com 0 predecessor montada anteriormente, decrementa n, imprime a chave e entra no loop interno de seus sucessores (percorrerListaSucessores()).</a:t>
            </a:r>
          </a:p>
          <a:p>
            <a:pPr algn="just">
              <a:lnSpc>
                <a:spcPts val="3065"/>
              </a:lnSpc>
            </a:pPr>
          </a:p>
          <a:p>
            <a:pPr algn="just">
              <a:lnSpc>
                <a:spcPts val="3065"/>
              </a:lnSpc>
            </a:pPr>
          </a:p>
          <a:p>
            <a:pPr algn="just" marL="472683" indent="-236342" lvl="1">
              <a:lnSpc>
                <a:spcPts val="3065"/>
              </a:lnSpc>
              <a:buFont typeface="Arial"/>
              <a:buChar char="•"/>
            </a:pPr>
            <a:r>
              <a:rPr lang="en-US" sz="2189">
                <a:solidFill>
                  <a:srgbClr val="26499E"/>
                </a:solidFill>
                <a:latin typeface="Arimo"/>
                <a:ea typeface="Arimo"/>
              </a:rPr>
              <a:t>P﻿ercorre a lista até o último elemento e o retorna.</a:t>
            </a:r>
          </a:p>
          <a:p>
            <a:pPr algn="just">
              <a:lnSpc>
                <a:spcPts val="3065"/>
              </a:lnSpc>
            </a:pPr>
          </a:p>
          <a:p>
            <a:pPr algn="just">
              <a:lnSpc>
                <a:spcPts val="2925"/>
              </a:lnSpc>
            </a:pPr>
          </a:p>
          <a:p>
            <a:pPr algn="just">
              <a:lnSpc>
                <a:spcPts val="2925"/>
              </a:lnSpc>
            </a:pPr>
          </a:p>
          <a:p>
            <a:pPr algn="just">
              <a:lnSpc>
                <a:spcPts val="292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5067" y="1299365"/>
            <a:ext cx="9516097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3325" spc="1030">
                <a:solidFill>
                  <a:srgbClr val="FFFFFF"/>
                </a:solidFill>
                <a:latin typeface="Anonymous Pro Bold"/>
              </a:rPr>
              <a:t>PERCORRERLISTASUCESSORES()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3424493"/>
            <a:ext cx="9791164" cy="3904901"/>
          </a:xfrm>
          <a:custGeom>
            <a:avLst/>
            <a:gdLst/>
            <a:ahLst/>
            <a:cxnLst/>
            <a:rect r="r" b="b" t="t" l="l"/>
            <a:pathLst>
              <a:path h="3904901" w="9791164">
                <a:moveTo>
                  <a:pt x="0" y="0"/>
                </a:moveTo>
                <a:lnTo>
                  <a:pt x="9791164" y="0"/>
                </a:lnTo>
                <a:lnTo>
                  <a:pt x="9791164" y="3904902"/>
                </a:lnTo>
                <a:lnTo>
                  <a:pt x="0" y="390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6371" y="3807798"/>
            <a:ext cx="8860858" cy="260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25"/>
              </a:lnSpc>
            </a:pPr>
            <a:r>
              <a:rPr lang="en-US" sz="2089">
                <a:solidFill>
                  <a:srgbClr val="26499E"/>
                </a:solidFill>
                <a:latin typeface="Arimo"/>
              </a:rPr>
              <a:t>Recebe uma referência para o primeiro elemento de uma lista de sucessores e um elemento inteiro.</a:t>
            </a:r>
          </a:p>
          <a:p>
            <a:pPr>
              <a:lnSpc>
                <a:spcPts val="2925"/>
              </a:lnSpc>
            </a:pPr>
          </a:p>
          <a:p>
            <a:pPr>
              <a:lnSpc>
                <a:spcPts val="2925"/>
              </a:lnSpc>
            </a:pPr>
            <a:r>
              <a:rPr lang="en-US" sz="2089">
                <a:solidFill>
                  <a:srgbClr val="26499E"/>
                </a:solidFill>
                <a:latin typeface="Arimo"/>
              </a:rPr>
              <a:t>Objetivo: armazenar o elemento anterior ao Elo que possui a chave elem. </a:t>
            </a:r>
          </a:p>
          <a:p>
            <a:pPr>
              <a:lnSpc>
                <a:spcPts val="2925"/>
              </a:lnSpc>
            </a:pPr>
          </a:p>
          <a:p>
            <a:pPr algn="l">
              <a:lnSpc>
                <a:spcPts val="2925"/>
              </a:lnSpc>
            </a:pPr>
            <a:r>
              <a:rPr lang="en-US" sz="2089">
                <a:solidFill>
                  <a:srgbClr val="26499E"/>
                </a:solidFill>
                <a:latin typeface="Arimo"/>
              </a:rPr>
              <a:t>É um método auxiliar para realizar a remoção de um elemento da lista de sucessores de outro elo.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2450" y="879792"/>
            <a:ext cx="8668220" cy="141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TEMPOS DE EXECUÇÃO</a:t>
            </a:r>
          </a:p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2170" y="2244407"/>
            <a:ext cx="9029261" cy="495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As medições de tempo foram feitas com o System.currentTimeMillis().</a:t>
            </a:r>
            <a:r>
              <a:rPr lang="en-US" sz="2012" spc="20">
                <a:solidFill>
                  <a:srgbClr val="FFFFFF"/>
                </a:solidFill>
                <a:latin typeface="Anonymous Pro"/>
              </a:rPr>
              <a:t> </a:t>
            </a:r>
          </a:p>
          <a:p>
            <a:pPr algn="just">
              <a:lnSpc>
                <a:spcPts val="2817"/>
              </a:lnSpc>
            </a:pPr>
          </a:p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A diferença dos testes entre as máquinas:</a:t>
            </a:r>
          </a:p>
          <a:p>
            <a:pPr algn="just">
              <a:lnSpc>
                <a:spcPts val="2817"/>
              </a:lnSpc>
            </a:pPr>
          </a:p>
          <a:p>
            <a:pPr algn="just" marL="434498" indent="-217249" lvl="1">
              <a:lnSpc>
                <a:spcPts val="2817"/>
              </a:lnSpc>
              <a:buFont typeface="Arial"/>
              <a:buChar char="•"/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em um deles, havia um gargalo  com o teste de cinco entradas;</a:t>
            </a:r>
          </a:p>
          <a:p>
            <a:pPr algn="just" marL="434498" indent="-217249" lvl="1">
              <a:lnSpc>
                <a:spcPts val="2817"/>
              </a:lnSpc>
              <a:buFont typeface="Arial"/>
              <a:buChar char="•"/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no outro, esse gargalo não existia, mas o tempo de execução foi maior.</a:t>
            </a:r>
          </a:p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 </a:t>
            </a:r>
          </a:p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A média aritmética final para comparação foi feita com currentTimeMillis(), tornando claro que o tempo por vezes era pequeno demais, próximo de zero.</a:t>
            </a:r>
          </a:p>
          <a:p>
            <a:pPr algn="just">
              <a:lnSpc>
                <a:spcPts val="281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6617" y="984811"/>
            <a:ext cx="8860858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O PROBLEMA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3424493"/>
            <a:ext cx="9791164" cy="3904901"/>
          </a:xfrm>
          <a:custGeom>
            <a:avLst/>
            <a:gdLst/>
            <a:ahLst/>
            <a:cxnLst/>
            <a:rect r="r" b="b" t="t" l="l"/>
            <a:pathLst>
              <a:path h="3904901" w="9791164">
                <a:moveTo>
                  <a:pt x="0" y="0"/>
                </a:moveTo>
                <a:lnTo>
                  <a:pt x="9791164" y="0"/>
                </a:lnTo>
                <a:lnTo>
                  <a:pt x="9791164" y="3904902"/>
                </a:lnTo>
                <a:lnTo>
                  <a:pt x="0" y="390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6371" y="3886741"/>
            <a:ext cx="8860858" cy="34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4"/>
              </a:lnSpc>
            </a:pPr>
            <a:r>
              <a:rPr lang="en-US" sz="2196" spc="21">
                <a:solidFill>
                  <a:srgbClr val="26499E"/>
                </a:solidFill>
                <a:latin typeface="Anonymous Pro"/>
              </a:rPr>
              <a:t>A ordenação topológica refere-se à organização linear de vértices em um grafo direcionado de forma que:</a:t>
            </a:r>
          </a:p>
          <a:p>
            <a:pPr algn="just">
              <a:lnSpc>
                <a:spcPts val="3074"/>
              </a:lnSpc>
            </a:pPr>
          </a:p>
          <a:p>
            <a:pPr algn="just" marL="474178" indent="-237089" lvl="1">
              <a:lnSpc>
                <a:spcPts val="3074"/>
              </a:lnSpc>
              <a:buFont typeface="Arial"/>
              <a:buChar char="•"/>
            </a:pPr>
            <a:r>
              <a:rPr lang="en-US" sz="2196" spc="21">
                <a:solidFill>
                  <a:srgbClr val="26499E"/>
                </a:solidFill>
                <a:latin typeface="Anonymous Pro"/>
              </a:rPr>
              <a:t>para cada aresta (u,v), o vértice u apareça antes de v na sequência;</a:t>
            </a:r>
          </a:p>
          <a:p>
            <a:pPr algn="just" marL="474178" indent="-237089" lvl="1">
              <a:lnSpc>
                <a:spcPts val="3074"/>
              </a:lnSpc>
              <a:buFont typeface="Arial"/>
              <a:buChar char="•"/>
            </a:pPr>
            <a:r>
              <a:rPr lang="en-US" sz="2196" spc="21">
                <a:solidFill>
                  <a:srgbClr val="26499E"/>
                </a:solidFill>
                <a:latin typeface="Anonymous Pro"/>
              </a:rPr>
              <a:t>cada nó v é visitado somente depois que todas as suas dependências são visitadas;</a:t>
            </a:r>
          </a:p>
          <a:p>
            <a:pPr algn="just" marL="474178" indent="-237089" lvl="1">
              <a:lnSpc>
                <a:spcPts val="3074"/>
              </a:lnSpc>
              <a:buFont typeface="Arial"/>
              <a:buChar char="•"/>
            </a:pPr>
            <a:r>
              <a:rPr lang="en-US" sz="2196" spc="21">
                <a:solidFill>
                  <a:srgbClr val="26499E"/>
                </a:solidFill>
                <a:latin typeface="Anonymous Pro"/>
              </a:rPr>
              <a:t>não possua ciclos.</a:t>
            </a:r>
          </a:p>
          <a:p>
            <a:pPr algn="just">
              <a:lnSpc>
                <a:spcPts val="307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119" y="851461"/>
            <a:ext cx="8860858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ABORDAGEM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886864" y="-174709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0125" y="3237674"/>
            <a:ext cx="1096461" cy="70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Homo</a:t>
            </a:r>
          </a:p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Habilis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27037" y="3409284"/>
            <a:ext cx="1096461" cy="34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Fire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2301032"/>
            <a:ext cx="8575709" cy="391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Definimos as classes internas Elo e EloSucessor.</a:t>
            </a:r>
          </a:p>
          <a:p>
            <a:pPr algn="just">
              <a:lnSpc>
                <a:spcPts val="2817"/>
              </a:lnSpc>
            </a:pPr>
          </a:p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Elo </a:t>
            </a:r>
            <a:r>
              <a:rPr lang="en-US" sz="2012" spc="20">
                <a:solidFill>
                  <a:srgbClr val="FFFFFF"/>
                </a:solidFill>
                <a:latin typeface="Anonymous Pro"/>
              </a:rPr>
              <a:t>armazenará:</a:t>
            </a:r>
          </a:p>
          <a:p>
            <a:pPr algn="just" marL="434498" indent="-217249" lvl="1">
              <a:lnSpc>
                <a:spcPts val="2817"/>
              </a:lnSpc>
              <a:buFont typeface="Arial"/>
              <a:buChar char="•"/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um contador;</a:t>
            </a:r>
          </a:p>
          <a:p>
            <a:pPr algn="just" marL="434498" indent="-217249" lvl="1">
              <a:lnSpc>
                <a:spcPts val="2817"/>
              </a:lnSpc>
              <a:buFont typeface="Arial"/>
              <a:buChar char="•"/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uma referência para a lista de sucessores de cada elo;</a:t>
            </a:r>
          </a:p>
          <a:p>
            <a:pPr algn="just" marL="434498" indent="-217249" lvl="1">
              <a:lnSpc>
                <a:spcPts val="2817"/>
              </a:lnSpc>
              <a:buFont typeface="Arial"/>
              <a:buChar char="•"/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um ponteiro para o próximo elo da lista.</a:t>
            </a:r>
          </a:p>
          <a:p>
            <a:pPr algn="just">
              <a:lnSpc>
                <a:spcPts val="2817"/>
              </a:lnSpc>
            </a:pPr>
          </a:p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Além disso, uma chave que se responsabiliza por armazenar todas as chaves dos elos criados durante a execução do programa.</a:t>
            </a:r>
          </a:p>
          <a:p>
            <a:pPr algn="just">
              <a:lnSpc>
                <a:spcPts val="281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119" y="851461"/>
            <a:ext cx="8860858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ABORDAGEM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886864" y="-174709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0125" y="3237674"/>
            <a:ext cx="1096461" cy="70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Homo</a:t>
            </a:r>
          </a:p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Habilis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27037" y="3409284"/>
            <a:ext cx="1096461" cy="34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Fire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7119" y="2752563"/>
            <a:ext cx="8860858" cy="271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7"/>
              </a:lnSpc>
            </a:pPr>
            <a:r>
              <a:rPr lang="en-US" sz="2212" spc="22">
                <a:solidFill>
                  <a:srgbClr val="FFFFFF"/>
                </a:solidFill>
                <a:latin typeface="Anonymous Pro"/>
              </a:rPr>
              <a:t>A classe EloSucessor faz com que seja possível armazenar a</a:t>
            </a:r>
            <a:r>
              <a:rPr lang="en-US" sz="2212" spc="22">
                <a:solidFill>
                  <a:srgbClr val="FFFFFF"/>
                </a:solidFill>
                <a:latin typeface="Anonymous Pro"/>
              </a:rPr>
              <a:t> lista de sucessores de cada elo. Possui:</a:t>
            </a:r>
          </a:p>
          <a:p>
            <a:pPr algn="just">
              <a:lnSpc>
                <a:spcPts val="2817"/>
              </a:lnSpc>
            </a:pPr>
          </a:p>
          <a:p>
            <a:pPr algn="just" marL="477729" indent="-238864" lvl="1">
              <a:lnSpc>
                <a:spcPts val="3097"/>
              </a:lnSpc>
              <a:buFont typeface="Arial"/>
              <a:buChar char="•"/>
            </a:pPr>
            <a:r>
              <a:rPr lang="en-US" sz="2212" spc="22">
                <a:solidFill>
                  <a:srgbClr val="FFFFFF"/>
                </a:solidFill>
                <a:latin typeface="Anonymous Pro"/>
              </a:rPr>
              <a:t>uma referência para o id de cada elo;</a:t>
            </a:r>
          </a:p>
          <a:p>
            <a:pPr algn="just" marL="477729" indent="-238864" lvl="1">
              <a:lnSpc>
                <a:spcPts val="3097"/>
              </a:lnSpc>
              <a:buFont typeface="Arial"/>
              <a:buChar char="•"/>
            </a:pPr>
            <a:r>
              <a:rPr lang="en-US" sz="2212" spc="22">
                <a:solidFill>
                  <a:srgbClr val="FFFFFF"/>
                </a:solidFill>
                <a:latin typeface="Anonymous Pro"/>
              </a:rPr>
              <a:t>um ponteiro para o próximo elo da lista</a:t>
            </a:r>
            <a:r>
              <a:rPr lang="en-US" sz="2212" spc="22">
                <a:solidFill>
                  <a:srgbClr val="FFFFFF"/>
                </a:solidFill>
                <a:latin typeface="Anonymous Pro"/>
              </a:rPr>
              <a:t> de sucessores.</a:t>
            </a:r>
          </a:p>
          <a:p>
            <a:pPr algn="just">
              <a:lnSpc>
                <a:spcPts val="309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171591"/>
            <a:ext cx="9748224" cy="5143352"/>
          </a:xfrm>
          <a:custGeom>
            <a:avLst/>
            <a:gdLst/>
            <a:ahLst/>
            <a:cxnLst/>
            <a:rect r="r" b="b" t="t" l="l"/>
            <a:pathLst>
              <a:path h="5143352" w="9748224">
                <a:moveTo>
                  <a:pt x="0" y="0"/>
                </a:moveTo>
                <a:lnTo>
                  <a:pt x="9748224" y="0"/>
                </a:lnTo>
                <a:lnTo>
                  <a:pt x="9748224" y="5143352"/>
                </a:lnTo>
                <a:lnTo>
                  <a:pt x="0" y="5143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4765" r="0" b="-4476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5088" y="727447"/>
            <a:ext cx="8782050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26499E"/>
                </a:solidFill>
                <a:latin typeface="Anonymous Pro Bold"/>
              </a:rPr>
              <a:t>CONSTRUÇÃO DO GRAFO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486606" y="269513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90242" y="556215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39658" y="556215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5465" y="3654692"/>
            <a:ext cx="8744031" cy="105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No método geraGrafo(), recebemos o número de vértices e a probabilidade por parâmetro, criamos um loop para adicionar vértices de 0 à n através da função adicionarVertice().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6617" y="984811"/>
            <a:ext cx="8860858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VÉRTICES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086434" y="2678779"/>
            <a:ext cx="11840034" cy="4722029"/>
          </a:xfrm>
          <a:custGeom>
            <a:avLst/>
            <a:gdLst/>
            <a:ahLst/>
            <a:cxnLst/>
            <a:rect r="r" b="b" t="t" l="l"/>
            <a:pathLst>
              <a:path h="4722029" w="11840034">
                <a:moveTo>
                  <a:pt x="0" y="0"/>
                </a:moveTo>
                <a:lnTo>
                  <a:pt x="11840034" y="0"/>
                </a:lnTo>
                <a:lnTo>
                  <a:pt x="11840034" y="4722029"/>
                </a:lnTo>
                <a:lnTo>
                  <a:pt x="0" y="4722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1601" y="2804315"/>
            <a:ext cx="8905875" cy="390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A criação dos vértices é a fase inicial para a solução do problema, já que é a partir deles que criamos as arestas.</a:t>
            </a:r>
          </a:p>
          <a:p>
            <a:pPr algn="just">
              <a:lnSpc>
                <a:spcPts val="2817"/>
              </a:lnSpc>
            </a:pPr>
          </a:p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O método adicionaVertice() recebe um valor de chave.</a:t>
            </a:r>
          </a:p>
          <a:p>
            <a:pPr algn="just">
              <a:lnSpc>
                <a:spcPts val="2817"/>
              </a:lnSpc>
            </a:pPr>
          </a:p>
          <a:p>
            <a:pPr algn="just" marL="434498" indent="-217249" lvl="1">
              <a:lnSpc>
                <a:spcPts val="2817"/>
              </a:lnSpc>
              <a:buFont typeface="Arial"/>
              <a:buChar char="•"/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se o prim for nulo, cria um elo com essa chave e o coloca no inicio da lista;</a:t>
            </a:r>
          </a:p>
          <a:p>
            <a:pPr algn="just" marL="434498" indent="-217249" lvl="1">
              <a:lnSpc>
                <a:spcPts val="2817"/>
              </a:lnSpc>
              <a:buFont typeface="Arial"/>
              <a:buChar char="•"/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se não, percorre até o elemento cujo próximo é nulo, armazena o ultimo elemento na variável ant e faz o ant apontar pro novo elo, inserindo assim o novo elo no fim da lista.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686" y="2934011"/>
            <a:ext cx="9208391" cy="246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4"/>
              </a:lnSpc>
            </a:pPr>
            <a:r>
              <a:rPr lang="en-US" sz="2010" spc="623">
                <a:solidFill>
                  <a:srgbClr val="FFFFFF"/>
                </a:solidFill>
                <a:latin typeface="Anonymous Pro Bold"/>
              </a:rPr>
              <a:t>A ORDENAÇÃO PARCIAL DO CONJUNTO É DETERMINADA PELAS ARESTAS USANDO O MÉTODO ADICIONARARESTA(), QUE IDENTIFICA OS ELOS DE ORIGEM E DESTINO POR MEIO DE ENCONTRARELO(). </a:t>
            </a:r>
          </a:p>
          <a:p>
            <a:pPr algn="just">
              <a:lnSpc>
                <a:spcPts val="2814"/>
              </a:lnSpc>
            </a:pPr>
          </a:p>
          <a:p>
            <a:pPr algn="just">
              <a:lnSpc>
                <a:spcPts val="281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45498" y="645795"/>
            <a:ext cx="3062605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  <a:spcBef>
                <a:spcPct val="0"/>
              </a:spcBef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ARESTAS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686" y="2934011"/>
            <a:ext cx="9208391" cy="1758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4"/>
              </a:lnSpc>
            </a:pPr>
            <a:r>
              <a:rPr lang="en-US" sz="2010" spc="623">
                <a:solidFill>
                  <a:srgbClr val="FFFFFF"/>
                </a:solidFill>
                <a:latin typeface="Anonymous Pro Bold"/>
              </a:rPr>
              <a:t>A PRESENÇA DE CICLOS É VERIFICADA COM VERIFICARCICLO(). SEM CICLOS, O ELO DE DESTINO É INSERIDO NO INÍCIO DA LISTA DE SUCESSORES DO ELO DE ORIGEM, TORNANDO-SE O PRIMEIRO NA LISTA.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45498" y="645795"/>
            <a:ext cx="3062605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  <a:spcBef>
                <a:spcPct val="0"/>
              </a:spcBef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ARESTAS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6617" y="984811"/>
            <a:ext cx="8860858" cy="212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APLICANDO O ALGORITMO DE ORDENAÇÃO TOPOLÓGICA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3424493"/>
            <a:ext cx="9791164" cy="3904901"/>
          </a:xfrm>
          <a:custGeom>
            <a:avLst/>
            <a:gdLst/>
            <a:ahLst/>
            <a:cxnLst/>
            <a:rect r="r" b="b" t="t" l="l"/>
            <a:pathLst>
              <a:path h="3904901" w="9791164">
                <a:moveTo>
                  <a:pt x="0" y="0"/>
                </a:moveTo>
                <a:lnTo>
                  <a:pt x="9791164" y="0"/>
                </a:lnTo>
                <a:lnTo>
                  <a:pt x="9791164" y="3904902"/>
                </a:lnTo>
                <a:lnTo>
                  <a:pt x="0" y="390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8941" y="4921651"/>
            <a:ext cx="8905875" cy="105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Em ambas as abordagens, o método aplicaHuffman() retorna o método privado aplicaHuffman(Arvbin arvore), que por sua vez foi implementado de maneira recursiva: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DAF2P9EAZ6U</dc:identifier>
  <dcterms:modified xsi:type="dcterms:W3CDTF">2011-08-01T06:04:30Z</dcterms:modified>
  <cp:revision>1</cp:revision>
  <dc:title>Blue Computer Icon Background Technology Presentation</dc:title>
</cp:coreProperties>
</file>