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https://git-scm.com/docs/git-tag/fr</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dirty="0"/>
              <a:t>/10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https://git-scm.com/docs/git-tag/fr</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dirty="0"/>
              <a:t>/10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7825" y="2459482"/>
            <a:ext cx="3287077"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1597" y="2459482"/>
            <a:ext cx="3287077"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https://git-scm.com/docs/git-tag/fr</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dirty="0"/>
              <a:t>/10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https://git-scm.com/docs/git-tag/fr</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dirty="0"/>
              <a:t>/10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800" b="0" i="0">
                <a:solidFill>
                  <a:schemeClr val="tx1"/>
                </a:solidFill>
                <a:latin typeface="Arial"/>
                <a:cs typeface="Arial"/>
              </a:defRPr>
            </a:lvl1pPr>
          </a:lstStyle>
          <a:p>
            <a:pPr marL="12700">
              <a:lnSpc>
                <a:spcPct val="100000"/>
              </a:lnSpc>
              <a:spcBef>
                <a:spcPts val="25"/>
              </a:spcBef>
            </a:pPr>
            <a:r>
              <a:rPr dirty="0"/>
              <a:t>https://git-scm.com/docs/git-tag/fr</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dirty="0"/>
              <a:t>/10</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323254" y="10372831"/>
            <a:ext cx="1522095" cy="139065"/>
          </a:xfrm>
          <a:prstGeom prst="rect">
            <a:avLst/>
          </a:prstGeom>
        </p:spPr>
        <p:txBody>
          <a:bodyPr wrap="square" lIns="0" tIns="0" rIns="0" bIns="0">
            <a:spAutoFit/>
          </a:bodyPr>
          <a:lstStyle>
            <a:lvl1pPr>
              <a:defRPr sz="800" b="0" i="0">
                <a:solidFill>
                  <a:schemeClr val="tx1"/>
                </a:solidFill>
                <a:latin typeface="Arial"/>
                <a:cs typeface="Arial"/>
              </a:defRPr>
            </a:lvl1pPr>
          </a:lstStyle>
          <a:p>
            <a:pPr marL="12700">
              <a:lnSpc>
                <a:spcPct val="100000"/>
              </a:lnSpc>
              <a:spcBef>
                <a:spcPts val="25"/>
              </a:spcBef>
            </a:pPr>
            <a:r>
              <a:rPr dirty="0"/>
              <a:t>https://git-scm.com/docs/git-tag/fr</a:t>
            </a:r>
          </a:p>
        </p:txBody>
      </p:sp>
      <p:sp>
        <p:nvSpPr>
          <p:cNvPr id="5" name="Holder 5"/>
          <p:cNvSpPr>
            <a:spLocks noGrp="1"/>
          </p:cNvSpPr>
          <p:nvPr>
            <p:ph type="dt" idx="6" sz="half"/>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6984408" y="10372831"/>
            <a:ext cx="248920" cy="139065"/>
          </a:xfrm>
          <a:prstGeom prst="rect">
            <a:avLst/>
          </a:prstGeom>
        </p:spPr>
        <p:txBody>
          <a:bodyPr wrap="square" lIns="0" tIns="0" rIns="0" bIns="0">
            <a:spAutoFit/>
          </a:bodyPr>
          <a:lstStyle>
            <a:lvl1pPr>
              <a:defRPr sz="800" b="0" i="0">
                <a:solidFill>
                  <a:schemeClr val="tx1"/>
                </a:solidFill>
                <a:latin typeface="Arial"/>
                <a:cs typeface="Arial"/>
              </a:defRPr>
            </a:lvl1pPr>
          </a:lstStyle>
          <a:p>
            <a:pPr marL="38100">
              <a:lnSpc>
                <a:spcPct val="100000"/>
              </a:lnSpc>
              <a:spcBef>
                <a:spcPts val="25"/>
              </a:spcBef>
            </a:pPr>
            <a:fld id="{81D60167-4931-47E6-BA6A-407CBD079E47}" type="slidenum">
              <a:rPr dirty="0"/>
              <a:t>#</a:t>
            </a:fld>
            <a:r>
              <a:rPr dirty="0"/>
              <a:t>/10</a:t>
            </a: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scm.com/docs/git-write-tree/fr"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hyperlink" Target="https://git-scm.com/docs/git-tag/2.39.0" TargetMode="External"/><Relationship Id="rId10" Type="http://schemas.openxmlformats.org/officeDocument/2006/relationships/hyperlink" Target="https://git-scm.com/docs/git-tag/2.35.0" TargetMode="External"/><Relationship Id="rId11" Type="http://schemas.openxmlformats.org/officeDocument/2006/relationships/hyperlink" Target="https://git-scm.com/docs/git-tag/2.31.0" TargetMode="External"/><Relationship Id="rId12" Type="http://schemas.openxmlformats.org/officeDocument/2006/relationships/hyperlink" Target="https://git-scm.com/docs/git-tag/2.29.0" TargetMode="External"/><Relationship Id="rId13" Type="http://schemas.openxmlformats.org/officeDocument/2006/relationships/hyperlink" Target="https://git-scm.com/docs/git-tag/2.27.0" TargetMode="External"/><Relationship Id="rId14" Type="http://schemas.openxmlformats.org/officeDocument/2006/relationships/hyperlink" Target="https://git-scm.com/docs/git-tag/2.25.0" TargetMode="External"/><Relationship Id="rId15" Type="http://schemas.openxmlformats.org/officeDocument/2006/relationships/hyperlink" Target="https://git-scm.com/docs/git-tag/2.2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scm.com/docs/git-config/f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scm.com/docs/git-config/f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scm.com/docs/git-config/fr" TargetMode="External"/><Relationship Id="rId3" Type="http://schemas.openxmlformats.org/officeDocument/2006/relationships/hyperlink" Target="https://git-scm.com/docs/git-for-each-ref/fr" TargetMode="External"/><Relationship Id="rId4" Type="http://schemas.openxmlformats.org/officeDocument/2006/relationships/hyperlink" Target="https://git-scm.com/docs/git-check-ref-format/fr" TargetMode="External"/><Relationship Id="rId5" Type="http://schemas.openxmlformats.org/officeDocument/2006/relationships/hyperlink" Target="mailto:votre@adresse.emai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scm.com/docs/git-config/f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41943" y="165099"/>
            <a:ext cx="1239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Git - git-tag</a:t>
            </a:r>
            <a:r>
              <a:rPr dirty="0" sz="800" spc="-90">
                <a:latin typeface="Arial"/>
                <a:cs typeface="Arial"/>
              </a:rPr>
              <a:t> </a:t>
            </a:r>
            <a:r>
              <a:rPr dirty="0" sz="800">
                <a:latin typeface="Arial"/>
                <a:cs typeface="Arial"/>
              </a:rPr>
              <a:t>Documentation</a:t>
            </a:r>
            <a:endParaRPr sz="800">
              <a:latin typeface="Arial"/>
              <a:cs typeface="Arial"/>
            </a:endParaRPr>
          </a:p>
        </p:txBody>
      </p:sp>
      <p:sp>
        <p:nvSpPr>
          <p:cNvPr id="3" name="object 3"/>
          <p:cNvSpPr/>
          <p:nvPr/>
        </p:nvSpPr>
        <p:spPr>
          <a:xfrm>
            <a:off x="673240" y="434964"/>
            <a:ext cx="48260" cy="48260"/>
          </a:xfrm>
          <a:custGeom>
            <a:avLst/>
            <a:gdLst/>
            <a:ahLst/>
            <a:cxnLst/>
            <a:rect l="l" t="t" r="r" b="b"/>
            <a:pathLst>
              <a:path w="48259" h="48259">
                <a:moveTo>
                  <a:pt x="26982" y="47647"/>
                </a:moveTo>
                <a:lnTo>
                  <a:pt x="20664" y="47647"/>
                </a:lnTo>
                <a:lnTo>
                  <a:pt x="17625" y="47075"/>
                </a:lnTo>
                <a:lnTo>
                  <a:pt x="0" y="26968"/>
                </a:lnTo>
                <a:lnTo>
                  <a:pt x="0" y="20678"/>
                </a:lnTo>
                <a:lnTo>
                  <a:pt x="20664" y="0"/>
                </a:lnTo>
                <a:lnTo>
                  <a:pt x="26982" y="0"/>
                </a:lnTo>
                <a:lnTo>
                  <a:pt x="47647" y="20678"/>
                </a:lnTo>
                <a:lnTo>
                  <a:pt x="47647" y="26968"/>
                </a:lnTo>
                <a:lnTo>
                  <a:pt x="30021" y="47075"/>
                </a:lnTo>
                <a:close/>
              </a:path>
            </a:pathLst>
          </a:custGeom>
          <a:solidFill>
            <a:srgbClr val="000000"/>
          </a:solidFill>
        </p:spPr>
        <p:txBody>
          <a:bodyPr wrap="square" lIns="0" tIns="0" rIns="0" bIns="0" rtlCol="0"/>
          <a:lstStyle/>
          <a:p/>
        </p:txBody>
      </p:sp>
      <p:sp>
        <p:nvSpPr>
          <p:cNvPr id="4" name="object 4"/>
          <p:cNvSpPr txBox="1"/>
          <p:nvPr/>
        </p:nvSpPr>
        <p:spPr>
          <a:xfrm>
            <a:off x="323254" y="132127"/>
            <a:ext cx="2938780" cy="775335"/>
          </a:xfrm>
          <a:prstGeom prst="rect">
            <a:avLst/>
          </a:prstGeom>
        </p:spPr>
        <p:txBody>
          <a:bodyPr wrap="square" lIns="0" tIns="45719" rIns="0" bIns="0" rtlCol="0" vert="horz">
            <a:spAutoFit/>
          </a:bodyPr>
          <a:lstStyle/>
          <a:p>
            <a:pPr marL="12700">
              <a:lnSpc>
                <a:spcPct val="100000"/>
              </a:lnSpc>
              <a:spcBef>
                <a:spcPts val="359"/>
              </a:spcBef>
            </a:pPr>
            <a:r>
              <a:rPr dirty="0" sz="800">
                <a:latin typeface="Arial"/>
                <a:cs typeface="Arial"/>
              </a:rPr>
              <a:t>13/03/2023</a:t>
            </a:r>
            <a:r>
              <a:rPr dirty="0" sz="800" spc="-5">
                <a:latin typeface="Arial"/>
                <a:cs typeface="Arial"/>
              </a:rPr>
              <a:t> </a:t>
            </a:r>
            <a:r>
              <a:rPr dirty="0" sz="800" spc="-15">
                <a:latin typeface="Arial"/>
                <a:cs typeface="Arial"/>
              </a:rPr>
              <a:t>13:11</a:t>
            </a:r>
            <a:endParaRPr sz="800">
              <a:latin typeface="Arial"/>
              <a:cs typeface="Arial"/>
            </a:endParaRPr>
          </a:p>
          <a:p>
            <a:pPr marL="502284">
              <a:lnSpc>
                <a:spcPts val="1395"/>
              </a:lnSpc>
              <a:spcBef>
                <a:spcPts val="390"/>
              </a:spcBef>
            </a:pPr>
            <a:r>
              <a:rPr dirty="0" u="sng" sz="1200">
                <a:solidFill>
                  <a:srgbClr val="0000ED"/>
                </a:solidFill>
                <a:uFill>
                  <a:solidFill>
                    <a:srgbClr val="0000ED"/>
                  </a:solidFill>
                </a:uFill>
                <a:latin typeface="Times New Roman"/>
                <a:cs typeface="Times New Roman"/>
                <a:hlinkClick r:id="rId2"/>
              </a:rPr>
              <a:t>write-tree</a:t>
            </a:r>
            <a:endParaRPr sz="1200">
              <a:latin typeface="Times New Roman"/>
              <a:cs typeface="Times New Roman"/>
            </a:endParaRPr>
          </a:p>
          <a:p>
            <a:pPr marL="120650">
              <a:lnSpc>
                <a:spcPts val="1395"/>
              </a:lnSpc>
            </a:pPr>
            <a:r>
              <a:rPr dirty="0" u="sng" sz="1200">
                <a:solidFill>
                  <a:srgbClr val="0000ED"/>
                </a:solidFill>
                <a:uFill>
                  <a:solidFill>
                    <a:srgbClr val="0000ED"/>
                  </a:solidFill>
                </a:uFill>
                <a:latin typeface="Times New Roman"/>
                <a:cs typeface="Times New Roman"/>
              </a:rPr>
              <a:t>Latest version </a:t>
            </a:r>
            <a:r>
              <a:rPr dirty="0" u="sng" sz="1200" spc="400">
                <a:solidFill>
                  <a:srgbClr val="0000ED"/>
                </a:solidFill>
                <a:uFill>
                  <a:solidFill>
                    <a:srgbClr val="0000ED"/>
                  </a:solidFill>
                </a:uFill>
                <a:latin typeface="DejaVu Serif"/>
                <a:cs typeface="DejaVu Serif"/>
              </a:rPr>
              <a:t>▾</a:t>
            </a:r>
            <a:r>
              <a:rPr dirty="0" u="sng" sz="1200" spc="-204">
                <a:solidFill>
                  <a:srgbClr val="0000ED"/>
                </a:solidFill>
                <a:uFill>
                  <a:solidFill>
                    <a:srgbClr val="0000ED"/>
                  </a:solidFill>
                </a:uFill>
                <a:latin typeface="DejaVu Serif"/>
                <a:cs typeface="DejaVu Serif"/>
              </a:rPr>
              <a:t> </a:t>
            </a:r>
            <a:r>
              <a:rPr dirty="0" sz="1200">
                <a:latin typeface="Times New Roman"/>
                <a:cs typeface="Times New Roman"/>
              </a:rPr>
              <a:t>git-tag last updated in 2.39.2</a:t>
            </a:r>
            <a:endParaRPr sz="1200">
              <a:latin typeface="Times New Roman"/>
              <a:cs typeface="Times New Roman"/>
            </a:endParaRPr>
          </a:p>
          <a:p>
            <a:pPr marL="120650">
              <a:lnSpc>
                <a:spcPct val="100000"/>
              </a:lnSpc>
              <a:spcBef>
                <a:spcPts val="60"/>
              </a:spcBef>
            </a:pPr>
            <a:r>
              <a:rPr dirty="0" sz="1200">
                <a:latin typeface="Times New Roman"/>
                <a:cs typeface="Times New Roman"/>
              </a:rPr>
              <a:t>Changes in the </a:t>
            </a:r>
            <a:r>
              <a:rPr dirty="0" sz="1200" b="1">
                <a:latin typeface="Times New Roman"/>
                <a:cs typeface="Times New Roman"/>
              </a:rPr>
              <a:t>git-tag</a:t>
            </a:r>
            <a:r>
              <a:rPr dirty="0" sz="1200" spc="-15" b="1">
                <a:latin typeface="Times New Roman"/>
                <a:cs typeface="Times New Roman"/>
              </a:rPr>
              <a:t> </a:t>
            </a:r>
            <a:r>
              <a:rPr dirty="0" sz="1200">
                <a:latin typeface="Times New Roman"/>
                <a:cs typeface="Times New Roman"/>
              </a:rPr>
              <a:t>manual</a:t>
            </a:r>
            <a:endParaRPr sz="1200">
              <a:latin typeface="Times New Roman"/>
              <a:cs typeface="Times New Roman"/>
            </a:endParaRPr>
          </a:p>
        </p:txBody>
      </p:sp>
      <p:grpSp>
        <p:nvGrpSpPr>
          <p:cNvPr id="5" name="object 5"/>
          <p:cNvGrpSpPr/>
          <p:nvPr/>
        </p:nvGrpSpPr>
        <p:grpSpPr>
          <a:xfrm>
            <a:off x="1206887" y="1321241"/>
            <a:ext cx="610235" cy="57150"/>
            <a:chOff x="1206887" y="1321241"/>
            <a:chExt cx="610235" cy="57150"/>
          </a:xfrm>
        </p:grpSpPr>
        <p:sp>
          <p:nvSpPr>
            <p:cNvPr id="6" name="object 6"/>
            <p:cNvSpPr/>
            <p:nvPr/>
          </p:nvSpPr>
          <p:spPr>
            <a:xfrm>
              <a:off x="1206887" y="1321241"/>
              <a:ext cx="76237" cy="5713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283123" y="1321241"/>
              <a:ext cx="76238" cy="57135"/>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359358" y="1321241"/>
              <a:ext cx="76236" cy="57135"/>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435593" y="1321241"/>
              <a:ext cx="76237" cy="57135"/>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511829" y="1321241"/>
              <a:ext cx="76236" cy="57135"/>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1588064" y="1321241"/>
              <a:ext cx="76237" cy="57135"/>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1664299" y="1321241"/>
              <a:ext cx="76238" cy="57135"/>
            </a:xfrm>
            <a:prstGeom prst="rect">
              <a:avLst/>
            </a:prstGeom>
            <a:blipFill>
              <a:blip r:embed="rId4" cstate="print"/>
              <a:stretch>
                <a:fillRect/>
              </a:stretch>
            </a:blipFill>
          </p:spPr>
          <p:txBody>
            <a:bodyPr wrap="square" lIns="0" tIns="0" rIns="0" bIns="0" rtlCol="0"/>
            <a:lstStyle/>
            <a:p/>
          </p:txBody>
        </p:sp>
        <p:sp>
          <p:nvSpPr>
            <p:cNvPr id="13" name="object 13"/>
            <p:cNvSpPr/>
            <p:nvPr/>
          </p:nvSpPr>
          <p:spPr>
            <a:xfrm>
              <a:off x="1740535" y="1321241"/>
              <a:ext cx="76236" cy="57135"/>
            </a:xfrm>
            <a:prstGeom prst="rect">
              <a:avLst/>
            </a:prstGeom>
            <a:blipFill>
              <a:blip r:embed="rId4" cstate="print"/>
              <a:stretch>
                <a:fillRect/>
              </a:stretch>
            </a:blipFill>
          </p:spPr>
          <p:txBody>
            <a:bodyPr wrap="square" lIns="0" tIns="0" rIns="0" bIns="0" rtlCol="0"/>
            <a:lstStyle/>
            <a:p/>
          </p:txBody>
        </p:sp>
      </p:grpSp>
      <p:grpSp>
        <p:nvGrpSpPr>
          <p:cNvPr id="14" name="object 14"/>
          <p:cNvGrpSpPr/>
          <p:nvPr/>
        </p:nvGrpSpPr>
        <p:grpSpPr>
          <a:xfrm>
            <a:off x="1206887" y="1664299"/>
            <a:ext cx="610235" cy="57150"/>
            <a:chOff x="1206887" y="1664299"/>
            <a:chExt cx="610235" cy="57150"/>
          </a:xfrm>
        </p:grpSpPr>
        <p:sp>
          <p:nvSpPr>
            <p:cNvPr id="15" name="object 15"/>
            <p:cNvSpPr/>
            <p:nvPr/>
          </p:nvSpPr>
          <p:spPr>
            <a:xfrm>
              <a:off x="1206887" y="1664299"/>
              <a:ext cx="76237" cy="57136"/>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1283123" y="1664299"/>
              <a:ext cx="76238" cy="57136"/>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1359358" y="1664299"/>
              <a:ext cx="76236" cy="57136"/>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1435593" y="1664299"/>
              <a:ext cx="76237" cy="57136"/>
            </a:xfrm>
            <a:prstGeom prst="rect">
              <a:avLst/>
            </a:prstGeom>
            <a:blipFill>
              <a:blip r:embed="rId4" cstate="print"/>
              <a:stretch>
                <a:fillRect/>
              </a:stretch>
            </a:blipFill>
          </p:spPr>
          <p:txBody>
            <a:bodyPr wrap="square" lIns="0" tIns="0" rIns="0" bIns="0" rtlCol="0"/>
            <a:lstStyle/>
            <a:p/>
          </p:txBody>
        </p:sp>
        <p:sp>
          <p:nvSpPr>
            <p:cNvPr id="19" name="object 19"/>
            <p:cNvSpPr/>
            <p:nvPr/>
          </p:nvSpPr>
          <p:spPr>
            <a:xfrm>
              <a:off x="1511829" y="1664299"/>
              <a:ext cx="76236" cy="57136"/>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1588064" y="1664299"/>
              <a:ext cx="76237" cy="57136"/>
            </a:xfrm>
            <a:prstGeom prst="rect">
              <a:avLst/>
            </a:prstGeom>
            <a:blipFill>
              <a:blip r:embed="rId4" cstate="print"/>
              <a:stretch>
                <a:fillRect/>
              </a:stretch>
            </a:blipFill>
          </p:spPr>
          <p:txBody>
            <a:bodyPr wrap="square" lIns="0" tIns="0" rIns="0" bIns="0" rtlCol="0"/>
            <a:lstStyle/>
            <a:p/>
          </p:txBody>
        </p:sp>
        <p:sp>
          <p:nvSpPr>
            <p:cNvPr id="21" name="object 21"/>
            <p:cNvSpPr/>
            <p:nvPr/>
          </p:nvSpPr>
          <p:spPr>
            <a:xfrm>
              <a:off x="1664299" y="1664299"/>
              <a:ext cx="76238" cy="57136"/>
            </a:xfrm>
            <a:prstGeom prst="rect">
              <a:avLst/>
            </a:prstGeom>
            <a:blipFill>
              <a:blip r:embed="rId5" cstate="print"/>
              <a:stretch>
                <a:fillRect/>
              </a:stretch>
            </a:blipFill>
          </p:spPr>
          <p:txBody>
            <a:bodyPr wrap="square" lIns="0" tIns="0" rIns="0" bIns="0" rtlCol="0"/>
            <a:lstStyle/>
            <a:p/>
          </p:txBody>
        </p:sp>
        <p:sp>
          <p:nvSpPr>
            <p:cNvPr id="22" name="object 22"/>
            <p:cNvSpPr/>
            <p:nvPr/>
          </p:nvSpPr>
          <p:spPr>
            <a:xfrm>
              <a:off x="1740535" y="1664299"/>
              <a:ext cx="76236" cy="57136"/>
            </a:xfrm>
            <a:prstGeom prst="rect">
              <a:avLst/>
            </a:prstGeom>
            <a:blipFill>
              <a:blip r:embed="rId5" cstate="print"/>
              <a:stretch>
                <a:fillRect/>
              </a:stretch>
            </a:blipFill>
          </p:spPr>
          <p:txBody>
            <a:bodyPr wrap="square" lIns="0" tIns="0" rIns="0" bIns="0" rtlCol="0"/>
            <a:lstStyle/>
            <a:p/>
          </p:txBody>
        </p:sp>
      </p:grpSp>
      <p:grpSp>
        <p:nvGrpSpPr>
          <p:cNvPr id="23" name="object 23"/>
          <p:cNvGrpSpPr/>
          <p:nvPr/>
        </p:nvGrpSpPr>
        <p:grpSpPr>
          <a:xfrm>
            <a:off x="1206887" y="2007361"/>
            <a:ext cx="610235" cy="57150"/>
            <a:chOff x="1206887" y="2007361"/>
            <a:chExt cx="610235" cy="57150"/>
          </a:xfrm>
        </p:grpSpPr>
        <p:sp>
          <p:nvSpPr>
            <p:cNvPr id="24" name="object 24"/>
            <p:cNvSpPr/>
            <p:nvPr/>
          </p:nvSpPr>
          <p:spPr>
            <a:xfrm>
              <a:off x="1206887" y="2007361"/>
              <a:ext cx="76237" cy="57133"/>
            </a:xfrm>
            <a:prstGeom prst="rect">
              <a:avLst/>
            </a:prstGeom>
            <a:blipFill>
              <a:blip r:embed="rId6" cstate="print"/>
              <a:stretch>
                <a:fillRect/>
              </a:stretch>
            </a:blipFill>
          </p:spPr>
          <p:txBody>
            <a:bodyPr wrap="square" lIns="0" tIns="0" rIns="0" bIns="0" rtlCol="0"/>
            <a:lstStyle/>
            <a:p/>
          </p:txBody>
        </p:sp>
        <p:sp>
          <p:nvSpPr>
            <p:cNvPr id="25" name="object 25"/>
            <p:cNvSpPr/>
            <p:nvPr/>
          </p:nvSpPr>
          <p:spPr>
            <a:xfrm>
              <a:off x="1283123" y="2007361"/>
              <a:ext cx="76238" cy="57133"/>
            </a:xfrm>
            <a:prstGeom prst="rect">
              <a:avLst/>
            </a:prstGeom>
            <a:blipFill>
              <a:blip r:embed="rId6" cstate="print"/>
              <a:stretch>
                <a:fillRect/>
              </a:stretch>
            </a:blipFill>
          </p:spPr>
          <p:txBody>
            <a:bodyPr wrap="square" lIns="0" tIns="0" rIns="0" bIns="0" rtlCol="0"/>
            <a:lstStyle/>
            <a:p/>
          </p:txBody>
        </p:sp>
        <p:sp>
          <p:nvSpPr>
            <p:cNvPr id="26" name="object 26"/>
            <p:cNvSpPr/>
            <p:nvPr/>
          </p:nvSpPr>
          <p:spPr>
            <a:xfrm>
              <a:off x="1359358" y="2007361"/>
              <a:ext cx="76236" cy="57133"/>
            </a:xfrm>
            <a:prstGeom prst="rect">
              <a:avLst/>
            </a:prstGeom>
            <a:blipFill>
              <a:blip r:embed="rId6" cstate="print"/>
              <a:stretch>
                <a:fillRect/>
              </a:stretch>
            </a:blipFill>
          </p:spPr>
          <p:txBody>
            <a:bodyPr wrap="square" lIns="0" tIns="0" rIns="0" bIns="0" rtlCol="0"/>
            <a:lstStyle/>
            <a:p/>
          </p:txBody>
        </p:sp>
        <p:sp>
          <p:nvSpPr>
            <p:cNvPr id="27" name="object 27"/>
            <p:cNvSpPr/>
            <p:nvPr/>
          </p:nvSpPr>
          <p:spPr>
            <a:xfrm>
              <a:off x="1435593" y="2007361"/>
              <a:ext cx="76237" cy="57133"/>
            </a:xfrm>
            <a:prstGeom prst="rect">
              <a:avLst/>
            </a:prstGeom>
            <a:blipFill>
              <a:blip r:embed="rId6" cstate="print"/>
              <a:stretch>
                <a:fillRect/>
              </a:stretch>
            </a:blipFill>
          </p:spPr>
          <p:txBody>
            <a:bodyPr wrap="square" lIns="0" tIns="0" rIns="0" bIns="0" rtlCol="0"/>
            <a:lstStyle/>
            <a:p/>
          </p:txBody>
        </p:sp>
        <p:sp>
          <p:nvSpPr>
            <p:cNvPr id="28" name="object 28"/>
            <p:cNvSpPr/>
            <p:nvPr/>
          </p:nvSpPr>
          <p:spPr>
            <a:xfrm>
              <a:off x="1511829" y="2007361"/>
              <a:ext cx="76236" cy="57133"/>
            </a:xfrm>
            <a:prstGeom prst="rect">
              <a:avLst/>
            </a:prstGeom>
            <a:blipFill>
              <a:blip r:embed="rId6" cstate="print"/>
              <a:stretch>
                <a:fillRect/>
              </a:stretch>
            </a:blipFill>
          </p:spPr>
          <p:txBody>
            <a:bodyPr wrap="square" lIns="0" tIns="0" rIns="0" bIns="0" rtlCol="0"/>
            <a:lstStyle/>
            <a:p/>
          </p:txBody>
        </p:sp>
        <p:sp>
          <p:nvSpPr>
            <p:cNvPr id="29" name="object 29"/>
            <p:cNvSpPr/>
            <p:nvPr/>
          </p:nvSpPr>
          <p:spPr>
            <a:xfrm>
              <a:off x="1588064" y="2007361"/>
              <a:ext cx="76237" cy="57133"/>
            </a:xfrm>
            <a:prstGeom prst="rect">
              <a:avLst/>
            </a:prstGeom>
            <a:blipFill>
              <a:blip r:embed="rId7" cstate="print"/>
              <a:stretch>
                <a:fillRect/>
              </a:stretch>
            </a:blipFill>
          </p:spPr>
          <p:txBody>
            <a:bodyPr wrap="square" lIns="0" tIns="0" rIns="0" bIns="0" rtlCol="0"/>
            <a:lstStyle/>
            <a:p/>
          </p:txBody>
        </p:sp>
        <p:sp>
          <p:nvSpPr>
            <p:cNvPr id="30" name="object 30"/>
            <p:cNvSpPr/>
            <p:nvPr/>
          </p:nvSpPr>
          <p:spPr>
            <a:xfrm>
              <a:off x="1664299" y="2007361"/>
              <a:ext cx="76238" cy="57133"/>
            </a:xfrm>
            <a:prstGeom prst="rect">
              <a:avLst/>
            </a:prstGeom>
            <a:blipFill>
              <a:blip r:embed="rId7" cstate="print"/>
              <a:stretch>
                <a:fillRect/>
              </a:stretch>
            </a:blipFill>
          </p:spPr>
          <p:txBody>
            <a:bodyPr wrap="square" lIns="0" tIns="0" rIns="0" bIns="0" rtlCol="0"/>
            <a:lstStyle/>
            <a:p/>
          </p:txBody>
        </p:sp>
        <p:sp>
          <p:nvSpPr>
            <p:cNvPr id="31" name="object 31"/>
            <p:cNvSpPr/>
            <p:nvPr/>
          </p:nvSpPr>
          <p:spPr>
            <a:xfrm>
              <a:off x="1740535" y="2007361"/>
              <a:ext cx="76236" cy="57133"/>
            </a:xfrm>
            <a:prstGeom prst="rect">
              <a:avLst/>
            </a:prstGeom>
            <a:blipFill>
              <a:blip r:embed="rId7" cstate="print"/>
              <a:stretch>
                <a:fillRect/>
              </a:stretch>
            </a:blipFill>
          </p:spPr>
          <p:txBody>
            <a:bodyPr wrap="square" lIns="0" tIns="0" rIns="0" bIns="0" rtlCol="0"/>
            <a:lstStyle/>
            <a:p/>
          </p:txBody>
        </p:sp>
      </p:grpSp>
      <p:grpSp>
        <p:nvGrpSpPr>
          <p:cNvPr id="32" name="object 32"/>
          <p:cNvGrpSpPr/>
          <p:nvPr/>
        </p:nvGrpSpPr>
        <p:grpSpPr>
          <a:xfrm>
            <a:off x="1206887" y="2350419"/>
            <a:ext cx="610235" cy="57150"/>
            <a:chOff x="1206887" y="2350419"/>
            <a:chExt cx="610235" cy="57150"/>
          </a:xfrm>
        </p:grpSpPr>
        <p:sp>
          <p:nvSpPr>
            <p:cNvPr id="33" name="object 33"/>
            <p:cNvSpPr/>
            <p:nvPr/>
          </p:nvSpPr>
          <p:spPr>
            <a:xfrm>
              <a:off x="1206887" y="2350419"/>
              <a:ext cx="76237" cy="57134"/>
            </a:xfrm>
            <a:prstGeom prst="rect">
              <a:avLst/>
            </a:prstGeom>
            <a:blipFill>
              <a:blip r:embed="rId6" cstate="print"/>
              <a:stretch>
                <a:fillRect/>
              </a:stretch>
            </a:blipFill>
          </p:spPr>
          <p:txBody>
            <a:bodyPr wrap="square" lIns="0" tIns="0" rIns="0" bIns="0" rtlCol="0"/>
            <a:lstStyle/>
            <a:p/>
          </p:txBody>
        </p:sp>
        <p:sp>
          <p:nvSpPr>
            <p:cNvPr id="34" name="object 34"/>
            <p:cNvSpPr/>
            <p:nvPr/>
          </p:nvSpPr>
          <p:spPr>
            <a:xfrm>
              <a:off x="1283123" y="2350419"/>
              <a:ext cx="76238" cy="57134"/>
            </a:xfrm>
            <a:prstGeom prst="rect">
              <a:avLst/>
            </a:prstGeom>
            <a:blipFill>
              <a:blip r:embed="rId6" cstate="print"/>
              <a:stretch>
                <a:fillRect/>
              </a:stretch>
            </a:blipFill>
          </p:spPr>
          <p:txBody>
            <a:bodyPr wrap="square" lIns="0" tIns="0" rIns="0" bIns="0" rtlCol="0"/>
            <a:lstStyle/>
            <a:p/>
          </p:txBody>
        </p:sp>
        <p:sp>
          <p:nvSpPr>
            <p:cNvPr id="35" name="object 35"/>
            <p:cNvSpPr/>
            <p:nvPr/>
          </p:nvSpPr>
          <p:spPr>
            <a:xfrm>
              <a:off x="1359358" y="2350419"/>
              <a:ext cx="76236" cy="57134"/>
            </a:xfrm>
            <a:prstGeom prst="rect">
              <a:avLst/>
            </a:prstGeom>
            <a:blipFill>
              <a:blip r:embed="rId6" cstate="print"/>
              <a:stretch>
                <a:fillRect/>
              </a:stretch>
            </a:blipFill>
          </p:spPr>
          <p:txBody>
            <a:bodyPr wrap="square" lIns="0" tIns="0" rIns="0" bIns="0" rtlCol="0"/>
            <a:lstStyle/>
            <a:p/>
          </p:txBody>
        </p:sp>
        <p:sp>
          <p:nvSpPr>
            <p:cNvPr id="36" name="object 36"/>
            <p:cNvSpPr/>
            <p:nvPr/>
          </p:nvSpPr>
          <p:spPr>
            <a:xfrm>
              <a:off x="1435593" y="2350419"/>
              <a:ext cx="76237" cy="57134"/>
            </a:xfrm>
            <a:prstGeom prst="rect">
              <a:avLst/>
            </a:prstGeom>
            <a:blipFill>
              <a:blip r:embed="rId6" cstate="print"/>
              <a:stretch>
                <a:fillRect/>
              </a:stretch>
            </a:blipFill>
          </p:spPr>
          <p:txBody>
            <a:bodyPr wrap="square" lIns="0" tIns="0" rIns="0" bIns="0" rtlCol="0"/>
            <a:lstStyle/>
            <a:p/>
          </p:txBody>
        </p:sp>
        <p:sp>
          <p:nvSpPr>
            <p:cNvPr id="37" name="object 37"/>
            <p:cNvSpPr/>
            <p:nvPr/>
          </p:nvSpPr>
          <p:spPr>
            <a:xfrm>
              <a:off x="1511829" y="2350419"/>
              <a:ext cx="76236" cy="57134"/>
            </a:xfrm>
            <a:prstGeom prst="rect">
              <a:avLst/>
            </a:prstGeom>
            <a:blipFill>
              <a:blip r:embed="rId6" cstate="print"/>
              <a:stretch>
                <a:fillRect/>
              </a:stretch>
            </a:blipFill>
          </p:spPr>
          <p:txBody>
            <a:bodyPr wrap="square" lIns="0" tIns="0" rIns="0" bIns="0" rtlCol="0"/>
            <a:lstStyle/>
            <a:p/>
          </p:txBody>
        </p:sp>
        <p:sp>
          <p:nvSpPr>
            <p:cNvPr id="38" name="object 38"/>
            <p:cNvSpPr/>
            <p:nvPr/>
          </p:nvSpPr>
          <p:spPr>
            <a:xfrm>
              <a:off x="1588064" y="2350419"/>
              <a:ext cx="76237" cy="57134"/>
            </a:xfrm>
            <a:prstGeom prst="rect">
              <a:avLst/>
            </a:prstGeom>
            <a:blipFill>
              <a:blip r:embed="rId6" cstate="print"/>
              <a:stretch>
                <a:fillRect/>
              </a:stretch>
            </a:blipFill>
          </p:spPr>
          <p:txBody>
            <a:bodyPr wrap="square" lIns="0" tIns="0" rIns="0" bIns="0" rtlCol="0"/>
            <a:lstStyle/>
            <a:p/>
          </p:txBody>
        </p:sp>
        <p:sp>
          <p:nvSpPr>
            <p:cNvPr id="39" name="object 39"/>
            <p:cNvSpPr/>
            <p:nvPr/>
          </p:nvSpPr>
          <p:spPr>
            <a:xfrm>
              <a:off x="1664299" y="2350419"/>
              <a:ext cx="76238" cy="57134"/>
            </a:xfrm>
            <a:prstGeom prst="rect">
              <a:avLst/>
            </a:prstGeom>
            <a:blipFill>
              <a:blip r:embed="rId6" cstate="print"/>
              <a:stretch>
                <a:fillRect/>
              </a:stretch>
            </a:blipFill>
          </p:spPr>
          <p:txBody>
            <a:bodyPr wrap="square" lIns="0" tIns="0" rIns="0" bIns="0" rtlCol="0"/>
            <a:lstStyle/>
            <a:p/>
          </p:txBody>
        </p:sp>
        <p:sp>
          <p:nvSpPr>
            <p:cNvPr id="40" name="object 40"/>
            <p:cNvSpPr/>
            <p:nvPr/>
          </p:nvSpPr>
          <p:spPr>
            <a:xfrm>
              <a:off x="1740535" y="2350419"/>
              <a:ext cx="76236" cy="57134"/>
            </a:xfrm>
            <a:prstGeom prst="rect">
              <a:avLst/>
            </a:prstGeom>
            <a:blipFill>
              <a:blip r:embed="rId7" cstate="print"/>
              <a:stretch>
                <a:fillRect/>
              </a:stretch>
            </a:blipFill>
          </p:spPr>
          <p:txBody>
            <a:bodyPr wrap="square" lIns="0" tIns="0" rIns="0" bIns="0" rtlCol="0"/>
            <a:lstStyle/>
            <a:p/>
          </p:txBody>
        </p:sp>
      </p:grpSp>
      <p:grpSp>
        <p:nvGrpSpPr>
          <p:cNvPr id="41" name="object 41"/>
          <p:cNvGrpSpPr/>
          <p:nvPr/>
        </p:nvGrpSpPr>
        <p:grpSpPr>
          <a:xfrm>
            <a:off x="1206887" y="2693478"/>
            <a:ext cx="610235" cy="57150"/>
            <a:chOff x="1206887" y="2693478"/>
            <a:chExt cx="610235" cy="57150"/>
          </a:xfrm>
        </p:grpSpPr>
        <p:sp>
          <p:nvSpPr>
            <p:cNvPr id="42" name="object 42"/>
            <p:cNvSpPr/>
            <p:nvPr/>
          </p:nvSpPr>
          <p:spPr>
            <a:xfrm>
              <a:off x="1206887" y="2693478"/>
              <a:ext cx="76237" cy="57134"/>
            </a:xfrm>
            <a:prstGeom prst="rect">
              <a:avLst/>
            </a:prstGeom>
            <a:blipFill>
              <a:blip r:embed="rId3" cstate="print"/>
              <a:stretch>
                <a:fillRect/>
              </a:stretch>
            </a:blipFill>
          </p:spPr>
          <p:txBody>
            <a:bodyPr wrap="square" lIns="0" tIns="0" rIns="0" bIns="0" rtlCol="0"/>
            <a:lstStyle/>
            <a:p/>
          </p:txBody>
        </p:sp>
        <p:sp>
          <p:nvSpPr>
            <p:cNvPr id="43" name="object 43"/>
            <p:cNvSpPr/>
            <p:nvPr/>
          </p:nvSpPr>
          <p:spPr>
            <a:xfrm>
              <a:off x="1283123" y="2693478"/>
              <a:ext cx="76238" cy="57134"/>
            </a:xfrm>
            <a:prstGeom prst="rect">
              <a:avLst/>
            </a:prstGeom>
            <a:blipFill>
              <a:blip r:embed="rId3" cstate="print"/>
              <a:stretch>
                <a:fillRect/>
              </a:stretch>
            </a:blipFill>
          </p:spPr>
          <p:txBody>
            <a:bodyPr wrap="square" lIns="0" tIns="0" rIns="0" bIns="0" rtlCol="0"/>
            <a:lstStyle/>
            <a:p/>
          </p:txBody>
        </p:sp>
        <p:sp>
          <p:nvSpPr>
            <p:cNvPr id="44" name="object 44"/>
            <p:cNvSpPr/>
            <p:nvPr/>
          </p:nvSpPr>
          <p:spPr>
            <a:xfrm>
              <a:off x="1359358" y="2693478"/>
              <a:ext cx="76236" cy="57134"/>
            </a:xfrm>
            <a:prstGeom prst="rect">
              <a:avLst/>
            </a:prstGeom>
            <a:blipFill>
              <a:blip r:embed="rId3" cstate="print"/>
              <a:stretch>
                <a:fillRect/>
              </a:stretch>
            </a:blipFill>
          </p:spPr>
          <p:txBody>
            <a:bodyPr wrap="square" lIns="0" tIns="0" rIns="0" bIns="0" rtlCol="0"/>
            <a:lstStyle/>
            <a:p/>
          </p:txBody>
        </p:sp>
        <p:sp>
          <p:nvSpPr>
            <p:cNvPr id="45" name="object 45"/>
            <p:cNvSpPr/>
            <p:nvPr/>
          </p:nvSpPr>
          <p:spPr>
            <a:xfrm>
              <a:off x="1435593" y="2693478"/>
              <a:ext cx="76237" cy="57134"/>
            </a:xfrm>
            <a:prstGeom prst="rect">
              <a:avLst/>
            </a:prstGeom>
            <a:blipFill>
              <a:blip r:embed="rId4" cstate="print"/>
              <a:stretch>
                <a:fillRect/>
              </a:stretch>
            </a:blipFill>
          </p:spPr>
          <p:txBody>
            <a:bodyPr wrap="square" lIns="0" tIns="0" rIns="0" bIns="0" rtlCol="0"/>
            <a:lstStyle/>
            <a:p/>
          </p:txBody>
        </p:sp>
        <p:sp>
          <p:nvSpPr>
            <p:cNvPr id="46" name="object 46"/>
            <p:cNvSpPr/>
            <p:nvPr/>
          </p:nvSpPr>
          <p:spPr>
            <a:xfrm>
              <a:off x="1511829" y="2693478"/>
              <a:ext cx="76236" cy="57134"/>
            </a:xfrm>
            <a:prstGeom prst="rect">
              <a:avLst/>
            </a:prstGeom>
            <a:blipFill>
              <a:blip r:embed="rId5" cstate="print"/>
              <a:stretch>
                <a:fillRect/>
              </a:stretch>
            </a:blipFill>
          </p:spPr>
          <p:txBody>
            <a:bodyPr wrap="square" lIns="0" tIns="0" rIns="0" bIns="0" rtlCol="0"/>
            <a:lstStyle/>
            <a:p/>
          </p:txBody>
        </p:sp>
        <p:sp>
          <p:nvSpPr>
            <p:cNvPr id="47" name="object 47"/>
            <p:cNvSpPr/>
            <p:nvPr/>
          </p:nvSpPr>
          <p:spPr>
            <a:xfrm>
              <a:off x="1588064" y="2693478"/>
              <a:ext cx="76237" cy="57134"/>
            </a:xfrm>
            <a:prstGeom prst="rect">
              <a:avLst/>
            </a:prstGeom>
            <a:blipFill>
              <a:blip r:embed="rId5" cstate="print"/>
              <a:stretch>
                <a:fillRect/>
              </a:stretch>
            </a:blipFill>
          </p:spPr>
          <p:txBody>
            <a:bodyPr wrap="square" lIns="0" tIns="0" rIns="0" bIns="0" rtlCol="0"/>
            <a:lstStyle/>
            <a:p/>
          </p:txBody>
        </p:sp>
        <p:sp>
          <p:nvSpPr>
            <p:cNvPr id="48" name="object 48"/>
            <p:cNvSpPr/>
            <p:nvPr/>
          </p:nvSpPr>
          <p:spPr>
            <a:xfrm>
              <a:off x="1664299" y="2693478"/>
              <a:ext cx="76238" cy="57134"/>
            </a:xfrm>
            <a:prstGeom prst="rect">
              <a:avLst/>
            </a:prstGeom>
            <a:blipFill>
              <a:blip r:embed="rId5" cstate="print"/>
              <a:stretch>
                <a:fillRect/>
              </a:stretch>
            </a:blipFill>
          </p:spPr>
          <p:txBody>
            <a:bodyPr wrap="square" lIns="0" tIns="0" rIns="0" bIns="0" rtlCol="0"/>
            <a:lstStyle/>
            <a:p/>
          </p:txBody>
        </p:sp>
        <p:sp>
          <p:nvSpPr>
            <p:cNvPr id="49" name="object 49"/>
            <p:cNvSpPr/>
            <p:nvPr/>
          </p:nvSpPr>
          <p:spPr>
            <a:xfrm>
              <a:off x="1740535" y="2693478"/>
              <a:ext cx="76236" cy="57134"/>
            </a:xfrm>
            <a:prstGeom prst="rect">
              <a:avLst/>
            </a:prstGeom>
            <a:blipFill>
              <a:blip r:embed="rId5" cstate="print"/>
              <a:stretch>
                <a:fillRect/>
              </a:stretch>
            </a:blipFill>
          </p:spPr>
          <p:txBody>
            <a:bodyPr wrap="square" lIns="0" tIns="0" rIns="0" bIns="0" rtlCol="0"/>
            <a:lstStyle/>
            <a:p/>
          </p:txBody>
        </p:sp>
      </p:grpSp>
      <p:grpSp>
        <p:nvGrpSpPr>
          <p:cNvPr id="50" name="object 50"/>
          <p:cNvGrpSpPr/>
          <p:nvPr/>
        </p:nvGrpSpPr>
        <p:grpSpPr>
          <a:xfrm>
            <a:off x="1206887" y="3036552"/>
            <a:ext cx="610235" cy="57150"/>
            <a:chOff x="1206887" y="3036552"/>
            <a:chExt cx="610235" cy="57150"/>
          </a:xfrm>
        </p:grpSpPr>
        <p:sp>
          <p:nvSpPr>
            <p:cNvPr id="51" name="object 51"/>
            <p:cNvSpPr/>
            <p:nvPr/>
          </p:nvSpPr>
          <p:spPr>
            <a:xfrm>
              <a:off x="1206887" y="3036552"/>
              <a:ext cx="76237" cy="57120"/>
            </a:xfrm>
            <a:prstGeom prst="rect">
              <a:avLst/>
            </a:prstGeom>
            <a:blipFill>
              <a:blip r:embed="rId6" cstate="print"/>
              <a:stretch>
                <a:fillRect/>
              </a:stretch>
            </a:blipFill>
          </p:spPr>
          <p:txBody>
            <a:bodyPr wrap="square" lIns="0" tIns="0" rIns="0" bIns="0" rtlCol="0"/>
            <a:lstStyle/>
            <a:p/>
          </p:txBody>
        </p:sp>
        <p:sp>
          <p:nvSpPr>
            <p:cNvPr id="52" name="object 52"/>
            <p:cNvSpPr/>
            <p:nvPr/>
          </p:nvSpPr>
          <p:spPr>
            <a:xfrm>
              <a:off x="1283123" y="3036552"/>
              <a:ext cx="76238" cy="57120"/>
            </a:xfrm>
            <a:prstGeom prst="rect">
              <a:avLst/>
            </a:prstGeom>
            <a:blipFill>
              <a:blip r:embed="rId7" cstate="print"/>
              <a:stretch>
                <a:fillRect/>
              </a:stretch>
            </a:blipFill>
          </p:spPr>
          <p:txBody>
            <a:bodyPr wrap="square" lIns="0" tIns="0" rIns="0" bIns="0" rtlCol="0"/>
            <a:lstStyle/>
            <a:p/>
          </p:txBody>
        </p:sp>
        <p:sp>
          <p:nvSpPr>
            <p:cNvPr id="53" name="object 53"/>
            <p:cNvSpPr/>
            <p:nvPr/>
          </p:nvSpPr>
          <p:spPr>
            <a:xfrm>
              <a:off x="1359358" y="3036552"/>
              <a:ext cx="76236" cy="57120"/>
            </a:xfrm>
            <a:prstGeom prst="rect">
              <a:avLst/>
            </a:prstGeom>
            <a:blipFill>
              <a:blip r:embed="rId8" cstate="print"/>
              <a:stretch>
                <a:fillRect/>
              </a:stretch>
            </a:blipFill>
          </p:spPr>
          <p:txBody>
            <a:bodyPr wrap="square" lIns="0" tIns="0" rIns="0" bIns="0" rtlCol="0"/>
            <a:lstStyle/>
            <a:p/>
          </p:txBody>
        </p:sp>
        <p:sp>
          <p:nvSpPr>
            <p:cNvPr id="54" name="object 54"/>
            <p:cNvSpPr/>
            <p:nvPr/>
          </p:nvSpPr>
          <p:spPr>
            <a:xfrm>
              <a:off x="1435593" y="3036552"/>
              <a:ext cx="76237" cy="57120"/>
            </a:xfrm>
            <a:prstGeom prst="rect">
              <a:avLst/>
            </a:prstGeom>
            <a:blipFill>
              <a:blip r:embed="rId8" cstate="print"/>
              <a:stretch>
                <a:fillRect/>
              </a:stretch>
            </a:blipFill>
          </p:spPr>
          <p:txBody>
            <a:bodyPr wrap="square" lIns="0" tIns="0" rIns="0" bIns="0" rtlCol="0"/>
            <a:lstStyle/>
            <a:p/>
          </p:txBody>
        </p:sp>
        <p:sp>
          <p:nvSpPr>
            <p:cNvPr id="55" name="object 55"/>
            <p:cNvSpPr/>
            <p:nvPr/>
          </p:nvSpPr>
          <p:spPr>
            <a:xfrm>
              <a:off x="1511829" y="3036552"/>
              <a:ext cx="76236" cy="57120"/>
            </a:xfrm>
            <a:prstGeom prst="rect">
              <a:avLst/>
            </a:prstGeom>
            <a:blipFill>
              <a:blip r:embed="rId8" cstate="print"/>
              <a:stretch>
                <a:fillRect/>
              </a:stretch>
            </a:blipFill>
          </p:spPr>
          <p:txBody>
            <a:bodyPr wrap="square" lIns="0" tIns="0" rIns="0" bIns="0" rtlCol="0"/>
            <a:lstStyle/>
            <a:p/>
          </p:txBody>
        </p:sp>
        <p:sp>
          <p:nvSpPr>
            <p:cNvPr id="56" name="object 56"/>
            <p:cNvSpPr/>
            <p:nvPr/>
          </p:nvSpPr>
          <p:spPr>
            <a:xfrm>
              <a:off x="1588064" y="3036552"/>
              <a:ext cx="76237" cy="57120"/>
            </a:xfrm>
            <a:prstGeom prst="rect">
              <a:avLst/>
            </a:prstGeom>
            <a:blipFill>
              <a:blip r:embed="rId8" cstate="print"/>
              <a:stretch>
                <a:fillRect/>
              </a:stretch>
            </a:blipFill>
          </p:spPr>
          <p:txBody>
            <a:bodyPr wrap="square" lIns="0" tIns="0" rIns="0" bIns="0" rtlCol="0"/>
            <a:lstStyle/>
            <a:p/>
          </p:txBody>
        </p:sp>
        <p:sp>
          <p:nvSpPr>
            <p:cNvPr id="57" name="object 57"/>
            <p:cNvSpPr/>
            <p:nvPr/>
          </p:nvSpPr>
          <p:spPr>
            <a:xfrm>
              <a:off x="1664299" y="3036552"/>
              <a:ext cx="76238" cy="57120"/>
            </a:xfrm>
            <a:prstGeom prst="rect">
              <a:avLst/>
            </a:prstGeom>
            <a:blipFill>
              <a:blip r:embed="rId8" cstate="print"/>
              <a:stretch>
                <a:fillRect/>
              </a:stretch>
            </a:blipFill>
          </p:spPr>
          <p:txBody>
            <a:bodyPr wrap="square" lIns="0" tIns="0" rIns="0" bIns="0" rtlCol="0"/>
            <a:lstStyle/>
            <a:p/>
          </p:txBody>
        </p:sp>
        <p:sp>
          <p:nvSpPr>
            <p:cNvPr id="58" name="object 58"/>
            <p:cNvSpPr/>
            <p:nvPr/>
          </p:nvSpPr>
          <p:spPr>
            <a:xfrm>
              <a:off x="1740535" y="3036552"/>
              <a:ext cx="76236" cy="57120"/>
            </a:xfrm>
            <a:prstGeom prst="rect">
              <a:avLst/>
            </a:prstGeom>
            <a:blipFill>
              <a:blip r:embed="rId8" cstate="print"/>
              <a:stretch>
                <a:fillRect/>
              </a:stretch>
            </a:blipFill>
          </p:spPr>
          <p:txBody>
            <a:bodyPr wrap="square" lIns="0" tIns="0" rIns="0" bIns="0" rtlCol="0"/>
            <a:lstStyle/>
            <a:p/>
          </p:txBody>
        </p:sp>
      </p:grpSp>
      <p:grpSp>
        <p:nvGrpSpPr>
          <p:cNvPr id="59" name="object 59"/>
          <p:cNvGrpSpPr/>
          <p:nvPr/>
        </p:nvGrpSpPr>
        <p:grpSpPr>
          <a:xfrm>
            <a:off x="1206887" y="3379604"/>
            <a:ext cx="610235" cy="57150"/>
            <a:chOff x="1206887" y="3379604"/>
            <a:chExt cx="610235" cy="57150"/>
          </a:xfrm>
        </p:grpSpPr>
        <p:sp>
          <p:nvSpPr>
            <p:cNvPr id="60" name="object 60"/>
            <p:cNvSpPr/>
            <p:nvPr/>
          </p:nvSpPr>
          <p:spPr>
            <a:xfrm>
              <a:off x="1206887" y="3379604"/>
              <a:ext cx="76237" cy="57126"/>
            </a:xfrm>
            <a:prstGeom prst="rect">
              <a:avLst/>
            </a:prstGeom>
            <a:blipFill>
              <a:blip r:embed="rId6" cstate="print"/>
              <a:stretch>
                <a:fillRect/>
              </a:stretch>
            </a:blipFill>
          </p:spPr>
          <p:txBody>
            <a:bodyPr wrap="square" lIns="0" tIns="0" rIns="0" bIns="0" rtlCol="0"/>
            <a:lstStyle/>
            <a:p/>
          </p:txBody>
        </p:sp>
        <p:sp>
          <p:nvSpPr>
            <p:cNvPr id="61" name="object 61"/>
            <p:cNvSpPr/>
            <p:nvPr/>
          </p:nvSpPr>
          <p:spPr>
            <a:xfrm>
              <a:off x="1283123" y="3379604"/>
              <a:ext cx="76238" cy="57126"/>
            </a:xfrm>
            <a:prstGeom prst="rect">
              <a:avLst/>
            </a:prstGeom>
            <a:blipFill>
              <a:blip r:embed="rId6" cstate="print"/>
              <a:stretch>
                <a:fillRect/>
              </a:stretch>
            </a:blipFill>
          </p:spPr>
          <p:txBody>
            <a:bodyPr wrap="square" lIns="0" tIns="0" rIns="0" bIns="0" rtlCol="0"/>
            <a:lstStyle/>
            <a:p/>
          </p:txBody>
        </p:sp>
        <p:sp>
          <p:nvSpPr>
            <p:cNvPr id="62" name="object 62"/>
            <p:cNvSpPr/>
            <p:nvPr/>
          </p:nvSpPr>
          <p:spPr>
            <a:xfrm>
              <a:off x="1359358" y="3379604"/>
              <a:ext cx="76236" cy="57126"/>
            </a:xfrm>
            <a:prstGeom prst="rect">
              <a:avLst/>
            </a:prstGeom>
            <a:blipFill>
              <a:blip r:embed="rId6" cstate="print"/>
              <a:stretch>
                <a:fillRect/>
              </a:stretch>
            </a:blipFill>
          </p:spPr>
          <p:txBody>
            <a:bodyPr wrap="square" lIns="0" tIns="0" rIns="0" bIns="0" rtlCol="0"/>
            <a:lstStyle/>
            <a:p/>
          </p:txBody>
        </p:sp>
        <p:sp>
          <p:nvSpPr>
            <p:cNvPr id="63" name="object 63"/>
            <p:cNvSpPr/>
            <p:nvPr/>
          </p:nvSpPr>
          <p:spPr>
            <a:xfrm>
              <a:off x="1435593" y="3379604"/>
              <a:ext cx="76237" cy="57126"/>
            </a:xfrm>
            <a:prstGeom prst="rect">
              <a:avLst/>
            </a:prstGeom>
            <a:blipFill>
              <a:blip r:embed="rId6" cstate="print"/>
              <a:stretch>
                <a:fillRect/>
              </a:stretch>
            </a:blipFill>
          </p:spPr>
          <p:txBody>
            <a:bodyPr wrap="square" lIns="0" tIns="0" rIns="0" bIns="0" rtlCol="0"/>
            <a:lstStyle/>
            <a:p/>
          </p:txBody>
        </p:sp>
        <p:sp>
          <p:nvSpPr>
            <p:cNvPr id="64" name="object 64"/>
            <p:cNvSpPr/>
            <p:nvPr/>
          </p:nvSpPr>
          <p:spPr>
            <a:xfrm>
              <a:off x="1511829" y="3379604"/>
              <a:ext cx="76236" cy="57126"/>
            </a:xfrm>
            <a:prstGeom prst="rect">
              <a:avLst/>
            </a:prstGeom>
            <a:blipFill>
              <a:blip r:embed="rId6" cstate="print"/>
              <a:stretch>
                <a:fillRect/>
              </a:stretch>
            </a:blipFill>
          </p:spPr>
          <p:txBody>
            <a:bodyPr wrap="square" lIns="0" tIns="0" rIns="0" bIns="0" rtlCol="0"/>
            <a:lstStyle/>
            <a:p/>
          </p:txBody>
        </p:sp>
        <p:sp>
          <p:nvSpPr>
            <p:cNvPr id="65" name="object 65"/>
            <p:cNvSpPr/>
            <p:nvPr/>
          </p:nvSpPr>
          <p:spPr>
            <a:xfrm>
              <a:off x="1588064" y="3379604"/>
              <a:ext cx="76237" cy="57126"/>
            </a:xfrm>
            <a:prstGeom prst="rect">
              <a:avLst/>
            </a:prstGeom>
            <a:blipFill>
              <a:blip r:embed="rId6" cstate="print"/>
              <a:stretch>
                <a:fillRect/>
              </a:stretch>
            </a:blipFill>
          </p:spPr>
          <p:txBody>
            <a:bodyPr wrap="square" lIns="0" tIns="0" rIns="0" bIns="0" rtlCol="0"/>
            <a:lstStyle/>
            <a:p/>
          </p:txBody>
        </p:sp>
        <p:sp>
          <p:nvSpPr>
            <p:cNvPr id="66" name="object 66"/>
            <p:cNvSpPr/>
            <p:nvPr/>
          </p:nvSpPr>
          <p:spPr>
            <a:xfrm>
              <a:off x="1664299" y="3379604"/>
              <a:ext cx="76238" cy="57126"/>
            </a:xfrm>
            <a:prstGeom prst="rect">
              <a:avLst/>
            </a:prstGeom>
            <a:blipFill>
              <a:blip r:embed="rId6" cstate="print"/>
              <a:stretch>
                <a:fillRect/>
              </a:stretch>
            </a:blipFill>
          </p:spPr>
          <p:txBody>
            <a:bodyPr wrap="square" lIns="0" tIns="0" rIns="0" bIns="0" rtlCol="0"/>
            <a:lstStyle/>
            <a:p/>
          </p:txBody>
        </p:sp>
        <p:sp>
          <p:nvSpPr>
            <p:cNvPr id="67" name="object 67"/>
            <p:cNvSpPr/>
            <p:nvPr/>
          </p:nvSpPr>
          <p:spPr>
            <a:xfrm>
              <a:off x="1740535" y="3379604"/>
              <a:ext cx="76236" cy="57126"/>
            </a:xfrm>
            <a:prstGeom prst="rect">
              <a:avLst/>
            </a:prstGeom>
            <a:blipFill>
              <a:blip r:embed="rId8" cstate="print"/>
              <a:stretch>
                <a:fillRect/>
              </a:stretch>
            </a:blipFill>
          </p:spPr>
          <p:txBody>
            <a:bodyPr wrap="square" lIns="0" tIns="0" rIns="0" bIns="0" rtlCol="0"/>
            <a:lstStyle/>
            <a:p/>
          </p:txBody>
        </p:sp>
      </p:grpSp>
      <p:sp>
        <p:nvSpPr>
          <p:cNvPr id="68" name="object 68"/>
          <p:cNvSpPr txBox="1"/>
          <p:nvPr/>
        </p:nvSpPr>
        <p:spPr>
          <a:xfrm>
            <a:off x="431834" y="1022618"/>
            <a:ext cx="4747260" cy="4067810"/>
          </a:xfrm>
          <a:prstGeom prst="rect">
            <a:avLst/>
          </a:prstGeom>
        </p:spPr>
        <p:txBody>
          <a:bodyPr wrap="square" lIns="0" tIns="12700" rIns="0" bIns="0" rtlCol="0" vert="horz">
            <a:spAutoFit/>
          </a:bodyPr>
          <a:lstStyle/>
          <a:p>
            <a:pPr marL="241300">
              <a:lnSpc>
                <a:spcPts val="1395"/>
              </a:lnSpc>
              <a:spcBef>
                <a:spcPts val="100"/>
              </a:spcBef>
            </a:pPr>
            <a:r>
              <a:rPr dirty="0" sz="1200">
                <a:latin typeface="Times New Roman"/>
                <a:cs typeface="Times New Roman"/>
              </a:rPr>
              <a:t>1. 2.39.1 → 2.39.2 no</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241300">
              <a:lnSpc>
                <a:spcPts val="1350"/>
              </a:lnSpc>
              <a:tabLst>
                <a:tab pos="1384300" algn="l"/>
              </a:tabLst>
            </a:pPr>
            <a:r>
              <a:rPr dirty="0" sz="1200">
                <a:latin typeface="Times New Roman"/>
                <a:cs typeface="Times New Roman"/>
              </a:rPr>
              <a:t>2. </a:t>
            </a:r>
            <a:r>
              <a:rPr dirty="0" u="sng" sz="1200">
                <a:solidFill>
                  <a:srgbClr val="0000ED"/>
                </a:solidFill>
                <a:uFill>
                  <a:solidFill>
                    <a:srgbClr val="0000ED"/>
                  </a:solidFill>
                </a:uFill>
                <a:latin typeface="Times New Roman"/>
                <a:cs typeface="Times New Roman"/>
                <a:hlinkClick r:id="rId9"/>
              </a:rPr>
              <a:t>2.39.0</a:t>
            </a:r>
            <a:r>
              <a:rPr dirty="0" sz="1200">
                <a:solidFill>
                  <a:srgbClr val="0000ED"/>
                </a:solidFill>
                <a:latin typeface="Times New Roman"/>
                <a:cs typeface="Times New Roman"/>
                <a:hlinkClick r:id="rId9"/>
              </a:rPr>
              <a:t>	</a:t>
            </a:r>
            <a:r>
              <a:rPr dirty="0" u="sng" sz="1200">
                <a:solidFill>
                  <a:srgbClr val="0000ED"/>
                </a:solidFill>
                <a:uFill>
                  <a:solidFill>
                    <a:srgbClr val="0000ED"/>
                  </a:solidFill>
                </a:uFill>
                <a:latin typeface="Times New Roman"/>
                <a:cs typeface="Times New Roman"/>
                <a:hlinkClick r:id="rId9"/>
              </a:rPr>
              <a:t> </a:t>
            </a:r>
            <a:r>
              <a:rPr dirty="0" u="sng" sz="1200" i="1">
                <a:solidFill>
                  <a:srgbClr val="0000ED"/>
                </a:solidFill>
                <a:uFill>
                  <a:solidFill>
                    <a:srgbClr val="0000ED"/>
                  </a:solidFill>
                </a:uFill>
                <a:latin typeface="Times New Roman"/>
                <a:cs typeface="Times New Roman"/>
                <a:hlinkClick r:id="rId9"/>
              </a:rPr>
              <a:t>12/12/22</a:t>
            </a:r>
            <a:endParaRPr sz="1200">
              <a:latin typeface="Times New Roman"/>
              <a:cs typeface="Times New Roman"/>
            </a:endParaRPr>
          </a:p>
          <a:p>
            <a:pPr marL="241300">
              <a:lnSpc>
                <a:spcPts val="1350"/>
              </a:lnSpc>
            </a:pPr>
            <a:r>
              <a:rPr dirty="0" sz="1200">
                <a:latin typeface="Times New Roman"/>
                <a:cs typeface="Times New Roman"/>
              </a:rPr>
              <a:t>3. 2.35.1 → 2.38.4 no</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241300">
              <a:lnSpc>
                <a:spcPts val="1350"/>
              </a:lnSpc>
              <a:tabLst>
                <a:tab pos="1384300" algn="l"/>
              </a:tabLst>
            </a:pPr>
            <a:r>
              <a:rPr dirty="0" sz="1200">
                <a:latin typeface="Times New Roman"/>
                <a:cs typeface="Times New Roman"/>
              </a:rPr>
              <a:t>4. </a:t>
            </a:r>
            <a:r>
              <a:rPr dirty="0" u="sng" sz="1200">
                <a:solidFill>
                  <a:srgbClr val="0000ED"/>
                </a:solidFill>
                <a:uFill>
                  <a:solidFill>
                    <a:srgbClr val="0000ED"/>
                  </a:solidFill>
                </a:uFill>
                <a:latin typeface="Times New Roman"/>
                <a:cs typeface="Times New Roman"/>
                <a:hlinkClick r:id="rId10"/>
              </a:rPr>
              <a:t>2.35.0</a:t>
            </a:r>
            <a:r>
              <a:rPr dirty="0" sz="1200">
                <a:solidFill>
                  <a:srgbClr val="0000ED"/>
                </a:solidFill>
                <a:latin typeface="Times New Roman"/>
                <a:cs typeface="Times New Roman"/>
                <a:hlinkClick r:id="rId10"/>
              </a:rPr>
              <a:t>	</a:t>
            </a:r>
            <a:r>
              <a:rPr dirty="0" u="sng" sz="1200">
                <a:solidFill>
                  <a:srgbClr val="0000ED"/>
                </a:solidFill>
                <a:uFill>
                  <a:solidFill>
                    <a:srgbClr val="0000ED"/>
                  </a:solidFill>
                </a:uFill>
                <a:latin typeface="Times New Roman"/>
                <a:cs typeface="Times New Roman"/>
                <a:hlinkClick r:id="rId10"/>
              </a:rPr>
              <a:t> </a:t>
            </a:r>
            <a:r>
              <a:rPr dirty="0" u="sng" sz="1200" i="1">
                <a:solidFill>
                  <a:srgbClr val="0000ED"/>
                </a:solidFill>
                <a:uFill>
                  <a:solidFill>
                    <a:srgbClr val="0000ED"/>
                  </a:solidFill>
                </a:uFill>
                <a:latin typeface="Times New Roman"/>
                <a:cs typeface="Times New Roman"/>
                <a:hlinkClick r:id="rId10"/>
              </a:rPr>
              <a:t>01/24/22</a:t>
            </a:r>
            <a:endParaRPr sz="1200">
              <a:latin typeface="Times New Roman"/>
              <a:cs typeface="Times New Roman"/>
            </a:endParaRPr>
          </a:p>
          <a:p>
            <a:pPr marL="241300">
              <a:lnSpc>
                <a:spcPts val="1350"/>
              </a:lnSpc>
            </a:pPr>
            <a:r>
              <a:rPr dirty="0" sz="1200">
                <a:latin typeface="Times New Roman"/>
                <a:cs typeface="Times New Roman"/>
              </a:rPr>
              <a:t>5. 2.31.1 → 2.34.7 no</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241300">
              <a:lnSpc>
                <a:spcPts val="1350"/>
              </a:lnSpc>
              <a:tabLst>
                <a:tab pos="1384300" algn="l"/>
              </a:tabLst>
            </a:pPr>
            <a:r>
              <a:rPr dirty="0" sz="1200">
                <a:latin typeface="Times New Roman"/>
                <a:cs typeface="Times New Roman"/>
              </a:rPr>
              <a:t>6. </a:t>
            </a:r>
            <a:r>
              <a:rPr dirty="0" u="sng" sz="1200">
                <a:solidFill>
                  <a:srgbClr val="0000ED"/>
                </a:solidFill>
                <a:uFill>
                  <a:solidFill>
                    <a:srgbClr val="0000ED"/>
                  </a:solidFill>
                </a:uFill>
                <a:latin typeface="Times New Roman"/>
                <a:cs typeface="Times New Roman"/>
                <a:hlinkClick r:id="rId11"/>
              </a:rPr>
              <a:t>2.31.0</a:t>
            </a:r>
            <a:r>
              <a:rPr dirty="0" sz="1200">
                <a:solidFill>
                  <a:srgbClr val="0000ED"/>
                </a:solidFill>
                <a:latin typeface="Times New Roman"/>
                <a:cs typeface="Times New Roman"/>
                <a:hlinkClick r:id="rId11"/>
              </a:rPr>
              <a:t>	</a:t>
            </a:r>
            <a:r>
              <a:rPr dirty="0" u="sng" sz="1200">
                <a:solidFill>
                  <a:srgbClr val="0000ED"/>
                </a:solidFill>
                <a:uFill>
                  <a:solidFill>
                    <a:srgbClr val="0000ED"/>
                  </a:solidFill>
                </a:uFill>
                <a:latin typeface="Times New Roman"/>
                <a:cs typeface="Times New Roman"/>
                <a:hlinkClick r:id="rId11"/>
              </a:rPr>
              <a:t> </a:t>
            </a:r>
            <a:r>
              <a:rPr dirty="0" u="sng" sz="1200" i="1">
                <a:solidFill>
                  <a:srgbClr val="0000ED"/>
                </a:solidFill>
                <a:uFill>
                  <a:solidFill>
                    <a:srgbClr val="0000ED"/>
                  </a:solidFill>
                </a:uFill>
                <a:latin typeface="Times New Roman"/>
                <a:cs typeface="Times New Roman"/>
                <a:hlinkClick r:id="rId11"/>
              </a:rPr>
              <a:t>03/15/21</a:t>
            </a:r>
            <a:endParaRPr sz="1200">
              <a:latin typeface="Times New Roman"/>
              <a:cs typeface="Times New Roman"/>
            </a:endParaRPr>
          </a:p>
          <a:p>
            <a:pPr marL="241300">
              <a:lnSpc>
                <a:spcPts val="1350"/>
              </a:lnSpc>
            </a:pPr>
            <a:r>
              <a:rPr dirty="0" sz="1200">
                <a:latin typeface="Times New Roman"/>
                <a:cs typeface="Times New Roman"/>
              </a:rPr>
              <a:t>7. 2.29.1 → 2.30.8 no</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241300">
              <a:lnSpc>
                <a:spcPts val="1350"/>
              </a:lnSpc>
              <a:tabLst>
                <a:tab pos="1384300" algn="l"/>
              </a:tabLst>
            </a:pPr>
            <a:r>
              <a:rPr dirty="0" sz="1200">
                <a:latin typeface="Times New Roman"/>
                <a:cs typeface="Times New Roman"/>
              </a:rPr>
              <a:t>8. </a:t>
            </a:r>
            <a:r>
              <a:rPr dirty="0" u="sng" sz="1200">
                <a:solidFill>
                  <a:srgbClr val="0000ED"/>
                </a:solidFill>
                <a:uFill>
                  <a:solidFill>
                    <a:srgbClr val="0000ED"/>
                  </a:solidFill>
                </a:uFill>
                <a:latin typeface="Times New Roman"/>
                <a:cs typeface="Times New Roman"/>
                <a:hlinkClick r:id="rId12"/>
              </a:rPr>
              <a:t>2.29.0</a:t>
            </a:r>
            <a:r>
              <a:rPr dirty="0" sz="1200">
                <a:solidFill>
                  <a:srgbClr val="0000ED"/>
                </a:solidFill>
                <a:latin typeface="Times New Roman"/>
                <a:cs typeface="Times New Roman"/>
                <a:hlinkClick r:id="rId12"/>
              </a:rPr>
              <a:t>	</a:t>
            </a:r>
            <a:r>
              <a:rPr dirty="0" u="sng" sz="1200">
                <a:solidFill>
                  <a:srgbClr val="0000ED"/>
                </a:solidFill>
                <a:uFill>
                  <a:solidFill>
                    <a:srgbClr val="0000ED"/>
                  </a:solidFill>
                </a:uFill>
                <a:latin typeface="Times New Roman"/>
                <a:cs typeface="Times New Roman"/>
                <a:hlinkClick r:id="rId12"/>
              </a:rPr>
              <a:t> </a:t>
            </a:r>
            <a:r>
              <a:rPr dirty="0" u="sng" sz="1200" i="1">
                <a:solidFill>
                  <a:srgbClr val="0000ED"/>
                </a:solidFill>
                <a:uFill>
                  <a:solidFill>
                    <a:srgbClr val="0000ED"/>
                  </a:solidFill>
                </a:uFill>
                <a:latin typeface="Times New Roman"/>
                <a:cs typeface="Times New Roman"/>
                <a:hlinkClick r:id="rId12"/>
              </a:rPr>
              <a:t>10/19/20</a:t>
            </a:r>
            <a:endParaRPr sz="1200">
              <a:latin typeface="Times New Roman"/>
              <a:cs typeface="Times New Roman"/>
            </a:endParaRPr>
          </a:p>
          <a:p>
            <a:pPr marL="241300">
              <a:lnSpc>
                <a:spcPts val="1350"/>
              </a:lnSpc>
            </a:pPr>
            <a:r>
              <a:rPr dirty="0" sz="1200">
                <a:latin typeface="Times New Roman"/>
                <a:cs typeface="Times New Roman"/>
              </a:rPr>
              <a:t>9. 2.27.1 → 2.28.1 no</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165100">
              <a:lnSpc>
                <a:spcPts val="1350"/>
              </a:lnSpc>
              <a:tabLst>
                <a:tab pos="1384300" algn="l"/>
              </a:tabLst>
            </a:pPr>
            <a:r>
              <a:rPr dirty="0" sz="1200">
                <a:latin typeface="Times New Roman"/>
                <a:cs typeface="Times New Roman"/>
              </a:rPr>
              <a:t>10. </a:t>
            </a:r>
            <a:r>
              <a:rPr dirty="0" u="sng" sz="1200">
                <a:solidFill>
                  <a:srgbClr val="0000ED"/>
                </a:solidFill>
                <a:uFill>
                  <a:solidFill>
                    <a:srgbClr val="0000ED"/>
                  </a:solidFill>
                </a:uFill>
                <a:latin typeface="Times New Roman"/>
                <a:cs typeface="Times New Roman"/>
                <a:hlinkClick r:id="rId13"/>
              </a:rPr>
              <a:t>2.27.0</a:t>
            </a:r>
            <a:r>
              <a:rPr dirty="0" sz="1200">
                <a:solidFill>
                  <a:srgbClr val="0000ED"/>
                </a:solidFill>
                <a:latin typeface="Times New Roman"/>
                <a:cs typeface="Times New Roman"/>
                <a:hlinkClick r:id="rId13"/>
              </a:rPr>
              <a:t>	</a:t>
            </a:r>
            <a:r>
              <a:rPr dirty="0" u="sng" sz="1200">
                <a:solidFill>
                  <a:srgbClr val="0000ED"/>
                </a:solidFill>
                <a:uFill>
                  <a:solidFill>
                    <a:srgbClr val="0000ED"/>
                  </a:solidFill>
                </a:uFill>
                <a:latin typeface="Times New Roman"/>
                <a:cs typeface="Times New Roman"/>
                <a:hlinkClick r:id="rId13"/>
              </a:rPr>
              <a:t> </a:t>
            </a:r>
            <a:r>
              <a:rPr dirty="0" u="sng" sz="1200" i="1">
                <a:solidFill>
                  <a:srgbClr val="0000ED"/>
                </a:solidFill>
                <a:uFill>
                  <a:solidFill>
                    <a:srgbClr val="0000ED"/>
                  </a:solidFill>
                </a:uFill>
                <a:latin typeface="Times New Roman"/>
                <a:cs typeface="Times New Roman"/>
                <a:hlinkClick r:id="rId13"/>
              </a:rPr>
              <a:t>06/01/20</a:t>
            </a:r>
            <a:endParaRPr sz="1200">
              <a:latin typeface="Times New Roman"/>
              <a:cs typeface="Times New Roman"/>
            </a:endParaRPr>
          </a:p>
          <a:p>
            <a:pPr marL="170815">
              <a:lnSpc>
                <a:spcPts val="1350"/>
              </a:lnSpc>
            </a:pPr>
            <a:r>
              <a:rPr dirty="0" sz="1200" spc="-15">
                <a:latin typeface="Times New Roman"/>
                <a:cs typeface="Times New Roman"/>
              </a:rPr>
              <a:t>11. </a:t>
            </a:r>
            <a:r>
              <a:rPr dirty="0" sz="1200">
                <a:latin typeface="Times New Roman"/>
                <a:cs typeface="Times New Roman"/>
              </a:rPr>
              <a:t>2.25.1 → 2.26.3 no</a:t>
            </a:r>
            <a:r>
              <a:rPr dirty="0" sz="1200" spc="5">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165100">
              <a:lnSpc>
                <a:spcPts val="1350"/>
              </a:lnSpc>
              <a:tabLst>
                <a:tab pos="1384300" algn="l"/>
              </a:tabLst>
            </a:pPr>
            <a:r>
              <a:rPr dirty="0" sz="1200">
                <a:latin typeface="Times New Roman"/>
                <a:cs typeface="Times New Roman"/>
              </a:rPr>
              <a:t>12. </a:t>
            </a:r>
            <a:r>
              <a:rPr dirty="0" u="sng" sz="1200">
                <a:solidFill>
                  <a:srgbClr val="0000ED"/>
                </a:solidFill>
                <a:uFill>
                  <a:solidFill>
                    <a:srgbClr val="0000ED"/>
                  </a:solidFill>
                </a:uFill>
                <a:latin typeface="Times New Roman"/>
                <a:cs typeface="Times New Roman"/>
                <a:hlinkClick r:id="rId14"/>
              </a:rPr>
              <a:t>2.25.0</a:t>
            </a:r>
            <a:r>
              <a:rPr dirty="0" sz="1200">
                <a:solidFill>
                  <a:srgbClr val="0000ED"/>
                </a:solidFill>
                <a:latin typeface="Times New Roman"/>
                <a:cs typeface="Times New Roman"/>
                <a:hlinkClick r:id="rId14"/>
              </a:rPr>
              <a:t>	</a:t>
            </a:r>
            <a:r>
              <a:rPr dirty="0" u="sng" sz="1200">
                <a:solidFill>
                  <a:srgbClr val="0000ED"/>
                </a:solidFill>
                <a:uFill>
                  <a:solidFill>
                    <a:srgbClr val="0000ED"/>
                  </a:solidFill>
                </a:uFill>
                <a:latin typeface="Times New Roman"/>
                <a:cs typeface="Times New Roman"/>
                <a:hlinkClick r:id="rId14"/>
              </a:rPr>
              <a:t> </a:t>
            </a:r>
            <a:r>
              <a:rPr dirty="0" u="sng" sz="1200" i="1">
                <a:solidFill>
                  <a:srgbClr val="0000ED"/>
                </a:solidFill>
                <a:uFill>
                  <a:solidFill>
                    <a:srgbClr val="0000ED"/>
                  </a:solidFill>
                </a:uFill>
                <a:latin typeface="Times New Roman"/>
                <a:cs typeface="Times New Roman"/>
                <a:hlinkClick r:id="rId14"/>
              </a:rPr>
              <a:t>01/13/20</a:t>
            </a:r>
            <a:endParaRPr sz="1200">
              <a:latin typeface="Times New Roman"/>
              <a:cs typeface="Times New Roman"/>
            </a:endParaRPr>
          </a:p>
          <a:p>
            <a:pPr marL="165100">
              <a:lnSpc>
                <a:spcPts val="1350"/>
              </a:lnSpc>
            </a:pPr>
            <a:r>
              <a:rPr dirty="0" sz="1200">
                <a:latin typeface="Times New Roman"/>
                <a:cs typeface="Times New Roman"/>
              </a:rPr>
              <a:t>13. 2.23.1 → 2.24.4 no</a:t>
            </a:r>
            <a:r>
              <a:rPr dirty="0" sz="1200" spc="-10">
                <a:latin typeface="Times New Roman"/>
                <a:cs typeface="Times New Roman"/>
              </a:rPr>
              <a:t> </a:t>
            </a:r>
            <a:r>
              <a:rPr dirty="0" sz="1200">
                <a:latin typeface="Times New Roman"/>
                <a:cs typeface="Times New Roman"/>
              </a:rPr>
              <a:t>changes</a:t>
            </a:r>
            <a:endParaRPr sz="1200">
              <a:latin typeface="Times New Roman"/>
              <a:cs typeface="Times New Roman"/>
            </a:endParaRPr>
          </a:p>
          <a:p>
            <a:pPr marL="165100">
              <a:lnSpc>
                <a:spcPts val="1350"/>
              </a:lnSpc>
              <a:tabLst>
                <a:tab pos="1384300" algn="l"/>
              </a:tabLst>
            </a:pPr>
            <a:r>
              <a:rPr dirty="0" sz="1200">
                <a:latin typeface="Times New Roman"/>
                <a:cs typeface="Times New Roman"/>
              </a:rPr>
              <a:t>14. </a:t>
            </a:r>
            <a:r>
              <a:rPr dirty="0" u="sng" sz="1200">
                <a:solidFill>
                  <a:srgbClr val="0000ED"/>
                </a:solidFill>
                <a:uFill>
                  <a:solidFill>
                    <a:srgbClr val="0000ED"/>
                  </a:solidFill>
                </a:uFill>
                <a:latin typeface="Times New Roman"/>
                <a:cs typeface="Times New Roman"/>
                <a:hlinkClick r:id="rId15"/>
              </a:rPr>
              <a:t>2.23.0</a:t>
            </a:r>
            <a:r>
              <a:rPr dirty="0" sz="1200">
                <a:solidFill>
                  <a:srgbClr val="0000ED"/>
                </a:solidFill>
                <a:latin typeface="Times New Roman"/>
                <a:cs typeface="Times New Roman"/>
                <a:hlinkClick r:id="rId15"/>
              </a:rPr>
              <a:t>	</a:t>
            </a:r>
            <a:r>
              <a:rPr dirty="0" u="sng" sz="1200">
                <a:solidFill>
                  <a:srgbClr val="0000ED"/>
                </a:solidFill>
                <a:uFill>
                  <a:solidFill>
                    <a:srgbClr val="0000ED"/>
                  </a:solidFill>
                </a:uFill>
                <a:latin typeface="Times New Roman"/>
                <a:cs typeface="Times New Roman"/>
                <a:hlinkClick r:id="rId15"/>
              </a:rPr>
              <a:t> </a:t>
            </a:r>
            <a:r>
              <a:rPr dirty="0" u="sng" sz="1200" i="1">
                <a:solidFill>
                  <a:srgbClr val="0000ED"/>
                </a:solidFill>
                <a:uFill>
                  <a:solidFill>
                    <a:srgbClr val="0000ED"/>
                  </a:solidFill>
                </a:uFill>
                <a:latin typeface="Times New Roman"/>
                <a:cs typeface="Times New Roman"/>
                <a:hlinkClick r:id="rId15"/>
              </a:rPr>
              <a:t>08/16/19</a:t>
            </a:r>
            <a:endParaRPr sz="1200">
              <a:latin typeface="Times New Roman"/>
              <a:cs typeface="Times New Roman"/>
            </a:endParaRPr>
          </a:p>
          <a:p>
            <a:pPr marL="165100">
              <a:lnSpc>
                <a:spcPts val="1395"/>
              </a:lnSpc>
            </a:pPr>
            <a:r>
              <a:rPr dirty="0" sz="1200">
                <a:latin typeface="Times New Roman"/>
                <a:cs typeface="Times New Roman"/>
              </a:rPr>
              <a:t>15.</a:t>
            </a:r>
            <a:endParaRPr sz="1200">
              <a:latin typeface="Times New Roman"/>
              <a:cs typeface="Times New Roman"/>
            </a:endParaRPr>
          </a:p>
          <a:p>
            <a:pPr marL="12700">
              <a:lnSpc>
                <a:spcPct val="100000"/>
              </a:lnSpc>
              <a:spcBef>
                <a:spcPts val="1110"/>
              </a:spcBef>
            </a:pPr>
            <a:r>
              <a:rPr dirty="0" sz="1200">
                <a:latin typeface="Times New Roman"/>
                <a:cs typeface="Times New Roman"/>
              </a:rPr>
              <a:t>Check your version of git by</a:t>
            </a:r>
            <a:r>
              <a:rPr dirty="0" sz="1200" spc="-10">
                <a:latin typeface="Times New Roman"/>
                <a:cs typeface="Times New Roman"/>
              </a:rPr>
              <a:t> </a:t>
            </a:r>
            <a:r>
              <a:rPr dirty="0" sz="1200">
                <a:latin typeface="Times New Roman"/>
                <a:cs typeface="Times New Roman"/>
              </a:rPr>
              <a:t>running</a:t>
            </a:r>
            <a:endParaRPr sz="12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dirty="0" sz="950" spc="200">
                <a:latin typeface="Arial"/>
                <a:cs typeface="Arial"/>
              </a:rPr>
              <a:t>git</a:t>
            </a:r>
            <a:r>
              <a:rPr dirty="0" sz="950" spc="265">
                <a:latin typeface="Arial"/>
                <a:cs typeface="Arial"/>
              </a:rPr>
              <a:t> </a:t>
            </a:r>
            <a:r>
              <a:rPr dirty="0" sz="950" spc="125">
                <a:latin typeface="Arial"/>
                <a:cs typeface="Arial"/>
              </a:rPr>
              <a:t>--version</a:t>
            </a:r>
            <a:endParaRPr sz="950">
              <a:latin typeface="Arial"/>
              <a:cs typeface="Arial"/>
            </a:endParaRPr>
          </a:p>
          <a:p>
            <a:pPr>
              <a:lnSpc>
                <a:spcPct val="100000"/>
              </a:lnSpc>
              <a:spcBef>
                <a:spcPts val="5"/>
              </a:spcBef>
            </a:pPr>
            <a:endParaRPr sz="1200">
              <a:latin typeface="Arial"/>
              <a:cs typeface="Arial"/>
            </a:endParaRPr>
          </a:p>
          <a:p>
            <a:pPr marL="12700">
              <a:lnSpc>
                <a:spcPct val="100000"/>
              </a:lnSpc>
            </a:pPr>
            <a:r>
              <a:rPr dirty="0" sz="1800" b="1">
                <a:latin typeface="Times New Roman"/>
                <a:cs typeface="Times New Roman"/>
              </a:rPr>
              <a:t>NOM</a:t>
            </a:r>
            <a:endParaRPr sz="1800">
              <a:latin typeface="Times New Roman"/>
              <a:cs typeface="Times New Roman"/>
            </a:endParaRPr>
          </a:p>
          <a:p>
            <a:pPr marL="12700">
              <a:lnSpc>
                <a:spcPct val="100000"/>
              </a:lnSpc>
              <a:spcBef>
                <a:spcPts val="1440"/>
              </a:spcBef>
            </a:pPr>
            <a:r>
              <a:rPr dirty="0" sz="1200">
                <a:latin typeface="Times New Roman"/>
                <a:cs typeface="Times New Roman"/>
              </a:rPr>
              <a:t>git-tag - </a:t>
            </a:r>
            <a:r>
              <a:rPr dirty="0" sz="1200" spc="-10">
                <a:latin typeface="Times New Roman"/>
                <a:cs typeface="Times New Roman"/>
              </a:rPr>
              <a:t>Créer, lister, </a:t>
            </a:r>
            <a:r>
              <a:rPr dirty="0" sz="1200">
                <a:latin typeface="Times New Roman"/>
                <a:cs typeface="Times New Roman"/>
              </a:rPr>
              <a:t>supprimer ou vérifier un objet étiquette signé avec</a:t>
            </a:r>
            <a:r>
              <a:rPr dirty="0" sz="1200" spc="-50">
                <a:latin typeface="Times New Roman"/>
                <a:cs typeface="Times New Roman"/>
              </a:rPr>
              <a:t> </a:t>
            </a:r>
            <a:r>
              <a:rPr dirty="0" sz="1200">
                <a:latin typeface="Times New Roman"/>
                <a:cs typeface="Times New Roman"/>
              </a:rPr>
              <a:t>GPG</a:t>
            </a:r>
            <a:endParaRPr sz="1200">
              <a:latin typeface="Times New Roman"/>
              <a:cs typeface="Times New Roman"/>
            </a:endParaRPr>
          </a:p>
        </p:txBody>
      </p:sp>
      <p:sp>
        <p:nvSpPr>
          <p:cNvPr id="71" name="object 71"/>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https://git-scm.com/docs/git-tag/fr</a:t>
            </a:r>
          </a:p>
        </p:txBody>
      </p:sp>
      <p:sp>
        <p:nvSpPr>
          <p:cNvPr id="72" name="object 72"/>
          <p:cNvSpPr txBox="1">
            <a:spLocks noGrp="1"/>
          </p:cNvSpPr>
          <p:nvPr>
            <p:ph type="sldNum" idx="7" sz="quarter"/>
          </p:nvPr>
        </p:nvSpPr>
        <p:spPr>
          <a:prstGeom prst="rect"/>
        </p:spPr>
        <p:txBody>
          <a:bodyPr wrap="square" lIns="0" tIns="3175" rIns="0" bIns="0" rtlCol="0" vert="horz">
            <a:spAutoFit/>
          </a:bodyPr>
          <a:lstStyle/>
          <a:p>
            <a:pPr marL="38100">
              <a:lnSpc>
                <a:spcPct val="100000"/>
              </a:lnSpc>
              <a:spcBef>
                <a:spcPts val="25"/>
              </a:spcBef>
            </a:pPr>
            <a:r>
              <a:rPr dirty="0"/>
              <a:t>4</a:t>
            </a:r>
            <a:r>
              <a:rPr dirty="0"/>
              <a:t>/10</a:t>
            </a:r>
          </a:p>
        </p:txBody>
      </p:sp>
      <p:sp>
        <p:nvSpPr>
          <p:cNvPr id="69" name="object 69"/>
          <p:cNvSpPr txBox="1"/>
          <p:nvPr/>
        </p:nvSpPr>
        <p:spPr>
          <a:xfrm>
            <a:off x="431834" y="5234622"/>
            <a:ext cx="1144270" cy="300355"/>
          </a:xfrm>
          <a:prstGeom prst="rect">
            <a:avLst/>
          </a:prstGeom>
        </p:spPr>
        <p:txBody>
          <a:bodyPr wrap="square" lIns="0" tIns="12700" rIns="0" bIns="0" rtlCol="0" vert="horz">
            <a:spAutoFit/>
          </a:bodyPr>
          <a:lstStyle/>
          <a:p>
            <a:pPr marL="12700">
              <a:lnSpc>
                <a:spcPct val="100000"/>
              </a:lnSpc>
              <a:spcBef>
                <a:spcPts val="100"/>
              </a:spcBef>
            </a:pPr>
            <a:r>
              <a:rPr dirty="0" sz="1800" b="1">
                <a:latin typeface="Times New Roman"/>
                <a:cs typeface="Times New Roman"/>
              </a:rPr>
              <a:t>SYNOPSIS</a:t>
            </a:r>
            <a:endParaRPr sz="1800">
              <a:latin typeface="Times New Roman"/>
              <a:cs typeface="Times New Roman"/>
            </a:endParaRPr>
          </a:p>
        </p:txBody>
      </p:sp>
      <p:sp>
        <p:nvSpPr>
          <p:cNvPr id="70" name="object 70"/>
          <p:cNvSpPr txBox="1"/>
          <p:nvPr/>
        </p:nvSpPr>
        <p:spPr>
          <a:xfrm>
            <a:off x="431834" y="5701563"/>
            <a:ext cx="6693534" cy="4620895"/>
          </a:xfrm>
          <a:prstGeom prst="rect">
            <a:avLst/>
          </a:prstGeom>
        </p:spPr>
        <p:txBody>
          <a:bodyPr wrap="square" lIns="0" tIns="15875" rIns="0" bIns="0" rtlCol="0" vert="horz">
            <a:spAutoFit/>
          </a:bodyPr>
          <a:lstStyle/>
          <a:p>
            <a:pPr marL="12700">
              <a:lnSpc>
                <a:spcPts val="1135"/>
              </a:lnSpc>
              <a:spcBef>
                <a:spcPts val="125"/>
              </a:spcBef>
            </a:pPr>
            <a:r>
              <a:rPr dirty="0" sz="950" spc="200" i="1">
                <a:latin typeface="Arial"/>
                <a:cs typeface="Arial"/>
              </a:rPr>
              <a:t>git </a:t>
            </a:r>
            <a:r>
              <a:rPr dirty="0" sz="950" spc="95" i="1">
                <a:latin typeface="Arial"/>
                <a:cs typeface="Arial"/>
              </a:rPr>
              <a:t>tag </a:t>
            </a:r>
            <a:r>
              <a:rPr dirty="0" sz="950" spc="165">
                <a:latin typeface="Arial"/>
                <a:cs typeface="Arial"/>
              </a:rPr>
              <a:t>[-a </a:t>
            </a:r>
            <a:r>
              <a:rPr dirty="0" sz="950" spc="285">
                <a:latin typeface="Arial"/>
                <a:cs typeface="Arial"/>
              </a:rPr>
              <a:t>| </a:t>
            </a:r>
            <a:r>
              <a:rPr dirty="0" sz="950" spc="140">
                <a:latin typeface="Arial"/>
                <a:cs typeface="Arial"/>
              </a:rPr>
              <a:t>-s </a:t>
            </a:r>
            <a:r>
              <a:rPr dirty="0" sz="950" spc="285">
                <a:latin typeface="Arial"/>
                <a:cs typeface="Arial"/>
              </a:rPr>
              <a:t>| </a:t>
            </a:r>
            <a:r>
              <a:rPr dirty="0" sz="950" spc="110">
                <a:latin typeface="Arial"/>
                <a:cs typeface="Arial"/>
              </a:rPr>
              <a:t>-u </a:t>
            </a:r>
            <a:r>
              <a:rPr dirty="0" sz="950" spc="130">
                <a:latin typeface="Arial"/>
                <a:cs typeface="Arial"/>
              </a:rPr>
              <a:t>&lt;id-clé&gt;] </a:t>
            </a:r>
            <a:r>
              <a:rPr dirty="0" sz="950" spc="254">
                <a:latin typeface="Arial"/>
                <a:cs typeface="Arial"/>
              </a:rPr>
              <a:t>[-f] </a:t>
            </a:r>
            <a:r>
              <a:rPr dirty="0" sz="950" spc="75">
                <a:latin typeface="Arial"/>
                <a:cs typeface="Arial"/>
              </a:rPr>
              <a:t>[-m </a:t>
            </a:r>
            <a:r>
              <a:rPr dirty="0" sz="950" spc="-45">
                <a:latin typeface="Arial"/>
                <a:cs typeface="Arial"/>
              </a:rPr>
              <a:t>&lt;msg&gt; </a:t>
            </a:r>
            <a:r>
              <a:rPr dirty="0" sz="950" spc="285">
                <a:latin typeface="Arial"/>
                <a:cs typeface="Arial"/>
              </a:rPr>
              <a:t>| </a:t>
            </a:r>
            <a:r>
              <a:rPr dirty="0" sz="950" spc="85">
                <a:latin typeface="Arial"/>
                <a:cs typeface="Arial"/>
              </a:rPr>
              <a:t>-F </a:t>
            </a:r>
            <a:r>
              <a:rPr dirty="0" sz="950" spc="145">
                <a:latin typeface="Arial"/>
                <a:cs typeface="Arial"/>
              </a:rPr>
              <a:t>&lt;fichier&gt;]</a:t>
            </a:r>
            <a:r>
              <a:rPr dirty="0" sz="950" spc="434">
                <a:latin typeface="Arial"/>
                <a:cs typeface="Arial"/>
              </a:rPr>
              <a:t> </a:t>
            </a:r>
            <a:r>
              <a:rPr dirty="0" sz="950" spc="190">
                <a:latin typeface="Arial"/>
                <a:cs typeface="Arial"/>
              </a:rPr>
              <a:t>[-e]</a:t>
            </a:r>
            <a:endParaRPr sz="950">
              <a:latin typeface="Arial"/>
              <a:cs typeface="Arial"/>
            </a:endParaRPr>
          </a:p>
          <a:p>
            <a:pPr marL="557530">
              <a:lnSpc>
                <a:spcPts val="1125"/>
              </a:lnSpc>
            </a:pPr>
            <a:r>
              <a:rPr dirty="0" sz="950" spc="75">
                <a:latin typeface="Arial"/>
                <a:cs typeface="Arial"/>
              </a:rPr>
              <a:t>&lt;nom-d-étiquette&gt; </a:t>
            </a:r>
            <a:r>
              <a:rPr dirty="0" sz="950" spc="40">
                <a:latin typeface="Arial"/>
                <a:cs typeface="Arial"/>
              </a:rPr>
              <a:t>[&lt;commit&gt; </a:t>
            </a:r>
            <a:r>
              <a:rPr dirty="0" sz="950" spc="285">
                <a:latin typeface="Arial"/>
                <a:cs typeface="Arial"/>
              </a:rPr>
              <a:t>|</a:t>
            </a:r>
            <a:r>
              <a:rPr dirty="0" sz="950" spc="50">
                <a:latin typeface="Arial"/>
                <a:cs typeface="Arial"/>
              </a:rPr>
              <a:t> </a:t>
            </a:r>
            <a:r>
              <a:rPr dirty="0" sz="950" spc="105">
                <a:latin typeface="Arial"/>
                <a:cs typeface="Arial"/>
              </a:rPr>
              <a:t>&lt;objet&gt;]</a:t>
            </a:r>
            <a:endParaRPr sz="950">
              <a:latin typeface="Arial"/>
              <a:cs typeface="Arial"/>
            </a:endParaRPr>
          </a:p>
          <a:p>
            <a:pPr marL="12700">
              <a:lnSpc>
                <a:spcPts val="1125"/>
              </a:lnSpc>
            </a:pPr>
            <a:r>
              <a:rPr dirty="0" sz="950" spc="200" i="1">
                <a:latin typeface="Arial"/>
                <a:cs typeface="Arial"/>
              </a:rPr>
              <a:t>git </a:t>
            </a:r>
            <a:r>
              <a:rPr dirty="0" sz="950" spc="95" i="1">
                <a:latin typeface="Arial"/>
                <a:cs typeface="Arial"/>
              </a:rPr>
              <a:t>tag </a:t>
            </a:r>
            <a:r>
              <a:rPr dirty="0" sz="950" spc="110">
                <a:latin typeface="Arial"/>
                <a:cs typeface="Arial"/>
              </a:rPr>
              <a:t>-d</a:t>
            </a:r>
            <a:r>
              <a:rPr dirty="0" sz="950" spc="150">
                <a:latin typeface="Arial"/>
                <a:cs typeface="Arial"/>
              </a:rPr>
              <a:t> </a:t>
            </a:r>
            <a:r>
              <a:rPr dirty="0" sz="950" spc="50">
                <a:latin typeface="Arial"/>
                <a:cs typeface="Arial"/>
              </a:rPr>
              <a:t>&lt;nom-d-étiquette&gt;…</a:t>
            </a:r>
            <a:endParaRPr sz="950">
              <a:latin typeface="Arial"/>
              <a:cs typeface="Arial"/>
            </a:endParaRPr>
          </a:p>
          <a:p>
            <a:pPr marL="557530" marR="1972945" indent="-545465">
              <a:lnSpc>
                <a:spcPts val="1130"/>
              </a:lnSpc>
              <a:spcBef>
                <a:spcPts val="40"/>
              </a:spcBef>
            </a:pPr>
            <a:r>
              <a:rPr dirty="0" sz="950" spc="200" i="1">
                <a:latin typeface="Arial"/>
                <a:cs typeface="Arial"/>
              </a:rPr>
              <a:t>git </a:t>
            </a:r>
            <a:r>
              <a:rPr dirty="0" sz="950" spc="95" i="1">
                <a:latin typeface="Arial"/>
                <a:cs typeface="Arial"/>
              </a:rPr>
              <a:t>tag </a:t>
            </a:r>
            <a:r>
              <a:rPr dirty="0" sz="950" spc="90">
                <a:latin typeface="Arial"/>
                <a:cs typeface="Arial"/>
              </a:rPr>
              <a:t>[-n[&lt;num&gt;]] </a:t>
            </a:r>
            <a:r>
              <a:rPr dirty="0" sz="950" spc="270">
                <a:latin typeface="Arial"/>
                <a:cs typeface="Arial"/>
              </a:rPr>
              <a:t>-l </a:t>
            </a:r>
            <a:r>
              <a:rPr dirty="0" sz="950" spc="130">
                <a:latin typeface="Arial"/>
                <a:cs typeface="Arial"/>
              </a:rPr>
              <a:t>[--contains </a:t>
            </a:r>
            <a:r>
              <a:rPr dirty="0" sz="950" spc="40">
                <a:latin typeface="Arial"/>
                <a:cs typeface="Arial"/>
              </a:rPr>
              <a:t>&lt;commit&gt;] </a:t>
            </a:r>
            <a:r>
              <a:rPr dirty="0" sz="950" spc="120">
                <a:latin typeface="Arial"/>
                <a:cs typeface="Arial"/>
              </a:rPr>
              <a:t>[--no-contains </a:t>
            </a:r>
            <a:r>
              <a:rPr dirty="0" sz="950" spc="40">
                <a:latin typeface="Arial"/>
                <a:cs typeface="Arial"/>
              </a:rPr>
              <a:t>&lt;commit&gt;]  </a:t>
            </a:r>
            <a:r>
              <a:rPr dirty="0" sz="950" spc="155">
                <a:latin typeface="Arial"/>
                <a:cs typeface="Arial"/>
              </a:rPr>
              <a:t>[--points-at </a:t>
            </a:r>
            <a:r>
              <a:rPr dirty="0" sz="950" spc="105">
                <a:latin typeface="Arial"/>
                <a:cs typeface="Arial"/>
              </a:rPr>
              <a:t>&lt;objet&gt;] </a:t>
            </a:r>
            <a:r>
              <a:rPr dirty="0" sz="950" spc="95">
                <a:latin typeface="Arial"/>
                <a:cs typeface="Arial"/>
              </a:rPr>
              <a:t>[--column [=&lt;options&gt;] </a:t>
            </a:r>
            <a:r>
              <a:rPr dirty="0" sz="950" spc="285">
                <a:latin typeface="Arial"/>
                <a:cs typeface="Arial"/>
              </a:rPr>
              <a:t>|</a:t>
            </a:r>
            <a:r>
              <a:rPr dirty="0" sz="950" spc="200">
                <a:latin typeface="Arial"/>
                <a:cs typeface="Arial"/>
              </a:rPr>
              <a:t> </a:t>
            </a:r>
            <a:r>
              <a:rPr dirty="0" sz="950" spc="90">
                <a:latin typeface="Arial"/>
                <a:cs typeface="Arial"/>
              </a:rPr>
              <a:t>--no-column]</a:t>
            </a:r>
            <a:endParaRPr sz="950">
              <a:latin typeface="Arial"/>
              <a:cs typeface="Arial"/>
            </a:endParaRPr>
          </a:p>
          <a:p>
            <a:pPr marL="557530">
              <a:lnSpc>
                <a:spcPts val="1080"/>
              </a:lnSpc>
            </a:pPr>
            <a:r>
              <a:rPr dirty="0" sz="950" spc="150">
                <a:latin typeface="Arial"/>
                <a:cs typeface="Arial"/>
              </a:rPr>
              <a:t>[--create-reflog] </a:t>
            </a:r>
            <a:r>
              <a:rPr dirty="0" sz="950" spc="130">
                <a:latin typeface="Arial"/>
                <a:cs typeface="Arial"/>
              </a:rPr>
              <a:t>[--sort=&lt;clé&gt;]</a:t>
            </a:r>
            <a:r>
              <a:rPr dirty="0" sz="950" spc="390">
                <a:latin typeface="Arial"/>
                <a:cs typeface="Arial"/>
              </a:rPr>
              <a:t> </a:t>
            </a:r>
            <a:r>
              <a:rPr dirty="0" sz="950" spc="100">
                <a:latin typeface="Arial"/>
                <a:cs typeface="Arial"/>
              </a:rPr>
              <a:t>[--format=&lt;format&gt;]</a:t>
            </a:r>
            <a:endParaRPr sz="950">
              <a:latin typeface="Arial"/>
              <a:cs typeface="Arial"/>
            </a:endParaRPr>
          </a:p>
          <a:p>
            <a:pPr marL="557530">
              <a:lnSpc>
                <a:spcPts val="1125"/>
              </a:lnSpc>
            </a:pPr>
            <a:r>
              <a:rPr dirty="0" sz="950" spc="105">
                <a:latin typeface="Arial"/>
                <a:cs typeface="Arial"/>
              </a:rPr>
              <a:t>[--[no-]merged </a:t>
            </a:r>
            <a:r>
              <a:rPr dirty="0" sz="950" spc="85">
                <a:latin typeface="Arial"/>
                <a:cs typeface="Arial"/>
              </a:rPr>
              <a:t>[&lt;commit&gt;]]</a:t>
            </a:r>
            <a:r>
              <a:rPr dirty="0" sz="950" spc="60">
                <a:latin typeface="Arial"/>
                <a:cs typeface="Arial"/>
              </a:rPr>
              <a:t> </a:t>
            </a:r>
            <a:r>
              <a:rPr dirty="0" sz="950" spc="70">
                <a:latin typeface="Arial"/>
                <a:cs typeface="Arial"/>
              </a:rPr>
              <a:t>[&lt;motif&gt;…]</a:t>
            </a:r>
            <a:endParaRPr sz="950">
              <a:latin typeface="Arial"/>
              <a:cs typeface="Arial"/>
            </a:endParaRPr>
          </a:p>
          <a:p>
            <a:pPr marL="12700">
              <a:lnSpc>
                <a:spcPts val="1135"/>
              </a:lnSpc>
            </a:pPr>
            <a:r>
              <a:rPr dirty="0" sz="950" spc="200" i="1">
                <a:latin typeface="Arial"/>
                <a:cs typeface="Arial"/>
              </a:rPr>
              <a:t>git </a:t>
            </a:r>
            <a:r>
              <a:rPr dirty="0" sz="950" spc="95" i="1">
                <a:latin typeface="Arial"/>
                <a:cs typeface="Arial"/>
              </a:rPr>
              <a:t>tag </a:t>
            </a:r>
            <a:r>
              <a:rPr dirty="0" sz="950" spc="140">
                <a:latin typeface="Arial"/>
                <a:cs typeface="Arial"/>
              </a:rPr>
              <a:t>-v </a:t>
            </a:r>
            <a:r>
              <a:rPr dirty="0" sz="950" spc="100">
                <a:latin typeface="Arial"/>
                <a:cs typeface="Arial"/>
              </a:rPr>
              <a:t>[--format=&lt;format&gt;]</a:t>
            </a:r>
            <a:r>
              <a:rPr dirty="0" sz="950" spc="280">
                <a:latin typeface="Arial"/>
                <a:cs typeface="Arial"/>
              </a:rPr>
              <a:t> </a:t>
            </a:r>
            <a:r>
              <a:rPr dirty="0" sz="950" spc="50">
                <a:latin typeface="Arial"/>
                <a:cs typeface="Arial"/>
              </a:rPr>
              <a:t>&lt;nom-d-étiquette&gt;…</a:t>
            </a:r>
            <a:endParaRPr sz="950">
              <a:latin typeface="Arial"/>
              <a:cs typeface="Arial"/>
            </a:endParaRPr>
          </a:p>
          <a:p>
            <a:pPr>
              <a:lnSpc>
                <a:spcPct val="100000"/>
              </a:lnSpc>
              <a:spcBef>
                <a:spcPts val="45"/>
              </a:spcBef>
            </a:pPr>
            <a:endParaRPr sz="1100">
              <a:latin typeface="Arial"/>
              <a:cs typeface="Arial"/>
            </a:endParaRPr>
          </a:p>
          <a:p>
            <a:pPr marL="12700">
              <a:lnSpc>
                <a:spcPct val="100000"/>
              </a:lnSpc>
            </a:pPr>
            <a:r>
              <a:rPr dirty="0" sz="1800" b="1">
                <a:latin typeface="Times New Roman"/>
                <a:cs typeface="Times New Roman"/>
              </a:rPr>
              <a:t>DESCRIPTION</a:t>
            </a:r>
            <a:endParaRPr sz="1800">
              <a:latin typeface="Times New Roman"/>
              <a:cs typeface="Times New Roman"/>
            </a:endParaRPr>
          </a:p>
          <a:p>
            <a:pPr algn="just" marL="12700" marR="20320">
              <a:lnSpc>
                <a:spcPts val="1350"/>
              </a:lnSpc>
              <a:spcBef>
                <a:spcPts val="1485"/>
              </a:spcBef>
            </a:pPr>
            <a:r>
              <a:rPr dirty="0" sz="1200">
                <a:latin typeface="Times New Roman"/>
                <a:cs typeface="Times New Roman"/>
              </a:rPr>
              <a:t>Ajouter une référence d’étiquette dans </a:t>
            </a:r>
            <a:r>
              <a:rPr dirty="0" sz="950" spc="130">
                <a:latin typeface="Arial"/>
                <a:cs typeface="Arial"/>
              </a:rPr>
              <a:t>refs/tags/</a:t>
            </a:r>
            <a:r>
              <a:rPr dirty="0" sz="1200" spc="130">
                <a:latin typeface="Times New Roman"/>
                <a:cs typeface="Times New Roman"/>
              </a:rPr>
              <a:t>, </a:t>
            </a:r>
            <a:r>
              <a:rPr dirty="0" sz="1200">
                <a:latin typeface="Times New Roman"/>
                <a:cs typeface="Times New Roman"/>
              </a:rPr>
              <a:t>à moins que </a:t>
            </a:r>
            <a:r>
              <a:rPr dirty="0" sz="950" spc="195">
                <a:latin typeface="Arial"/>
                <a:cs typeface="Arial"/>
              </a:rPr>
              <a:t>-d/-l/-v</a:t>
            </a:r>
            <a:r>
              <a:rPr dirty="0" sz="950" spc="-125">
                <a:latin typeface="Arial"/>
                <a:cs typeface="Arial"/>
              </a:rPr>
              <a:t> </a:t>
            </a:r>
            <a:r>
              <a:rPr dirty="0" sz="1200">
                <a:latin typeface="Times New Roman"/>
                <a:cs typeface="Times New Roman"/>
              </a:rPr>
              <a:t>ne soit donné pour </a:t>
            </a:r>
            <a:r>
              <a:rPr dirty="0" sz="1200" spc="-5">
                <a:latin typeface="Times New Roman"/>
                <a:cs typeface="Times New Roman"/>
              </a:rPr>
              <a:t>supprimer, </a:t>
            </a:r>
            <a:r>
              <a:rPr dirty="0" sz="1200">
                <a:latin typeface="Times New Roman"/>
                <a:cs typeface="Times New Roman"/>
              </a:rPr>
              <a:t>lister  ou vérifier des</a:t>
            </a:r>
            <a:r>
              <a:rPr dirty="0" sz="1200" spc="-5">
                <a:latin typeface="Times New Roman"/>
                <a:cs typeface="Times New Roman"/>
              </a:rPr>
              <a:t> </a:t>
            </a:r>
            <a:r>
              <a:rPr dirty="0" sz="1200">
                <a:latin typeface="Times New Roman"/>
                <a:cs typeface="Times New Roman"/>
              </a:rPr>
              <a:t>étiquettes.</a:t>
            </a:r>
            <a:endParaRPr sz="1200">
              <a:latin typeface="Times New Roman"/>
              <a:cs typeface="Times New Roman"/>
            </a:endParaRPr>
          </a:p>
          <a:p>
            <a:pPr algn="just" marL="12700">
              <a:lnSpc>
                <a:spcPct val="100000"/>
              </a:lnSpc>
              <a:spcBef>
                <a:spcPts val="1085"/>
              </a:spcBef>
            </a:pPr>
            <a:r>
              <a:rPr dirty="0" sz="1200">
                <a:latin typeface="Times New Roman"/>
                <a:cs typeface="Times New Roman"/>
              </a:rPr>
              <a:t>A moins que le </a:t>
            </a:r>
            <a:r>
              <a:rPr dirty="0" sz="950" spc="245">
                <a:latin typeface="Arial"/>
                <a:cs typeface="Arial"/>
              </a:rPr>
              <a:t>-f</a:t>
            </a:r>
            <a:r>
              <a:rPr dirty="0" sz="950" spc="-55">
                <a:latin typeface="Arial"/>
                <a:cs typeface="Arial"/>
              </a:rPr>
              <a:t> </a:t>
            </a:r>
            <a:r>
              <a:rPr dirty="0" sz="1200">
                <a:latin typeface="Times New Roman"/>
                <a:cs typeface="Times New Roman"/>
              </a:rPr>
              <a:t>ne soit donné, l’étiquette indiquée ne doit pas encore </a:t>
            </a:r>
            <a:r>
              <a:rPr dirty="0" sz="1200" spc="-10">
                <a:latin typeface="Times New Roman"/>
                <a:cs typeface="Times New Roman"/>
              </a:rPr>
              <a:t>exister.</a:t>
            </a:r>
            <a:endParaRPr sz="1200">
              <a:latin typeface="Times New Roman"/>
              <a:cs typeface="Times New Roman"/>
            </a:endParaRPr>
          </a:p>
          <a:p>
            <a:pPr>
              <a:lnSpc>
                <a:spcPct val="100000"/>
              </a:lnSpc>
              <a:spcBef>
                <a:spcPts val="20"/>
              </a:spcBef>
            </a:pPr>
            <a:endParaRPr sz="1050">
              <a:latin typeface="Times New Roman"/>
              <a:cs typeface="Times New Roman"/>
            </a:endParaRPr>
          </a:p>
          <a:p>
            <a:pPr algn="just" marL="12700" marR="5080">
              <a:lnSpc>
                <a:spcPts val="1350"/>
              </a:lnSpc>
            </a:pPr>
            <a:r>
              <a:rPr dirty="0" sz="1200">
                <a:latin typeface="Times New Roman"/>
                <a:cs typeface="Times New Roman"/>
              </a:rPr>
              <a:t>Si l’un des drapeaux </a:t>
            </a:r>
            <a:r>
              <a:rPr dirty="0" sz="950" spc="110">
                <a:latin typeface="Arial"/>
                <a:cs typeface="Arial"/>
              </a:rPr>
              <a:t>-a </a:t>
            </a:r>
            <a:r>
              <a:rPr dirty="0" sz="950" spc="245">
                <a:latin typeface="Arial"/>
                <a:cs typeface="Arial"/>
              </a:rPr>
              <a:t>`, </a:t>
            </a:r>
            <a:r>
              <a:rPr dirty="0" sz="950" spc="165">
                <a:latin typeface="Arial"/>
                <a:cs typeface="Arial"/>
              </a:rPr>
              <a:t>`-s </a:t>
            </a:r>
            <a:r>
              <a:rPr dirty="0" sz="1200">
                <a:latin typeface="Times New Roman"/>
                <a:cs typeface="Times New Roman"/>
              </a:rPr>
              <a:t>ou </a:t>
            </a:r>
            <a:r>
              <a:rPr dirty="0" sz="950" spc="110">
                <a:latin typeface="Arial"/>
                <a:cs typeface="Arial"/>
              </a:rPr>
              <a:t>-u&lt;id-clé&gt; </a:t>
            </a:r>
            <a:r>
              <a:rPr dirty="0" sz="1200">
                <a:latin typeface="Times New Roman"/>
                <a:cs typeface="Times New Roman"/>
              </a:rPr>
              <a:t>est passé, la commande crée un objet « étiquette » et nécessite  un message d’étiquetage. À moins que </a:t>
            </a:r>
            <a:r>
              <a:rPr dirty="0" sz="950" spc="-20">
                <a:latin typeface="Arial"/>
                <a:cs typeface="Arial"/>
              </a:rPr>
              <a:t>-m </a:t>
            </a:r>
            <a:r>
              <a:rPr dirty="0" sz="950" spc="-45">
                <a:latin typeface="Arial"/>
                <a:cs typeface="Arial"/>
              </a:rPr>
              <a:t>&lt;msg&gt; </a:t>
            </a:r>
            <a:r>
              <a:rPr dirty="0" sz="1200">
                <a:latin typeface="Times New Roman"/>
                <a:cs typeface="Times New Roman"/>
              </a:rPr>
              <a:t>ou </a:t>
            </a:r>
            <a:r>
              <a:rPr dirty="0" sz="950" spc="85">
                <a:latin typeface="Arial"/>
                <a:cs typeface="Arial"/>
              </a:rPr>
              <a:t>-F </a:t>
            </a:r>
            <a:r>
              <a:rPr dirty="0" sz="950" spc="130">
                <a:latin typeface="Arial"/>
                <a:cs typeface="Arial"/>
              </a:rPr>
              <a:t>&lt;fichier&gt; </a:t>
            </a:r>
            <a:r>
              <a:rPr dirty="0" sz="1200">
                <a:latin typeface="Times New Roman"/>
                <a:cs typeface="Times New Roman"/>
              </a:rPr>
              <a:t>ne soit donné, un éditeur est lancé pour que  l’utilisateur puisse taper le message de</a:t>
            </a:r>
            <a:r>
              <a:rPr dirty="0" sz="1200" spc="-10">
                <a:latin typeface="Times New Roman"/>
                <a:cs typeface="Times New Roman"/>
              </a:rPr>
              <a:t> </a:t>
            </a:r>
            <a:r>
              <a:rPr dirty="0" sz="1200">
                <a:latin typeface="Times New Roman"/>
                <a:cs typeface="Times New Roman"/>
              </a:rPr>
              <a:t>l’étiquette.</a:t>
            </a:r>
            <a:endParaRPr sz="1200">
              <a:latin typeface="Times New Roman"/>
              <a:cs typeface="Times New Roman"/>
            </a:endParaRPr>
          </a:p>
          <a:p>
            <a:pPr algn="just" marL="12700">
              <a:lnSpc>
                <a:spcPct val="100000"/>
              </a:lnSpc>
              <a:spcBef>
                <a:spcPts val="1085"/>
              </a:spcBef>
            </a:pPr>
            <a:r>
              <a:rPr dirty="0" sz="1200">
                <a:latin typeface="Times New Roman"/>
                <a:cs typeface="Times New Roman"/>
              </a:rPr>
              <a:t>Si </a:t>
            </a:r>
            <a:r>
              <a:rPr dirty="0" sz="950" spc="-20">
                <a:latin typeface="Arial"/>
                <a:cs typeface="Arial"/>
              </a:rPr>
              <a:t>-m </a:t>
            </a:r>
            <a:r>
              <a:rPr dirty="0" sz="950" spc="-45">
                <a:latin typeface="Arial"/>
                <a:cs typeface="Arial"/>
              </a:rPr>
              <a:t>&lt;msg&gt; </a:t>
            </a:r>
            <a:r>
              <a:rPr dirty="0" sz="1200">
                <a:latin typeface="Times New Roman"/>
                <a:cs typeface="Times New Roman"/>
              </a:rPr>
              <a:t>ou </a:t>
            </a:r>
            <a:r>
              <a:rPr dirty="0" sz="950" spc="85">
                <a:latin typeface="Arial"/>
                <a:cs typeface="Arial"/>
              </a:rPr>
              <a:t>-F </a:t>
            </a:r>
            <a:r>
              <a:rPr dirty="0" sz="950" spc="130">
                <a:latin typeface="Arial"/>
                <a:cs typeface="Arial"/>
              </a:rPr>
              <a:t>&lt;fichier&gt; </a:t>
            </a:r>
            <a:r>
              <a:rPr dirty="0" sz="1200">
                <a:latin typeface="Times New Roman"/>
                <a:cs typeface="Times New Roman"/>
              </a:rPr>
              <a:t>est donné et que </a:t>
            </a:r>
            <a:r>
              <a:rPr dirty="0" sz="950" spc="75">
                <a:latin typeface="Arial"/>
                <a:cs typeface="Arial"/>
              </a:rPr>
              <a:t>-a</a:t>
            </a:r>
            <a:r>
              <a:rPr dirty="0" sz="1200" spc="75">
                <a:latin typeface="Times New Roman"/>
                <a:cs typeface="Times New Roman"/>
              </a:rPr>
              <a:t>, </a:t>
            </a:r>
            <a:r>
              <a:rPr dirty="0" sz="950" spc="90">
                <a:latin typeface="Arial"/>
                <a:cs typeface="Arial"/>
              </a:rPr>
              <a:t>-s</a:t>
            </a:r>
            <a:r>
              <a:rPr dirty="0" sz="1200" spc="90">
                <a:latin typeface="Times New Roman"/>
                <a:cs typeface="Times New Roman"/>
              </a:rPr>
              <a:t>, </a:t>
            </a:r>
            <a:r>
              <a:rPr dirty="0" sz="1200">
                <a:latin typeface="Times New Roman"/>
                <a:cs typeface="Times New Roman"/>
              </a:rPr>
              <a:t>et </a:t>
            </a:r>
            <a:r>
              <a:rPr dirty="0" sz="950" spc="110">
                <a:latin typeface="Arial"/>
                <a:cs typeface="Arial"/>
              </a:rPr>
              <a:t>-u &lt;id-clé&gt; </a:t>
            </a:r>
            <a:r>
              <a:rPr dirty="0" sz="1200">
                <a:latin typeface="Times New Roman"/>
                <a:cs typeface="Times New Roman"/>
              </a:rPr>
              <a:t>sont absents, </a:t>
            </a:r>
            <a:r>
              <a:rPr dirty="0" sz="950" spc="110">
                <a:latin typeface="Arial"/>
                <a:cs typeface="Arial"/>
              </a:rPr>
              <a:t>-a </a:t>
            </a:r>
            <a:r>
              <a:rPr dirty="0" sz="1200">
                <a:latin typeface="Times New Roman"/>
                <a:cs typeface="Times New Roman"/>
              </a:rPr>
              <a:t>est</a:t>
            </a:r>
            <a:r>
              <a:rPr dirty="0" sz="1200" spc="50">
                <a:latin typeface="Times New Roman"/>
                <a:cs typeface="Times New Roman"/>
              </a:rPr>
              <a:t> </a:t>
            </a:r>
            <a:r>
              <a:rPr dirty="0" sz="1200">
                <a:latin typeface="Times New Roman"/>
                <a:cs typeface="Times New Roman"/>
              </a:rPr>
              <a:t>implicite.</a:t>
            </a:r>
            <a:endParaRPr sz="1200">
              <a:latin typeface="Times New Roman"/>
              <a:cs typeface="Times New Roman"/>
            </a:endParaRPr>
          </a:p>
          <a:p>
            <a:pPr>
              <a:lnSpc>
                <a:spcPct val="100000"/>
              </a:lnSpc>
              <a:spcBef>
                <a:spcPts val="20"/>
              </a:spcBef>
            </a:pPr>
            <a:endParaRPr sz="1050">
              <a:latin typeface="Times New Roman"/>
              <a:cs typeface="Times New Roman"/>
            </a:endParaRPr>
          </a:p>
          <a:p>
            <a:pPr marL="12700" marR="178435">
              <a:lnSpc>
                <a:spcPts val="1350"/>
              </a:lnSpc>
              <a:spcBef>
                <a:spcPts val="5"/>
              </a:spcBef>
            </a:pPr>
            <a:r>
              <a:rPr dirty="0" sz="1200">
                <a:latin typeface="Times New Roman"/>
                <a:cs typeface="Times New Roman"/>
              </a:rPr>
              <a:t>Sinon, une référence d’étiquette qui pointe directement sur l’objet donné (c’est-à-dire une étiquette</a:t>
            </a:r>
            <a:r>
              <a:rPr dirty="0" sz="1200" spc="-100">
                <a:latin typeface="Times New Roman"/>
                <a:cs typeface="Times New Roman"/>
              </a:rPr>
              <a:t> </a:t>
            </a:r>
            <a:r>
              <a:rPr dirty="0" sz="1200">
                <a:latin typeface="Times New Roman"/>
                <a:cs typeface="Times New Roman"/>
              </a:rPr>
              <a:t>légère)  est</a:t>
            </a:r>
            <a:r>
              <a:rPr dirty="0" sz="1200" spc="-5">
                <a:latin typeface="Times New Roman"/>
                <a:cs typeface="Times New Roman"/>
              </a:rPr>
              <a:t> </a:t>
            </a:r>
            <a:r>
              <a:rPr dirty="0" sz="1200">
                <a:latin typeface="Times New Roman"/>
                <a:cs typeface="Times New Roman"/>
              </a:rPr>
              <a:t>créée.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39065">
              <a:lnSpc>
                <a:spcPts val="1350"/>
              </a:lnSpc>
            </a:pPr>
            <a:r>
              <a:rPr dirty="0" sz="1200">
                <a:latin typeface="Times New Roman"/>
                <a:cs typeface="Times New Roman"/>
              </a:rPr>
              <a:t>Un objet étiquette signé avec GnuPG sera créé lorsque </a:t>
            </a:r>
            <a:r>
              <a:rPr dirty="0" sz="950" spc="140">
                <a:latin typeface="Arial"/>
                <a:cs typeface="Arial"/>
              </a:rPr>
              <a:t>-s </a:t>
            </a:r>
            <a:r>
              <a:rPr dirty="0" sz="1200">
                <a:latin typeface="Times New Roman"/>
                <a:cs typeface="Times New Roman"/>
              </a:rPr>
              <a:t>ou </a:t>
            </a:r>
            <a:r>
              <a:rPr dirty="0" sz="950" spc="110">
                <a:latin typeface="Arial"/>
                <a:cs typeface="Arial"/>
              </a:rPr>
              <a:t>-u &lt;id-clé&gt; </a:t>
            </a:r>
            <a:r>
              <a:rPr dirty="0" sz="1200">
                <a:latin typeface="Times New Roman"/>
                <a:cs typeface="Times New Roman"/>
              </a:rPr>
              <a:t>est utilisé. Lorsque </a:t>
            </a:r>
            <a:r>
              <a:rPr dirty="0" sz="950" spc="110">
                <a:latin typeface="Arial"/>
                <a:cs typeface="Arial"/>
              </a:rPr>
              <a:t>-u &lt;id-clé&gt;  </a:t>
            </a:r>
            <a:r>
              <a:rPr dirty="0" sz="1200">
                <a:latin typeface="Times New Roman"/>
                <a:cs typeface="Times New Roman"/>
              </a:rPr>
              <a:t>n’est pas utilisé, l’identité du validateur pour l’utilisateur actuel est utilisée pour trouver la clé GnuPG</a:t>
            </a:r>
            <a:r>
              <a:rPr dirty="0" sz="1200" spc="-100">
                <a:latin typeface="Times New Roman"/>
                <a:cs typeface="Times New Roman"/>
              </a:rPr>
              <a:t> </a:t>
            </a:r>
            <a:r>
              <a:rPr dirty="0" sz="1200">
                <a:latin typeface="Times New Roman"/>
                <a:cs typeface="Times New Roman"/>
              </a:rPr>
              <a:t>pour  </a:t>
            </a:r>
            <a:r>
              <a:rPr dirty="0" sz="1200" spc="-10">
                <a:latin typeface="Times New Roman"/>
                <a:cs typeface="Times New Roman"/>
              </a:rPr>
              <a:t>signer. </a:t>
            </a:r>
            <a:r>
              <a:rPr dirty="0" sz="1200">
                <a:latin typeface="Times New Roman"/>
                <a:cs typeface="Times New Roman"/>
              </a:rPr>
              <a:t>La variable de configuration </a:t>
            </a:r>
            <a:r>
              <a:rPr dirty="0" sz="950" spc="45">
                <a:latin typeface="Arial"/>
                <a:cs typeface="Arial"/>
              </a:rPr>
              <a:t>gpg.program </a:t>
            </a:r>
            <a:r>
              <a:rPr dirty="0" sz="1200">
                <a:latin typeface="Times New Roman"/>
                <a:cs typeface="Times New Roman"/>
              </a:rPr>
              <a:t>est utilisée pour spécifier un binaire GnuPG</a:t>
            </a:r>
            <a:r>
              <a:rPr dirty="0" sz="1200" spc="-80">
                <a:latin typeface="Times New Roman"/>
                <a:cs typeface="Times New Roman"/>
              </a:rPr>
              <a:t> </a:t>
            </a:r>
            <a:r>
              <a:rPr dirty="0" sz="1200">
                <a:latin typeface="Times New Roman"/>
                <a:cs typeface="Times New Roman"/>
              </a:rPr>
              <a:t>personnalisé.</a:t>
            </a:r>
            <a:endParaRPr sz="12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https://git-scm.com/docs/git-tag/fr</a:t>
            </a:r>
          </a:p>
        </p:txBody>
      </p:sp>
      <p:sp>
        <p:nvSpPr>
          <p:cNvPr id="4" name="object 4"/>
          <p:cNvSpPr txBox="1">
            <a:spLocks noGrp="1"/>
          </p:cNvSpPr>
          <p:nvPr>
            <p:ph type="sldNum" idx="7" sz="quarter"/>
          </p:nvPr>
        </p:nvSpPr>
        <p:spPr>
          <a:prstGeom prst="rect"/>
        </p:spPr>
        <p:txBody>
          <a:bodyPr wrap="square" lIns="0" tIns="3175" rIns="0" bIns="0" rtlCol="0" vert="horz">
            <a:spAutoFit/>
          </a:bodyPr>
          <a:lstStyle/>
          <a:p>
            <a:pPr marL="38100">
              <a:lnSpc>
                <a:spcPct val="100000"/>
              </a:lnSpc>
              <a:spcBef>
                <a:spcPts val="25"/>
              </a:spcBef>
            </a:pPr>
            <a:r>
              <a:rPr dirty="0"/>
              <a:t>5</a:t>
            </a:r>
            <a:r>
              <a:rPr dirty="0"/>
              <a:t>/10</a:t>
            </a:r>
          </a:p>
        </p:txBody>
      </p:sp>
      <p:sp>
        <p:nvSpPr>
          <p:cNvPr id="2" name="object 2"/>
          <p:cNvSpPr txBox="1"/>
          <p:nvPr/>
        </p:nvSpPr>
        <p:spPr>
          <a:xfrm>
            <a:off x="323254" y="132033"/>
            <a:ext cx="6763384" cy="9799955"/>
          </a:xfrm>
          <a:prstGeom prst="rect">
            <a:avLst/>
          </a:prstGeom>
        </p:spPr>
        <p:txBody>
          <a:bodyPr wrap="square" lIns="0" tIns="45720" rIns="0" bIns="0" rtlCol="0" vert="horz">
            <a:spAutoFit/>
          </a:bodyPr>
          <a:lstStyle/>
          <a:p>
            <a:pPr marL="12700">
              <a:lnSpc>
                <a:spcPct val="100000"/>
              </a:lnSpc>
              <a:spcBef>
                <a:spcPts val="360"/>
              </a:spcBef>
              <a:tabLst>
                <a:tab pos="3430904" algn="l"/>
              </a:tabLst>
            </a:pPr>
            <a:r>
              <a:rPr dirty="0" sz="800">
                <a:latin typeface="Arial"/>
                <a:cs typeface="Arial"/>
              </a:rPr>
              <a:t>13/03/2023 </a:t>
            </a:r>
            <a:r>
              <a:rPr dirty="0" sz="800" spc="-15">
                <a:latin typeface="Arial"/>
                <a:cs typeface="Arial"/>
              </a:rPr>
              <a:t>13:11	</a:t>
            </a:r>
            <a:r>
              <a:rPr dirty="0" sz="800">
                <a:latin typeface="Arial"/>
                <a:cs typeface="Arial"/>
              </a:rPr>
              <a:t>Git - git-tag Documentation</a:t>
            </a:r>
            <a:endParaRPr sz="800">
              <a:latin typeface="Arial"/>
              <a:cs typeface="Arial"/>
            </a:endParaRPr>
          </a:p>
          <a:p>
            <a:pPr marL="120650" marR="5715">
              <a:lnSpc>
                <a:spcPts val="1350"/>
              </a:lnSpc>
              <a:spcBef>
                <a:spcPts val="509"/>
              </a:spcBef>
            </a:pPr>
            <a:r>
              <a:rPr dirty="0" sz="1200">
                <a:latin typeface="Times New Roman"/>
                <a:cs typeface="Times New Roman"/>
              </a:rPr>
              <a:t>Les objets étiquette (créés avec </a:t>
            </a:r>
            <a:r>
              <a:rPr dirty="0" sz="950" spc="75">
                <a:latin typeface="Arial"/>
                <a:cs typeface="Arial"/>
              </a:rPr>
              <a:t>-a</a:t>
            </a:r>
            <a:r>
              <a:rPr dirty="0" sz="1200" spc="75">
                <a:latin typeface="Times New Roman"/>
                <a:cs typeface="Times New Roman"/>
              </a:rPr>
              <a:t>, </a:t>
            </a:r>
            <a:r>
              <a:rPr dirty="0" sz="950" spc="90">
                <a:latin typeface="Arial"/>
                <a:cs typeface="Arial"/>
              </a:rPr>
              <a:t>-s</a:t>
            </a:r>
            <a:r>
              <a:rPr dirty="0" sz="1200" spc="90">
                <a:latin typeface="Times New Roman"/>
                <a:cs typeface="Times New Roman"/>
              </a:rPr>
              <a:t>, </a:t>
            </a:r>
            <a:r>
              <a:rPr dirty="0" sz="1200">
                <a:latin typeface="Times New Roman"/>
                <a:cs typeface="Times New Roman"/>
              </a:rPr>
              <a:t>ou </a:t>
            </a:r>
            <a:r>
              <a:rPr dirty="0" sz="950" spc="75">
                <a:latin typeface="Arial"/>
                <a:cs typeface="Arial"/>
              </a:rPr>
              <a:t>-u</a:t>
            </a:r>
            <a:r>
              <a:rPr dirty="0" sz="1200" spc="75">
                <a:latin typeface="Times New Roman"/>
                <a:cs typeface="Times New Roman"/>
              </a:rPr>
              <a:t>) </a:t>
            </a:r>
            <a:r>
              <a:rPr dirty="0" sz="1200">
                <a:latin typeface="Times New Roman"/>
                <a:cs typeface="Times New Roman"/>
              </a:rPr>
              <a:t>sont appelés étiquettes « annotées » ; ils contiennent une date  de création, le nom et l’e-mail de </a:t>
            </a:r>
            <a:r>
              <a:rPr dirty="0" sz="1200" spc="-5">
                <a:latin typeface="Times New Roman"/>
                <a:cs typeface="Times New Roman"/>
              </a:rPr>
              <a:t>l’étiqueteur, </a:t>
            </a:r>
            <a:r>
              <a:rPr dirty="0" sz="1200">
                <a:latin typeface="Times New Roman"/>
                <a:cs typeface="Times New Roman"/>
              </a:rPr>
              <a:t>un message d’étiquetage, et une signature GnuPG</a:t>
            </a:r>
            <a:r>
              <a:rPr dirty="0" sz="1200" spc="-80">
                <a:latin typeface="Times New Roman"/>
                <a:cs typeface="Times New Roman"/>
              </a:rPr>
              <a:t> </a:t>
            </a:r>
            <a:r>
              <a:rPr dirty="0" sz="1200">
                <a:latin typeface="Times New Roman"/>
                <a:cs typeface="Times New Roman"/>
              </a:rPr>
              <a:t>optionnelle.  Alors qu’une étiquette « légère » est simplement un nom pour un objet (généralement un objet</a:t>
            </a:r>
            <a:r>
              <a:rPr dirty="0" sz="1200" spc="-70">
                <a:latin typeface="Times New Roman"/>
                <a:cs typeface="Times New Roman"/>
              </a:rPr>
              <a:t> </a:t>
            </a:r>
            <a:r>
              <a:rPr dirty="0" sz="1200">
                <a:latin typeface="Times New Roman"/>
                <a:cs typeface="Times New Roman"/>
              </a:rPr>
              <a:t>commit).</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0650" marR="270510">
              <a:lnSpc>
                <a:spcPts val="1350"/>
              </a:lnSpc>
              <a:spcBef>
                <a:spcPts val="5"/>
              </a:spcBef>
            </a:pPr>
            <a:r>
              <a:rPr dirty="0" sz="1200">
                <a:latin typeface="Times New Roman"/>
                <a:cs typeface="Times New Roman"/>
              </a:rPr>
              <a:t>Les étiquettes annotées sont destinées à être </a:t>
            </a:r>
            <a:r>
              <a:rPr dirty="0" sz="1200" spc="-5">
                <a:latin typeface="Times New Roman"/>
                <a:cs typeface="Times New Roman"/>
              </a:rPr>
              <a:t>diffusées, </a:t>
            </a:r>
            <a:r>
              <a:rPr dirty="0" sz="1200">
                <a:latin typeface="Times New Roman"/>
                <a:cs typeface="Times New Roman"/>
              </a:rPr>
              <a:t>tandis que les étiquettes légères sont destinées à  l’étiquetage d’objets privés ou temporaires. Pour cette raison, certaines commandes git pour nommer</a:t>
            </a:r>
            <a:r>
              <a:rPr dirty="0" sz="1200" spc="-100">
                <a:latin typeface="Times New Roman"/>
                <a:cs typeface="Times New Roman"/>
              </a:rPr>
              <a:t> </a:t>
            </a:r>
            <a:r>
              <a:rPr dirty="0" sz="1200">
                <a:latin typeface="Times New Roman"/>
                <a:cs typeface="Times New Roman"/>
              </a:rPr>
              <a:t>les  objets (comme </a:t>
            </a:r>
            <a:r>
              <a:rPr dirty="0" sz="950" spc="200">
                <a:latin typeface="Arial"/>
                <a:cs typeface="Arial"/>
              </a:rPr>
              <a:t>git </a:t>
            </a:r>
            <a:r>
              <a:rPr dirty="0" sz="950" spc="75">
                <a:latin typeface="Arial"/>
                <a:cs typeface="Arial"/>
              </a:rPr>
              <a:t>describe</a:t>
            </a:r>
            <a:r>
              <a:rPr dirty="0" sz="1200" spc="75">
                <a:latin typeface="Times New Roman"/>
                <a:cs typeface="Times New Roman"/>
              </a:rPr>
              <a:t>) </a:t>
            </a:r>
            <a:r>
              <a:rPr dirty="0" sz="1200">
                <a:latin typeface="Times New Roman"/>
                <a:cs typeface="Times New Roman"/>
              </a:rPr>
              <a:t>ignorent par défaut les étiquettes</a:t>
            </a:r>
            <a:r>
              <a:rPr dirty="0" sz="1200" spc="-20">
                <a:latin typeface="Times New Roman"/>
                <a:cs typeface="Times New Roman"/>
              </a:rPr>
              <a:t> </a:t>
            </a:r>
            <a:r>
              <a:rPr dirty="0" sz="1200">
                <a:latin typeface="Times New Roman"/>
                <a:cs typeface="Times New Roman"/>
              </a:rPr>
              <a:t>légères.</a:t>
            </a:r>
            <a:endParaRPr sz="1200">
              <a:latin typeface="Times New Roman"/>
              <a:cs typeface="Times New Roman"/>
            </a:endParaRPr>
          </a:p>
          <a:p>
            <a:pPr>
              <a:lnSpc>
                <a:spcPct val="100000"/>
              </a:lnSpc>
              <a:spcBef>
                <a:spcPts val="40"/>
              </a:spcBef>
            </a:pPr>
            <a:endParaRPr sz="1100">
              <a:latin typeface="Times New Roman"/>
              <a:cs typeface="Times New Roman"/>
            </a:endParaRPr>
          </a:p>
          <a:p>
            <a:pPr marL="120650">
              <a:lnSpc>
                <a:spcPct val="100000"/>
              </a:lnSpc>
            </a:pPr>
            <a:r>
              <a:rPr dirty="0" sz="1800" b="1">
                <a:latin typeface="Times New Roman"/>
                <a:cs typeface="Times New Roman"/>
              </a:rPr>
              <a:t>OPTIONS</a:t>
            </a:r>
            <a:endParaRPr sz="1800">
              <a:latin typeface="Times New Roman"/>
              <a:cs typeface="Times New Roman"/>
            </a:endParaRPr>
          </a:p>
          <a:p>
            <a:pPr marL="120650">
              <a:lnSpc>
                <a:spcPts val="1395"/>
              </a:lnSpc>
              <a:spcBef>
                <a:spcPts val="1440"/>
              </a:spcBef>
            </a:pPr>
            <a:r>
              <a:rPr dirty="0" sz="1200">
                <a:latin typeface="Times New Roman"/>
                <a:cs typeface="Times New Roman"/>
              </a:rPr>
              <a:t>-a</a:t>
            </a:r>
            <a:endParaRPr sz="1200">
              <a:latin typeface="Times New Roman"/>
              <a:cs typeface="Times New Roman"/>
            </a:endParaRPr>
          </a:p>
          <a:p>
            <a:pPr marL="120650">
              <a:lnSpc>
                <a:spcPts val="1395"/>
              </a:lnSpc>
            </a:pPr>
            <a:r>
              <a:rPr dirty="0" sz="1200">
                <a:latin typeface="Times New Roman"/>
                <a:cs typeface="Times New Roman"/>
              </a:rPr>
              <a:t>--annotate</a:t>
            </a:r>
            <a:endParaRPr sz="1200">
              <a:latin typeface="Times New Roman"/>
              <a:cs typeface="Times New Roman"/>
            </a:endParaRPr>
          </a:p>
          <a:p>
            <a:pPr marL="502284">
              <a:lnSpc>
                <a:spcPct val="100000"/>
              </a:lnSpc>
              <a:spcBef>
                <a:spcPts val="1115"/>
              </a:spcBef>
            </a:pPr>
            <a:r>
              <a:rPr dirty="0" sz="1200">
                <a:latin typeface="Times New Roman"/>
                <a:cs typeface="Times New Roman"/>
              </a:rPr>
              <a:t>Faire un objet étiquette non signé et</a:t>
            </a:r>
            <a:r>
              <a:rPr dirty="0" sz="1200" spc="-10">
                <a:latin typeface="Times New Roman"/>
                <a:cs typeface="Times New Roman"/>
              </a:rPr>
              <a:t> </a:t>
            </a:r>
            <a:r>
              <a:rPr dirty="0" sz="1200">
                <a:latin typeface="Times New Roman"/>
                <a:cs typeface="Times New Roman"/>
              </a:rPr>
              <a:t>annoté</a:t>
            </a:r>
            <a:endParaRPr sz="1200">
              <a:latin typeface="Times New Roman"/>
              <a:cs typeface="Times New Roman"/>
            </a:endParaRPr>
          </a:p>
          <a:p>
            <a:pPr marL="120650">
              <a:lnSpc>
                <a:spcPts val="1395"/>
              </a:lnSpc>
              <a:spcBef>
                <a:spcPts val="1110"/>
              </a:spcBef>
            </a:pPr>
            <a:r>
              <a:rPr dirty="0" sz="1200">
                <a:latin typeface="Times New Roman"/>
                <a:cs typeface="Times New Roman"/>
              </a:rPr>
              <a:t>-s</a:t>
            </a:r>
            <a:endParaRPr sz="1200">
              <a:latin typeface="Times New Roman"/>
              <a:cs typeface="Times New Roman"/>
            </a:endParaRPr>
          </a:p>
          <a:p>
            <a:pPr marL="120650">
              <a:lnSpc>
                <a:spcPts val="1395"/>
              </a:lnSpc>
            </a:pPr>
            <a:r>
              <a:rPr dirty="0" sz="1200">
                <a:latin typeface="Times New Roman"/>
                <a:cs typeface="Times New Roman"/>
              </a:rPr>
              <a:t>--sign</a:t>
            </a:r>
            <a:endParaRPr sz="1200">
              <a:latin typeface="Times New Roman"/>
              <a:cs typeface="Times New Roman"/>
            </a:endParaRPr>
          </a:p>
          <a:p>
            <a:pPr>
              <a:lnSpc>
                <a:spcPct val="100000"/>
              </a:lnSpc>
              <a:spcBef>
                <a:spcPts val="20"/>
              </a:spcBef>
            </a:pPr>
            <a:endParaRPr sz="1050">
              <a:latin typeface="Times New Roman"/>
              <a:cs typeface="Times New Roman"/>
            </a:endParaRPr>
          </a:p>
          <a:p>
            <a:pPr algn="just" marL="502284" marR="727710">
              <a:lnSpc>
                <a:spcPts val="1350"/>
              </a:lnSpc>
              <a:spcBef>
                <a:spcPts val="5"/>
              </a:spcBef>
            </a:pPr>
            <a:r>
              <a:rPr dirty="0" sz="1200">
                <a:latin typeface="Times New Roman"/>
                <a:cs typeface="Times New Roman"/>
              </a:rPr>
              <a:t>Faites une étiquette signée GPG, en utilisant la clé de l’adresse électronique par défaut. Le  comportement par défaut de signature GPG d’étiquette GPG est contrôlé par la variable</a:t>
            </a:r>
            <a:r>
              <a:rPr dirty="0" sz="1200" spc="-100">
                <a:latin typeface="Times New Roman"/>
                <a:cs typeface="Times New Roman"/>
              </a:rPr>
              <a:t> </a:t>
            </a:r>
            <a:r>
              <a:rPr dirty="0" sz="1200">
                <a:latin typeface="Times New Roman"/>
                <a:cs typeface="Times New Roman"/>
              </a:rPr>
              <a:t>de  configuration </a:t>
            </a:r>
            <a:r>
              <a:rPr dirty="0" sz="950" spc="75">
                <a:latin typeface="Arial"/>
                <a:cs typeface="Arial"/>
              </a:rPr>
              <a:t>tag.gpgSign </a:t>
            </a:r>
            <a:r>
              <a:rPr dirty="0" sz="1200">
                <a:latin typeface="Times New Roman"/>
                <a:cs typeface="Times New Roman"/>
              </a:rPr>
              <a:t>si elle existe, ou désactivé sinon. </a:t>
            </a:r>
            <a:r>
              <a:rPr dirty="0" sz="1200" spc="-40">
                <a:latin typeface="Times New Roman"/>
                <a:cs typeface="Times New Roman"/>
              </a:rPr>
              <a:t>Voir</a:t>
            </a:r>
            <a:r>
              <a:rPr dirty="0" sz="1200" spc="-95">
                <a:latin typeface="Times New Roman"/>
                <a:cs typeface="Times New Roman"/>
              </a:rPr>
              <a:t> </a:t>
            </a:r>
            <a:r>
              <a:rPr dirty="0" sz="1200">
                <a:solidFill>
                  <a:srgbClr val="0000ED"/>
                </a:solidFill>
                <a:latin typeface="Times New Roman"/>
                <a:cs typeface="Times New Roman"/>
                <a:hlinkClick r:id="rId2"/>
              </a:rPr>
              <a:t>g</a:t>
            </a:r>
            <a:r>
              <a:rPr dirty="0" u="sng" sz="1200">
                <a:solidFill>
                  <a:srgbClr val="0000ED"/>
                </a:solidFill>
                <a:uFill>
                  <a:solidFill>
                    <a:srgbClr val="0000ED"/>
                  </a:solidFill>
                </a:uFill>
                <a:latin typeface="Times New Roman"/>
                <a:cs typeface="Times New Roman"/>
                <a:hlinkClick r:id="rId2"/>
              </a:rPr>
              <a:t>it-config[1]</a:t>
            </a:r>
            <a:r>
              <a:rPr dirty="0" sz="1200">
                <a:latin typeface="Times New Roman"/>
                <a:cs typeface="Times New Roman"/>
              </a:rPr>
              <a:t>.</a:t>
            </a:r>
            <a:endParaRPr sz="1200">
              <a:latin typeface="Times New Roman"/>
              <a:cs typeface="Times New Roman"/>
            </a:endParaRPr>
          </a:p>
          <a:p>
            <a:pPr marL="120650">
              <a:lnSpc>
                <a:spcPct val="100000"/>
              </a:lnSpc>
              <a:spcBef>
                <a:spcPts val="1080"/>
              </a:spcBef>
            </a:pPr>
            <a:r>
              <a:rPr dirty="0" sz="1200">
                <a:latin typeface="Times New Roman"/>
                <a:cs typeface="Times New Roman"/>
              </a:rPr>
              <a:t>--no-sign</a:t>
            </a:r>
            <a:endParaRPr sz="1200">
              <a:latin typeface="Times New Roman"/>
              <a:cs typeface="Times New Roman"/>
            </a:endParaRPr>
          </a:p>
          <a:p>
            <a:pPr marL="502284">
              <a:lnSpc>
                <a:spcPct val="100000"/>
              </a:lnSpc>
              <a:spcBef>
                <a:spcPts val="1110"/>
              </a:spcBef>
            </a:pPr>
            <a:r>
              <a:rPr dirty="0" sz="1200" spc="-5">
                <a:latin typeface="Times New Roman"/>
                <a:cs typeface="Times New Roman"/>
              </a:rPr>
              <a:t>Surcharge </a:t>
            </a:r>
            <a:r>
              <a:rPr dirty="0" sz="950" spc="75">
                <a:latin typeface="Arial"/>
                <a:cs typeface="Arial"/>
              </a:rPr>
              <a:t>tag.gpgSign </a:t>
            </a:r>
            <a:r>
              <a:rPr dirty="0" sz="1200">
                <a:latin typeface="Times New Roman"/>
                <a:cs typeface="Times New Roman"/>
              </a:rPr>
              <a:t>qui force toutes les étiquettes à être</a:t>
            </a:r>
            <a:r>
              <a:rPr dirty="0" sz="1200" spc="-50">
                <a:latin typeface="Times New Roman"/>
                <a:cs typeface="Times New Roman"/>
              </a:rPr>
              <a:t> </a:t>
            </a:r>
            <a:r>
              <a:rPr dirty="0" sz="1200">
                <a:latin typeface="Times New Roman"/>
                <a:cs typeface="Times New Roman"/>
              </a:rPr>
              <a:t>signées.</a:t>
            </a:r>
            <a:endParaRPr sz="1200">
              <a:latin typeface="Times New Roman"/>
              <a:cs typeface="Times New Roman"/>
            </a:endParaRPr>
          </a:p>
          <a:p>
            <a:pPr marL="120650">
              <a:lnSpc>
                <a:spcPts val="1395"/>
              </a:lnSpc>
              <a:spcBef>
                <a:spcPts val="1115"/>
              </a:spcBef>
            </a:pPr>
            <a:r>
              <a:rPr dirty="0" sz="1200">
                <a:latin typeface="Times New Roman"/>
                <a:cs typeface="Times New Roman"/>
              </a:rPr>
              <a:t>-u</a:t>
            </a:r>
            <a:r>
              <a:rPr dirty="0" sz="1200" spc="-5">
                <a:latin typeface="Times New Roman"/>
                <a:cs typeface="Times New Roman"/>
              </a:rPr>
              <a:t> </a:t>
            </a:r>
            <a:r>
              <a:rPr dirty="0" sz="1200">
                <a:latin typeface="Times New Roman"/>
                <a:cs typeface="Times New Roman"/>
              </a:rPr>
              <a:t>&lt;id-clé&gt;</a:t>
            </a:r>
            <a:endParaRPr sz="1200">
              <a:latin typeface="Times New Roman"/>
              <a:cs typeface="Times New Roman"/>
            </a:endParaRPr>
          </a:p>
          <a:p>
            <a:pPr marL="120650">
              <a:lnSpc>
                <a:spcPts val="1395"/>
              </a:lnSpc>
            </a:pPr>
            <a:r>
              <a:rPr dirty="0" sz="1200">
                <a:latin typeface="Times New Roman"/>
                <a:cs typeface="Times New Roman"/>
              </a:rPr>
              <a:t>--local-user=&lt;id-clé&gt;</a:t>
            </a:r>
            <a:endParaRPr sz="1200">
              <a:latin typeface="Times New Roman"/>
              <a:cs typeface="Times New Roman"/>
            </a:endParaRPr>
          </a:p>
          <a:p>
            <a:pPr marL="502284">
              <a:lnSpc>
                <a:spcPct val="100000"/>
              </a:lnSpc>
              <a:spcBef>
                <a:spcPts val="1110"/>
              </a:spcBef>
            </a:pPr>
            <a:r>
              <a:rPr dirty="0" sz="1200">
                <a:latin typeface="Times New Roman"/>
                <a:cs typeface="Times New Roman"/>
              </a:rPr>
              <a:t>Faire une étiquette signée par GPG, en utilisant la clé</a:t>
            </a:r>
            <a:r>
              <a:rPr dirty="0" sz="1200" spc="-15">
                <a:latin typeface="Times New Roman"/>
                <a:cs typeface="Times New Roman"/>
              </a:rPr>
              <a:t> </a:t>
            </a:r>
            <a:r>
              <a:rPr dirty="0" sz="1200">
                <a:latin typeface="Times New Roman"/>
                <a:cs typeface="Times New Roman"/>
              </a:rPr>
              <a:t>donnée.</a:t>
            </a:r>
            <a:endParaRPr sz="1200">
              <a:latin typeface="Times New Roman"/>
              <a:cs typeface="Times New Roman"/>
            </a:endParaRPr>
          </a:p>
          <a:p>
            <a:pPr marL="120650">
              <a:lnSpc>
                <a:spcPts val="1395"/>
              </a:lnSpc>
              <a:spcBef>
                <a:spcPts val="1110"/>
              </a:spcBef>
            </a:pPr>
            <a:r>
              <a:rPr dirty="0" sz="1200">
                <a:latin typeface="Times New Roman"/>
                <a:cs typeface="Times New Roman"/>
              </a:rPr>
              <a:t>-f</a:t>
            </a:r>
            <a:endParaRPr sz="1200">
              <a:latin typeface="Times New Roman"/>
              <a:cs typeface="Times New Roman"/>
            </a:endParaRPr>
          </a:p>
          <a:p>
            <a:pPr marL="120650">
              <a:lnSpc>
                <a:spcPts val="1395"/>
              </a:lnSpc>
            </a:pPr>
            <a:r>
              <a:rPr dirty="0" sz="1200">
                <a:latin typeface="Times New Roman"/>
                <a:cs typeface="Times New Roman"/>
              </a:rPr>
              <a:t>--force</a:t>
            </a:r>
            <a:endParaRPr sz="1200">
              <a:latin typeface="Times New Roman"/>
              <a:cs typeface="Times New Roman"/>
            </a:endParaRPr>
          </a:p>
          <a:p>
            <a:pPr marL="502284">
              <a:lnSpc>
                <a:spcPct val="100000"/>
              </a:lnSpc>
              <a:spcBef>
                <a:spcPts val="1110"/>
              </a:spcBef>
            </a:pPr>
            <a:r>
              <a:rPr dirty="0" sz="1200">
                <a:latin typeface="Times New Roman"/>
                <a:cs typeface="Times New Roman"/>
              </a:rPr>
              <a:t>Remplacer une étiquette existante par le nom fourni (au lieu</a:t>
            </a:r>
            <a:r>
              <a:rPr dirty="0" sz="1200" spc="-20">
                <a:latin typeface="Times New Roman"/>
                <a:cs typeface="Times New Roman"/>
              </a:rPr>
              <a:t> </a:t>
            </a:r>
            <a:r>
              <a:rPr dirty="0" sz="1200">
                <a:latin typeface="Times New Roman"/>
                <a:cs typeface="Times New Roman"/>
              </a:rPr>
              <a:t>d’échouer)</a:t>
            </a:r>
            <a:endParaRPr sz="1200">
              <a:latin typeface="Times New Roman"/>
              <a:cs typeface="Times New Roman"/>
            </a:endParaRPr>
          </a:p>
          <a:p>
            <a:pPr marL="120650">
              <a:lnSpc>
                <a:spcPts val="1395"/>
              </a:lnSpc>
              <a:spcBef>
                <a:spcPts val="1115"/>
              </a:spcBef>
            </a:pPr>
            <a:r>
              <a:rPr dirty="0" sz="1200">
                <a:latin typeface="Times New Roman"/>
                <a:cs typeface="Times New Roman"/>
              </a:rPr>
              <a:t>-d</a:t>
            </a:r>
            <a:endParaRPr sz="1200">
              <a:latin typeface="Times New Roman"/>
              <a:cs typeface="Times New Roman"/>
            </a:endParaRPr>
          </a:p>
          <a:p>
            <a:pPr marL="120650">
              <a:lnSpc>
                <a:spcPts val="1395"/>
              </a:lnSpc>
            </a:pPr>
            <a:r>
              <a:rPr dirty="0" sz="1200">
                <a:latin typeface="Times New Roman"/>
                <a:cs typeface="Times New Roman"/>
              </a:rPr>
              <a:t>--delete</a:t>
            </a:r>
            <a:endParaRPr sz="1200">
              <a:latin typeface="Times New Roman"/>
              <a:cs typeface="Times New Roman"/>
            </a:endParaRPr>
          </a:p>
          <a:p>
            <a:pPr marL="502284">
              <a:lnSpc>
                <a:spcPct val="100000"/>
              </a:lnSpc>
              <a:spcBef>
                <a:spcPts val="1110"/>
              </a:spcBef>
            </a:pPr>
            <a:r>
              <a:rPr dirty="0" sz="1200">
                <a:latin typeface="Times New Roman"/>
                <a:cs typeface="Times New Roman"/>
              </a:rPr>
              <a:t>Supprimer les étiquettes existantes avec les noms</a:t>
            </a:r>
            <a:r>
              <a:rPr dirty="0" sz="1200" spc="-10">
                <a:latin typeface="Times New Roman"/>
                <a:cs typeface="Times New Roman"/>
              </a:rPr>
              <a:t> </a:t>
            </a:r>
            <a:r>
              <a:rPr dirty="0" sz="1200">
                <a:latin typeface="Times New Roman"/>
                <a:cs typeface="Times New Roman"/>
              </a:rPr>
              <a:t>fournis.</a:t>
            </a:r>
            <a:endParaRPr sz="1200">
              <a:latin typeface="Times New Roman"/>
              <a:cs typeface="Times New Roman"/>
            </a:endParaRPr>
          </a:p>
          <a:p>
            <a:pPr marL="120650">
              <a:lnSpc>
                <a:spcPts val="1395"/>
              </a:lnSpc>
              <a:spcBef>
                <a:spcPts val="1110"/>
              </a:spcBef>
            </a:pPr>
            <a:r>
              <a:rPr dirty="0" sz="1200">
                <a:latin typeface="Times New Roman"/>
                <a:cs typeface="Times New Roman"/>
              </a:rPr>
              <a:t>-v</a:t>
            </a:r>
            <a:endParaRPr sz="1200">
              <a:latin typeface="Times New Roman"/>
              <a:cs typeface="Times New Roman"/>
            </a:endParaRPr>
          </a:p>
          <a:p>
            <a:pPr marL="120650">
              <a:lnSpc>
                <a:spcPts val="1395"/>
              </a:lnSpc>
            </a:pPr>
            <a:r>
              <a:rPr dirty="0" sz="1200">
                <a:latin typeface="Times New Roman"/>
                <a:cs typeface="Times New Roman"/>
              </a:rPr>
              <a:t>--verify</a:t>
            </a:r>
            <a:endParaRPr sz="1200">
              <a:latin typeface="Times New Roman"/>
              <a:cs typeface="Times New Roman"/>
            </a:endParaRPr>
          </a:p>
          <a:p>
            <a:pPr marL="502284">
              <a:lnSpc>
                <a:spcPct val="100000"/>
              </a:lnSpc>
              <a:spcBef>
                <a:spcPts val="1110"/>
              </a:spcBef>
            </a:pPr>
            <a:r>
              <a:rPr dirty="0" sz="1200">
                <a:latin typeface="Times New Roman"/>
                <a:cs typeface="Times New Roman"/>
              </a:rPr>
              <a:t>Vérifier la signature GPG des noms d’étiquette</a:t>
            </a:r>
            <a:r>
              <a:rPr dirty="0" sz="1200" spc="-10">
                <a:latin typeface="Times New Roman"/>
                <a:cs typeface="Times New Roman"/>
              </a:rPr>
              <a:t> </a:t>
            </a:r>
            <a:r>
              <a:rPr dirty="0" sz="1200">
                <a:latin typeface="Times New Roman"/>
                <a:cs typeface="Times New Roman"/>
              </a:rPr>
              <a:t>donnés.</a:t>
            </a:r>
            <a:endParaRPr sz="1200">
              <a:latin typeface="Times New Roman"/>
              <a:cs typeface="Times New Roman"/>
            </a:endParaRPr>
          </a:p>
          <a:p>
            <a:pPr marL="120650">
              <a:lnSpc>
                <a:spcPct val="100000"/>
              </a:lnSpc>
              <a:spcBef>
                <a:spcPts val="1110"/>
              </a:spcBef>
            </a:pPr>
            <a:r>
              <a:rPr dirty="0" sz="1200">
                <a:latin typeface="Times New Roman"/>
                <a:cs typeface="Times New Roman"/>
              </a:rPr>
              <a:t>-n&lt;num&gt;</a:t>
            </a:r>
            <a:endParaRPr sz="1200">
              <a:latin typeface="Times New Roman"/>
              <a:cs typeface="Times New Roman"/>
            </a:endParaRPr>
          </a:p>
          <a:p>
            <a:pPr marL="502284">
              <a:lnSpc>
                <a:spcPts val="1395"/>
              </a:lnSpc>
              <a:spcBef>
                <a:spcPts val="1115"/>
              </a:spcBef>
            </a:pPr>
            <a:r>
              <a:rPr dirty="0" sz="1200">
                <a:latin typeface="Times New Roman"/>
                <a:cs typeface="Times New Roman"/>
              </a:rPr>
              <a:t>&lt;num&gt; indique combien de lignes de l’annotation, le cas échéant, sont imprimées lorsque l’on utilise</a:t>
            </a:r>
            <a:r>
              <a:rPr dirty="0" sz="1200" spc="-100">
                <a:latin typeface="Times New Roman"/>
                <a:cs typeface="Times New Roman"/>
              </a:rPr>
              <a:t> </a:t>
            </a:r>
            <a:r>
              <a:rPr dirty="0" sz="1200">
                <a:latin typeface="Times New Roman"/>
                <a:cs typeface="Times New Roman"/>
              </a:rPr>
              <a:t>-</a:t>
            </a:r>
            <a:endParaRPr sz="1200">
              <a:latin typeface="Times New Roman"/>
              <a:cs typeface="Times New Roman"/>
            </a:endParaRPr>
          </a:p>
          <a:p>
            <a:pPr marL="502284">
              <a:lnSpc>
                <a:spcPts val="1395"/>
              </a:lnSpc>
            </a:pPr>
            <a:r>
              <a:rPr dirty="0" sz="1200">
                <a:latin typeface="Times New Roman"/>
                <a:cs typeface="Times New Roman"/>
              </a:rPr>
              <a:t>l. Implique</a:t>
            </a:r>
            <a:r>
              <a:rPr dirty="0" sz="1200" spc="-5">
                <a:latin typeface="Times New Roman"/>
                <a:cs typeface="Times New Roman"/>
              </a:rPr>
              <a:t> </a:t>
            </a:r>
            <a:r>
              <a:rPr dirty="0" sz="950" spc="200">
                <a:latin typeface="Arial"/>
                <a:cs typeface="Arial"/>
              </a:rPr>
              <a:t>--list</a:t>
            </a:r>
            <a:r>
              <a:rPr dirty="0" sz="1200" spc="200">
                <a:latin typeface="Times New Roman"/>
                <a:cs typeface="Times New Roman"/>
              </a:rPr>
              <a:t>.</a:t>
            </a:r>
            <a:endParaRPr sz="1200">
              <a:latin typeface="Times New Roman"/>
              <a:cs typeface="Times New Roman"/>
            </a:endParaRPr>
          </a:p>
          <a:p>
            <a:pPr>
              <a:lnSpc>
                <a:spcPct val="100000"/>
              </a:lnSpc>
              <a:spcBef>
                <a:spcPts val="20"/>
              </a:spcBef>
            </a:pPr>
            <a:endParaRPr sz="1050">
              <a:latin typeface="Times New Roman"/>
              <a:cs typeface="Times New Roman"/>
            </a:endParaRPr>
          </a:p>
          <a:p>
            <a:pPr algn="just" marL="502284" marR="243840">
              <a:lnSpc>
                <a:spcPts val="1350"/>
              </a:lnSpc>
            </a:pPr>
            <a:r>
              <a:rPr dirty="0" sz="1200">
                <a:latin typeface="Times New Roman"/>
                <a:cs typeface="Times New Roman"/>
              </a:rPr>
              <a:t>Par défaut, aucune ligne d’annotation n’est imprimée. Si aucun nombre n’est donné à "n", seule la  première ligne est imprimée. Si l’étiquette n’est pas annotée, le message de commit est </a:t>
            </a:r>
            <a:r>
              <a:rPr dirty="0" sz="1200" spc="-5">
                <a:latin typeface="Times New Roman"/>
                <a:cs typeface="Times New Roman"/>
              </a:rPr>
              <a:t>affiché </a:t>
            </a:r>
            <a:r>
              <a:rPr dirty="0" sz="1200">
                <a:latin typeface="Times New Roman"/>
                <a:cs typeface="Times New Roman"/>
              </a:rPr>
              <a:t>à</a:t>
            </a:r>
            <a:r>
              <a:rPr dirty="0" sz="1200" spc="-85">
                <a:latin typeface="Times New Roman"/>
                <a:cs typeface="Times New Roman"/>
              </a:rPr>
              <a:t> </a:t>
            </a:r>
            <a:r>
              <a:rPr dirty="0" sz="1200">
                <a:latin typeface="Times New Roman"/>
                <a:cs typeface="Times New Roman"/>
              </a:rPr>
              <a:t>la  place.</a:t>
            </a:r>
            <a:endParaRPr sz="1200">
              <a:latin typeface="Times New Roman"/>
              <a:cs typeface="Times New Roman"/>
            </a:endParaRPr>
          </a:p>
          <a:p>
            <a:pPr marL="120650">
              <a:lnSpc>
                <a:spcPts val="1395"/>
              </a:lnSpc>
              <a:spcBef>
                <a:spcPts val="1085"/>
              </a:spcBef>
            </a:pPr>
            <a:r>
              <a:rPr dirty="0" sz="1200">
                <a:latin typeface="Times New Roman"/>
                <a:cs typeface="Times New Roman"/>
              </a:rPr>
              <a:t>-l</a:t>
            </a:r>
            <a:endParaRPr sz="1200">
              <a:latin typeface="Times New Roman"/>
              <a:cs typeface="Times New Roman"/>
            </a:endParaRPr>
          </a:p>
          <a:p>
            <a:pPr marL="120650">
              <a:lnSpc>
                <a:spcPts val="1395"/>
              </a:lnSpc>
            </a:pPr>
            <a:r>
              <a:rPr dirty="0" sz="1200">
                <a:latin typeface="Times New Roman"/>
                <a:cs typeface="Times New Roman"/>
              </a:rPr>
              <a:t>--list</a:t>
            </a:r>
            <a:endParaRPr sz="12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https://git-scm.com/docs/git-tag/fr</a:t>
            </a:r>
          </a:p>
        </p:txBody>
      </p:sp>
      <p:sp>
        <p:nvSpPr>
          <p:cNvPr id="4" name="object 4"/>
          <p:cNvSpPr txBox="1">
            <a:spLocks noGrp="1"/>
          </p:cNvSpPr>
          <p:nvPr>
            <p:ph type="sldNum" idx="7" sz="quarter"/>
          </p:nvPr>
        </p:nvSpPr>
        <p:spPr>
          <a:prstGeom prst="rect"/>
        </p:spPr>
        <p:txBody>
          <a:bodyPr wrap="square" lIns="0" tIns="3175" rIns="0" bIns="0" rtlCol="0" vert="horz">
            <a:spAutoFit/>
          </a:bodyPr>
          <a:lstStyle/>
          <a:p>
            <a:pPr marL="38100">
              <a:lnSpc>
                <a:spcPct val="100000"/>
              </a:lnSpc>
              <a:spcBef>
                <a:spcPts val="25"/>
              </a:spcBef>
            </a:pPr>
            <a:r>
              <a:rPr dirty="0"/>
              <a:t>6</a:t>
            </a:r>
            <a:r>
              <a:rPr dirty="0"/>
              <a:t>/10</a:t>
            </a:r>
          </a:p>
        </p:txBody>
      </p:sp>
      <p:sp>
        <p:nvSpPr>
          <p:cNvPr id="2" name="object 2"/>
          <p:cNvSpPr txBox="1"/>
          <p:nvPr/>
        </p:nvSpPr>
        <p:spPr>
          <a:xfrm>
            <a:off x="323254" y="132101"/>
            <a:ext cx="6799580" cy="9980930"/>
          </a:xfrm>
          <a:prstGeom prst="rect">
            <a:avLst/>
          </a:prstGeom>
        </p:spPr>
        <p:txBody>
          <a:bodyPr wrap="square" lIns="0" tIns="45719" rIns="0" bIns="0" rtlCol="0" vert="horz">
            <a:spAutoFit/>
          </a:bodyPr>
          <a:lstStyle/>
          <a:p>
            <a:pPr marL="12700">
              <a:lnSpc>
                <a:spcPct val="100000"/>
              </a:lnSpc>
              <a:spcBef>
                <a:spcPts val="359"/>
              </a:spcBef>
              <a:tabLst>
                <a:tab pos="3430904" algn="l"/>
              </a:tabLst>
            </a:pPr>
            <a:r>
              <a:rPr dirty="0" sz="800">
                <a:latin typeface="Arial"/>
                <a:cs typeface="Arial"/>
              </a:rPr>
              <a:t>13/03/2023 </a:t>
            </a:r>
            <a:r>
              <a:rPr dirty="0" sz="800" spc="-15">
                <a:latin typeface="Arial"/>
                <a:cs typeface="Arial"/>
              </a:rPr>
              <a:t>13:11	</a:t>
            </a:r>
            <a:r>
              <a:rPr dirty="0" sz="800">
                <a:latin typeface="Arial"/>
                <a:cs typeface="Arial"/>
              </a:rPr>
              <a:t>Git - git-tag Documentation</a:t>
            </a:r>
            <a:endParaRPr sz="800">
              <a:latin typeface="Arial"/>
              <a:cs typeface="Arial"/>
            </a:endParaRPr>
          </a:p>
          <a:p>
            <a:pPr marL="502284" marR="508634">
              <a:lnSpc>
                <a:spcPts val="1350"/>
              </a:lnSpc>
              <a:spcBef>
                <a:spcPts val="509"/>
              </a:spcBef>
            </a:pPr>
            <a:r>
              <a:rPr dirty="0" sz="1200">
                <a:latin typeface="Times New Roman"/>
                <a:cs typeface="Times New Roman"/>
              </a:rPr>
              <a:t>Lister les étiquettes. </a:t>
            </a:r>
            <a:r>
              <a:rPr dirty="0" sz="1200" spc="-25">
                <a:latin typeface="Times New Roman"/>
                <a:cs typeface="Times New Roman"/>
              </a:rPr>
              <a:t>Avec </a:t>
            </a:r>
            <a:r>
              <a:rPr dirty="0" sz="1200">
                <a:latin typeface="Times New Roman"/>
                <a:cs typeface="Times New Roman"/>
              </a:rPr>
              <a:t>l’option </a:t>
            </a:r>
            <a:r>
              <a:rPr dirty="0" sz="950" spc="125">
                <a:latin typeface="Arial"/>
                <a:cs typeface="Arial"/>
              </a:rPr>
              <a:t>&lt;motif&gt;...</a:t>
            </a:r>
            <a:r>
              <a:rPr dirty="0" sz="1200" spc="125">
                <a:latin typeface="Times New Roman"/>
                <a:cs typeface="Times New Roman"/>
              </a:rPr>
              <a:t>,</a:t>
            </a:r>
            <a:r>
              <a:rPr dirty="0" sz="1200" spc="-110">
                <a:latin typeface="Times New Roman"/>
                <a:cs typeface="Times New Roman"/>
              </a:rPr>
              <a:t> </a:t>
            </a:r>
            <a:r>
              <a:rPr dirty="0" sz="1200">
                <a:latin typeface="Times New Roman"/>
                <a:cs typeface="Times New Roman"/>
              </a:rPr>
              <a:t>par exemple `git tag --list </a:t>
            </a:r>
            <a:r>
              <a:rPr dirty="0" sz="1200" i="1">
                <a:latin typeface="Times New Roman"/>
                <a:cs typeface="Times New Roman"/>
              </a:rPr>
              <a:t>v-* </a:t>
            </a:r>
            <a:r>
              <a:rPr dirty="0" sz="1200">
                <a:latin typeface="Times New Roman"/>
                <a:cs typeface="Times New Roman"/>
              </a:rPr>
              <a:t>`, ne lister que les  étiquettes qui correspondent au(x)</a:t>
            </a:r>
            <a:r>
              <a:rPr dirty="0" sz="1200" spc="-5">
                <a:latin typeface="Times New Roman"/>
                <a:cs typeface="Times New Roman"/>
              </a:rPr>
              <a:t> </a:t>
            </a:r>
            <a:r>
              <a:rPr dirty="0" sz="1200">
                <a:latin typeface="Times New Roman"/>
                <a:cs typeface="Times New Roman"/>
              </a:rPr>
              <a:t>motif(s).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502284" marR="168910">
              <a:lnSpc>
                <a:spcPts val="1350"/>
              </a:lnSpc>
            </a:pPr>
            <a:r>
              <a:rPr dirty="0" sz="1200" spc="-15">
                <a:latin typeface="Times New Roman"/>
                <a:cs typeface="Times New Roman"/>
              </a:rPr>
              <a:t>L’exécution </a:t>
            </a:r>
            <a:r>
              <a:rPr dirty="0" sz="1200">
                <a:latin typeface="Times New Roman"/>
                <a:cs typeface="Times New Roman"/>
              </a:rPr>
              <a:t>de "git tag" sans </a:t>
            </a:r>
            <a:r>
              <a:rPr dirty="0" sz="1200" spc="-5">
                <a:latin typeface="Times New Roman"/>
                <a:cs typeface="Times New Roman"/>
              </a:rPr>
              <a:t>arguments </a:t>
            </a:r>
            <a:r>
              <a:rPr dirty="0" sz="1200">
                <a:latin typeface="Times New Roman"/>
                <a:cs typeface="Times New Roman"/>
              </a:rPr>
              <a:t>permet également de lister toutes les étiquettes. Le motif est  un joker shell (c’est-à-dire que la correspondance est </a:t>
            </a:r>
            <a:r>
              <a:rPr dirty="0" sz="1200" spc="-5">
                <a:latin typeface="Times New Roman"/>
                <a:cs typeface="Times New Roman"/>
              </a:rPr>
              <a:t>effectuée </a:t>
            </a:r>
            <a:r>
              <a:rPr dirty="0" sz="1200">
                <a:latin typeface="Times New Roman"/>
                <a:cs typeface="Times New Roman"/>
              </a:rPr>
              <a:t>avec fnmatch(3)). Plusieurs motifs  peuvent être donnés ; si l’un d’eux correspond, l’étiquette est</a:t>
            </a:r>
            <a:r>
              <a:rPr dirty="0" sz="1200" spc="-15">
                <a:latin typeface="Times New Roman"/>
                <a:cs typeface="Times New Roman"/>
              </a:rPr>
              <a:t> </a:t>
            </a:r>
            <a:r>
              <a:rPr dirty="0" sz="1200" spc="-5">
                <a:latin typeface="Times New Roman"/>
                <a:cs typeface="Times New Roman"/>
              </a:rPr>
              <a:t>affichée.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502284" marR="22860">
              <a:lnSpc>
                <a:spcPts val="1350"/>
              </a:lnSpc>
              <a:spcBef>
                <a:spcPts val="5"/>
              </a:spcBef>
            </a:pPr>
            <a:r>
              <a:rPr dirty="0" sz="1200">
                <a:latin typeface="Times New Roman"/>
                <a:cs typeface="Times New Roman"/>
              </a:rPr>
              <a:t>Cette option est implicitement fournie si une autre option de type liste telle que </a:t>
            </a:r>
            <a:r>
              <a:rPr dirty="0" sz="950" spc="114">
                <a:latin typeface="Arial"/>
                <a:cs typeface="Arial"/>
              </a:rPr>
              <a:t>--contains </a:t>
            </a:r>
            <a:r>
              <a:rPr dirty="0" sz="1200">
                <a:latin typeface="Times New Roman"/>
                <a:cs typeface="Times New Roman"/>
              </a:rPr>
              <a:t>est</a:t>
            </a:r>
            <a:r>
              <a:rPr dirty="0" sz="1200" spc="-140">
                <a:latin typeface="Times New Roman"/>
                <a:cs typeface="Times New Roman"/>
              </a:rPr>
              <a:t> </a:t>
            </a:r>
            <a:r>
              <a:rPr dirty="0" sz="1200">
                <a:latin typeface="Times New Roman"/>
                <a:cs typeface="Times New Roman"/>
              </a:rPr>
              <a:t>fournie.  Pour plus de détails, voir la documentation relative à chacune de ces</a:t>
            </a:r>
            <a:r>
              <a:rPr dirty="0" sz="1200" spc="-25">
                <a:latin typeface="Times New Roman"/>
                <a:cs typeface="Times New Roman"/>
              </a:rPr>
              <a:t> </a:t>
            </a:r>
            <a:r>
              <a:rPr dirty="0" sz="1200">
                <a:latin typeface="Times New Roman"/>
                <a:cs typeface="Times New Roman"/>
              </a:rPr>
              <a:t>options.</a:t>
            </a:r>
            <a:endParaRPr sz="1200">
              <a:latin typeface="Times New Roman"/>
              <a:cs typeface="Times New Roman"/>
            </a:endParaRPr>
          </a:p>
          <a:p>
            <a:pPr marL="120650">
              <a:lnSpc>
                <a:spcPct val="100000"/>
              </a:lnSpc>
              <a:spcBef>
                <a:spcPts val="1080"/>
              </a:spcBef>
            </a:pPr>
            <a:r>
              <a:rPr dirty="0" sz="1200">
                <a:latin typeface="Times New Roman"/>
                <a:cs typeface="Times New Roman"/>
              </a:rPr>
              <a:t>--sort=&lt;clé&gt;</a:t>
            </a:r>
            <a:endParaRPr sz="1200">
              <a:latin typeface="Times New Roman"/>
              <a:cs typeface="Times New Roman"/>
            </a:endParaRPr>
          </a:p>
          <a:p>
            <a:pPr>
              <a:lnSpc>
                <a:spcPct val="100000"/>
              </a:lnSpc>
              <a:spcBef>
                <a:spcPts val="25"/>
              </a:spcBef>
            </a:pPr>
            <a:endParaRPr sz="1050">
              <a:latin typeface="Times New Roman"/>
              <a:cs typeface="Times New Roman"/>
            </a:endParaRPr>
          </a:p>
          <a:p>
            <a:pPr marL="502284" marR="5080">
              <a:lnSpc>
                <a:spcPts val="1350"/>
              </a:lnSpc>
            </a:pPr>
            <a:r>
              <a:rPr dirty="0" sz="1200" spc="-10">
                <a:latin typeface="Times New Roman"/>
                <a:cs typeface="Times New Roman"/>
              </a:rPr>
              <a:t>Trier </a:t>
            </a:r>
            <a:r>
              <a:rPr dirty="0" sz="1200">
                <a:latin typeface="Times New Roman"/>
                <a:cs typeface="Times New Roman"/>
              </a:rPr>
              <a:t>en fonction de la clé donnée. Préfixer par </a:t>
            </a:r>
            <a:r>
              <a:rPr dirty="0" sz="950" spc="220">
                <a:latin typeface="Arial"/>
                <a:cs typeface="Arial"/>
              </a:rPr>
              <a:t>- </a:t>
            </a:r>
            <a:r>
              <a:rPr dirty="0" sz="1200">
                <a:latin typeface="Times New Roman"/>
                <a:cs typeface="Times New Roman"/>
              </a:rPr>
              <a:t>pour trier par ordre décroissant de la </a:t>
            </a:r>
            <a:r>
              <a:rPr dirty="0" sz="1200" spc="-10">
                <a:latin typeface="Times New Roman"/>
                <a:cs typeface="Times New Roman"/>
              </a:rPr>
              <a:t>valeur. </a:t>
            </a:r>
            <a:r>
              <a:rPr dirty="0" sz="1200" spc="-40">
                <a:latin typeface="Times New Roman"/>
                <a:cs typeface="Times New Roman"/>
              </a:rPr>
              <a:t>Vous  </a:t>
            </a:r>
            <a:r>
              <a:rPr dirty="0" sz="1200">
                <a:latin typeface="Times New Roman"/>
                <a:cs typeface="Times New Roman"/>
              </a:rPr>
              <a:t>pouvez utiliser l’option --sort=&lt;clé&gt; plusieurs fois, auquel cas la dernière clé devient la clé primaire.  Prend également en </a:t>
            </a:r>
            <a:r>
              <a:rPr dirty="0" sz="1200" spc="-5">
                <a:latin typeface="Times New Roman"/>
                <a:cs typeface="Times New Roman"/>
              </a:rPr>
              <a:t>charge </a:t>
            </a:r>
            <a:r>
              <a:rPr dirty="0" sz="1200">
                <a:latin typeface="Times New Roman"/>
                <a:cs typeface="Times New Roman"/>
              </a:rPr>
              <a:t>"version:nom-de-réf" ou "v:nom-de-réf" (les noms d’étiquettes sont traités  comme des versions). </a:t>
            </a:r>
            <a:r>
              <a:rPr dirty="0" sz="1200" spc="-20">
                <a:latin typeface="Times New Roman"/>
                <a:cs typeface="Times New Roman"/>
              </a:rPr>
              <a:t>L’ordre </a:t>
            </a:r>
            <a:r>
              <a:rPr dirty="0" sz="1200">
                <a:latin typeface="Times New Roman"/>
                <a:cs typeface="Times New Roman"/>
              </a:rPr>
              <a:t>de tri de "version:nom-de-réf" peut également être </a:t>
            </a:r>
            <a:r>
              <a:rPr dirty="0" sz="1200" spc="-5">
                <a:latin typeface="Times New Roman"/>
                <a:cs typeface="Times New Roman"/>
              </a:rPr>
              <a:t>affecté </a:t>
            </a:r>
            <a:r>
              <a:rPr dirty="0" sz="1200">
                <a:latin typeface="Times New Roman"/>
                <a:cs typeface="Times New Roman"/>
              </a:rPr>
              <a:t>par la</a:t>
            </a:r>
            <a:r>
              <a:rPr dirty="0" sz="1200" spc="-40">
                <a:latin typeface="Times New Roman"/>
                <a:cs typeface="Times New Roman"/>
              </a:rPr>
              <a:t> </a:t>
            </a:r>
            <a:r>
              <a:rPr dirty="0" sz="1200">
                <a:latin typeface="Times New Roman"/>
                <a:cs typeface="Times New Roman"/>
              </a:rPr>
              <a:t>variable  de configuration </a:t>
            </a:r>
            <a:r>
              <a:rPr dirty="0" sz="1200" spc="-5">
                <a:latin typeface="Times New Roman"/>
                <a:cs typeface="Times New Roman"/>
              </a:rPr>
              <a:t>"versionsort.suffixe". </a:t>
            </a:r>
            <a:r>
              <a:rPr dirty="0" sz="1200">
                <a:latin typeface="Times New Roman"/>
                <a:cs typeface="Times New Roman"/>
              </a:rPr>
              <a:t>Les clés supportées sont les mêmes que celles de </a:t>
            </a:r>
            <a:r>
              <a:rPr dirty="0" sz="950" spc="200">
                <a:latin typeface="Arial"/>
                <a:cs typeface="Arial"/>
              </a:rPr>
              <a:t>git </a:t>
            </a:r>
            <a:r>
              <a:rPr dirty="0" sz="950" spc="110">
                <a:latin typeface="Arial"/>
                <a:cs typeface="Arial"/>
              </a:rPr>
              <a:t>for-each-  </a:t>
            </a:r>
            <a:r>
              <a:rPr dirty="0" sz="950" spc="125">
                <a:latin typeface="Arial"/>
                <a:cs typeface="Arial"/>
              </a:rPr>
              <a:t>ref</a:t>
            </a:r>
            <a:r>
              <a:rPr dirty="0" sz="1200" spc="125">
                <a:latin typeface="Times New Roman"/>
                <a:cs typeface="Times New Roman"/>
              </a:rPr>
              <a:t>. </a:t>
            </a:r>
            <a:r>
              <a:rPr dirty="0" sz="1200" spc="-20">
                <a:latin typeface="Times New Roman"/>
                <a:cs typeface="Times New Roman"/>
              </a:rPr>
              <a:t>L’ordre </a:t>
            </a:r>
            <a:r>
              <a:rPr dirty="0" sz="1200">
                <a:latin typeface="Times New Roman"/>
                <a:cs typeface="Times New Roman"/>
              </a:rPr>
              <a:t>de tri est par défaut la valeur configurée pour la variable </a:t>
            </a:r>
            <a:r>
              <a:rPr dirty="0" sz="950" spc="140">
                <a:latin typeface="Arial"/>
                <a:cs typeface="Arial"/>
              </a:rPr>
              <a:t>tag.sort</a:t>
            </a:r>
            <a:r>
              <a:rPr dirty="0" sz="950" spc="-140">
                <a:latin typeface="Arial"/>
                <a:cs typeface="Arial"/>
              </a:rPr>
              <a:t> </a:t>
            </a:r>
            <a:r>
              <a:rPr dirty="0" sz="1200">
                <a:latin typeface="Times New Roman"/>
                <a:cs typeface="Times New Roman"/>
              </a:rPr>
              <a:t>si elle existe, ou l’ordre  lexicographique sinon. </a:t>
            </a:r>
            <a:r>
              <a:rPr dirty="0" sz="1200" spc="-40">
                <a:latin typeface="Times New Roman"/>
                <a:cs typeface="Times New Roman"/>
              </a:rPr>
              <a:t>Voir</a:t>
            </a:r>
            <a:r>
              <a:rPr dirty="0" sz="1200" spc="-30">
                <a:latin typeface="Times New Roman"/>
                <a:cs typeface="Times New Roman"/>
              </a:rPr>
              <a:t> </a:t>
            </a:r>
            <a:r>
              <a:rPr dirty="0" sz="1200">
                <a:solidFill>
                  <a:srgbClr val="0000ED"/>
                </a:solidFill>
                <a:latin typeface="Times New Roman"/>
                <a:cs typeface="Times New Roman"/>
                <a:hlinkClick r:id="rId2"/>
              </a:rPr>
              <a:t>g</a:t>
            </a:r>
            <a:r>
              <a:rPr dirty="0" u="sng" sz="1200">
                <a:solidFill>
                  <a:srgbClr val="0000ED"/>
                </a:solidFill>
                <a:uFill>
                  <a:solidFill>
                    <a:srgbClr val="0000ED"/>
                  </a:solidFill>
                </a:uFill>
                <a:latin typeface="Times New Roman"/>
                <a:cs typeface="Times New Roman"/>
                <a:hlinkClick r:id="rId2"/>
              </a:rPr>
              <a:t>it-config[1]</a:t>
            </a:r>
            <a:r>
              <a:rPr dirty="0" sz="1200">
                <a:latin typeface="Times New Roman"/>
                <a:cs typeface="Times New Roman"/>
              </a:rPr>
              <a:t>.</a:t>
            </a:r>
            <a:endParaRPr sz="1200">
              <a:latin typeface="Times New Roman"/>
              <a:cs typeface="Times New Roman"/>
            </a:endParaRPr>
          </a:p>
          <a:p>
            <a:pPr marL="120650">
              <a:lnSpc>
                <a:spcPct val="100000"/>
              </a:lnSpc>
              <a:spcBef>
                <a:spcPts val="1085"/>
              </a:spcBef>
            </a:pPr>
            <a:r>
              <a:rPr dirty="0" sz="1200">
                <a:latin typeface="Times New Roman"/>
                <a:cs typeface="Times New Roman"/>
              </a:rPr>
              <a:t>--color[=&lt;quand&gt;]</a:t>
            </a:r>
            <a:endParaRPr sz="1200">
              <a:latin typeface="Times New Roman"/>
              <a:cs typeface="Times New Roman"/>
            </a:endParaRPr>
          </a:p>
          <a:p>
            <a:pPr>
              <a:lnSpc>
                <a:spcPct val="100000"/>
              </a:lnSpc>
              <a:spcBef>
                <a:spcPts val="20"/>
              </a:spcBef>
            </a:pPr>
            <a:endParaRPr sz="1050">
              <a:latin typeface="Times New Roman"/>
              <a:cs typeface="Times New Roman"/>
            </a:endParaRPr>
          </a:p>
          <a:p>
            <a:pPr marL="502284" marR="292100">
              <a:lnSpc>
                <a:spcPts val="1350"/>
              </a:lnSpc>
              <a:spcBef>
                <a:spcPts val="5"/>
              </a:spcBef>
            </a:pPr>
            <a:r>
              <a:rPr dirty="0" sz="1200">
                <a:latin typeface="Times New Roman"/>
                <a:cs typeface="Times New Roman"/>
              </a:rPr>
              <a:t>Respecter toutes les couleurs spécifiées dans l’option </a:t>
            </a:r>
            <a:r>
              <a:rPr dirty="0" sz="950" spc="105">
                <a:latin typeface="Arial"/>
                <a:cs typeface="Arial"/>
              </a:rPr>
              <a:t>--format</a:t>
            </a:r>
            <a:r>
              <a:rPr dirty="0" sz="1200" spc="105">
                <a:latin typeface="Times New Roman"/>
                <a:cs typeface="Times New Roman"/>
              </a:rPr>
              <a:t>. </a:t>
            </a:r>
            <a:r>
              <a:rPr dirty="0" sz="1200">
                <a:latin typeface="Times New Roman"/>
                <a:cs typeface="Times New Roman"/>
              </a:rPr>
              <a:t>Le champ </a:t>
            </a:r>
            <a:r>
              <a:rPr dirty="0" sz="950">
                <a:latin typeface="Arial"/>
                <a:cs typeface="Arial"/>
              </a:rPr>
              <a:t>&lt;quand&gt; </a:t>
            </a:r>
            <a:r>
              <a:rPr dirty="0" sz="1200">
                <a:latin typeface="Times New Roman"/>
                <a:cs typeface="Times New Roman"/>
              </a:rPr>
              <a:t>doit être un</a:t>
            </a:r>
            <a:r>
              <a:rPr dirty="0" sz="1200" spc="-150">
                <a:latin typeface="Times New Roman"/>
                <a:cs typeface="Times New Roman"/>
              </a:rPr>
              <a:t> </a:t>
            </a:r>
            <a:r>
              <a:rPr dirty="0" sz="1200">
                <a:latin typeface="Times New Roman"/>
                <a:cs typeface="Times New Roman"/>
              </a:rPr>
              <a:t>des  valeur </a:t>
            </a:r>
            <a:r>
              <a:rPr dirty="0" sz="950" spc="40">
                <a:latin typeface="Arial"/>
                <a:cs typeface="Arial"/>
              </a:rPr>
              <a:t>always</a:t>
            </a:r>
            <a:r>
              <a:rPr dirty="0" sz="1200" spc="40">
                <a:latin typeface="Times New Roman"/>
                <a:cs typeface="Times New Roman"/>
              </a:rPr>
              <a:t>, </a:t>
            </a:r>
            <a:r>
              <a:rPr dirty="0" sz="950" spc="50">
                <a:latin typeface="Arial"/>
                <a:cs typeface="Arial"/>
              </a:rPr>
              <a:t>never</a:t>
            </a:r>
            <a:r>
              <a:rPr dirty="0" sz="1200" spc="50">
                <a:latin typeface="Times New Roman"/>
                <a:cs typeface="Times New Roman"/>
              </a:rPr>
              <a:t>, </a:t>
            </a:r>
            <a:r>
              <a:rPr dirty="0" sz="1200">
                <a:latin typeface="Times New Roman"/>
                <a:cs typeface="Times New Roman"/>
              </a:rPr>
              <a:t>ou </a:t>
            </a:r>
            <a:r>
              <a:rPr dirty="0" sz="950" spc="70">
                <a:latin typeface="Arial"/>
                <a:cs typeface="Arial"/>
              </a:rPr>
              <a:t>auto </a:t>
            </a:r>
            <a:r>
              <a:rPr dirty="0" sz="1200">
                <a:latin typeface="Times New Roman"/>
                <a:cs typeface="Times New Roman"/>
              </a:rPr>
              <a:t>(si </a:t>
            </a:r>
            <a:r>
              <a:rPr dirty="0" sz="950">
                <a:latin typeface="Arial"/>
                <a:cs typeface="Arial"/>
              </a:rPr>
              <a:t>&lt;quand&gt; </a:t>
            </a:r>
            <a:r>
              <a:rPr dirty="0" sz="1200">
                <a:latin typeface="Times New Roman"/>
                <a:cs typeface="Times New Roman"/>
              </a:rPr>
              <a:t>est absent, se comporter comme si </a:t>
            </a:r>
            <a:r>
              <a:rPr dirty="0" sz="950" spc="50">
                <a:latin typeface="Arial"/>
                <a:cs typeface="Arial"/>
              </a:rPr>
              <a:t>always </a:t>
            </a:r>
            <a:r>
              <a:rPr dirty="0" sz="1200">
                <a:latin typeface="Times New Roman"/>
                <a:cs typeface="Times New Roman"/>
              </a:rPr>
              <a:t>était</a:t>
            </a:r>
            <a:r>
              <a:rPr dirty="0" sz="1200" spc="-130">
                <a:latin typeface="Times New Roman"/>
                <a:cs typeface="Times New Roman"/>
              </a:rPr>
              <a:t> </a:t>
            </a:r>
            <a:r>
              <a:rPr dirty="0" sz="1200">
                <a:latin typeface="Times New Roman"/>
                <a:cs typeface="Times New Roman"/>
              </a:rPr>
              <a:t>donné).</a:t>
            </a:r>
            <a:endParaRPr sz="1200">
              <a:latin typeface="Times New Roman"/>
              <a:cs typeface="Times New Roman"/>
            </a:endParaRPr>
          </a:p>
          <a:p>
            <a:pPr marL="120650">
              <a:lnSpc>
                <a:spcPts val="1395"/>
              </a:lnSpc>
              <a:spcBef>
                <a:spcPts val="1080"/>
              </a:spcBef>
            </a:pPr>
            <a:r>
              <a:rPr dirty="0" sz="1200">
                <a:latin typeface="Times New Roman"/>
                <a:cs typeface="Times New Roman"/>
              </a:rPr>
              <a:t>-i</a:t>
            </a:r>
            <a:endParaRPr sz="1200">
              <a:latin typeface="Times New Roman"/>
              <a:cs typeface="Times New Roman"/>
            </a:endParaRPr>
          </a:p>
          <a:p>
            <a:pPr marL="120650">
              <a:lnSpc>
                <a:spcPts val="1395"/>
              </a:lnSpc>
            </a:pPr>
            <a:r>
              <a:rPr dirty="0" sz="1200">
                <a:latin typeface="Times New Roman"/>
                <a:cs typeface="Times New Roman"/>
              </a:rPr>
              <a:t>--ignore-case</a:t>
            </a:r>
            <a:endParaRPr sz="1200">
              <a:latin typeface="Times New Roman"/>
              <a:cs typeface="Times New Roman"/>
            </a:endParaRPr>
          </a:p>
          <a:p>
            <a:pPr marL="502284">
              <a:lnSpc>
                <a:spcPct val="100000"/>
              </a:lnSpc>
              <a:spcBef>
                <a:spcPts val="1110"/>
              </a:spcBef>
            </a:pPr>
            <a:r>
              <a:rPr dirty="0" sz="1200">
                <a:latin typeface="Times New Roman"/>
                <a:cs typeface="Times New Roman"/>
              </a:rPr>
              <a:t>Le tri et le filtrage des étiquettes sont non-sensibles à la</a:t>
            </a:r>
            <a:r>
              <a:rPr dirty="0" sz="1200" spc="-15">
                <a:latin typeface="Times New Roman"/>
                <a:cs typeface="Times New Roman"/>
              </a:rPr>
              <a:t> </a:t>
            </a:r>
            <a:r>
              <a:rPr dirty="0" sz="1200">
                <a:latin typeface="Times New Roman"/>
                <a:cs typeface="Times New Roman"/>
              </a:rPr>
              <a:t>casse.</a:t>
            </a:r>
            <a:endParaRPr sz="1200">
              <a:latin typeface="Times New Roman"/>
              <a:cs typeface="Times New Roman"/>
            </a:endParaRPr>
          </a:p>
          <a:p>
            <a:pPr marL="120650">
              <a:lnSpc>
                <a:spcPts val="1395"/>
              </a:lnSpc>
              <a:spcBef>
                <a:spcPts val="1110"/>
              </a:spcBef>
            </a:pPr>
            <a:r>
              <a:rPr dirty="0" sz="1200">
                <a:latin typeface="Times New Roman"/>
                <a:cs typeface="Times New Roman"/>
              </a:rPr>
              <a:t>--column[=&lt;options&gt;]</a:t>
            </a:r>
            <a:endParaRPr sz="1200">
              <a:latin typeface="Times New Roman"/>
              <a:cs typeface="Times New Roman"/>
            </a:endParaRPr>
          </a:p>
          <a:p>
            <a:pPr marL="120650">
              <a:lnSpc>
                <a:spcPts val="1395"/>
              </a:lnSpc>
            </a:pPr>
            <a:r>
              <a:rPr dirty="0" sz="1200">
                <a:latin typeface="Times New Roman"/>
                <a:cs typeface="Times New Roman"/>
              </a:rPr>
              <a:t>--no-column</a:t>
            </a:r>
            <a:endParaRPr sz="1200">
              <a:latin typeface="Times New Roman"/>
              <a:cs typeface="Times New Roman"/>
            </a:endParaRPr>
          </a:p>
          <a:p>
            <a:pPr>
              <a:lnSpc>
                <a:spcPct val="100000"/>
              </a:lnSpc>
              <a:spcBef>
                <a:spcPts val="25"/>
              </a:spcBef>
            </a:pPr>
            <a:endParaRPr sz="1050">
              <a:latin typeface="Times New Roman"/>
              <a:cs typeface="Times New Roman"/>
            </a:endParaRPr>
          </a:p>
          <a:p>
            <a:pPr marL="502284" marR="259715">
              <a:lnSpc>
                <a:spcPts val="1350"/>
              </a:lnSpc>
            </a:pPr>
            <a:r>
              <a:rPr dirty="0" sz="1200" spc="-5">
                <a:latin typeface="Times New Roman"/>
                <a:cs typeface="Times New Roman"/>
              </a:rPr>
              <a:t>Afficher </a:t>
            </a:r>
            <a:r>
              <a:rPr dirty="0" sz="1200">
                <a:latin typeface="Times New Roman"/>
                <a:cs typeface="Times New Roman"/>
              </a:rPr>
              <a:t>les étiquettes en colonnes. </a:t>
            </a:r>
            <a:r>
              <a:rPr dirty="0" sz="1200" spc="-40">
                <a:latin typeface="Times New Roman"/>
                <a:cs typeface="Times New Roman"/>
              </a:rPr>
              <a:t>Voir </a:t>
            </a:r>
            <a:r>
              <a:rPr dirty="0" sz="1200">
                <a:latin typeface="Times New Roman"/>
                <a:cs typeface="Times New Roman"/>
              </a:rPr>
              <a:t>la variable de configuration column.tag pour la syntaxe</a:t>
            </a:r>
            <a:r>
              <a:rPr dirty="0" sz="1200" spc="-60">
                <a:latin typeface="Times New Roman"/>
                <a:cs typeface="Times New Roman"/>
              </a:rPr>
              <a:t> </a:t>
            </a:r>
            <a:r>
              <a:rPr dirty="0" sz="1200">
                <a:latin typeface="Times New Roman"/>
                <a:cs typeface="Times New Roman"/>
              </a:rPr>
              <a:t>de  l’option. </a:t>
            </a:r>
            <a:r>
              <a:rPr dirty="0" sz="950" spc="70">
                <a:latin typeface="Arial"/>
                <a:cs typeface="Arial"/>
              </a:rPr>
              <a:t>--column </a:t>
            </a:r>
            <a:r>
              <a:rPr dirty="0" sz="1200">
                <a:latin typeface="Times New Roman"/>
                <a:cs typeface="Times New Roman"/>
              </a:rPr>
              <a:t>et </a:t>
            </a:r>
            <a:r>
              <a:rPr dirty="0" sz="950" spc="75">
                <a:latin typeface="Arial"/>
                <a:cs typeface="Arial"/>
              </a:rPr>
              <a:t>--no-column </a:t>
            </a:r>
            <a:r>
              <a:rPr dirty="0" sz="1200">
                <a:latin typeface="Times New Roman"/>
                <a:cs typeface="Times New Roman"/>
              </a:rPr>
              <a:t>sans options sont équivalents à </a:t>
            </a:r>
            <a:r>
              <a:rPr dirty="0" sz="1200" i="1">
                <a:latin typeface="Times New Roman"/>
                <a:cs typeface="Times New Roman"/>
              </a:rPr>
              <a:t>always </a:t>
            </a:r>
            <a:r>
              <a:rPr dirty="0" sz="1200">
                <a:latin typeface="Times New Roman"/>
                <a:cs typeface="Times New Roman"/>
              </a:rPr>
              <a:t>et </a:t>
            </a:r>
            <a:r>
              <a:rPr dirty="0" sz="1200" i="1">
                <a:latin typeface="Times New Roman"/>
                <a:cs typeface="Times New Roman"/>
              </a:rPr>
              <a:t>never</a:t>
            </a:r>
            <a:r>
              <a:rPr dirty="0" sz="1200" spc="-125" i="1">
                <a:latin typeface="Times New Roman"/>
                <a:cs typeface="Times New Roman"/>
              </a:rPr>
              <a:t> </a:t>
            </a:r>
            <a:r>
              <a:rPr dirty="0" sz="1200">
                <a:latin typeface="Times New Roman"/>
                <a:cs typeface="Times New Roman"/>
              </a:rPr>
              <a:t>respectivement.</a:t>
            </a:r>
            <a:endParaRPr sz="1200">
              <a:latin typeface="Times New Roman"/>
              <a:cs typeface="Times New Roman"/>
            </a:endParaRPr>
          </a:p>
          <a:p>
            <a:pPr marL="502284">
              <a:lnSpc>
                <a:spcPct val="100000"/>
              </a:lnSpc>
              <a:spcBef>
                <a:spcPts val="1080"/>
              </a:spcBef>
            </a:pPr>
            <a:r>
              <a:rPr dirty="0" sz="1200">
                <a:latin typeface="Times New Roman"/>
                <a:cs typeface="Times New Roman"/>
              </a:rPr>
              <a:t>Cette option n’est applicable que pour les listes d’étiquettes sans lignes</a:t>
            </a:r>
            <a:r>
              <a:rPr dirty="0" sz="1200" spc="-30">
                <a:latin typeface="Times New Roman"/>
                <a:cs typeface="Times New Roman"/>
              </a:rPr>
              <a:t> </a:t>
            </a:r>
            <a:r>
              <a:rPr dirty="0" sz="1200">
                <a:latin typeface="Times New Roman"/>
                <a:cs typeface="Times New Roman"/>
              </a:rPr>
              <a:t>d’annotation.</a:t>
            </a:r>
            <a:endParaRPr sz="1200">
              <a:latin typeface="Times New Roman"/>
              <a:cs typeface="Times New Roman"/>
            </a:endParaRPr>
          </a:p>
          <a:p>
            <a:pPr marL="120650">
              <a:lnSpc>
                <a:spcPct val="100000"/>
              </a:lnSpc>
              <a:spcBef>
                <a:spcPts val="1115"/>
              </a:spcBef>
            </a:pPr>
            <a:r>
              <a:rPr dirty="0" sz="1200">
                <a:latin typeface="Times New Roman"/>
                <a:cs typeface="Times New Roman"/>
              </a:rPr>
              <a:t>--contains</a:t>
            </a:r>
            <a:r>
              <a:rPr dirty="0" sz="1200" spc="-5">
                <a:latin typeface="Times New Roman"/>
                <a:cs typeface="Times New Roman"/>
              </a:rPr>
              <a:t> </a:t>
            </a:r>
            <a:r>
              <a:rPr dirty="0" sz="1200">
                <a:latin typeface="Times New Roman"/>
                <a:cs typeface="Times New Roman"/>
              </a:rPr>
              <a:t>[&lt;commit&gt;]</a:t>
            </a:r>
            <a:endParaRPr sz="1200">
              <a:latin typeface="Times New Roman"/>
              <a:cs typeface="Times New Roman"/>
            </a:endParaRPr>
          </a:p>
          <a:p>
            <a:pPr marL="502284">
              <a:lnSpc>
                <a:spcPts val="1395"/>
              </a:lnSpc>
              <a:spcBef>
                <a:spcPts val="1110"/>
              </a:spcBef>
            </a:pPr>
            <a:r>
              <a:rPr dirty="0" sz="1200">
                <a:latin typeface="Times New Roman"/>
                <a:cs typeface="Times New Roman"/>
              </a:rPr>
              <a:t>Ne répertorier que les étiquettes qui contiennent le commit spécifié (HEAD si non spécifié).</a:t>
            </a:r>
            <a:r>
              <a:rPr dirty="0" sz="1200" spc="-85">
                <a:latin typeface="Times New Roman"/>
                <a:cs typeface="Times New Roman"/>
              </a:rPr>
              <a:t> </a:t>
            </a:r>
            <a:r>
              <a:rPr dirty="0" sz="1200">
                <a:latin typeface="Times New Roman"/>
                <a:cs typeface="Times New Roman"/>
              </a:rPr>
              <a:t>Implique</a:t>
            </a:r>
            <a:endParaRPr sz="1200">
              <a:latin typeface="Times New Roman"/>
              <a:cs typeface="Times New Roman"/>
            </a:endParaRPr>
          </a:p>
          <a:p>
            <a:pPr marL="502284">
              <a:lnSpc>
                <a:spcPts val="1395"/>
              </a:lnSpc>
            </a:pPr>
            <a:r>
              <a:rPr dirty="0" sz="950" spc="200">
                <a:latin typeface="Arial"/>
                <a:cs typeface="Arial"/>
              </a:rPr>
              <a:t>--list</a:t>
            </a:r>
            <a:r>
              <a:rPr dirty="0" sz="1200" spc="200">
                <a:latin typeface="Times New Roman"/>
                <a:cs typeface="Times New Roman"/>
              </a:rPr>
              <a:t>.</a:t>
            </a:r>
            <a:endParaRPr sz="1200">
              <a:latin typeface="Times New Roman"/>
              <a:cs typeface="Times New Roman"/>
            </a:endParaRPr>
          </a:p>
          <a:p>
            <a:pPr marL="120650">
              <a:lnSpc>
                <a:spcPct val="100000"/>
              </a:lnSpc>
              <a:spcBef>
                <a:spcPts val="1110"/>
              </a:spcBef>
            </a:pPr>
            <a:r>
              <a:rPr dirty="0" sz="1200">
                <a:latin typeface="Times New Roman"/>
                <a:cs typeface="Times New Roman"/>
              </a:rPr>
              <a:t>--no-contains</a:t>
            </a:r>
            <a:r>
              <a:rPr dirty="0" sz="1200" spc="-5">
                <a:latin typeface="Times New Roman"/>
                <a:cs typeface="Times New Roman"/>
              </a:rPr>
              <a:t> </a:t>
            </a:r>
            <a:r>
              <a:rPr dirty="0" sz="1200">
                <a:latin typeface="Times New Roman"/>
                <a:cs typeface="Times New Roman"/>
              </a:rPr>
              <a:t>[&lt;commit&gt;]</a:t>
            </a:r>
            <a:endParaRPr sz="1200">
              <a:latin typeface="Times New Roman"/>
              <a:cs typeface="Times New Roman"/>
            </a:endParaRPr>
          </a:p>
          <a:p>
            <a:pPr marL="502284">
              <a:lnSpc>
                <a:spcPts val="1395"/>
              </a:lnSpc>
              <a:spcBef>
                <a:spcPts val="1110"/>
              </a:spcBef>
            </a:pPr>
            <a:r>
              <a:rPr dirty="0" sz="1200">
                <a:latin typeface="Times New Roman"/>
                <a:cs typeface="Times New Roman"/>
              </a:rPr>
              <a:t>Ne répertorier que les étiquettes qui contiennent le commit spécifié (HEAD si non spécifié).</a:t>
            </a:r>
            <a:r>
              <a:rPr dirty="0" sz="1200" spc="-85">
                <a:latin typeface="Times New Roman"/>
                <a:cs typeface="Times New Roman"/>
              </a:rPr>
              <a:t> </a:t>
            </a:r>
            <a:r>
              <a:rPr dirty="0" sz="1200">
                <a:latin typeface="Times New Roman"/>
                <a:cs typeface="Times New Roman"/>
              </a:rPr>
              <a:t>Implique</a:t>
            </a:r>
            <a:endParaRPr sz="1200">
              <a:latin typeface="Times New Roman"/>
              <a:cs typeface="Times New Roman"/>
            </a:endParaRPr>
          </a:p>
          <a:p>
            <a:pPr marL="502284">
              <a:lnSpc>
                <a:spcPts val="1395"/>
              </a:lnSpc>
            </a:pPr>
            <a:r>
              <a:rPr dirty="0" sz="950" spc="200">
                <a:latin typeface="Arial"/>
                <a:cs typeface="Arial"/>
              </a:rPr>
              <a:t>--list</a:t>
            </a:r>
            <a:r>
              <a:rPr dirty="0" sz="1200" spc="200">
                <a:latin typeface="Times New Roman"/>
                <a:cs typeface="Times New Roman"/>
              </a:rPr>
              <a:t>.</a:t>
            </a:r>
            <a:endParaRPr sz="1200">
              <a:latin typeface="Times New Roman"/>
              <a:cs typeface="Times New Roman"/>
            </a:endParaRPr>
          </a:p>
          <a:p>
            <a:pPr marL="120650">
              <a:lnSpc>
                <a:spcPct val="100000"/>
              </a:lnSpc>
              <a:spcBef>
                <a:spcPts val="1115"/>
              </a:spcBef>
            </a:pPr>
            <a:r>
              <a:rPr dirty="0" sz="1200" spc="-5">
                <a:latin typeface="Times New Roman"/>
                <a:cs typeface="Times New Roman"/>
              </a:rPr>
              <a:t>--merged </a:t>
            </a:r>
            <a:r>
              <a:rPr dirty="0" sz="1200">
                <a:latin typeface="Times New Roman"/>
                <a:cs typeface="Times New Roman"/>
              </a:rPr>
              <a:t>[&lt;commit&gt;]</a:t>
            </a:r>
            <a:endParaRPr sz="1200">
              <a:latin typeface="Times New Roman"/>
              <a:cs typeface="Times New Roman"/>
            </a:endParaRPr>
          </a:p>
          <a:p>
            <a:pPr>
              <a:lnSpc>
                <a:spcPct val="100000"/>
              </a:lnSpc>
              <a:spcBef>
                <a:spcPts val="20"/>
              </a:spcBef>
            </a:pPr>
            <a:endParaRPr sz="1050">
              <a:latin typeface="Times New Roman"/>
              <a:cs typeface="Times New Roman"/>
            </a:endParaRPr>
          </a:p>
          <a:p>
            <a:pPr marL="502284" marR="143510">
              <a:lnSpc>
                <a:spcPts val="1350"/>
              </a:lnSpc>
            </a:pPr>
            <a:r>
              <a:rPr dirty="0" sz="1200">
                <a:latin typeface="Times New Roman"/>
                <a:cs typeface="Times New Roman"/>
              </a:rPr>
              <a:t>Ne lister que les étiquettes dont les commits sont accessibles à partir du commit spécifié </a:t>
            </a:r>
            <a:r>
              <a:rPr dirty="0" sz="1200" spc="-100">
                <a:latin typeface="Times New Roman"/>
                <a:cs typeface="Times New Roman"/>
              </a:rPr>
              <a:t>(</a:t>
            </a:r>
            <a:r>
              <a:rPr dirty="0" sz="950" spc="-100">
                <a:latin typeface="Arial"/>
                <a:cs typeface="Arial"/>
              </a:rPr>
              <a:t>HEAD </a:t>
            </a:r>
            <a:r>
              <a:rPr dirty="0" sz="1200">
                <a:latin typeface="Times New Roman"/>
                <a:cs typeface="Times New Roman"/>
              </a:rPr>
              <a:t>si non  spécifié), incompatible avec</a:t>
            </a:r>
            <a:r>
              <a:rPr dirty="0" sz="1200" spc="-5">
                <a:latin typeface="Times New Roman"/>
                <a:cs typeface="Times New Roman"/>
              </a:rPr>
              <a:t> </a:t>
            </a:r>
            <a:r>
              <a:rPr dirty="0" sz="950" spc="55">
                <a:latin typeface="Arial"/>
                <a:cs typeface="Arial"/>
              </a:rPr>
              <a:t>--no-merged</a:t>
            </a:r>
            <a:r>
              <a:rPr dirty="0" sz="1200" spc="55">
                <a:latin typeface="Times New Roman"/>
                <a:cs typeface="Times New Roman"/>
              </a:rPr>
              <a:t>.</a:t>
            </a:r>
            <a:endParaRPr sz="1200">
              <a:latin typeface="Times New Roman"/>
              <a:cs typeface="Times New Roman"/>
            </a:endParaRPr>
          </a:p>
          <a:p>
            <a:pPr marL="120650">
              <a:lnSpc>
                <a:spcPct val="100000"/>
              </a:lnSpc>
              <a:spcBef>
                <a:spcPts val="1085"/>
              </a:spcBef>
            </a:pPr>
            <a:r>
              <a:rPr dirty="0" sz="1200" spc="-5">
                <a:latin typeface="Times New Roman"/>
                <a:cs typeface="Times New Roman"/>
              </a:rPr>
              <a:t>--no-merged </a:t>
            </a:r>
            <a:r>
              <a:rPr dirty="0" sz="1200">
                <a:latin typeface="Times New Roman"/>
                <a:cs typeface="Times New Roman"/>
              </a:rPr>
              <a:t>[&lt;commit&gt;]</a:t>
            </a:r>
            <a:endParaRPr sz="1200">
              <a:latin typeface="Times New Roman"/>
              <a:cs typeface="Times New Roman"/>
            </a:endParaRPr>
          </a:p>
          <a:p>
            <a:pPr>
              <a:lnSpc>
                <a:spcPct val="100000"/>
              </a:lnSpc>
              <a:spcBef>
                <a:spcPts val="20"/>
              </a:spcBef>
            </a:pPr>
            <a:endParaRPr sz="1050">
              <a:latin typeface="Times New Roman"/>
              <a:cs typeface="Times New Roman"/>
            </a:endParaRPr>
          </a:p>
          <a:p>
            <a:pPr marL="502284" marR="126364">
              <a:lnSpc>
                <a:spcPts val="1350"/>
              </a:lnSpc>
              <a:spcBef>
                <a:spcPts val="5"/>
              </a:spcBef>
            </a:pPr>
            <a:r>
              <a:rPr dirty="0" sz="1200">
                <a:latin typeface="Times New Roman"/>
                <a:cs typeface="Times New Roman"/>
              </a:rPr>
              <a:t>Ne lister que les étiquettes dont les commits ne sont pas accessibles à partir du commit spécifié</a:t>
            </a:r>
            <a:r>
              <a:rPr dirty="0" sz="1200" spc="-95">
                <a:latin typeface="Times New Roman"/>
                <a:cs typeface="Times New Roman"/>
              </a:rPr>
              <a:t> </a:t>
            </a:r>
            <a:r>
              <a:rPr dirty="0" sz="1200" spc="-100">
                <a:latin typeface="Times New Roman"/>
                <a:cs typeface="Times New Roman"/>
              </a:rPr>
              <a:t>(</a:t>
            </a:r>
            <a:r>
              <a:rPr dirty="0" sz="950" spc="-100">
                <a:latin typeface="Arial"/>
                <a:cs typeface="Arial"/>
              </a:rPr>
              <a:t>HEAD  </a:t>
            </a:r>
            <a:r>
              <a:rPr dirty="0" sz="1200">
                <a:latin typeface="Times New Roman"/>
                <a:cs typeface="Times New Roman"/>
              </a:rPr>
              <a:t>si non spécifié), incompatible avec</a:t>
            </a:r>
            <a:r>
              <a:rPr dirty="0" sz="1200" spc="-5">
                <a:latin typeface="Times New Roman"/>
                <a:cs typeface="Times New Roman"/>
              </a:rPr>
              <a:t> </a:t>
            </a:r>
            <a:r>
              <a:rPr dirty="0" sz="950" spc="45">
                <a:latin typeface="Arial"/>
                <a:cs typeface="Arial"/>
              </a:rPr>
              <a:t>--merged</a:t>
            </a:r>
            <a:r>
              <a:rPr dirty="0" sz="1200" spc="45">
                <a:latin typeface="Times New Roman"/>
                <a:cs typeface="Times New Roman"/>
              </a:rPr>
              <a:t>.</a:t>
            </a:r>
            <a:endParaRPr sz="1200">
              <a:latin typeface="Times New Roman"/>
              <a:cs typeface="Times New Roman"/>
            </a:endParaRPr>
          </a:p>
          <a:p>
            <a:pPr marL="120650">
              <a:lnSpc>
                <a:spcPct val="100000"/>
              </a:lnSpc>
              <a:spcBef>
                <a:spcPts val="1080"/>
              </a:spcBef>
            </a:pPr>
            <a:r>
              <a:rPr dirty="0" sz="1200">
                <a:latin typeface="Times New Roman"/>
                <a:cs typeface="Times New Roman"/>
              </a:rPr>
              <a:t>--points-at</a:t>
            </a:r>
            <a:r>
              <a:rPr dirty="0" sz="1200" spc="-5">
                <a:latin typeface="Times New Roman"/>
                <a:cs typeface="Times New Roman"/>
              </a:rPr>
              <a:t> </a:t>
            </a:r>
            <a:r>
              <a:rPr dirty="0" sz="1200">
                <a:latin typeface="Times New Roman"/>
                <a:cs typeface="Times New Roman"/>
              </a:rPr>
              <a:t>&lt;objet&gt;</a:t>
            </a:r>
            <a:endParaRPr sz="12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https://git-scm.com/docs/git-tag/fr</a:t>
            </a:r>
          </a:p>
        </p:txBody>
      </p:sp>
      <p:sp>
        <p:nvSpPr>
          <p:cNvPr id="4" name="object 4"/>
          <p:cNvSpPr txBox="1">
            <a:spLocks noGrp="1"/>
          </p:cNvSpPr>
          <p:nvPr>
            <p:ph type="sldNum" idx="7" sz="quarter"/>
          </p:nvPr>
        </p:nvSpPr>
        <p:spPr>
          <a:prstGeom prst="rect"/>
        </p:spPr>
        <p:txBody>
          <a:bodyPr wrap="square" lIns="0" tIns="3175" rIns="0" bIns="0" rtlCol="0" vert="horz">
            <a:spAutoFit/>
          </a:bodyPr>
          <a:lstStyle/>
          <a:p>
            <a:pPr marL="38100">
              <a:lnSpc>
                <a:spcPct val="100000"/>
              </a:lnSpc>
              <a:spcBef>
                <a:spcPts val="25"/>
              </a:spcBef>
            </a:pPr>
            <a:r>
              <a:rPr dirty="0"/>
              <a:t>7</a:t>
            </a:r>
            <a:r>
              <a:rPr dirty="0"/>
              <a:t>/10</a:t>
            </a:r>
          </a:p>
        </p:txBody>
      </p:sp>
      <p:sp>
        <p:nvSpPr>
          <p:cNvPr id="2" name="object 2"/>
          <p:cNvSpPr txBox="1"/>
          <p:nvPr/>
        </p:nvSpPr>
        <p:spPr>
          <a:xfrm>
            <a:off x="323254" y="132168"/>
            <a:ext cx="6811645" cy="10008870"/>
          </a:xfrm>
          <a:prstGeom prst="rect">
            <a:avLst/>
          </a:prstGeom>
        </p:spPr>
        <p:txBody>
          <a:bodyPr wrap="square" lIns="0" tIns="45719" rIns="0" bIns="0" rtlCol="0" vert="horz">
            <a:spAutoFit/>
          </a:bodyPr>
          <a:lstStyle/>
          <a:p>
            <a:pPr marL="12700">
              <a:lnSpc>
                <a:spcPct val="100000"/>
              </a:lnSpc>
              <a:spcBef>
                <a:spcPts val="359"/>
              </a:spcBef>
              <a:tabLst>
                <a:tab pos="3430904" algn="l"/>
              </a:tabLst>
            </a:pPr>
            <a:r>
              <a:rPr dirty="0" sz="800">
                <a:latin typeface="Arial"/>
                <a:cs typeface="Arial"/>
              </a:rPr>
              <a:t>13/03/2023 </a:t>
            </a:r>
            <a:r>
              <a:rPr dirty="0" sz="800" spc="-15">
                <a:latin typeface="Arial"/>
                <a:cs typeface="Arial"/>
              </a:rPr>
              <a:t>13:11	</a:t>
            </a:r>
            <a:r>
              <a:rPr dirty="0" sz="800">
                <a:latin typeface="Arial"/>
                <a:cs typeface="Arial"/>
              </a:rPr>
              <a:t>Git - git-tag Documentation</a:t>
            </a:r>
            <a:endParaRPr sz="800">
              <a:latin typeface="Arial"/>
              <a:cs typeface="Arial"/>
            </a:endParaRPr>
          </a:p>
          <a:p>
            <a:pPr marL="502284">
              <a:lnSpc>
                <a:spcPct val="100000"/>
              </a:lnSpc>
              <a:spcBef>
                <a:spcPts val="385"/>
              </a:spcBef>
            </a:pPr>
            <a:r>
              <a:rPr dirty="0" sz="1200">
                <a:latin typeface="Times New Roman"/>
                <a:cs typeface="Times New Roman"/>
              </a:rPr>
              <a:t>Ne répertorier que les étiquettes de l’objet donné (HEAD si non spécifié). Implique</a:t>
            </a:r>
            <a:r>
              <a:rPr dirty="0" sz="1200" spc="-35">
                <a:latin typeface="Times New Roman"/>
                <a:cs typeface="Times New Roman"/>
              </a:rPr>
              <a:t> </a:t>
            </a:r>
            <a:r>
              <a:rPr dirty="0" sz="950" spc="200">
                <a:latin typeface="Arial"/>
                <a:cs typeface="Arial"/>
              </a:rPr>
              <a:t>--list</a:t>
            </a:r>
            <a:r>
              <a:rPr dirty="0" sz="1200" spc="200">
                <a:latin typeface="Times New Roman"/>
                <a:cs typeface="Times New Roman"/>
              </a:rPr>
              <a:t>.</a:t>
            </a:r>
            <a:endParaRPr sz="1200">
              <a:latin typeface="Times New Roman"/>
              <a:cs typeface="Times New Roman"/>
            </a:endParaRPr>
          </a:p>
          <a:p>
            <a:pPr marL="120650">
              <a:lnSpc>
                <a:spcPts val="1395"/>
              </a:lnSpc>
              <a:spcBef>
                <a:spcPts val="1115"/>
              </a:spcBef>
            </a:pPr>
            <a:r>
              <a:rPr dirty="0" sz="1200">
                <a:latin typeface="Times New Roman"/>
                <a:cs typeface="Times New Roman"/>
              </a:rPr>
              <a:t>-m</a:t>
            </a:r>
            <a:r>
              <a:rPr dirty="0" sz="1200" spc="-5">
                <a:latin typeface="Times New Roman"/>
                <a:cs typeface="Times New Roman"/>
              </a:rPr>
              <a:t> </a:t>
            </a:r>
            <a:r>
              <a:rPr dirty="0" sz="1200">
                <a:latin typeface="Times New Roman"/>
                <a:cs typeface="Times New Roman"/>
              </a:rPr>
              <a:t>&lt;msg&gt;</a:t>
            </a:r>
            <a:endParaRPr sz="1200">
              <a:latin typeface="Times New Roman"/>
              <a:cs typeface="Times New Roman"/>
            </a:endParaRPr>
          </a:p>
          <a:p>
            <a:pPr marL="120650">
              <a:lnSpc>
                <a:spcPts val="1395"/>
              </a:lnSpc>
            </a:pPr>
            <a:r>
              <a:rPr dirty="0" sz="1200">
                <a:latin typeface="Times New Roman"/>
                <a:cs typeface="Times New Roman"/>
              </a:rPr>
              <a:t>--message=&lt;msg&gt;</a:t>
            </a:r>
            <a:endParaRPr sz="1200">
              <a:latin typeface="Times New Roman"/>
              <a:cs typeface="Times New Roman"/>
            </a:endParaRPr>
          </a:p>
          <a:p>
            <a:pPr>
              <a:lnSpc>
                <a:spcPct val="100000"/>
              </a:lnSpc>
              <a:spcBef>
                <a:spcPts val="20"/>
              </a:spcBef>
            </a:pPr>
            <a:endParaRPr sz="1050">
              <a:latin typeface="Times New Roman"/>
              <a:cs typeface="Times New Roman"/>
            </a:endParaRPr>
          </a:p>
          <a:p>
            <a:pPr marL="502284" marR="45720">
              <a:lnSpc>
                <a:spcPts val="1350"/>
              </a:lnSpc>
            </a:pPr>
            <a:r>
              <a:rPr dirty="0" sz="1200">
                <a:latin typeface="Times New Roman"/>
                <a:cs typeface="Times New Roman"/>
              </a:rPr>
              <a:t>Utiliser le message d’étiquette fourni (au lieu de le demander). Si plusieurs options </a:t>
            </a:r>
            <a:r>
              <a:rPr dirty="0" sz="950" spc="-20">
                <a:latin typeface="Arial"/>
                <a:cs typeface="Arial"/>
              </a:rPr>
              <a:t>-m </a:t>
            </a:r>
            <a:r>
              <a:rPr dirty="0" sz="1200">
                <a:latin typeface="Times New Roman"/>
                <a:cs typeface="Times New Roman"/>
              </a:rPr>
              <a:t>sont fournies,  leurs valeurs sont concaténées comme paragraphes séparés. Implique </a:t>
            </a:r>
            <a:r>
              <a:rPr dirty="0" sz="950" spc="110">
                <a:latin typeface="Arial"/>
                <a:cs typeface="Arial"/>
              </a:rPr>
              <a:t>-a </a:t>
            </a:r>
            <a:r>
              <a:rPr dirty="0" sz="1200">
                <a:latin typeface="Times New Roman"/>
                <a:cs typeface="Times New Roman"/>
              </a:rPr>
              <a:t>si ni </a:t>
            </a:r>
            <a:r>
              <a:rPr dirty="0" sz="950" spc="75">
                <a:latin typeface="Arial"/>
                <a:cs typeface="Arial"/>
              </a:rPr>
              <a:t>-a</a:t>
            </a:r>
            <a:r>
              <a:rPr dirty="0" sz="1200" spc="75">
                <a:latin typeface="Times New Roman"/>
                <a:cs typeface="Times New Roman"/>
              </a:rPr>
              <a:t>, </a:t>
            </a:r>
            <a:r>
              <a:rPr dirty="0" sz="1200">
                <a:latin typeface="Times New Roman"/>
                <a:cs typeface="Times New Roman"/>
              </a:rPr>
              <a:t>ni </a:t>
            </a:r>
            <a:r>
              <a:rPr dirty="0" sz="950" spc="140">
                <a:latin typeface="Arial"/>
                <a:cs typeface="Arial"/>
              </a:rPr>
              <a:t>-s </a:t>
            </a:r>
            <a:r>
              <a:rPr dirty="0" sz="1200">
                <a:latin typeface="Times New Roman"/>
                <a:cs typeface="Times New Roman"/>
              </a:rPr>
              <a:t>et ni </a:t>
            </a:r>
            <a:r>
              <a:rPr dirty="0" sz="950" spc="110">
                <a:latin typeface="Arial"/>
                <a:cs typeface="Arial"/>
              </a:rPr>
              <a:t>-u</a:t>
            </a:r>
            <a:r>
              <a:rPr dirty="0" sz="950" spc="-40">
                <a:latin typeface="Arial"/>
                <a:cs typeface="Arial"/>
              </a:rPr>
              <a:t> </a:t>
            </a:r>
            <a:r>
              <a:rPr dirty="0" sz="950" spc="95">
                <a:latin typeface="Arial"/>
                <a:cs typeface="Arial"/>
              </a:rPr>
              <a:t>&lt;idclé&gt;  </a:t>
            </a:r>
            <a:r>
              <a:rPr dirty="0" sz="1200">
                <a:latin typeface="Times New Roman"/>
                <a:cs typeface="Times New Roman"/>
              </a:rPr>
              <a:t>n’est</a:t>
            </a:r>
            <a:r>
              <a:rPr dirty="0" sz="1200" spc="-5">
                <a:latin typeface="Times New Roman"/>
                <a:cs typeface="Times New Roman"/>
              </a:rPr>
              <a:t> </a:t>
            </a:r>
            <a:r>
              <a:rPr dirty="0" sz="1200">
                <a:latin typeface="Times New Roman"/>
                <a:cs typeface="Times New Roman"/>
              </a:rPr>
              <a:t>fourni.</a:t>
            </a:r>
            <a:endParaRPr sz="1200">
              <a:latin typeface="Times New Roman"/>
              <a:cs typeface="Times New Roman"/>
            </a:endParaRPr>
          </a:p>
          <a:p>
            <a:pPr marL="120650">
              <a:lnSpc>
                <a:spcPts val="1395"/>
              </a:lnSpc>
              <a:spcBef>
                <a:spcPts val="1085"/>
              </a:spcBef>
            </a:pPr>
            <a:r>
              <a:rPr dirty="0" sz="1200">
                <a:latin typeface="Times New Roman"/>
                <a:cs typeface="Times New Roman"/>
              </a:rPr>
              <a:t>-F</a:t>
            </a:r>
            <a:r>
              <a:rPr dirty="0" sz="1200" spc="-5">
                <a:latin typeface="Times New Roman"/>
                <a:cs typeface="Times New Roman"/>
              </a:rPr>
              <a:t> </a:t>
            </a:r>
            <a:r>
              <a:rPr dirty="0" sz="1200">
                <a:latin typeface="Times New Roman"/>
                <a:cs typeface="Times New Roman"/>
              </a:rPr>
              <a:t>&lt;fichier&gt;</a:t>
            </a:r>
            <a:endParaRPr sz="1200">
              <a:latin typeface="Times New Roman"/>
              <a:cs typeface="Times New Roman"/>
            </a:endParaRPr>
          </a:p>
          <a:p>
            <a:pPr marL="120650">
              <a:lnSpc>
                <a:spcPts val="1395"/>
              </a:lnSpc>
            </a:pPr>
            <a:r>
              <a:rPr dirty="0" sz="1200">
                <a:latin typeface="Times New Roman"/>
                <a:cs typeface="Times New Roman"/>
              </a:rPr>
              <a:t>--file=&lt;fichier&gt;</a:t>
            </a:r>
            <a:endParaRPr sz="1200">
              <a:latin typeface="Times New Roman"/>
              <a:cs typeface="Times New Roman"/>
            </a:endParaRPr>
          </a:p>
          <a:p>
            <a:pPr>
              <a:lnSpc>
                <a:spcPct val="100000"/>
              </a:lnSpc>
              <a:spcBef>
                <a:spcPts val="25"/>
              </a:spcBef>
            </a:pPr>
            <a:endParaRPr sz="1050">
              <a:latin typeface="Times New Roman"/>
              <a:cs typeface="Times New Roman"/>
            </a:endParaRPr>
          </a:p>
          <a:p>
            <a:pPr marL="502284" marR="306070">
              <a:lnSpc>
                <a:spcPts val="1350"/>
              </a:lnSpc>
            </a:pPr>
            <a:r>
              <a:rPr dirty="0" sz="1200">
                <a:latin typeface="Times New Roman"/>
                <a:cs typeface="Times New Roman"/>
              </a:rPr>
              <a:t>Prendre le message d’étiquette fourni dans le fichier indiqué. Utiliser </a:t>
            </a:r>
            <a:r>
              <a:rPr dirty="0" sz="1200" i="1">
                <a:latin typeface="Times New Roman"/>
                <a:cs typeface="Times New Roman"/>
              </a:rPr>
              <a:t>- </a:t>
            </a:r>
            <a:r>
              <a:rPr dirty="0" sz="1200">
                <a:latin typeface="Times New Roman"/>
                <a:cs typeface="Times New Roman"/>
              </a:rPr>
              <a:t>pour lire le message</a:t>
            </a:r>
            <a:r>
              <a:rPr dirty="0" sz="1200" spc="-100">
                <a:latin typeface="Times New Roman"/>
                <a:cs typeface="Times New Roman"/>
              </a:rPr>
              <a:t> </a:t>
            </a:r>
            <a:r>
              <a:rPr dirty="0" sz="1200">
                <a:latin typeface="Times New Roman"/>
                <a:cs typeface="Times New Roman"/>
              </a:rPr>
              <a:t>depuis  l’entrée standard. Implique </a:t>
            </a:r>
            <a:r>
              <a:rPr dirty="0" sz="950" spc="110">
                <a:latin typeface="Arial"/>
                <a:cs typeface="Arial"/>
              </a:rPr>
              <a:t>-a </a:t>
            </a:r>
            <a:r>
              <a:rPr dirty="0" sz="1200">
                <a:latin typeface="Times New Roman"/>
                <a:cs typeface="Times New Roman"/>
              </a:rPr>
              <a:t>si ni </a:t>
            </a:r>
            <a:r>
              <a:rPr dirty="0" sz="950" spc="75">
                <a:latin typeface="Arial"/>
                <a:cs typeface="Arial"/>
              </a:rPr>
              <a:t>-a</a:t>
            </a:r>
            <a:r>
              <a:rPr dirty="0" sz="1200" spc="75">
                <a:latin typeface="Times New Roman"/>
                <a:cs typeface="Times New Roman"/>
              </a:rPr>
              <a:t>, </a:t>
            </a:r>
            <a:r>
              <a:rPr dirty="0" sz="1200">
                <a:latin typeface="Times New Roman"/>
                <a:cs typeface="Times New Roman"/>
              </a:rPr>
              <a:t>ni </a:t>
            </a:r>
            <a:r>
              <a:rPr dirty="0" sz="950" spc="140">
                <a:latin typeface="Arial"/>
                <a:cs typeface="Arial"/>
              </a:rPr>
              <a:t>-s </a:t>
            </a:r>
            <a:r>
              <a:rPr dirty="0" sz="1200">
                <a:latin typeface="Times New Roman"/>
                <a:cs typeface="Times New Roman"/>
              </a:rPr>
              <a:t>et ni </a:t>
            </a:r>
            <a:r>
              <a:rPr dirty="0" sz="950" spc="110">
                <a:latin typeface="Arial"/>
                <a:cs typeface="Arial"/>
              </a:rPr>
              <a:t>-u </a:t>
            </a:r>
            <a:r>
              <a:rPr dirty="0" sz="950" spc="95">
                <a:latin typeface="Arial"/>
                <a:cs typeface="Arial"/>
              </a:rPr>
              <a:t>&lt;idclé&gt; </a:t>
            </a:r>
            <a:r>
              <a:rPr dirty="0" sz="1200">
                <a:latin typeface="Times New Roman"/>
                <a:cs typeface="Times New Roman"/>
              </a:rPr>
              <a:t>n’est</a:t>
            </a:r>
            <a:r>
              <a:rPr dirty="0" sz="1200" spc="-175">
                <a:latin typeface="Times New Roman"/>
                <a:cs typeface="Times New Roman"/>
              </a:rPr>
              <a:t> </a:t>
            </a:r>
            <a:r>
              <a:rPr dirty="0" sz="1200">
                <a:latin typeface="Times New Roman"/>
                <a:cs typeface="Times New Roman"/>
              </a:rPr>
              <a:t>fourni.</a:t>
            </a:r>
            <a:endParaRPr sz="1200">
              <a:latin typeface="Times New Roman"/>
              <a:cs typeface="Times New Roman"/>
            </a:endParaRPr>
          </a:p>
          <a:p>
            <a:pPr marL="120650">
              <a:lnSpc>
                <a:spcPts val="1395"/>
              </a:lnSpc>
              <a:spcBef>
                <a:spcPts val="1080"/>
              </a:spcBef>
            </a:pPr>
            <a:r>
              <a:rPr dirty="0" sz="1200">
                <a:latin typeface="Times New Roman"/>
                <a:cs typeface="Times New Roman"/>
              </a:rPr>
              <a:t>-e</a:t>
            </a:r>
            <a:endParaRPr sz="1200">
              <a:latin typeface="Times New Roman"/>
              <a:cs typeface="Times New Roman"/>
            </a:endParaRPr>
          </a:p>
          <a:p>
            <a:pPr marL="120650">
              <a:lnSpc>
                <a:spcPts val="1395"/>
              </a:lnSpc>
            </a:pPr>
            <a:r>
              <a:rPr dirty="0" sz="1200">
                <a:latin typeface="Times New Roman"/>
                <a:cs typeface="Times New Roman"/>
              </a:rPr>
              <a:t>--edit</a:t>
            </a:r>
            <a:endParaRPr sz="1200">
              <a:latin typeface="Times New Roman"/>
              <a:cs typeface="Times New Roman"/>
            </a:endParaRPr>
          </a:p>
          <a:p>
            <a:pPr>
              <a:lnSpc>
                <a:spcPct val="100000"/>
              </a:lnSpc>
              <a:spcBef>
                <a:spcPts val="25"/>
              </a:spcBef>
            </a:pPr>
            <a:endParaRPr sz="1050">
              <a:latin typeface="Times New Roman"/>
              <a:cs typeface="Times New Roman"/>
            </a:endParaRPr>
          </a:p>
          <a:p>
            <a:pPr marL="502284" marR="38100">
              <a:lnSpc>
                <a:spcPts val="1350"/>
              </a:lnSpc>
            </a:pPr>
            <a:r>
              <a:rPr dirty="0" sz="1200">
                <a:latin typeface="Times New Roman"/>
                <a:cs typeface="Times New Roman"/>
              </a:rPr>
              <a:t>Le message tiré d’un fichier avec </a:t>
            </a:r>
            <a:r>
              <a:rPr dirty="0" sz="950" spc="55">
                <a:latin typeface="Arial"/>
                <a:cs typeface="Arial"/>
              </a:rPr>
              <a:t>-F</a:t>
            </a:r>
            <a:r>
              <a:rPr dirty="0" sz="1200" spc="55">
                <a:latin typeface="Times New Roman"/>
                <a:cs typeface="Times New Roman"/>
              </a:rPr>
              <a:t>, </a:t>
            </a:r>
            <a:r>
              <a:rPr dirty="0" sz="1200">
                <a:latin typeface="Times New Roman"/>
                <a:cs typeface="Times New Roman"/>
              </a:rPr>
              <a:t>ou de la ligne de commande avec </a:t>
            </a:r>
            <a:r>
              <a:rPr dirty="0" sz="950" spc="-20">
                <a:latin typeface="Arial"/>
                <a:cs typeface="Arial"/>
              </a:rPr>
              <a:t>-m </a:t>
            </a:r>
            <a:r>
              <a:rPr dirty="0" sz="1200">
                <a:latin typeface="Times New Roman"/>
                <a:cs typeface="Times New Roman"/>
              </a:rPr>
              <a:t>est généralement utilisé</a:t>
            </a:r>
            <a:r>
              <a:rPr dirty="0" sz="1200" spc="-85">
                <a:latin typeface="Times New Roman"/>
                <a:cs typeface="Times New Roman"/>
              </a:rPr>
              <a:t> </a:t>
            </a:r>
            <a:r>
              <a:rPr dirty="0" sz="1200">
                <a:latin typeface="Times New Roman"/>
                <a:cs typeface="Times New Roman"/>
              </a:rPr>
              <a:t>sans  modification. Cette option permet d’éditer au passage le message tiré de ces</a:t>
            </a:r>
            <a:r>
              <a:rPr dirty="0" sz="1200" spc="-30">
                <a:latin typeface="Times New Roman"/>
                <a:cs typeface="Times New Roman"/>
              </a:rPr>
              <a:t> </a:t>
            </a:r>
            <a:r>
              <a:rPr dirty="0" sz="1200">
                <a:latin typeface="Times New Roman"/>
                <a:cs typeface="Times New Roman"/>
              </a:rPr>
              <a:t>sources.</a:t>
            </a:r>
            <a:endParaRPr sz="1200">
              <a:latin typeface="Times New Roman"/>
              <a:cs typeface="Times New Roman"/>
            </a:endParaRPr>
          </a:p>
          <a:p>
            <a:pPr marL="120650">
              <a:lnSpc>
                <a:spcPct val="100000"/>
              </a:lnSpc>
              <a:spcBef>
                <a:spcPts val="1080"/>
              </a:spcBef>
            </a:pPr>
            <a:r>
              <a:rPr dirty="0" sz="1200">
                <a:latin typeface="Times New Roman"/>
                <a:cs typeface="Times New Roman"/>
              </a:rPr>
              <a:t>--cleanup=&lt;mode&gt;</a:t>
            </a:r>
            <a:endParaRPr sz="1200">
              <a:latin typeface="Times New Roman"/>
              <a:cs typeface="Times New Roman"/>
            </a:endParaRPr>
          </a:p>
          <a:p>
            <a:pPr marL="502284">
              <a:lnSpc>
                <a:spcPts val="1395"/>
              </a:lnSpc>
              <a:spcBef>
                <a:spcPts val="1110"/>
              </a:spcBef>
            </a:pPr>
            <a:r>
              <a:rPr dirty="0" sz="1200">
                <a:latin typeface="Times New Roman"/>
                <a:cs typeface="Times New Roman"/>
              </a:rPr>
              <a:t>Cette option définit la manière dont le message de l’étiquette est nettoyé. Le </a:t>
            </a:r>
            <a:r>
              <a:rPr dirty="0" sz="1200" i="1">
                <a:latin typeface="Times New Roman"/>
                <a:cs typeface="Times New Roman"/>
              </a:rPr>
              <a:t>&lt;mode&gt; </a:t>
            </a:r>
            <a:r>
              <a:rPr dirty="0" sz="1200">
                <a:latin typeface="Times New Roman"/>
                <a:cs typeface="Times New Roman"/>
              </a:rPr>
              <a:t>peut être</a:t>
            </a:r>
            <a:r>
              <a:rPr dirty="0" sz="1200" spc="-65">
                <a:latin typeface="Times New Roman"/>
                <a:cs typeface="Times New Roman"/>
              </a:rPr>
              <a:t> </a:t>
            </a:r>
            <a:r>
              <a:rPr dirty="0" sz="1200">
                <a:latin typeface="Times New Roman"/>
                <a:cs typeface="Times New Roman"/>
              </a:rPr>
              <a:t>un</a:t>
            </a:r>
            <a:endParaRPr sz="1200">
              <a:latin typeface="Times New Roman"/>
              <a:cs typeface="Times New Roman"/>
            </a:endParaRPr>
          </a:p>
          <a:p>
            <a:pPr marL="502284" marR="51435">
              <a:lnSpc>
                <a:spcPts val="1350"/>
              </a:lnSpc>
              <a:spcBef>
                <a:spcPts val="80"/>
              </a:spcBef>
            </a:pPr>
            <a:r>
              <a:rPr dirty="0" sz="1200" i="1">
                <a:latin typeface="Times New Roman"/>
                <a:cs typeface="Times New Roman"/>
              </a:rPr>
              <a:t>verbatim</a:t>
            </a:r>
            <a:r>
              <a:rPr dirty="0" sz="1200">
                <a:latin typeface="Times New Roman"/>
                <a:cs typeface="Times New Roman"/>
              </a:rPr>
              <a:t>, </a:t>
            </a:r>
            <a:r>
              <a:rPr dirty="0" sz="1200" i="1">
                <a:latin typeface="Times New Roman"/>
                <a:cs typeface="Times New Roman"/>
              </a:rPr>
              <a:t>whitespace </a:t>
            </a:r>
            <a:r>
              <a:rPr dirty="0" sz="1200">
                <a:latin typeface="Times New Roman"/>
                <a:cs typeface="Times New Roman"/>
              </a:rPr>
              <a:t>ou </a:t>
            </a:r>
            <a:r>
              <a:rPr dirty="0" sz="1200" spc="-5" i="1">
                <a:latin typeface="Times New Roman"/>
                <a:cs typeface="Times New Roman"/>
              </a:rPr>
              <a:t>strip</a:t>
            </a:r>
            <a:r>
              <a:rPr dirty="0" sz="1200" spc="-5">
                <a:latin typeface="Times New Roman"/>
                <a:cs typeface="Times New Roman"/>
              </a:rPr>
              <a:t>. </a:t>
            </a:r>
            <a:r>
              <a:rPr dirty="0" sz="1200">
                <a:latin typeface="Times New Roman"/>
                <a:cs typeface="Times New Roman"/>
              </a:rPr>
              <a:t>Le mode </a:t>
            </a:r>
            <a:r>
              <a:rPr dirty="0" sz="1200" i="1">
                <a:latin typeface="Times New Roman"/>
                <a:cs typeface="Times New Roman"/>
              </a:rPr>
              <a:t>strip </a:t>
            </a:r>
            <a:r>
              <a:rPr dirty="0" sz="1200">
                <a:latin typeface="Times New Roman"/>
                <a:cs typeface="Times New Roman"/>
              </a:rPr>
              <a:t>est le mode par défaut. Le mode </a:t>
            </a:r>
            <a:r>
              <a:rPr dirty="0" sz="1200" i="1">
                <a:latin typeface="Times New Roman"/>
                <a:cs typeface="Times New Roman"/>
              </a:rPr>
              <a:t>verbatim </a:t>
            </a:r>
            <a:r>
              <a:rPr dirty="0" sz="1200">
                <a:latin typeface="Times New Roman"/>
                <a:cs typeface="Times New Roman"/>
              </a:rPr>
              <a:t>ne modifie</a:t>
            </a:r>
            <a:r>
              <a:rPr dirty="0" sz="1200" spc="-70">
                <a:latin typeface="Times New Roman"/>
                <a:cs typeface="Times New Roman"/>
              </a:rPr>
              <a:t> </a:t>
            </a:r>
            <a:r>
              <a:rPr dirty="0" sz="1200">
                <a:latin typeface="Times New Roman"/>
                <a:cs typeface="Times New Roman"/>
              </a:rPr>
              <a:t>pas  du tout le message, </a:t>
            </a:r>
            <a:r>
              <a:rPr dirty="0" sz="1200" i="1">
                <a:latin typeface="Times New Roman"/>
                <a:cs typeface="Times New Roman"/>
              </a:rPr>
              <a:t>whitespace </a:t>
            </a:r>
            <a:r>
              <a:rPr dirty="0" sz="1200">
                <a:latin typeface="Times New Roman"/>
                <a:cs typeface="Times New Roman"/>
              </a:rPr>
              <a:t>supprime uniquement les lignes vides de début et de fin et </a:t>
            </a:r>
            <a:r>
              <a:rPr dirty="0" sz="1200" i="1">
                <a:latin typeface="Times New Roman"/>
                <a:cs typeface="Times New Roman"/>
              </a:rPr>
              <a:t>strip  </a:t>
            </a:r>
            <a:r>
              <a:rPr dirty="0" sz="1200">
                <a:latin typeface="Times New Roman"/>
                <a:cs typeface="Times New Roman"/>
              </a:rPr>
              <a:t>supprime à la fois les espaces et les</a:t>
            </a:r>
            <a:r>
              <a:rPr dirty="0" sz="1200" spc="-10">
                <a:latin typeface="Times New Roman"/>
                <a:cs typeface="Times New Roman"/>
              </a:rPr>
              <a:t> </a:t>
            </a:r>
            <a:r>
              <a:rPr dirty="0" sz="1200">
                <a:latin typeface="Times New Roman"/>
                <a:cs typeface="Times New Roman"/>
              </a:rPr>
              <a:t>commentaires.</a:t>
            </a:r>
            <a:endParaRPr sz="1200">
              <a:latin typeface="Times New Roman"/>
              <a:cs typeface="Times New Roman"/>
            </a:endParaRPr>
          </a:p>
          <a:p>
            <a:pPr marL="120650">
              <a:lnSpc>
                <a:spcPct val="100000"/>
              </a:lnSpc>
              <a:spcBef>
                <a:spcPts val="1080"/>
              </a:spcBef>
            </a:pPr>
            <a:r>
              <a:rPr dirty="0" sz="1200">
                <a:latin typeface="Times New Roman"/>
                <a:cs typeface="Times New Roman"/>
              </a:rPr>
              <a:t>--create-reflog</a:t>
            </a:r>
            <a:endParaRPr sz="1200">
              <a:latin typeface="Times New Roman"/>
              <a:cs typeface="Times New Roman"/>
            </a:endParaRPr>
          </a:p>
          <a:p>
            <a:pPr>
              <a:lnSpc>
                <a:spcPct val="100000"/>
              </a:lnSpc>
              <a:spcBef>
                <a:spcPts val="25"/>
              </a:spcBef>
            </a:pPr>
            <a:endParaRPr sz="1050">
              <a:latin typeface="Times New Roman"/>
              <a:cs typeface="Times New Roman"/>
            </a:endParaRPr>
          </a:p>
          <a:p>
            <a:pPr marL="502284" marR="604520">
              <a:lnSpc>
                <a:spcPts val="1350"/>
              </a:lnSpc>
            </a:pPr>
            <a:r>
              <a:rPr dirty="0" sz="1200">
                <a:latin typeface="Times New Roman"/>
                <a:cs typeface="Times New Roman"/>
              </a:rPr>
              <a:t>Créer un reflog pour l’étiquette. Pour activer globalement les reflogs pour les étiquettes, voir  </a:t>
            </a:r>
            <a:r>
              <a:rPr dirty="0" sz="950" spc="85">
                <a:latin typeface="Arial"/>
                <a:cs typeface="Arial"/>
              </a:rPr>
              <a:t>core.logAllRefUpdates </a:t>
            </a:r>
            <a:r>
              <a:rPr dirty="0" sz="1200">
                <a:latin typeface="Times New Roman"/>
                <a:cs typeface="Times New Roman"/>
              </a:rPr>
              <a:t>dans </a:t>
            </a:r>
            <a:r>
              <a:rPr dirty="0" sz="1200">
                <a:solidFill>
                  <a:srgbClr val="0000ED"/>
                </a:solidFill>
                <a:latin typeface="Times New Roman"/>
                <a:cs typeface="Times New Roman"/>
                <a:hlinkClick r:id="rId2"/>
              </a:rPr>
              <a:t>g</a:t>
            </a:r>
            <a:r>
              <a:rPr dirty="0" u="sng" sz="1200">
                <a:solidFill>
                  <a:srgbClr val="0000ED"/>
                </a:solidFill>
                <a:uFill>
                  <a:solidFill>
                    <a:srgbClr val="0000ED"/>
                  </a:solidFill>
                </a:uFill>
                <a:latin typeface="Times New Roman"/>
                <a:cs typeface="Times New Roman"/>
                <a:hlinkClick r:id="rId2"/>
              </a:rPr>
              <a:t>it-config[1]</a:t>
            </a:r>
            <a:r>
              <a:rPr dirty="0" sz="1200">
                <a:latin typeface="Times New Roman"/>
                <a:cs typeface="Times New Roman"/>
              </a:rPr>
              <a:t>. La forme inversée </a:t>
            </a:r>
            <a:r>
              <a:rPr dirty="0" sz="950" spc="125">
                <a:latin typeface="Arial"/>
                <a:cs typeface="Arial"/>
              </a:rPr>
              <a:t>--no-create-reflog </a:t>
            </a:r>
            <a:r>
              <a:rPr dirty="0" sz="1200">
                <a:latin typeface="Times New Roman"/>
                <a:cs typeface="Times New Roman"/>
              </a:rPr>
              <a:t>ne fait</a:t>
            </a:r>
            <a:r>
              <a:rPr dirty="0" sz="1200" spc="-150">
                <a:latin typeface="Times New Roman"/>
                <a:cs typeface="Times New Roman"/>
              </a:rPr>
              <a:t> </a:t>
            </a:r>
            <a:r>
              <a:rPr dirty="0" sz="1200">
                <a:latin typeface="Times New Roman"/>
                <a:cs typeface="Times New Roman"/>
              </a:rPr>
              <a:t>que  remplacer une précédente </a:t>
            </a:r>
            <a:r>
              <a:rPr dirty="0" sz="950" spc="125">
                <a:latin typeface="Arial"/>
                <a:cs typeface="Arial"/>
              </a:rPr>
              <a:t>--create-reflog</a:t>
            </a:r>
            <a:r>
              <a:rPr dirty="0" sz="1200" spc="125">
                <a:latin typeface="Times New Roman"/>
                <a:cs typeface="Times New Roman"/>
              </a:rPr>
              <a:t>, </a:t>
            </a:r>
            <a:r>
              <a:rPr dirty="0" sz="1200">
                <a:latin typeface="Times New Roman"/>
                <a:cs typeface="Times New Roman"/>
              </a:rPr>
              <a:t>mais n’annule pas actuellement le paramètre de  </a:t>
            </a:r>
            <a:r>
              <a:rPr dirty="0" sz="950" spc="80">
                <a:latin typeface="Arial"/>
                <a:cs typeface="Arial"/>
              </a:rPr>
              <a:t>core.logAllRefUpdates</a:t>
            </a:r>
            <a:r>
              <a:rPr dirty="0" sz="1200" spc="80">
                <a:latin typeface="Times New Roman"/>
                <a:cs typeface="Times New Roman"/>
              </a:rPr>
              <a:t>.</a:t>
            </a:r>
            <a:endParaRPr sz="1200">
              <a:latin typeface="Times New Roman"/>
              <a:cs typeface="Times New Roman"/>
            </a:endParaRPr>
          </a:p>
          <a:p>
            <a:pPr marL="120650">
              <a:lnSpc>
                <a:spcPct val="100000"/>
              </a:lnSpc>
              <a:spcBef>
                <a:spcPts val="1080"/>
              </a:spcBef>
            </a:pPr>
            <a:r>
              <a:rPr dirty="0" sz="1200">
                <a:latin typeface="Times New Roman"/>
                <a:cs typeface="Times New Roman"/>
              </a:rPr>
              <a:t>--format=&lt;format&gt;</a:t>
            </a:r>
            <a:endParaRPr sz="1200">
              <a:latin typeface="Times New Roman"/>
              <a:cs typeface="Times New Roman"/>
            </a:endParaRPr>
          </a:p>
          <a:p>
            <a:pPr>
              <a:lnSpc>
                <a:spcPct val="100000"/>
              </a:lnSpc>
              <a:spcBef>
                <a:spcPts val="25"/>
              </a:spcBef>
            </a:pPr>
            <a:endParaRPr sz="1050">
              <a:latin typeface="Times New Roman"/>
              <a:cs typeface="Times New Roman"/>
            </a:endParaRPr>
          </a:p>
          <a:p>
            <a:pPr marL="502284" marR="5080">
              <a:lnSpc>
                <a:spcPts val="1350"/>
              </a:lnSpc>
            </a:pPr>
            <a:r>
              <a:rPr dirty="0" sz="1200">
                <a:latin typeface="Times New Roman"/>
                <a:cs typeface="Times New Roman"/>
              </a:rPr>
              <a:t>Une chaîne qui interpole </a:t>
            </a:r>
            <a:r>
              <a:rPr dirty="0" sz="950" spc="65">
                <a:latin typeface="Arial"/>
                <a:cs typeface="Arial"/>
              </a:rPr>
              <a:t>%(fieldname) </a:t>
            </a:r>
            <a:r>
              <a:rPr dirty="0" sz="1200">
                <a:latin typeface="Times New Roman"/>
                <a:cs typeface="Times New Roman"/>
              </a:rPr>
              <a:t>à partir d’une référence d’étiquette </a:t>
            </a:r>
            <a:r>
              <a:rPr dirty="0" sz="1200" spc="-5">
                <a:latin typeface="Times New Roman"/>
                <a:cs typeface="Times New Roman"/>
              </a:rPr>
              <a:t>affichée </a:t>
            </a:r>
            <a:r>
              <a:rPr dirty="0" sz="1200">
                <a:latin typeface="Times New Roman"/>
                <a:cs typeface="Times New Roman"/>
              </a:rPr>
              <a:t>et de l’objet qu’il  pointe. Le format est le même que celui de </a:t>
            </a:r>
            <a:r>
              <a:rPr dirty="0" sz="1200" spc="-5">
                <a:solidFill>
                  <a:srgbClr val="0000ED"/>
                </a:solidFill>
                <a:latin typeface="Times New Roman"/>
                <a:cs typeface="Times New Roman"/>
                <a:hlinkClick r:id="rId3"/>
              </a:rPr>
              <a:t>g</a:t>
            </a:r>
            <a:r>
              <a:rPr dirty="0" u="sng" sz="1200" spc="-5">
                <a:solidFill>
                  <a:srgbClr val="0000ED"/>
                </a:solidFill>
                <a:uFill>
                  <a:solidFill>
                    <a:srgbClr val="0000ED"/>
                  </a:solidFill>
                </a:uFill>
                <a:latin typeface="Times New Roman"/>
                <a:cs typeface="Times New Roman"/>
                <a:hlinkClick r:id="rId3"/>
              </a:rPr>
              <a:t>it-for-each-ref[1]</a:t>
            </a:r>
            <a:r>
              <a:rPr dirty="0" sz="1200" spc="-5">
                <a:latin typeface="Times New Roman"/>
                <a:cs typeface="Times New Roman"/>
              </a:rPr>
              <a:t>. </a:t>
            </a:r>
            <a:r>
              <a:rPr dirty="0" sz="1200">
                <a:latin typeface="Times New Roman"/>
                <a:cs typeface="Times New Roman"/>
              </a:rPr>
              <a:t>Lorsqu’elle n’est pas spécifiée, la valeur  par défaut est</a:t>
            </a:r>
            <a:r>
              <a:rPr dirty="0" sz="1200" spc="-5">
                <a:latin typeface="Times New Roman"/>
                <a:cs typeface="Times New Roman"/>
              </a:rPr>
              <a:t> </a:t>
            </a:r>
            <a:r>
              <a:rPr dirty="0" sz="950" spc="80">
                <a:latin typeface="Arial"/>
                <a:cs typeface="Arial"/>
              </a:rPr>
              <a:t>%(refname:strip=2)</a:t>
            </a:r>
            <a:r>
              <a:rPr dirty="0" sz="1200" spc="80">
                <a:latin typeface="Times New Roman"/>
                <a:cs typeface="Times New Roman"/>
              </a:rPr>
              <a:t>.</a:t>
            </a:r>
            <a:endParaRPr sz="1200">
              <a:latin typeface="Times New Roman"/>
              <a:cs typeface="Times New Roman"/>
            </a:endParaRPr>
          </a:p>
          <a:p>
            <a:pPr marL="120650">
              <a:lnSpc>
                <a:spcPct val="100000"/>
              </a:lnSpc>
              <a:spcBef>
                <a:spcPts val="1085"/>
              </a:spcBef>
            </a:pPr>
            <a:r>
              <a:rPr dirty="0" sz="1200">
                <a:latin typeface="Times New Roman"/>
                <a:cs typeface="Times New Roman"/>
              </a:rPr>
              <a:t>&lt;nom-d-étiquette&gt;</a:t>
            </a:r>
            <a:endParaRPr sz="1200">
              <a:latin typeface="Times New Roman"/>
              <a:cs typeface="Times New Roman"/>
            </a:endParaRPr>
          </a:p>
          <a:p>
            <a:pPr>
              <a:lnSpc>
                <a:spcPct val="100000"/>
              </a:lnSpc>
              <a:spcBef>
                <a:spcPts val="20"/>
              </a:spcBef>
            </a:pPr>
            <a:endParaRPr sz="1050">
              <a:latin typeface="Times New Roman"/>
              <a:cs typeface="Times New Roman"/>
            </a:endParaRPr>
          </a:p>
          <a:p>
            <a:pPr marL="502284" marR="71120">
              <a:lnSpc>
                <a:spcPts val="1350"/>
              </a:lnSpc>
            </a:pPr>
            <a:r>
              <a:rPr dirty="0" sz="1200">
                <a:latin typeface="Times New Roman"/>
                <a:cs typeface="Times New Roman"/>
              </a:rPr>
              <a:t>Le nom de l’étiquette à </a:t>
            </a:r>
            <a:r>
              <a:rPr dirty="0" sz="1200" spc="-10">
                <a:latin typeface="Times New Roman"/>
                <a:cs typeface="Times New Roman"/>
              </a:rPr>
              <a:t>créer, </a:t>
            </a:r>
            <a:r>
              <a:rPr dirty="0" sz="1200">
                <a:latin typeface="Times New Roman"/>
                <a:cs typeface="Times New Roman"/>
              </a:rPr>
              <a:t>supprimer ou décrire. Le nouveau nom de l’étiquette doit passer tous</a:t>
            </a:r>
            <a:r>
              <a:rPr dirty="0" sz="1200" spc="-80">
                <a:latin typeface="Times New Roman"/>
                <a:cs typeface="Times New Roman"/>
              </a:rPr>
              <a:t> </a:t>
            </a:r>
            <a:r>
              <a:rPr dirty="0" sz="1200">
                <a:latin typeface="Times New Roman"/>
                <a:cs typeface="Times New Roman"/>
              </a:rPr>
              <a:t>les  contrôles définis par </a:t>
            </a:r>
            <a:r>
              <a:rPr dirty="0" sz="1200">
                <a:solidFill>
                  <a:srgbClr val="0000ED"/>
                </a:solidFill>
                <a:latin typeface="Times New Roman"/>
                <a:cs typeface="Times New Roman"/>
                <a:hlinkClick r:id="rId4"/>
              </a:rPr>
              <a:t>g</a:t>
            </a:r>
            <a:r>
              <a:rPr dirty="0" u="sng" sz="1200">
                <a:solidFill>
                  <a:srgbClr val="0000ED"/>
                </a:solidFill>
                <a:uFill>
                  <a:solidFill>
                    <a:srgbClr val="0000ED"/>
                  </a:solidFill>
                </a:uFill>
                <a:latin typeface="Times New Roman"/>
                <a:cs typeface="Times New Roman"/>
                <a:hlinkClick r:id="rId4"/>
              </a:rPr>
              <a:t>it-check-ref-format[1]</a:t>
            </a:r>
            <a:r>
              <a:rPr dirty="0" sz="1200">
                <a:latin typeface="Times New Roman"/>
                <a:cs typeface="Times New Roman"/>
              </a:rPr>
              <a:t>. Certains de ces contrôles peuvent restreindre les  caractères autorisés dans un nom</a:t>
            </a:r>
            <a:r>
              <a:rPr dirty="0" sz="1200" spc="-10">
                <a:latin typeface="Times New Roman"/>
                <a:cs typeface="Times New Roman"/>
              </a:rPr>
              <a:t> </a:t>
            </a:r>
            <a:r>
              <a:rPr dirty="0" sz="1200">
                <a:latin typeface="Times New Roman"/>
                <a:cs typeface="Times New Roman"/>
              </a:rPr>
              <a:t>d’étiquette.</a:t>
            </a:r>
            <a:endParaRPr sz="1200">
              <a:latin typeface="Times New Roman"/>
              <a:cs typeface="Times New Roman"/>
            </a:endParaRPr>
          </a:p>
          <a:p>
            <a:pPr marL="120650">
              <a:lnSpc>
                <a:spcPts val="1395"/>
              </a:lnSpc>
              <a:spcBef>
                <a:spcPts val="1085"/>
              </a:spcBef>
            </a:pPr>
            <a:r>
              <a:rPr dirty="0" sz="1200">
                <a:latin typeface="Times New Roman"/>
                <a:cs typeface="Times New Roman"/>
              </a:rPr>
              <a:t>&lt;commit&gt;</a:t>
            </a:r>
            <a:endParaRPr sz="1200">
              <a:latin typeface="Times New Roman"/>
              <a:cs typeface="Times New Roman"/>
            </a:endParaRPr>
          </a:p>
          <a:p>
            <a:pPr marL="120650">
              <a:lnSpc>
                <a:spcPts val="1395"/>
              </a:lnSpc>
            </a:pPr>
            <a:r>
              <a:rPr dirty="0" sz="1200">
                <a:latin typeface="Times New Roman"/>
                <a:cs typeface="Times New Roman"/>
              </a:rPr>
              <a:t>&lt;objet&gt;</a:t>
            </a:r>
            <a:endParaRPr sz="1200">
              <a:latin typeface="Times New Roman"/>
              <a:cs typeface="Times New Roman"/>
            </a:endParaRPr>
          </a:p>
          <a:p>
            <a:pPr>
              <a:lnSpc>
                <a:spcPct val="100000"/>
              </a:lnSpc>
              <a:spcBef>
                <a:spcPts val="20"/>
              </a:spcBef>
            </a:pPr>
            <a:endParaRPr sz="1050">
              <a:latin typeface="Times New Roman"/>
              <a:cs typeface="Times New Roman"/>
            </a:endParaRPr>
          </a:p>
          <a:p>
            <a:pPr marL="502284" marR="160020">
              <a:lnSpc>
                <a:spcPts val="1350"/>
              </a:lnSpc>
              <a:spcBef>
                <a:spcPts val="5"/>
              </a:spcBef>
            </a:pPr>
            <a:r>
              <a:rPr dirty="0" sz="1200" spc="-20">
                <a:latin typeface="Times New Roman"/>
                <a:cs typeface="Times New Roman"/>
              </a:rPr>
              <a:t>L’objet </a:t>
            </a:r>
            <a:r>
              <a:rPr dirty="0" sz="1200">
                <a:latin typeface="Times New Roman"/>
                <a:cs typeface="Times New Roman"/>
              </a:rPr>
              <a:t>auquel la nouvelle étiquette fera référence, généralement un commit. La valeur par défaut</a:t>
            </a:r>
            <a:r>
              <a:rPr dirty="0" sz="1200" spc="-55">
                <a:latin typeface="Times New Roman"/>
                <a:cs typeface="Times New Roman"/>
              </a:rPr>
              <a:t> </a:t>
            </a:r>
            <a:r>
              <a:rPr dirty="0" sz="1200">
                <a:latin typeface="Times New Roman"/>
                <a:cs typeface="Times New Roman"/>
              </a:rPr>
              <a:t>est  HEAD.</a:t>
            </a:r>
            <a:endParaRPr sz="1200">
              <a:latin typeface="Times New Roman"/>
              <a:cs typeface="Times New Roman"/>
            </a:endParaRPr>
          </a:p>
          <a:p>
            <a:pPr>
              <a:lnSpc>
                <a:spcPct val="100000"/>
              </a:lnSpc>
              <a:spcBef>
                <a:spcPts val="40"/>
              </a:spcBef>
            </a:pPr>
            <a:endParaRPr sz="1100">
              <a:latin typeface="Times New Roman"/>
              <a:cs typeface="Times New Roman"/>
            </a:endParaRPr>
          </a:p>
          <a:p>
            <a:pPr marL="120650">
              <a:lnSpc>
                <a:spcPct val="100000"/>
              </a:lnSpc>
            </a:pPr>
            <a:r>
              <a:rPr dirty="0" sz="1800" spc="-15" b="1">
                <a:latin typeface="Times New Roman"/>
                <a:cs typeface="Times New Roman"/>
              </a:rPr>
              <a:t>CONFIGURATION</a:t>
            </a:r>
            <a:endParaRPr sz="1800">
              <a:latin typeface="Times New Roman"/>
              <a:cs typeface="Times New Roman"/>
            </a:endParaRPr>
          </a:p>
          <a:p>
            <a:pPr marL="120650">
              <a:lnSpc>
                <a:spcPts val="1395"/>
              </a:lnSpc>
              <a:spcBef>
                <a:spcPts val="1440"/>
              </a:spcBef>
            </a:pPr>
            <a:r>
              <a:rPr dirty="0" sz="1200">
                <a:latin typeface="Times New Roman"/>
                <a:cs typeface="Times New Roman"/>
              </a:rPr>
              <a:t>Par défaut, </a:t>
            </a:r>
            <a:r>
              <a:rPr dirty="0" sz="1200" i="1">
                <a:latin typeface="Times New Roman"/>
                <a:cs typeface="Times New Roman"/>
              </a:rPr>
              <a:t>git tag </a:t>
            </a:r>
            <a:r>
              <a:rPr dirty="0" sz="1200">
                <a:latin typeface="Times New Roman"/>
                <a:cs typeface="Times New Roman"/>
              </a:rPr>
              <a:t>en mode </a:t>
            </a:r>
            <a:r>
              <a:rPr dirty="0" sz="1200" spc="-5">
                <a:latin typeface="Times New Roman"/>
                <a:cs typeface="Times New Roman"/>
              </a:rPr>
              <a:t>signer-par-défaut </a:t>
            </a:r>
            <a:r>
              <a:rPr dirty="0" sz="1200">
                <a:latin typeface="Times New Roman"/>
                <a:cs typeface="Times New Roman"/>
              </a:rPr>
              <a:t>(-s) utilisera votre identité de validateur (de la forme </a:t>
            </a:r>
            <a:r>
              <a:rPr dirty="0" sz="950" spc="80">
                <a:latin typeface="Arial"/>
                <a:cs typeface="Arial"/>
              </a:rPr>
              <a:t>Votre</a:t>
            </a:r>
            <a:r>
              <a:rPr dirty="0" sz="950" spc="229">
                <a:latin typeface="Arial"/>
                <a:cs typeface="Arial"/>
              </a:rPr>
              <a:t> </a:t>
            </a:r>
            <a:r>
              <a:rPr dirty="0" sz="950" spc="-135">
                <a:latin typeface="Arial"/>
                <a:cs typeface="Arial"/>
              </a:rPr>
              <a:t>Nom</a:t>
            </a:r>
            <a:endParaRPr sz="950">
              <a:latin typeface="Arial"/>
              <a:cs typeface="Arial"/>
            </a:endParaRPr>
          </a:p>
          <a:p>
            <a:pPr marL="120650" marR="207645">
              <a:lnSpc>
                <a:spcPts val="1350"/>
              </a:lnSpc>
              <a:spcBef>
                <a:spcPts val="75"/>
              </a:spcBef>
            </a:pPr>
            <a:r>
              <a:rPr dirty="0" sz="950" spc="50">
                <a:latin typeface="Arial"/>
                <a:cs typeface="Arial"/>
                <a:hlinkClick r:id="rId5"/>
              </a:rPr>
              <a:t>&lt;votre@adresse.email&gt;</a:t>
            </a:r>
            <a:r>
              <a:rPr dirty="0" sz="1200" spc="50">
                <a:latin typeface="Times New Roman"/>
                <a:cs typeface="Times New Roman"/>
              </a:rPr>
              <a:t>) </a:t>
            </a:r>
            <a:r>
              <a:rPr dirty="0" sz="1200">
                <a:latin typeface="Times New Roman"/>
                <a:cs typeface="Times New Roman"/>
              </a:rPr>
              <a:t>pour trouver une clé. Si vous souhaitez utiliser une clé par défaut </a:t>
            </a:r>
            <a:r>
              <a:rPr dirty="0" sz="1200" spc="-5">
                <a:latin typeface="Times New Roman"/>
                <a:cs typeface="Times New Roman"/>
              </a:rPr>
              <a:t>différente,</a:t>
            </a:r>
            <a:r>
              <a:rPr dirty="0" sz="1200" spc="-60">
                <a:latin typeface="Times New Roman"/>
                <a:cs typeface="Times New Roman"/>
              </a:rPr>
              <a:t> </a:t>
            </a:r>
            <a:r>
              <a:rPr dirty="0" sz="1200">
                <a:latin typeface="Times New Roman"/>
                <a:cs typeface="Times New Roman"/>
              </a:rPr>
              <a:t>vous  pouvez la spécifier dans la configuration du dépôt comme suit</a:t>
            </a:r>
            <a:r>
              <a:rPr dirty="0" sz="1200" spc="-15">
                <a:latin typeface="Times New Roman"/>
                <a:cs typeface="Times New Roman"/>
              </a:rPr>
              <a:t> </a:t>
            </a:r>
            <a:r>
              <a:rPr dirty="0" sz="1200">
                <a:latin typeface="Times New Roman"/>
                <a:cs typeface="Times New Roman"/>
              </a:rPr>
              <a:t>:</a:t>
            </a:r>
            <a:endParaRPr sz="1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https://git-scm.com/docs/git-tag/fr</a:t>
            </a:r>
          </a:p>
        </p:txBody>
      </p:sp>
      <p:sp>
        <p:nvSpPr>
          <p:cNvPr id="6" name="object 6"/>
          <p:cNvSpPr txBox="1">
            <a:spLocks noGrp="1"/>
          </p:cNvSpPr>
          <p:nvPr>
            <p:ph type="sldNum" idx="7" sz="quarter"/>
          </p:nvPr>
        </p:nvSpPr>
        <p:spPr>
          <a:prstGeom prst="rect"/>
        </p:spPr>
        <p:txBody>
          <a:bodyPr wrap="square" lIns="0" tIns="3175" rIns="0" bIns="0" rtlCol="0" vert="horz">
            <a:spAutoFit/>
          </a:bodyPr>
          <a:lstStyle/>
          <a:p>
            <a:pPr marL="38100">
              <a:lnSpc>
                <a:spcPct val="100000"/>
              </a:lnSpc>
              <a:spcBef>
                <a:spcPts val="25"/>
              </a:spcBef>
            </a:pPr>
            <a:r>
              <a:rPr dirty="0"/>
              <a:t>8</a:t>
            </a:r>
            <a:r>
              <a:rPr dirty="0"/>
              <a:t>/10</a:t>
            </a:r>
          </a:p>
        </p:txBody>
      </p:sp>
      <p:sp>
        <p:nvSpPr>
          <p:cNvPr id="2" name="object 2"/>
          <p:cNvSpPr txBox="1"/>
          <p:nvPr/>
        </p:nvSpPr>
        <p:spPr>
          <a:xfrm>
            <a:off x="323254" y="116836"/>
            <a:ext cx="2109470" cy="546100"/>
          </a:xfrm>
          <a:prstGeom prst="rect">
            <a:avLst/>
          </a:prstGeom>
        </p:spPr>
        <p:txBody>
          <a:bodyPr wrap="square" lIns="0" tIns="60960" rIns="0" bIns="0" rtlCol="0" vert="horz">
            <a:spAutoFit/>
          </a:bodyPr>
          <a:lstStyle/>
          <a:p>
            <a:pPr marL="12700">
              <a:lnSpc>
                <a:spcPct val="100000"/>
              </a:lnSpc>
              <a:spcBef>
                <a:spcPts val="480"/>
              </a:spcBef>
            </a:pPr>
            <a:r>
              <a:rPr dirty="0" sz="800">
                <a:latin typeface="Arial"/>
                <a:cs typeface="Arial"/>
              </a:rPr>
              <a:t>13/03/2023</a:t>
            </a:r>
            <a:r>
              <a:rPr dirty="0" sz="800" spc="-5">
                <a:latin typeface="Arial"/>
                <a:cs typeface="Arial"/>
              </a:rPr>
              <a:t> </a:t>
            </a:r>
            <a:r>
              <a:rPr dirty="0" sz="800" spc="-15">
                <a:latin typeface="Arial"/>
                <a:cs typeface="Arial"/>
              </a:rPr>
              <a:t>13:11</a:t>
            </a:r>
            <a:endParaRPr sz="800">
              <a:latin typeface="Arial"/>
              <a:cs typeface="Arial"/>
            </a:endParaRPr>
          </a:p>
          <a:p>
            <a:pPr marL="120650">
              <a:lnSpc>
                <a:spcPts val="1135"/>
              </a:lnSpc>
              <a:spcBef>
                <a:spcPts val="484"/>
              </a:spcBef>
            </a:pPr>
            <a:r>
              <a:rPr dirty="0" sz="950" spc="140">
                <a:latin typeface="Arial"/>
                <a:cs typeface="Arial"/>
              </a:rPr>
              <a:t>[user]</a:t>
            </a:r>
            <a:endParaRPr sz="950">
              <a:latin typeface="Arial"/>
              <a:cs typeface="Arial"/>
            </a:endParaRPr>
          </a:p>
          <a:p>
            <a:pPr marL="393700">
              <a:lnSpc>
                <a:spcPts val="1135"/>
              </a:lnSpc>
            </a:pPr>
            <a:r>
              <a:rPr dirty="0" sz="950" spc="70">
                <a:latin typeface="Arial"/>
                <a:cs typeface="Arial"/>
              </a:rPr>
              <a:t>signingKey </a:t>
            </a:r>
            <a:r>
              <a:rPr dirty="0" sz="950" spc="-20">
                <a:latin typeface="Arial"/>
                <a:cs typeface="Arial"/>
              </a:rPr>
              <a:t>=</a:t>
            </a:r>
            <a:r>
              <a:rPr dirty="0" sz="950" spc="70">
                <a:latin typeface="Arial"/>
                <a:cs typeface="Arial"/>
              </a:rPr>
              <a:t> </a:t>
            </a:r>
            <a:r>
              <a:rPr dirty="0" sz="950" spc="95">
                <a:latin typeface="Arial"/>
                <a:cs typeface="Arial"/>
              </a:rPr>
              <a:t>&lt;id-clé-gpg&gt;</a:t>
            </a:r>
            <a:endParaRPr sz="950">
              <a:latin typeface="Arial"/>
              <a:cs typeface="Arial"/>
            </a:endParaRPr>
          </a:p>
        </p:txBody>
      </p:sp>
      <p:sp>
        <p:nvSpPr>
          <p:cNvPr id="3" name="object 3"/>
          <p:cNvSpPr txBox="1"/>
          <p:nvPr/>
        </p:nvSpPr>
        <p:spPr>
          <a:xfrm>
            <a:off x="3741943" y="165099"/>
            <a:ext cx="1239520" cy="147320"/>
          </a:xfrm>
          <a:prstGeom prst="rect">
            <a:avLst/>
          </a:prstGeom>
        </p:spPr>
        <p:txBody>
          <a:bodyPr wrap="square" lIns="0" tIns="12700" rIns="0" bIns="0" rtlCol="0" vert="horz">
            <a:spAutoFit/>
          </a:bodyPr>
          <a:lstStyle/>
          <a:p>
            <a:pPr marL="12700">
              <a:lnSpc>
                <a:spcPct val="100000"/>
              </a:lnSpc>
              <a:spcBef>
                <a:spcPts val="100"/>
              </a:spcBef>
            </a:pPr>
            <a:r>
              <a:rPr dirty="0" sz="800">
                <a:latin typeface="Arial"/>
                <a:cs typeface="Arial"/>
              </a:rPr>
              <a:t>Git - git-tag</a:t>
            </a:r>
            <a:r>
              <a:rPr dirty="0" sz="800" spc="-90">
                <a:latin typeface="Arial"/>
                <a:cs typeface="Arial"/>
              </a:rPr>
              <a:t> </a:t>
            </a:r>
            <a:r>
              <a:rPr dirty="0" sz="800">
                <a:latin typeface="Arial"/>
                <a:cs typeface="Arial"/>
              </a:rPr>
              <a:t>Documentation</a:t>
            </a:r>
            <a:endParaRPr sz="800">
              <a:latin typeface="Arial"/>
              <a:cs typeface="Arial"/>
            </a:endParaRPr>
          </a:p>
        </p:txBody>
      </p:sp>
      <p:sp>
        <p:nvSpPr>
          <p:cNvPr id="4" name="object 4"/>
          <p:cNvSpPr txBox="1"/>
          <p:nvPr/>
        </p:nvSpPr>
        <p:spPr>
          <a:xfrm>
            <a:off x="431834" y="774692"/>
            <a:ext cx="6699250" cy="9524365"/>
          </a:xfrm>
          <a:prstGeom prst="rect">
            <a:avLst/>
          </a:prstGeom>
        </p:spPr>
        <p:txBody>
          <a:bodyPr wrap="square" lIns="0" tIns="27940" rIns="0" bIns="0" rtlCol="0" vert="horz">
            <a:spAutoFit/>
          </a:bodyPr>
          <a:lstStyle/>
          <a:p>
            <a:pPr marL="12700" marR="340360">
              <a:lnSpc>
                <a:spcPts val="1350"/>
              </a:lnSpc>
              <a:spcBef>
                <a:spcPts val="220"/>
              </a:spcBef>
            </a:pPr>
            <a:r>
              <a:rPr dirty="0" sz="950" spc="90">
                <a:latin typeface="Arial"/>
                <a:cs typeface="Arial"/>
              </a:rPr>
              <a:t>pager.tag </a:t>
            </a:r>
            <a:r>
              <a:rPr dirty="0" sz="1200">
                <a:latin typeface="Times New Roman"/>
                <a:cs typeface="Times New Roman"/>
              </a:rPr>
              <a:t>n’est respecté que lors de l’énumération des étiquettes, c’est-à-dire lorsque le </a:t>
            </a:r>
            <a:r>
              <a:rPr dirty="0" sz="950" spc="270">
                <a:latin typeface="Arial"/>
                <a:cs typeface="Arial"/>
              </a:rPr>
              <a:t>-l</a:t>
            </a:r>
            <a:r>
              <a:rPr dirty="0" sz="950" spc="-114">
                <a:latin typeface="Arial"/>
                <a:cs typeface="Arial"/>
              </a:rPr>
              <a:t> </a:t>
            </a:r>
            <a:r>
              <a:rPr dirty="0" sz="1200">
                <a:latin typeface="Times New Roman"/>
                <a:cs typeface="Times New Roman"/>
              </a:rPr>
              <a:t>est utilisé ou  sous-entendu. La valeur par défaut est l’utilisation d’un </a:t>
            </a:r>
            <a:r>
              <a:rPr dirty="0" sz="1200" spc="-15">
                <a:latin typeface="Times New Roman"/>
                <a:cs typeface="Times New Roman"/>
              </a:rPr>
              <a:t>pager. </a:t>
            </a:r>
            <a:r>
              <a:rPr dirty="0" sz="1200" spc="-40">
                <a:latin typeface="Times New Roman"/>
                <a:cs typeface="Times New Roman"/>
              </a:rPr>
              <a:t>Voir</a:t>
            </a:r>
            <a:r>
              <a:rPr dirty="0" sz="1200" spc="-15">
                <a:latin typeface="Times New Roman"/>
                <a:cs typeface="Times New Roman"/>
              </a:rPr>
              <a:t> </a:t>
            </a:r>
            <a:r>
              <a:rPr dirty="0" sz="1200" spc="-5">
                <a:solidFill>
                  <a:srgbClr val="0000ED"/>
                </a:solidFill>
                <a:latin typeface="Times New Roman"/>
                <a:cs typeface="Times New Roman"/>
                <a:hlinkClick r:id="rId2"/>
              </a:rPr>
              <a:t>g</a:t>
            </a:r>
            <a:r>
              <a:rPr dirty="0" u="sng" sz="1200" spc="-5">
                <a:solidFill>
                  <a:srgbClr val="0000ED"/>
                </a:solidFill>
                <a:uFill>
                  <a:solidFill>
                    <a:srgbClr val="0000ED"/>
                  </a:solidFill>
                </a:uFill>
                <a:latin typeface="Times New Roman"/>
                <a:cs typeface="Times New Roman"/>
                <a:hlinkClick r:id="rId2"/>
              </a:rPr>
              <a:t>it-config[1]</a:t>
            </a:r>
            <a:r>
              <a:rPr dirty="0" sz="1200" spc="-5">
                <a:latin typeface="Times New Roman"/>
                <a:cs typeface="Times New Roman"/>
              </a:rPr>
              <a:t>.</a:t>
            </a:r>
            <a:endParaRPr sz="1200">
              <a:latin typeface="Times New Roman"/>
              <a:cs typeface="Times New Roman"/>
            </a:endParaRPr>
          </a:p>
          <a:p>
            <a:pPr>
              <a:lnSpc>
                <a:spcPct val="100000"/>
              </a:lnSpc>
              <a:spcBef>
                <a:spcPts val="40"/>
              </a:spcBef>
            </a:pPr>
            <a:endParaRPr sz="1100">
              <a:latin typeface="Times New Roman"/>
              <a:cs typeface="Times New Roman"/>
            </a:endParaRPr>
          </a:p>
          <a:p>
            <a:pPr marL="12700">
              <a:lnSpc>
                <a:spcPct val="100000"/>
              </a:lnSpc>
            </a:pPr>
            <a:r>
              <a:rPr dirty="0" sz="1800" b="1">
                <a:latin typeface="Times New Roman"/>
                <a:cs typeface="Times New Roman"/>
              </a:rPr>
              <a:t>DISCUSSION</a:t>
            </a:r>
            <a:endParaRPr sz="1800">
              <a:latin typeface="Times New Roman"/>
              <a:cs typeface="Times New Roman"/>
            </a:endParaRPr>
          </a:p>
          <a:p>
            <a:pPr marL="12700">
              <a:lnSpc>
                <a:spcPct val="100000"/>
              </a:lnSpc>
              <a:spcBef>
                <a:spcPts val="1470"/>
              </a:spcBef>
            </a:pPr>
            <a:r>
              <a:rPr dirty="0" sz="1400" b="1">
                <a:latin typeface="Times New Roman"/>
                <a:cs typeface="Times New Roman"/>
              </a:rPr>
              <a:t>À </a:t>
            </a:r>
            <a:r>
              <a:rPr dirty="0" sz="1400" spc="-5" b="1">
                <a:latin typeface="Times New Roman"/>
                <a:cs typeface="Times New Roman"/>
              </a:rPr>
              <a:t>propos </a:t>
            </a:r>
            <a:r>
              <a:rPr dirty="0" sz="1400" b="1">
                <a:latin typeface="Times New Roman"/>
                <a:cs typeface="Times New Roman"/>
              </a:rPr>
              <a:t>du ré-étiquetage</a:t>
            </a:r>
            <a:endParaRPr sz="1400">
              <a:latin typeface="Times New Roman"/>
              <a:cs typeface="Times New Roman"/>
            </a:endParaRPr>
          </a:p>
          <a:p>
            <a:pPr>
              <a:lnSpc>
                <a:spcPct val="100000"/>
              </a:lnSpc>
              <a:spcBef>
                <a:spcPts val="45"/>
              </a:spcBef>
            </a:pPr>
            <a:endParaRPr sz="1150">
              <a:latin typeface="Times New Roman"/>
              <a:cs typeface="Times New Roman"/>
            </a:endParaRPr>
          </a:p>
          <a:p>
            <a:pPr marL="12700">
              <a:lnSpc>
                <a:spcPct val="100000"/>
              </a:lnSpc>
            </a:pPr>
            <a:r>
              <a:rPr dirty="0" sz="1200">
                <a:latin typeface="Times New Roman"/>
                <a:cs typeface="Times New Roman"/>
              </a:rPr>
              <a:t>Que devez-vous faire lorsque vous marquez un mauvais commit et que vous souhaitez ré-étiqueter</a:t>
            </a:r>
            <a:r>
              <a:rPr dirty="0" sz="1200" spc="-50">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700" marR="432434">
              <a:lnSpc>
                <a:spcPts val="1350"/>
              </a:lnSpc>
            </a:pPr>
            <a:r>
              <a:rPr dirty="0" sz="1200">
                <a:latin typeface="Times New Roman"/>
                <a:cs typeface="Times New Roman"/>
              </a:rPr>
              <a:t>Si vous n’avez jamais rien pousser à </a:t>
            </a:r>
            <a:r>
              <a:rPr dirty="0" sz="1200" spc="-5">
                <a:latin typeface="Times New Roman"/>
                <a:cs typeface="Times New Roman"/>
              </a:rPr>
              <a:t>l’extérieur, </a:t>
            </a:r>
            <a:r>
              <a:rPr dirty="0" sz="1200">
                <a:latin typeface="Times New Roman"/>
                <a:cs typeface="Times New Roman"/>
              </a:rPr>
              <a:t>il </a:t>
            </a:r>
            <a:r>
              <a:rPr dirty="0" sz="1200" spc="-5">
                <a:latin typeface="Times New Roman"/>
                <a:cs typeface="Times New Roman"/>
              </a:rPr>
              <a:t>suffit </a:t>
            </a:r>
            <a:r>
              <a:rPr dirty="0" sz="1200">
                <a:latin typeface="Times New Roman"/>
                <a:cs typeface="Times New Roman"/>
              </a:rPr>
              <a:t>de le </a:t>
            </a:r>
            <a:r>
              <a:rPr dirty="0" sz="1200" spc="-10">
                <a:latin typeface="Times New Roman"/>
                <a:cs typeface="Times New Roman"/>
              </a:rPr>
              <a:t>re-étiqueter. </a:t>
            </a:r>
            <a:r>
              <a:rPr dirty="0" sz="1200">
                <a:latin typeface="Times New Roman"/>
                <a:cs typeface="Times New Roman"/>
              </a:rPr>
              <a:t>Utilisez "-f" pour remplacer  l’ancienne étiquette. Et c’est</a:t>
            </a:r>
            <a:r>
              <a:rPr dirty="0" sz="1200" spc="-5">
                <a:latin typeface="Times New Roman"/>
                <a:cs typeface="Times New Roman"/>
              </a:rPr>
              <a:t> </a:t>
            </a:r>
            <a:r>
              <a:rPr dirty="0" sz="1200">
                <a:latin typeface="Times New Roman"/>
                <a:cs typeface="Times New Roman"/>
              </a:rPr>
              <a:t>fini.</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9525">
              <a:lnSpc>
                <a:spcPts val="1350"/>
              </a:lnSpc>
            </a:pPr>
            <a:r>
              <a:rPr dirty="0" sz="1200">
                <a:latin typeface="Times New Roman"/>
                <a:cs typeface="Times New Roman"/>
              </a:rPr>
              <a:t>Mais si vous avez poussé des choses (ou si d’autres ont pu lire directement votre dépôt), alors d’autres</a:t>
            </a:r>
            <a:r>
              <a:rPr dirty="0" sz="1200" spc="-100">
                <a:latin typeface="Times New Roman"/>
                <a:cs typeface="Times New Roman"/>
              </a:rPr>
              <a:t> </a:t>
            </a:r>
            <a:r>
              <a:rPr dirty="0" sz="1200">
                <a:latin typeface="Times New Roman"/>
                <a:cs typeface="Times New Roman"/>
              </a:rPr>
              <a:t>auront  déjà vu l’ancienne étiquette. Dans ce cas, vous pouvez faire l’une des deux choses suivantes</a:t>
            </a:r>
            <a:r>
              <a:rPr dirty="0" sz="1200" spc="-40">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55"/>
              </a:spcBef>
            </a:pPr>
            <a:endParaRPr sz="1000">
              <a:latin typeface="Times New Roman"/>
              <a:cs typeface="Times New Roman"/>
            </a:endParaRPr>
          </a:p>
          <a:p>
            <a:pPr marL="393700" marR="5080" indent="-153035">
              <a:lnSpc>
                <a:spcPts val="1350"/>
              </a:lnSpc>
              <a:buAutoNum type="arabicPeriod"/>
              <a:tabLst>
                <a:tab pos="394335" algn="l"/>
              </a:tabLst>
            </a:pPr>
            <a:r>
              <a:rPr dirty="0" sz="1200">
                <a:latin typeface="Times New Roman"/>
                <a:cs typeface="Times New Roman"/>
              </a:rPr>
              <a:t>Le bon comportement. Admettez juste que vous avez foiré, et utilisez un autre nom. D’autres ont déjà  vu un nom d’étiquette, et si vous gardez le même nom, vous pouvez vous retrouver dans la situation</a:t>
            </a:r>
            <a:r>
              <a:rPr dirty="0" sz="1200" spc="-100">
                <a:latin typeface="Times New Roman"/>
                <a:cs typeface="Times New Roman"/>
              </a:rPr>
              <a:t> </a:t>
            </a:r>
            <a:r>
              <a:rPr dirty="0" sz="1200">
                <a:latin typeface="Times New Roman"/>
                <a:cs typeface="Times New Roman"/>
              </a:rPr>
              <a:t>où  deux personnes ont toutes deux une "version X", mais en fait elles ont des "X" </a:t>
            </a:r>
            <a:r>
              <a:rPr dirty="0" sz="1200" spc="-5">
                <a:latin typeface="Times New Roman"/>
                <a:cs typeface="Times New Roman"/>
              </a:rPr>
              <a:t>différents. </a:t>
            </a:r>
            <a:r>
              <a:rPr dirty="0" sz="1200">
                <a:latin typeface="Times New Roman"/>
                <a:cs typeface="Times New Roman"/>
              </a:rPr>
              <a:t>Il </a:t>
            </a:r>
            <a:r>
              <a:rPr dirty="0" sz="1200" spc="-5">
                <a:latin typeface="Times New Roman"/>
                <a:cs typeface="Times New Roman"/>
              </a:rPr>
              <a:t>suffit </a:t>
            </a:r>
            <a:r>
              <a:rPr dirty="0" sz="1200">
                <a:latin typeface="Times New Roman"/>
                <a:cs typeface="Times New Roman"/>
              </a:rPr>
              <a:t>donc  de baptiser le bon commit "X.1" et cela règle</a:t>
            </a:r>
            <a:r>
              <a:rPr dirty="0" sz="1200" spc="-10">
                <a:latin typeface="Times New Roman"/>
                <a:cs typeface="Times New Roman"/>
              </a:rPr>
              <a:t> </a:t>
            </a:r>
            <a:r>
              <a:rPr dirty="0" sz="1200" spc="-5">
                <a:latin typeface="Times New Roman"/>
                <a:cs typeface="Times New Roman"/>
              </a:rPr>
              <a:t>l’affaire.</a:t>
            </a:r>
            <a:endParaRPr sz="1200">
              <a:latin typeface="Times New Roman"/>
              <a:cs typeface="Times New Roman"/>
            </a:endParaRPr>
          </a:p>
          <a:p>
            <a:pPr>
              <a:lnSpc>
                <a:spcPct val="100000"/>
              </a:lnSpc>
              <a:spcBef>
                <a:spcPts val="50"/>
              </a:spcBef>
              <a:buFont typeface="Times New Roman"/>
              <a:buAutoNum type="arabicPeriod"/>
            </a:pPr>
            <a:endParaRPr sz="1000">
              <a:latin typeface="Times New Roman"/>
              <a:cs typeface="Times New Roman"/>
            </a:endParaRPr>
          </a:p>
          <a:p>
            <a:pPr marL="393700" marR="50165" indent="-153035">
              <a:lnSpc>
                <a:spcPts val="1350"/>
              </a:lnSpc>
              <a:spcBef>
                <a:spcPts val="5"/>
              </a:spcBef>
              <a:buAutoNum type="arabicPeriod"/>
              <a:tabLst>
                <a:tab pos="394335" algn="l"/>
              </a:tabLst>
            </a:pPr>
            <a:r>
              <a:rPr dirty="0" sz="1200">
                <a:latin typeface="Times New Roman"/>
                <a:cs typeface="Times New Roman"/>
              </a:rPr>
              <a:t>Le comportement débile. </a:t>
            </a:r>
            <a:r>
              <a:rPr dirty="0" sz="1200" spc="-40">
                <a:latin typeface="Times New Roman"/>
                <a:cs typeface="Times New Roman"/>
              </a:rPr>
              <a:t>Vous </a:t>
            </a:r>
            <a:r>
              <a:rPr dirty="0" sz="1200">
                <a:latin typeface="Times New Roman"/>
                <a:cs typeface="Times New Roman"/>
              </a:rPr>
              <a:t>voulez vraiment appeler la nouvelle version "X" aussi, "même si"  d’autres ont déjà vu l’ancienne. Alors utilisez à nouveau l’étiquette "git tag -f", comme si vous</a:t>
            </a:r>
            <a:r>
              <a:rPr dirty="0" sz="1200" spc="-170">
                <a:latin typeface="Times New Roman"/>
                <a:cs typeface="Times New Roman"/>
              </a:rPr>
              <a:t> </a:t>
            </a:r>
            <a:r>
              <a:rPr dirty="0" sz="1200">
                <a:latin typeface="Times New Roman"/>
                <a:cs typeface="Times New Roman"/>
              </a:rPr>
              <a:t>n’aviez  pas déjà publié l’ancienne</a:t>
            </a:r>
            <a:r>
              <a:rPr dirty="0" sz="1200" spc="-5">
                <a:latin typeface="Times New Roman"/>
                <a:cs typeface="Times New Roman"/>
              </a:rPr>
              <a:t> </a:t>
            </a:r>
            <a:r>
              <a:rPr dirty="0" sz="1200">
                <a:latin typeface="Times New Roman"/>
                <a:cs typeface="Times New Roman"/>
              </a:rPr>
              <a:t>version.</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153035">
              <a:lnSpc>
                <a:spcPts val="1350"/>
              </a:lnSpc>
            </a:pPr>
            <a:r>
              <a:rPr dirty="0" sz="1200">
                <a:latin typeface="Times New Roman"/>
                <a:cs typeface="Times New Roman"/>
              </a:rPr>
              <a:t>Cependant, Git ne change </a:t>
            </a:r>
            <a:r>
              <a:rPr dirty="0" sz="1200" b="1">
                <a:latin typeface="Times New Roman"/>
                <a:cs typeface="Times New Roman"/>
              </a:rPr>
              <a:t>pas </a:t>
            </a:r>
            <a:r>
              <a:rPr dirty="0" sz="1200">
                <a:latin typeface="Times New Roman"/>
                <a:cs typeface="Times New Roman"/>
              </a:rPr>
              <a:t>(et ne devrait pas changer) les étiquettes dans le dos les utilisateurs. Ainsi,</a:t>
            </a:r>
            <a:r>
              <a:rPr dirty="0" sz="1200" spc="-170">
                <a:latin typeface="Times New Roman"/>
                <a:cs typeface="Times New Roman"/>
              </a:rPr>
              <a:t> </a:t>
            </a:r>
            <a:r>
              <a:rPr dirty="0" sz="1200">
                <a:latin typeface="Times New Roman"/>
                <a:cs typeface="Times New Roman"/>
              </a:rPr>
              <a:t>si  quelqu’un a déjà l’ancienne étiquette, le fait de faire un </a:t>
            </a:r>
            <a:r>
              <a:rPr dirty="0" sz="1200" i="1">
                <a:latin typeface="Times New Roman"/>
                <a:cs typeface="Times New Roman"/>
              </a:rPr>
              <a:t>git pull </a:t>
            </a:r>
            <a:r>
              <a:rPr dirty="0" sz="1200">
                <a:latin typeface="Times New Roman"/>
                <a:cs typeface="Times New Roman"/>
              </a:rPr>
              <a:t>sur votre arbre ne devrait simplement pas  l’obliger à écraser</a:t>
            </a:r>
            <a:r>
              <a:rPr dirty="0" sz="1200" spc="-5">
                <a:latin typeface="Times New Roman"/>
                <a:cs typeface="Times New Roman"/>
              </a:rPr>
              <a:t> </a:t>
            </a:r>
            <a:r>
              <a:rPr dirty="0" sz="1200">
                <a:latin typeface="Times New Roman"/>
                <a:cs typeface="Times New Roman"/>
              </a:rPr>
              <a:t>l’ancienne.</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700" marR="52069">
              <a:lnSpc>
                <a:spcPts val="1350"/>
              </a:lnSpc>
              <a:spcBef>
                <a:spcPts val="5"/>
              </a:spcBef>
            </a:pPr>
            <a:r>
              <a:rPr dirty="0" sz="1200">
                <a:latin typeface="Times New Roman"/>
                <a:cs typeface="Times New Roman"/>
              </a:rPr>
              <a:t>Si quelqu’un a reçu de vous une étiquette de publication, vous ne pouvez simplement pas la changer chez</a:t>
            </a:r>
            <a:r>
              <a:rPr dirty="0" sz="1200" spc="-100">
                <a:latin typeface="Times New Roman"/>
                <a:cs typeface="Times New Roman"/>
              </a:rPr>
              <a:t> </a:t>
            </a:r>
            <a:r>
              <a:rPr dirty="0" sz="1200">
                <a:latin typeface="Times New Roman"/>
                <a:cs typeface="Times New Roman"/>
              </a:rPr>
              <a:t>lui  en mettant à jour votre propre étiquette. Il s’agit d’un problème de sécurité important, car les gens  DOIVENT pouvoir faire confiance en leur nom d’étiquette. Si vous voulez vraiment faire une folie, vous  devez simplement le reconnaître et dire aux gens que vous avez fait une </a:t>
            </a:r>
            <a:r>
              <a:rPr dirty="0" sz="1200" spc="-10">
                <a:latin typeface="Times New Roman"/>
                <a:cs typeface="Times New Roman"/>
              </a:rPr>
              <a:t>erreur. </a:t>
            </a:r>
            <a:r>
              <a:rPr dirty="0" sz="1200" spc="-40">
                <a:latin typeface="Times New Roman"/>
                <a:cs typeface="Times New Roman"/>
              </a:rPr>
              <a:t>Vous </a:t>
            </a:r>
            <a:r>
              <a:rPr dirty="0" sz="1200">
                <a:latin typeface="Times New Roman"/>
                <a:cs typeface="Times New Roman"/>
              </a:rPr>
              <a:t>pouvez le faire en  faisant une annonce très publique disant</a:t>
            </a:r>
            <a:r>
              <a:rPr dirty="0" sz="1200" spc="-10">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30"/>
              </a:spcBef>
            </a:pPr>
            <a:endParaRPr sz="1000">
              <a:latin typeface="Times New Roman"/>
              <a:cs typeface="Times New Roman"/>
            </a:endParaRPr>
          </a:p>
          <a:p>
            <a:pPr marL="12700">
              <a:lnSpc>
                <a:spcPts val="1135"/>
              </a:lnSpc>
            </a:pPr>
            <a:r>
              <a:rPr dirty="0" sz="950" spc="40">
                <a:latin typeface="Arial"/>
                <a:cs typeface="Arial"/>
              </a:rPr>
              <a:t>Ok, </a:t>
            </a:r>
            <a:r>
              <a:rPr dirty="0" sz="950" spc="165">
                <a:latin typeface="Arial"/>
                <a:cs typeface="Arial"/>
              </a:rPr>
              <a:t>je </a:t>
            </a:r>
            <a:r>
              <a:rPr dirty="0" sz="950" spc="-125">
                <a:latin typeface="Arial"/>
                <a:cs typeface="Arial"/>
              </a:rPr>
              <a:t>me </a:t>
            </a:r>
            <a:r>
              <a:rPr dirty="0" sz="950" spc="110">
                <a:latin typeface="Arial"/>
                <a:cs typeface="Arial"/>
              </a:rPr>
              <a:t>suis </a:t>
            </a:r>
            <a:r>
              <a:rPr dirty="0" sz="950" spc="75">
                <a:latin typeface="Arial"/>
                <a:cs typeface="Arial"/>
              </a:rPr>
              <a:t>trompé, </a:t>
            </a:r>
            <a:r>
              <a:rPr dirty="0" sz="950" spc="140">
                <a:latin typeface="Arial"/>
                <a:cs typeface="Arial"/>
              </a:rPr>
              <a:t>et </a:t>
            </a:r>
            <a:r>
              <a:rPr dirty="0" sz="950" spc="250">
                <a:latin typeface="Arial"/>
                <a:cs typeface="Arial"/>
              </a:rPr>
              <a:t>j'ai </a:t>
            </a:r>
            <a:r>
              <a:rPr dirty="0" sz="950" spc="175">
                <a:latin typeface="Arial"/>
                <a:cs typeface="Arial"/>
              </a:rPr>
              <a:t>sorti </a:t>
            </a:r>
            <a:r>
              <a:rPr dirty="0" sz="950" spc="5">
                <a:latin typeface="Arial"/>
                <a:cs typeface="Arial"/>
              </a:rPr>
              <a:t>une </a:t>
            </a:r>
            <a:r>
              <a:rPr dirty="0" sz="950" spc="95">
                <a:latin typeface="Arial"/>
                <a:cs typeface="Arial"/>
              </a:rPr>
              <a:t>version </a:t>
            </a:r>
            <a:r>
              <a:rPr dirty="0" sz="950" spc="105">
                <a:latin typeface="Arial"/>
                <a:cs typeface="Arial"/>
              </a:rPr>
              <a:t>antérieure </a:t>
            </a:r>
            <a:r>
              <a:rPr dirty="0" sz="950" spc="100">
                <a:latin typeface="Arial"/>
                <a:cs typeface="Arial"/>
              </a:rPr>
              <a:t>étiquetée </a:t>
            </a:r>
            <a:r>
              <a:rPr dirty="0" sz="950" spc="85">
                <a:latin typeface="Arial"/>
                <a:cs typeface="Arial"/>
              </a:rPr>
              <a:t>X.</a:t>
            </a:r>
            <a:r>
              <a:rPr dirty="0" sz="950" spc="350">
                <a:latin typeface="Arial"/>
                <a:cs typeface="Arial"/>
              </a:rPr>
              <a:t> </a:t>
            </a:r>
            <a:r>
              <a:rPr dirty="0" sz="950" spc="185">
                <a:latin typeface="Arial"/>
                <a:cs typeface="Arial"/>
              </a:rPr>
              <a:t>J'ai</a:t>
            </a:r>
            <a:endParaRPr sz="950">
              <a:latin typeface="Arial"/>
              <a:cs typeface="Arial"/>
            </a:endParaRPr>
          </a:p>
          <a:p>
            <a:pPr marL="12700">
              <a:lnSpc>
                <a:spcPts val="1135"/>
              </a:lnSpc>
            </a:pPr>
            <a:r>
              <a:rPr dirty="0" sz="950" spc="65">
                <a:latin typeface="Arial"/>
                <a:cs typeface="Arial"/>
              </a:rPr>
              <a:t>depuis </a:t>
            </a:r>
            <a:r>
              <a:rPr dirty="0" sz="950" spc="120">
                <a:latin typeface="Arial"/>
                <a:cs typeface="Arial"/>
              </a:rPr>
              <a:t>corrigé </a:t>
            </a:r>
            <a:r>
              <a:rPr dirty="0" sz="950" spc="50">
                <a:latin typeface="Arial"/>
                <a:cs typeface="Arial"/>
              </a:rPr>
              <a:t>quelque </a:t>
            </a:r>
            <a:r>
              <a:rPr dirty="0" sz="950" spc="65">
                <a:latin typeface="Arial"/>
                <a:cs typeface="Arial"/>
              </a:rPr>
              <a:t>chose, </a:t>
            </a:r>
            <a:r>
              <a:rPr dirty="0" sz="950" spc="140">
                <a:latin typeface="Arial"/>
                <a:cs typeface="Arial"/>
              </a:rPr>
              <a:t>et </a:t>
            </a:r>
            <a:r>
              <a:rPr dirty="0" sz="950" spc="250">
                <a:latin typeface="Arial"/>
                <a:cs typeface="Arial"/>
              </a:rPr>
              <a:t>j'ai </a:t>
            </a:r>
            <a:r>
              <a:rPr dirty="0" sz="950" spc="5">
                <a:latin typeface="Arial"/>
                <a:cs typeface="Arial"/>
              </a:rPr>
              <a:t>à </a:t>
            </a:r>
            <a:r>
              <a:rPr dirty="0" sz="950" spc="15">
                <a:latin typeface="Arial"/>
                <a:cs typeface="Arial"/>
              </a:rPr>
              <a:t>nouveau </a:t>
            </a:r>
            <a:r>
              <a:rPr dirty="0" sz="950" spc="-5">
                <a:latin typeface="Arial"/>
                <a:cs typeface="Arial"/>
              </a:rPr>
              <a:t>marqué </a:t>
            </a:r>
            <a:r>
              <a:rPr dirty="0" sz="950" spc="160">
                <a:latin typeface="Arial"/>
                <a:cs typeface="Arial"/>
              </a:rPr>
              <a:t>l'arbre </a:t>
            </a:r>
            <a:r>
              <a:rPr dirty="0" sz="950" spc="130">
                <a:latin typeface="Arial"/>
                <a:cs typeface="Arial"/>
              </a:rPr>
              <a:t>*corrigé*</a:t>
            </a:r>
            <a:r>
              <a:rPr dirty="0" sz="950" spc="-20">
                <a:latin typeface="Arial"/>
                <a:cs typeface="Arial"/>
              </a:rPr>
              <a:t> </a:t>
            </a:r>
            <a:r>
              <a:rPr dirty="0" sz="950" spc="-90">
                <a:latin typeface="Arial"/>
                <a:cs typeface="Arial"/>
              </a:rPr>
              <a:t>comme </a:t>
            </a:r>
            <a:r>
              <a:rPr dirty="0" sz="950" spc="85">
                <a:latin typeface="Arial"/>
                <a:cs typeface="Arial"/>
              </a:rPr>
              <a:t>X.</a:t>
            </a:r>
            <a:endParaRPr sz="950">
              <a:latin typeface="Arial"/>
              <a:cs typeface="Arial"/>
            </a:endParaRPr>
          </a:p>
          <a:p>
            <a:pPr>
              <a:lnSpc>
                <a:spcPct val="100000"/>
              </a:lnSpc>
              <a:spcBef>
                <a:spcPts val="10"/>
              </a:spcBef>
            </a:pPr>
            <a:endParaRPr sz="1000">
              <a:latin typeface="Arial"/>
              <a:cs typeface="Arial"/>
            </a:endParaRPr>
          </a:p>
          <a:p>
            <a:pPr marL="12700" marR="752475">
              <a:lnSpc>
                <a:spcPts val="1130"/>
              </a:lnSpc>
            </a:pPr>
            <a:r>
              <a:rPr dirty="0" sz="950" spc="110">
                <a:latin typeface="Arial"/>
                <a:cs typeface="Arial"/>
              </a:rPr>
              <a:t>Si </a:t>
            </a:r>
            <a:r>
              <a:rPr dirty="0" sz="950" spc="30">
                <a:latin typeface="Arial"/>
                <a:cs typeface="Arial"/>
              </a:rPr>
              <a:t>vous vous </a:t>
            </a:r>
            <a:r>
              <a:rPr dirty="0" sz="950" spc="85">
                <a:latin typeface="Arial"/>
                <a:cs typeface="Arial"/>
              </a:rPr>
              <a:t>êtes </a:t>
            </a:r>
            <a:r>
              <a:rPr dirty="0" sz="950" spc="40">
                <a:latin typeface="Arial"/>
                <a:cs typeface="Arial"/>
              </a:rPr>
              <a:t>trompé </a:t>
            </a:r>
            <a:r>
              <a:rPr dirty="0" sz="950" spc="140">
                <a:latin typeface="Arial"/>
                <a:cs typeface="Arial"/>
              </a:rPr>
              <a:t>d'étiquette et </a:t>
            </a:r>
            <a:r>
              <a:rPr dirty="0" sz="950" spc="5">
                <a:latin typeface="Arial"/>
                <a:cs typeface="Arial"/>
              </a:rPr>
              <a:t>que </a:t>
            </a:r>
            <a:r>
              <a:rPr dirty="0" sz="950" spc="30">
                <a:latin typeface="Arial"/>
                <a:cs typeface="Arial"/>
              </a:rPr>
              <a:t>vous </a:t>
            </a:r>
            <a:r>
              <a:rPr dirty="0" sz="950" spc="75">
                <a:latin typeface="Arial"/>
                <a:cs typeface="Arial"/>
              </a:rPr>
              <a:t>voulez </a:t>
            </a:r>
            <a:r>
              <a:rPr dirty="0" sz="950" spc="165">
                <a:latin typeface="Arial"/>
                <a:cs typeface="Arial"/>
              </a:rPr>
              <a:t>la </a:t>
            </a:r>
            <a:r>
              <a:rPr dirty="0" sz="950" spc="110">
                <a:latin typeface="Arial"/>
                <a:cs typeface="Arial"/>
              </a:rPr>
              <a:t>nouvelle, </a:t>
            </a:r>
            <a:r>
              <a:rPr dirty="0" sz="950" spc="140">
                <a:latin typeface="Arial"/>
                <a:cs typeface="Arial"/>
              </a:rPr>
              <a:t>veuillez </a:t>
            </a:r>
            <a:r>
              <a:rPr dirty="0" sz="950" spc="65">
                <a:latin typeface="Arial"/>
                <a:cs typeface="Arial"/>
              </a:rPr>
              <a:t>supprimer  </a:t>
            </a:r>
            <a:r>
              <a:rPr dirty="0" sz="950" spc="110">
                <a:latin typeface="Arial"/>
                <a:cs typeface="Arial"/>
              </a:rPr>
              <a:t>l'ancienne </a:t>
            </a:r>
            <a:r>
              <a:rPr dirty="0" sz="950" spc="140">
                <a:latin typeface="Arial"/>
                <a:cs typeface="Arial"/>
              </a:rPr>
              <a:t>et </a:t>
            </a:r>
            <a:r>
              <a:rPr dirty="0" sz="950" spc="175">
                <a:latin typeface="Arial"/>
                <a:cs typeface="Arial"/>
              </a:rPr>
              <a:t>aller </a:t>
            </a:r>
            <a:r>
              <a:rPr dirty="0" sz="950" spc="70">
                <a:latin typeface="Arial"/>
                <a:cs typeface="Arial"/>
              </a:rPr>
              <a:t>chercher </a:t>
            </a:r>
            <a:r>
              <a:rPr dirty="0" sz="950" spc="165">
                <a:latin typeface="Arial"/>
                <a:cs typeface="Arial"/>
              </a:rPr>
              <a:t>la </a:t>
            </a:r>
            <a:r>
              <a:rPr dirty="0" sz="950" spc="90">
                <a:latin typeface="Arial"/>
                <a:cs typeface="Arial"/>
              </a:rPr>
              <a:t>nouvelle </a:t>
            </a:r>
            <a:r>
              <a:rPr dirty="0" sz="950" spc="5">
                <a:latin typeface="Arial"/>
                <a:cs typeface="Arial"/>
              </a:rPr>
              <a:t>en </a:t>
            </a:r>
            <a:r>
              <a:rPr dirty="0" sz="950" spc="135">
                <a:latin typeface="Arial"/>
                <a:cs typeface="Arial"/>
              </a:rPr>
              <a:t>faisant</a:t>
            </a:r>
            <a:r>
              <a:rPr dirty="0" sz="950" spc="65">
                <a:latin typeface="Arial"/>
                <a:cs typeface="Arial"/>
              </a:rPr>
              <a:t> </a:t>
            </a:r>
            <a:r>
              <a:rPr dirty="0" sz="950" spc="270">
                <a:latin typeface="Arial"/>
                <a:cs typeface="Arial"/>
              </a:rPr>
              <a:t>:</a:t>
            </a:r>
            <a:endParaRPr sz="950">
              <a:latin typeface="Arial"/>
              <a:cs typeface="Arial"/>
            </a:endParaRPr>
          </a:p>
          <a:p>
            <a:pPr>
              <a:lnSpc>
                <a:spcPct val="100000"/>
              </a:lnSpc>
              <a:spcBef>
                <a:spcPts val="35"/>
              </a:spcBef>
            </a:pPr>
            <a:endParaRPr sz="900">
              <a:latin typeface="Arial"/>
              <a:cs typeface="Arial"/>
            </a:endParaRPr>
          </a:p>
          <a:p>
            <a:pPr marL="557530">
              <a:lnSpc>
                <a:spcPts val="1135"/>
              </a:lnSpc>
            </a:pPr>
            <a:r>
              <a:rPr dirty="0" sz="950" spc="200">
                <a:latin typeface="Arial"/>
                <a:cs typeface="Arial"/>
              </a:rPr>
              <a:t>git </a:t>
            </a:r>
            <a:r>
              <a:rPr dirty="0" sz="950" spc="95">
                <a:latin typeface="Arial"/>
                <a:cs typeface="Arial"/>
              </a:rPr>
              <a:t>tag </a:t>
            </a:r>
            <a:r>
              <a:rPr dirty="0" sz="950" spc="110">
                <a:latin typeface="Arial"/>
                <a:cs typeface="Arial"/>
              </a:rPr>
              <a:t>-d</a:t>
            </a:r>
            <a:r>
              <a:rPr dirty="0" sz="950" spc="145">
                <a:latin typeface="Arial"/>
                <a:cs typeface="Arial"/>
              </a:rPr>
              <a:t> </a:t>
            </a:r>
            <a:r>
              <a:rPr dirty="0" sz="950" spc="-100">
                <a:latin typeface="Arial"/>
                <a:cs typeface="Arial"/>
              </a:rPr>
              <a:t>X</a:t>
            </a:r>
            <a:endParaRPr sz="950">
              <a:latin typeface="Arial"/>
              <a:cs typeface="Arial"/>
            </a:endParaRPr>
          </a:p>
          <a:p>
            <a:pPr marL="557530">
              <a:lnSpc>
                <a:spcPts val="1135"/>
              </a:lnSpc>
            </a:pPr>
            <a:r>
              <a:rPr dirty="0" sz="950" spc="200">
                <a:latin typeface="Arial"/>
                <a:cs typeface="Arial"/>
              </a:rPr>
              <a:t>git </a:t>
            </a:r>
            <a:r>
              <a:rPr dirty="0" sz="950" spc="120">
                <a:latin typeface="Arial"/>
                <a:cs typeface="Arial"/>
              </a:rPr>
              <a:t>fetch </a:t>
            </a:r>
            <a:r>
              <a:rPr dirty="0" sz="950" spc="145">
                <a:latin typeface="Arial"/>
                <a:cs typeface="Arial"/>
              </a:rPr>
              <a:t>origin </a:t>
            </a:r>
            <a:r>
              <a:rPr dirty="0" sz="950" spc="95">
                <a:latin typeface="Arial"/>
                <a:cs typeface="Arial"/>
              </a:rPr>
              <a:t>tag</a:t>
            </a:r>
            <a:r>
              <a:rPr dirty="0" sz="950" spc="220">
                <a:latin typeface="Arial"/>
                <a:cs typeface="Arial"/>
              </a:rPr>
              <a:t> </a:t>
            </a:r>
            <a:r>
              <a:rPr dirty="0" sz="950" spc="-100">
                <a:latin typeface="Arial"/>
                <a:cs typeface="Arial"/>
              </a:rPr>
              <a:t>X</a:t>
            </a:r>
            <a:endParaRPr sz="950">
              <a:latin typeface="Arial"/>
              <a:cs typeface="Arial"/>
            </a:endParaRPr>
          </a:p>
          <a:p>
            <a:pPr>
              <a:lnSpc>
                <a:spcPct val="100000"/>
              </a:lnSpc>
              <a:spcBef>
                <a:spcPts val="15"/>
              </a:spcBef>
            </a:pPr>
            <a:endParaRPr sz="950">
              <a:latin typeface="Arial"/>
              <a:cs typeface="Arial"/>
            </a:endParaRPr>
          </a:p>
          <a:p>
            <a:pPr marL="12700">
              <a:lnSpc>
                <a:spcPct val="100000"/>
              </a:lnSpc>
              <a:spcBef>
                <a:spcPts val="5"/>
              </a:spcBef>
            </a:pPr>
            <a:r>
              <a:rPr dirty="0" sz="950" spc="60">
                <a:latin typeface="Arial"/>
                <a:cs typeface="Arial"/>
              </a:rPr>
              <a:t>pour </a:t>
            </a:r>
            <a:r>
              <a:rPr dirty="0" sz="950" spc="120">
                <a:latin typeface="Arial"/>
                <a:cs typeface="Arial"/>
              </a:rPr>
              <a:t>obtenir </a:t>
            </a:r>
            <a:r>
              <a:rPr dirty="0" sz="950" spc="-80">
                <a:latin typeface="Arial"/>
                <a:cs typeface="Arial"/>
              </a:rPr>
              <a:t>mon </a:t>
            </a:r>
            <a:r>
              <a:rPr dirty="0" sz="950" spc="130">
                <a:latin typeface="Arial"/>
                <a:cs typeface="Arial"/>
              </a:rPr>
              <a:t>étiquette </a:t>
            </a:r>
            <a:r>
              <a:rPr dirty="0" sz="950" spc="30">
                <a:latin typeface="Arial"/>
                <a:cs typeface="Arial"/>
              </a:rPr>
              <a:t>mise </a:t>
            </a:r>
            <a:r>
              <a:rPr dirty="0" sz="950" spc="5">
                <a:latin typeface="Arial"/>
                <a:cs typeface="Arial"/>
              </a:rPr>
              <a:t>à</a:t>
            </a:r>
            <a:r>
              <a:rPr dirty="0" sz="950" spc="95">
                <a:latin typeface="Arial"/>
                <a:cs typeface="Arial"/>
              </a:rPr>
              <a:t> </a:t>
            </a:r>
            <a:r>
              <a:rPr dirty="0" sz="950" spc="165">
                <a:latin typeface="Arial"/>
                <a:cs typeface="Arial"/>
              </a:rPr>
              <a:t>jour.</a:t>
            </a:r>
            <a:endParaRPr sz="950">
              <a:latin typeface="Arial"/>
              <a:cs typeface="Arial"/>
            </a:endParaRPr>
          </a:p>
          <a:p>
            <a:pPr marL="557530" marR="2727960" indent="-545465">
              <a:lnSpc>
                <a:spcPct val="197500"/>
              </a:lnSpc>
            </a:pPr>
            <a:r>
              <a:rPr dirty="0" sz="950" spc="-5">
                <a:latin typeface="Arial"/>
                <a:cs typeface="Arial"/>
              </a:rPr>
              <a:t>Vous </a:t>
            </a:r>
            <a:r>
              <a:rPr dirty="0" sz="950" spc="25">
                <a:latin typeface="Arial"/>
                <a:cs typeface="Arial"/>
              </a:rPr>
              <a:t>pouvez </a:t>
            </a:r>
            <a:r>
              <a:rPr dirty="0" sz="950" spc="180">
                <a:latin typeface="Arial"/>
                <a:cs typeface="Arial"/>
              </a:rPr>
              <a:t>vérifier </a:t>
            </a:r>
            <a:r>
              <a:rPr dirty="0" sz="950" spc="110">
                <a:latin typeface="Arial"/>
                <a:cs typeface="Arial"/>
              </a:rPr>
              <a:t>quelle </a:t>
            </a:r>
            <a:r>
              <a:rPr dirty="0" sz="950" spc="130">
                <a:latin typeface="Arial"/>
                <a:cs typeface="Arial"/>
              </a:rPr>
              <a:t>étiquette </a:t>
            </a:r>
            <a:r>
              <a:rPr dirty="0" sz="950" spc="30">
                <a:latin typeface="Arial"/>
                <a:cs typeface="Arial"/>
              </a:rPr>
              <a:t>vous avez </a:t>
            </a:r>
            <a:r>
              <a:rPr dirty="0" sz="950" spc="5">
                <a:latin typeface="Arial"/>
                <a:cs typeface="Arial"/>
              </a:rPr>
              <a:t>en </a:t>
            </a:r>
            <a:r>
              <a:rPr dirty="0" sz="950" spc="135">
                <a:latin typeface="Arial"/>
                <a:cs typeface="Arial"/>
              </a:rPr>
              <a:t>faisant  </a:t>
            </a:r>
            <a:r>
              <a:rPr dirty="0" sz="950" spc="200">
                <a:latin typeface="Arial"/>
                <a:cs typeface="Arial"/>
              </a:rPr>
              <a:t>git </a:t>
            </a:r>
            <a:r>
              <a:rPr dirty="0" sz="950" spc="90">
                <a:latin typeface="Arial"/>
                <a:cs typeface="Arial"/>
              </a:rPr>
              <a:t>rev-parse</a:t>
            </a:r>
            <a:r>
              <a:rPr dirty="0" sz="950" spc="330">
                <a:latin typeface="Arial"/>
                <a:cs typeface="Arial"/>
              </a:rPr>
              <a:t> </a:t>
            </a:r>
            <a:r>
              <a:rPr dirty="0" sz="950" spc="-100">
                <a:latin typeface="Arial"/>
                <a:cs typeface="Arial"/>
              </a:rPr>
              <a:t>X</a:t>
            </a:r>
            <a:endParaRPr sz="950">
              <a:latin typeface="Arial"/>
              <a:cs typeface="Arial"/>
            </a:endParaRPr>
          </a:p>
          <a:p>
            <a:pPr marL="12700" marR="1637664">
              <a:lnSpc>
                <a:spcPct val="197500"/>
              </a:lnSpc>
            </a:pPr>
            <a:r>
              <a:rPr dirty="0" sz="950" spc="110">
                <a:latin typeface="Arial"/>
                <a:cs typeface="Arial"/>
              </a:rPr>
              <a:t>qui </a:t>
            </a:r>
            <a:r>
              <a:rPr dirty="0" sz="950" spc="125">
                <a:latin typeface="Arial"/>
                <a:cs typeface="Arial"/>
              </a:rPr>
              <a:t>devrait </a:t>
            </a:r>
            <a:r>
              <a:rPr dirty="0" sz="950" spc="70">
                <a:latin typeface="Arial"/>
                <a:cs typeface="Arial"/>
              </a:rPr>
              <a:t>renvoyer </a:t>
            </a:r>
            <a:r>
              <a:rPr dirty="0" sz="950" spc="65">
                <a:latin typeface="Arial"/>
                <a:cs typeface="Arial"/>
              </a:rPr>
              <a:t>0123456789abcdef... </a:t>
            </a:r>
            <a:r>
              <a:rPr dirty="0" sz="950" spc="190">
                <a:latin typeface="Arial"/>
                <a:cs typeface="Arial"/>
              </a:rPr>
              <a:t>si </a:t>
            </a:r>
            <a:r>
              <a:rPr dirty="0" sz="950" spc="30">
                <a:latin typeface="Arial"/>
                <a:cs typeface="Arial"/>
              </a:rPr>
              <a:t>vous avez </a:t>
            </a:r>
            <a:r>
              <a:rPr dirty="0" sz="950" spc="165">
                <a:latin typeface="Arial"/>
                <a:cs typeface="Arial"/>
              </a:rPr>
              <a:t>la </a:t>
            </a:r>
            <a:r>
              <a:rPr dirty="0" sz="950" spc="90">
                <a:latin typeface="Arial"/>
                <a:cs typeface="Arial"/>
              </a:rPr>
              <a:t>nouvelle </a:t>
            </a:r>
            <a:r>
              <a:rPr dirty="0" sz="950" spc="120">
                <a:latin typeface="Arial"/>
                <a:cs typeface="Arial"/>
              </a:rPr>
              <a:t>version.  </a:t>
            </a:r>
            <a:r>
              <a:rPr dirty="0" sz="950" spc="40">
                <a:latin typeface="Arial"/>
                <a:cs typeface="Arial"/>
              </a:rPr>
              <a:t>Désolé </a:t>
            </a:r>
            <a:r>
              <a:rPr dirty="0" sz="950" spc="60">
                <a:latin typeface="Arial"/>
                <a:cs typeface="Arial"/>
              </a:rPr>
              <a:t>pour </a:t>
            </a:r>
            <a:r>
              <a:rPr dirty="0" sz="950" spc="165">
                <a:latin typeface="Arial"/>
                <a:cs typeface="Arial"/>
              </a:rPr>
              <a:t>le</a:t>
            </a:r>
            <a:r>
              <a:rPr dirty="0" sz="950" spc="75">
                <a:latin typeface="Arial"/>
                <a:cs typeface="Arial"/>
              </a:rPr>
              <a:t> </a:t>
            </a:r>
            <a:r>
              <a:rPr dirty="0" sz="950" spc="50">
                <a:latin typeface="Arial"/>
                <a:cs typeface="Arial"/>
              </a:rPr>
              <a:t>désagrément.</a:t>
            </a:r>
            <a:endParaRPr sz="950">
              <a:latin typeface="Arial"/>
              <a:cs typeface="Arial"/>
            </a:endParaRPr>
          </a:p>
          <a:p>
            <a:pPr>
              <a:lnSpc>
                <a:spcPct val="100000"/>
              </a:lnSpc>
              <a:spcBef>
                <a:spcPts val="50"/>
              </a:spcBef>
            </a:pPr>
            <a:endParaRPr sz="1000">
              <a:latin typeface="Arial"/>
              <a:cs typeface="Arial"/>
            </a:endParaRPr>
          </a:p>
          <a:p>
            <a:pPr marL="12700" marR="228600">
              <a:lnSpc>
                <a:spcPts val="1350"/>
              </a:lnSpc>
              <a:spcBef>
                <a:spcPts val="5"/>
              </a:spcBef>
            </a:pPr>
            <a:r>
              <a:rPr dirty="0" sz="1200">
                <a:latin typeface="Times New Roman"/>
                <a:cs typeface="Times New Roman"/>
              </a:rPr>
              <a:t>Cela vous semble-t-il un peu compliqué ? Ça </a:t>
            </a:r>
            <a:r>
              <a:rPr dirty="0" sz="1200" b="1">
                <a:latin typeface="Times New Roman"/>
                <a:cs typeface="Times New Roman"/>
              </a:rPr>
              <a:t>devrait </a:t>
            </a:r>
            <a:r>
              <a:rPr dirty="0" sz="1200">
                <a:latin typeface="Times New Roman"/>
                <a:cs typeface="Times New Roman"/>
              </a:rPr>
              <a:t>l’être. Il n’y a aucun moyen qui soit correct pour  simplement "réparer" cela automatiquement. Les gens doivent savoir que leurs étiquettes ont peut-être</a:t>
            </a:r>
            <a:r>
              <a:rPr dirty="0" sz="1200" spc="-100">
                <a:latin typeface="Times New Roman"/>
                <a:cs typeface="Times New Roman"/>
              </a:rPr>
              <a:t> </a:t>
            </a:r>
            <a:r>
              <a:rPr dirty="0" sz="1200">
                <a:latin typeface="Times New Roman"/>
                <a:cs typeface="Times New Roman"/>
              </a:rPr>
              <a:t>été  modifiées.</a:t>
            </a:r>
            <a:endParaRPr sz="1200">
              <a:latin typeface="Times New Roman"/>
              <a:cs typeface="Times New Roman"/>
            </a:endParaRPr>
          </a:p>
          <a:p>
            <a:pPr>
              <a:lnSpc>
                <a:spcPct val="100000"/>
              </a:lnSpc>
              <a:spcBef>
                <a:spcPts val="45"/>
              </a:spcBef>
            </a:pPr>
            <a:endParaRPr sz="1050">
              <a:latin typeface="Times New Roman"/>
              <a:cs typeface="Times New Roman"/>
            </a:endParaRPr>
          </a:p>
          <a:p>
            <a:pPr marL="12700">
              <a:lnSpc>
                <a:spcPct val="100000"/>
              </a:lnSpc>
              <a:spcBef>
                <a:spcPts val="5"/>
              </a:spcBef>
            </a:pPr>
            <a:r>
              <a:rPr dirty="0" sz="1400" b="1">
                <a:latin typeface="Times New Roman"/>
                <a:cs typeface="Times New Roman"/>
              </a:rPr>
              <a:t>Sur le suivi</a:t>
            </a:r>
            <a:r>
              <a:rPr dirty="0" sz="1400" spc="-30" b="1">
                <a:latin typeface="Times New Roman"/>
                <a:cs typeface="Times New Roman"/>
              </a:rPr>
              <a:t> </a:t>
            </a:r>
            <a:r>
              <a:rPr dirty="0" sz="1400" b="1">
                <a:latin typeface="Times New Roman"/>
                <a:cs typeface="Times New Roman"/>
              </a:rPr>
              <a:t>automatique</a:t>
            </a:r>
            <a:endParaRPr sz="1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idx="5" sz="quarter"/>
          </p:nvPr>
        </p:nvSpPr>
        <p:spPr>
          <a:prstGeom prst="rect"/>
        </p:spPr>
        <p:txBody>
          <a:bodyPr wrap="square" lIns="0" tIns="3175" rIns="0" bIns="0" rtlCol="0" vert="horz">
            <a:spAutoFit/>
          </a:bodyPr>
          <a:lstStyle/>
          <a:p>
            <a:pPr marL="12700">
              <a:lnSpc>
                <a:spcPct val="100000"/>
              </a:lnSpc>
              <a:spcBef>
                <a:spcPts val="25"/>
              </a:spcBef>
            </a:pPr>
            <a:r>
              <a:rPr dirty="0"/>
              <a:t>https://git-scm.com/docs/git-tag/fr</a:t>
            </a:r>
          </a:p>
        </p:txBody>
      </p:sp>
      <p:sp>
        <p:nvSpPr>
          <p:cNvPr id="4" name="object 4"/>
          <p:cNvSpPr txBox="1">
            <a:spLocks noGrp="1"/>
          </p:cNvSpPr>
          <p:nvPr>
            <p:ph type="sldNum" idx="7" sz="quarter"/>
          </p:nvPr>
        </p:nvSpPr>
        <p:spPr>
          <a:prstGeom prst="rect"/>
        </p:spPr>
        <p:txBody>
          <a:bodyPr wrap="square" lIns="0" tIns="3175" rIns="0" bIns="0" rtlCol="0" vert="horz">
            <a:spAutoFit/>
          </a:bodyPr>
          <a:lstStyle/>
          <a:p>
            <a:pPr marL="38100">
              <a:lnSpc>
                <a:spcPct val="100000"/>
              </a:lnSpc>
              <a:spcBef>
                <a:spcPts val="25"/>
              </a:spcBef>
            </a:pPr>
            <a:r>
              <a:rPr dirty="0"/>
              <a:t>9</a:t>
            </a:r>
            <a:r>
              <a:rPr dirty="0"/>
              <a:t>/10</a:t>
            </a:r>
          </a:p>
        </p:txBody>
      </p:sp>
      <p:sp>
        <p:nvSpPr>
          <p:cNvPr id="2" name="object 2"/>
          <p:cNvSpPr txBox="1"/>
          <p:nvPr/>
        </p:nvSpPr>
        <p:spPr>
          <a:xfrm>
            <a:off x="323254" y="132100"/>
            <a:ext cx="6802755" cy="9812655"/>
          </a:xfrm>
          <a:prstGeom prst="rect">
            <a:avLst/>
          </a:prstGeom>
        </p:spPr>
        <p:txBody>
          <a:bodyPr wrap="square" lIns="0" tIns="45719" rIns="0" bIns="0" rtlCol="0" vert="horz">
            <a:spAutoFit/>
          </a:bodyPr>
          <a:lstStyle/>
          <a:p>
            <a:pPr marL="12700">
              <a:lnSpc>
                <a:spcPct val="100000"/>
              </a:lnSpc>
              <a:spcBef>
                <a:spcPts val="359"/>
              </a:spcBef>
              <a:tabLst>
                <a:tab pos="3430904" algn="l"/>
              </a:tabLst>
            </a:pPr>
            <a:r>
              <a:rPr dirty="0" sz="800">
                <a:latin typeface="Arial"/>
                <a:cs typeface="Arial"/>
              </a:rPr>
              <a:t>13/03/2023 </a:t>
            </a:r>
            <a:r>
              <a:rPr dirty="0" sz="800" spc="-15">
                <a:latin typeface="Arial"/>
                <a:cs typeface="Arial"/>
              </a:rPr>
              <a:t>13:11	</a:t>
            </a:r>
            <a:r>
              <a:rPr dirty="0" sz="800">
                <a:latin typeface="Arial"/>
                <a:cs typeface="Arial"/>
              </a:rPr>
              <a:t>Git - git-tag Documentation</a:t>
            </a:r>
            <a:endParaRPr sz="800">
              <a:latin typeface="Arial"/>
              <a:cs typeface="Arial"/>
            </a:endParaRPr>
          </a:p>
          <a:p>
            <a:pPr marL="120650" marR="80645">
              <a:lnSpc>
                <a:spcPts val="1350"/>
              </a:lnSpc>
              <a:spcBef>
                <a:spcPts val="509"/>
              </a:spcBef>
            </a:pPr>
            <a:r>
              <a:rPr dirty="0" sz="1200">
                <a:latin typeface="Times New Roman"/>
                <a:cs typeface="Times New Roman"/>
              </a:rPr>
              <a:t>Si vous suivez l’arbre de quelqu’un d’autre, vous utilisez très probablement des branches de suivi à</a:t>
            </a:r>
            <a:r>
              <a:rPr dirty="0" sz="1200" spc="-100">
                <a:latin typeface="Times New Roman"/>
                <a:cs typeface="Times New Roman"/>
              </a:rPr>
              <a:t> </a:t>
            </a:r>
            <a:r>
              <a:rPr dirty="0" sz="1200">
                <a:latin typeface="Times New Roman"/>
                <a:cs typeface="Times New Roman"/>
              </a:rPr>
              <a:t>distance  (par exemple, </a:t>
            </a:r>
            <a:r>
              <a:rPr dirty="0" sz="950" spc="100">
                <a:latin typeface="Arial"/>
                <a:cs typeface="Arial"/>
              </a:rPr>
              <a:t>refs/remotes/origin/master</a:t>
            </a:r>
            <a:r>
              <a:rPr dirty="0" sz="1200" spc="100">
                <a:latin typeface="Times New Roman"/>
                <a:cs typeface="Times New Roman"/>
              </a:rPr>
              <a:t>). </a:t>
            </a:r>
            <a:r>
              <a:rPr dirty="0" sz="1200" spc="-40">
                <a:latin typeface="Times New Roman"/>
                <a:cs typeface="Times New Roman"/>
              </a:rPr>
              <a:t>Vous </a:t>
            </a:r>
            <a:r>
              <a:rPr dirty="0" sz="1200">
                <a:latin typeface="Times New Roman"/>
                <a:cs typeface="Times New Roman"/>
              </a:rPr>
              <a:t>voulez généralement les étiquettes de l’autre</a:t>
            </a:r>
            <a:r>
              <a:rPr dirty="0" sz="1200" spc="-80">
                <a:latin typeface="Times New Roman"/>
                <a:cs typeface="Times New Roman"/>
              </a:rPr>
              <a:t> </a:t>
            </a:r>
            <a:r>
              <a:rPr dirty="0" sz="1200">
                <a:latin typeface="Times New Roman"/>
                <a:cs typeface="Times New Roman"/>
              </a:rPr>
              <a:t>dépôt.</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0650" marR="46990">
              <a:lnSpc>
                <a:spcPts val="1350"/>
              </a:lnSpc>
            </a:pPr>
            <a:r>
              <a:rPr dirty="0" sz="1200">
                <a:latin typeface="Times New Roman"/>
                <a:cs typeface="Times New Roman"/>
              </a:rPr>
              <a:t>D’autre part, si vous récupérez parce que vous voudriez une seule fois une fusion de quelqu’un d’autre,</a:t>
            </a:r>
            <a:r>
              <a:rPr dirty="0" sz="1200" spc="-100">
                <a:latin typeface="Times New Roman"/>
                <a:cs typeface="Times New Roman"/>
              </a:rPr>
              <a:t> </a:t>
            </a:r>
            <a:r>
              <a:rPr dirty="0" sz="1200">
                <a:latin typeface="Times New Roman"/>
                <a:cs typeface="Times New Roman"/>
              </a:rPr>
              <a:t>vous  ne voulez généralement pas obtenir d’étiquettes à partir de là. Cela se produit plus souvent pour les  personnes proches du niveau </a:t>
            </a:r>
            <a:r>
              <a:rPr dirty="0" sz="1200" spc="-5">
                <a:latin typeface="Times New Roman"/>
                <a:cs typeface="Times New Roman"/>
              </a:rPr>
              <a:t>supérieur, </a:t>
            </a:r>
            <a:r>
              <a:rPr dirty="0" sz="1200">
                <a:latin typeface="Times New Roman"/>
                <a:cs typeface="Times New Roman"/>
              </a:rPr>
              <a:t>mais pas seulement pour elles. Les simples mortels qui se tirent les  uns des autres ne veulent pas nécessairement obtenir automatiquement des étiquettes de point d’ancrage  privés de l’autre</a:t>
            </a:r>
            <a:r>
              <a:rPr dirty="0" sz="1200" spc="-5">
                <a:latin typeface="Times New Roman"/>
                <a:cs typeface="Times New Roman"/>
              </a:rPr>
              <a:t> </a:t>
            </a:r>
            <a:r>
              <a:rPr dirty="0" sz="1200">
                <a:latin typeface="Times New Roman"/>
                <a:cs typeface="Times New Roman"/>
              </a:rPr>
              <a:t>personne.</a:t>
            </a:r>
            <a:endParaRPr sz="1200">
              <a:latin typeface="Times New Roman"/>
              <a:cs typeface="Times New Roman"/>
            </a:endParaRPr>
          </a:p>
          <a:p>
            <a:pPr>
              <a:lnSpc>
                <a:spcPct val="100000"/>
              </a:lnSpc>
              <a:spcBef>
                <a:spcPts val="55"/>
              </a:spcBef>
            </a:pPr>
            <a:endParaRPr sz="1000">
              <a:latin typeface="Times New Roman"/>
              <a:cs typeface="Times New Roman"/>
            </a:endParaRPr>
          </a:p>
          <a:p>
            <a:pPr marL="120650" marR="124460">
              <a:lnSpc>
                <a:spcPts val="1350"/>
              </a:lnSpc>
            </a:pPr>
            <a:r>
              <a:rPr dirty="0" sz="1200">
                <a:latin typeface="Times New Roman"/>
                <a:cs typeface="Times New Roman"/>
              </a:rPr>
              <a:t>Souvent, les messages "veuillez tirer" sur la liste de </a:t>
            </a:r>
            <a:r>
              <a:rPr dirty="0" sz="1200" spc="-5">
                <a:latin typeface="Times New Roman"/>
                <a:cs typeface="Times New Roman"/>
              </a:rPr>
              <a:t>diffusion </a:t>
            </a:r>
            <a:r>
              <a:rPr dirty="0" sz="1200">
                <a:latin typeface="Times New Roman"/>
                <a:cs typeface="Times New Roman"/>
              </a:rPr>
              <a:t>ne fournissent que deux informations : une  URL de dépôt et un nom de branche ; ils sont conçus pour être facilement coupés-collés à la fin d’une</a:t>
            </a:r>
            <a:r>
              <a:rPr dirty="0" sz="1200" spc="-145">
                <a:latin typeface="Times New Roman"/>
                <a:cs typeface="Times New Roman"/>
              </a:rPr>
              <a:t> </a:t>
            </a:r>
            <a:r>
              <a:rPr dirty="0" sz="1200">
                <a:latin typeface="Times New Roman"/>
                <a:cs typeface="Times New Roman"/>
              </a:rPr>
              <a:t>ligne  de commande "git fetch"</a:t>
            </a:r>
            <a:r>
              <a:rPr dirty="0" sz="1200" spc="-5">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30"/>
              </a:spcBef>
            </a:pPr>
            <a:endParaRPr sz="1000">
              <a:latin typeface="Times New Roman"/>
              <a:cs typeface="Times New Roman"/>
            </a:endParaRPr>
          </a:p>
          <a:p>
            <a:pPr marL="120650">
              <a:lnSpc>
                <a:spcPct val="100000"/>
              </a:lnSpc>
            </a:pPr>
            <a:r>
              <a:rPr dirty="0" sz="950" spc="110">
                <a:latin typeface="Arial"/>
                <a:cs typeface="Arial"/>
              </a:rPr>
              <a:t>Linus, </a:t>
            </a:r>
            <a:r>
              <a:rPr dirty="0" sz="950" spc="140">
                <a:latin typeface="Arial"/>
                <a:cs typeface="Arial"/>
              </a:rPr>
              <a:t>veuillez </a:t>
            </a:r>
            <a:r>
              <a:rPr dirty="0" sz="950" spc="204">
                <a:latin typeface="Arial"/>
                <a:cs typeface="Arial"/>
              </a:rPr>
              <a:t>tirer</a:t>
            </a:r>
            <a:r>
              <a:rPr dirty="0" sz="950" spc="180">
                <a:latin typeface="Arial"/>
                <a:cs typeface="Arial"/>
              </a:rPr>
              <a:t> </a:t>
            </a:r>
            <a:r>
              <a:rPr dirty="0" sz="950" spc="5">
                <a:latin typeface="Arial"/>
                <a:cs typeface="Arial"/>
              </a:rPr>
              <a:t>de</a:t>
            </a:r>
            <a:endParaRPr sz="950">
              <a:latin typeface="Arial"/>
              <a:cs typeface="Arial"/>
            </a:endParaRPr>
          </a:p>
          <a:p>
            <a:pPr>
              <a:lnSpc>
                <a:spcPct val="100000"/>
              </a:lnSpc>
              <a:spcBef>
                <a:spcPts val="20"/>
              </a:spcBef>
            </a:pPr>
            <a:endParaRPr sz="950">
              <a:latin typeface="Arial"/>
              <a:cs typeface="Arial"/>
            </a:endParaRPr>
          </a:p>
          <a:p>
            <a:pPr marL="666115">
              <a:lnSpc>
                <a:spcPct val="100000"/>
              </a:lnSpc>
            </a:pPr>
            <a:r>
              <a:rPr dirty="0" sz="950" spc="215">
                <a:latin typeface="Arial"/>
                <a:cs typeface="Arial"/>
              </a:rPr>
              <a:t>git://git..../proj.git</a:t>
            </a:r>
            <a:r>
              <a:rPr dirty="0" sz="950" spc="265">
                <a:latin typeface="Arial"/>
                <a:cs typeface="Arial"/>
              </a:rPr>
              <a:t> </a:t>
            </a:r>
            <a:r>
              <a:rPr dirty="0" sz="950" spc="50">
                <a:latin typeface="Arial"/>
                <a:cs typeface="Arial"/>
              </a:rPr>
              <a:t>master</a:t>
            </a:r>
            <a:endParaRPr sz="950">
              <a:latin typeface="Arial"/>
              <a:cs typeface="Arial"/>
            </a:endParaRPr>
          </a:p>
          <a:p>
            <a:pPr>
              <a:lnSpc>
                <a:spcPct val="100000"/>
              </a:lnSpc>
              <a:spcBef>
                <a:spcPts val="20"/>
              </a:spcBef>
            </a:pPr>
            <a:endParaRPr sz="950">
              <a:latin typeface="Arial"/>
              <a:cs typeface="Arial"/>
            </a:endParaRPr>
          </a:p>
          <a:p>
            <a:pPr marL="120650">
              <a:lnSpc>
                <a:spcPct val="100000"/>
              </a:lnSpc>
            </a:pPr>
            <a:r>
              <a:rPr dirty="0" sz="950" spc="60">
                <a:latin typeface="Arial"/>
                <a:cs typeface="Arial"/>
              </a:rPr>
              <a:t>pour </a:t>
            </a:r>
            <a:r>
              <a:rPr dirty="0" sz="950" spc="80">
                <a:latin typeface="Arial"/>
                <a:cs typeface="Arial"/>
              </a:rPr>
              <a:t>récupérer </a:t>
            </a:r>
            <a:r>
              <a:rPr dirty="0" sz="950" spc="130">
                <a:latin typeface="Arial"/>
                <a:cs typeface="Arial"/>
              </a:rPr>
              <a:t>les </a:t>
            </a:r>
            <a:r>
              <a:rPr dirty="0" sz="950" spc="40">
                <a:latin typeface="Arial"/>
                <a:cs typeface="Arial"/>
              </a:rPr>
              <a:t>mises </a:t>
            </a:r>
            <a:r>
              <a:rPr dirty="0" sz="950" spc="5">
                <a:latin typeface="Arial"/>
                <a:cs typeface="Arial"/>
              </a:rPr>
              <a:t>à </a:t>
            </a:r>
            <a:r>
              <a:rPr dirty="0" sz="950" spc="140">
                <a:latin typeface="Arial"/>
                <a:cs typeface="Arial"/>
              </a:rPr>
              <a:t>jour</a:t>
            </a:r>
            <a:r>
              <a:rPr dirty="0" sz="950" spc="50">
                <a:latin typeface="Arial"/>
                <a:cs typeface="Arial"/>
              </a:rPr>
              <a:t> </a:t>
            </a:r>
            <a:r>
              <a:rPr dirty="0" sz="950" spc="40">
                <a:latin typeface="Arial"/>
                <a:cs typeface="Arial"/>
              </a:rPr>
              <a:t>suivantes…</a:t>
            </a:r>
            <a:endParaRPr sz="950">
              <a:latin typeface="Arial"/>
              <a:cs typeface="Arial"/>
            </a:endParaRPr>
          </a:p>
          <a:p>
            <a:pPr>
              <a:lnSpc>
                <a:spcPct val="100000"/>
              </a:lnSpc>
              <a:spcBef>
                <a:spcPts val="50"/>
              </a:spcBef>
            </a:pPr>
            <a:endParaRPr sz="900">
              <a:latin typeface="Arial"/>
              <a:cs typeface="Arial"/>
            </a:endParaRPr>
          </a:p>
          <a:p>
            <a:pPr marL="120650">
              <a:lnSpc>
                <a:spcPct val="100000"/>
              </a:lnSpc>
            </a:pPr>
            <a:r>
              <a:rPr dirty="0" sz="1200">
                <a:latin typeface="Times New Roman"/>
                <a:cs typeface="Times New Roman"/>
              </a:rPr>
              <a:t>devient</a:t>
            </a:r>
            <a:r>
              <a:rPr dirty="0" sz="1200" spc="-5">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5"/>
              </a:spcBef>
            </a:pPr>
            <a:endParaRPr sz="1050">
              <a:latin typeface="Times New Roman"/>
              <a:cs typeface="Times New Roman"/>
            </a:endParaRPr>
          </a:p>
          <a:p>
            <a:pPr marL="120650">
              <a:lnSpc>
                <a:spcPct val="100000"/>
              </a:lnSpc>
            </a:pPr>
            <a:r>
              <a:rPr dirty="0" sz="950" spc="5">
                <a:latin typeface="Arial"/>
                <a:cs typeface="Arial"/>
              </a:rPr>
              <a:t>$ </a:t>
            </a:r>
            <a:r>
              <a:rPr dirty="0" sz="950" spc="200">
                <a:latin typeface="Arial"/>
                <a:cs typeface="Arial"/>
              </a:rPr>
              <a:t>git </a:t>
            </a:r>
            <a:r>
              <a:rPr dirty="0" sz="950" spc="165">
                <a:latin typeface="Arial"/>
                <a:cs typeface="Arial"/>
              </a:rPr>
              <a:t>pull </a:t>
            </a:r>
            <a:r>
              <a:rPr dirty="0" sz="950" spc="215">
                <a:latin typeface="Arial"/>
                <a:cs typeface="Arial"/>
              </a:rPr>
              <a:t>git://git..../proj.git</a:t>
            </a:r>
            <a:r>
              <a:rPr dirty="0" sz="950" spc="434">
                <a:latin typeface="Arial"/>
                <a:cs typeface="Arial"/>
              </a:rPr>
              <a:t> </a:t>
            </a:r>
            <a:r>
              <a:rPr dirty="0" sz="950" spc="50">
                <a:latin typeface="Arial"/>
                <a:cs typeface="Arial"/>
              </a:rPr>
              <a:t>master</a:t>
            </a:r>
            <a:endParaRPr sz="950">
              <a:latin typeface="Arial"/>
              <a:cs typeface="Arial"/>
            </a:endParaRPr>
          </a:p>
          <a:p>
            <a:pPr>
              <a:lnSpc>
                <a:spcPct val="100000"/>
              </a:lnSpc>
              <a:spcBef>
                <a:spcPts val="50"/>
              </a:spcBef>
            </a:pPr>
            <a:endParaRPr sz="900">
              <a:latin typeface="Arial"/>
              <a:cs typeface="Arial"/>
            </a:endParaRPr>
          </a:p>
          <a:p>
            <a:pPr marL="120650">
              <a:lnSpc>
                <a:spcPct val="100000"/>
              </a:lnSpc>
            </a:pPr>
            <a:r>
              <a:rPr dirty="0" sz="1200">
                <a:latin typeface="Times New Roman"/>
                <a:cs typeface="Times New Roman"/>
              </a:rPr>
              <a:t>Dans un tel cas, vous ne voulez pas suivre automatiquement les étiquettes de l’autre</a:t>
            </a:r>
            <a:r>
              <a:rPr dirty="0" sz="1200" spc="-40">
                <a:latin typeface="Times New Roman"/>
                <a:cs typeface="Times New Roman"/>
              </a:rPr>
              <a:t> </a:t>
            </a:r>
            <a:r>
              <a:rPr dirty="0" sz="1200">
                <a:latin typeface="Times New Roman"/>
                <a:cs typeface="Times New Roman"/>
              </a:rPr>
              <a:t>personne.</a:t>
            </a:r>
            <a:endParaRPr sz="1200">
              <a:latin typeface="Times New Roman"/>
              <a:cs typeface="Times New Roman"/>
            </a:endParaRPr>
          </a:p>
          <a:p>
            <a:pPr>
              <a:lnSpc>
                <a:spcPct val="100000"/>
              </a:lnSpc>
              <a:spcBef>
                <a:spcPts val="25"/>
              </a:spcBef>
            </a:pPr>
            <a:endParaRPr sz="1050">
              <a:latin typeface="Times New Roman"/>
              <a:cs typeface="Times New Roman"/>
            </a:endParaRPr>
          </a:p>
          <a:p>
            <a:pPr marL="120650" marR="5080">
              <a:lnSpc>
                <a:spcPts val="1350"/>
              </a:lnSpc>
            </a:pPr>
            <a:r>
              <a:rPr dirty="0" sz="1200">
                <a:latin typeface="Times New Roman"/>
                <a:cs typeface="Times New Roman"/>
              </a:rPr>
              <a:t>Un aspect important de Git est sa nature distribuée, ce qui signifie en grande partie qu’il n’y a pas de</a:t>
            </a:r>
            <a:r>
              <a:rPr dirty="0" sz="1200" spc="-100">
                <a:latin typeface="Times New Roman"/>
                <a:cs typeface="Times New Roman"/>
              </a:rPr>
              <a:t> </a:t>
            </a:r>
            <a:r>
              <a:rPr dirty="0" sz="1200">
                <a:latin typeface="Times New Roman"/>
                <a:cs typeface="Times New Roman"/>
              </a:rPr>
              <a:t>manière  inhérente d'"amont" ou d'"aval" dans le système. À première vue, l’exemple ci-dessus pourrait sembler  indiquer que l’espace de noms des étiquettes appartient à l’échelon supérieur des personnes et que les  étiquettes ne circulent que vers le bas, mais ce n’est pas le cas. Il montre seulement que le schéma  d’utilisation détermine qui s’intéresse à quelles</a:t>
            </a:r>
            <a:r>
              <a:rPr dirty="0" sz="1200" spc="-10">
                <a:latin typeface="Times New Roman"/>
                <a:cs typeface="Times New Roman"/>
              </a:rPr>
              <a:t> </a:t>
            </a:r>
            <a:r>
              <a:rPr dirty="0" sz="1200">
                <a:latin typeface="Times New Roman"/>
                <a:cs typeface="Times New Roman"/>
              </a:rPr>
              <a:t>étiquettes.</a:t>
            </a:r>
            <a:endParaRPr sz="1200">
              <a:latin typeface="Times New Roman"/>
              <a:cs typeface="Times New Roman"/>
            </a:endParaRPr>
          </a:p>
          <a:p>
            <a:pPr>
              <a:lnSpc>
                <a:spcPct val="100000"/>
              </a:lnSpc>
              <a:spcBef>
                <a:spcPts val="50"/>
              </a:spcBef>
            </a:pPr>
            <a:endParaRPr sz="1000">
              <a:latin typeface="Times New Roman"/>
              <a:cs typeface="Times New Roman"/>
            </a:endParaRPr>
          </a:p>
          <a:p>
            <a:pPr marL="120650" marR="111125">
              <a:lnSpc>
                <a:spcPts val="1350"/>
              </a:lnSpc>
              <a:spcBef>
                <a:spcPts val="5"/>
              </a:spcBef>
            </a:pPr>
            <a:r>
              <a:rPr dirty="0" sz="1200">
                <a:latin typeface="Times New Roman"/>
                <a:cs typeface="Times New Roman"/>
              </a:rPr>
              <a:t>Un tirage pour une fois est le signe qu’un historique de commit franchit maintenant la frontière entre un  cercle de personnes (par exemple « les personnes qui sont principalement intéressées par la partie réseau</a:t>
            </a:r>
            <a:r>
              <a:rPr dirty="0" sz="1200" spc="-100">
                <a:latin typeface="Times New Roman"/>
                <a:cs typeface="Times New Roman"/>
              </a:rPr>
              <a:t> </a:t>
            </a:r>
            <a:r>
              <a:rPr dirty="0" sz="1200">
                <a:latin typeface="Times New Roman"/>
                <a:cs typeface="Times New Roman"/>
              </a:rPr>
              <a:t>du  noyau ») qui peuvent avoir leur propre ensemble d’étiquettes (par exemple "c’est la troisième version  candidate du groupe réseau à être proposée pour la consommation générale avec la version 2.6.21") et un  autre cercle de personnes (par exemple "les personnes qui intègrent diverses améliorations du sous-  système"). Ces derniers ne sont généralement pas intéressés par les étiquettes détaillées utilisées en interne  dans le premier groupe (c’est ce que signifie "interne"). C’est pourquoi il est souhaitable de ne pas suivre  automatiquement les étiquettes dans ce</a:t>
            </a:r>
            <a:r>
              <a:rPr dirty="0" sz="1200" spc="-5">
                <a:latin typeface="Times New Roman"/>
                <a:cs typeface="Times New Roman"/>
              </a:rPr>
              <a:t> </a:t>
            </a:r>
            <a:r>
              <a:rPr dirty="0" sz="1200">
                <a:latin typeface="Times New Roman"/>
                <a:cs typeface="Times New Roman"/>
              </a:rPr>
              <a:t>cas.</a:t>
            </a:r>
            <a:endParaRPr sz="1200">
              <a:latin typeface="Times New Roman"/>
              <a:cs typeface="Times New Roman"/>
            </a:endParaRPr>
          </a:p>
          <a:p>
            <a:pPr>
              <a:lnSpc>
                <a:spcPct val="100000"/>
              </a:lnSpc>
              <a:spcBef>
                <a:spcPts val="55"/>
              </a:spcBef>
            </a:pPr>
            <a:endParaRPr sz="1000">
              <a:latin typeface="Times New Roman"/>
              <a:cs typeface="Times New Roman"/>
            </a:endParaRPr>
          </a:p>
          <a:p>
            <a:pPr marL="120650" marR="93980">
              <a:lnSpc>
                <a:spcPts val="1350"/>
              </a:lnSpc>
            </a:pPr>
            <a:r>
              <a:rPr dirty="0" sz="1200">
                <a:latin typeface="Times New Roman"/>
                <a:cs typeface="Times New Roman"/>
              </a:rPr>
              <a:t>Il se peut très bien que les personnes travaillant sur le réseau veuillent échanger les étiquettes internes à</a:t>
            </a:r>
            <a:r>
              <a:rPr dirty="0" sz="1200" spc="-100">
                <a:latin typeface="Times New Roman"/>
                <a:cs typeface="Times New Roman"/>
              </a:rPr>
              <a:t> </a:t>
            </a:r>
            <a:r>
              <a:rPr dirty="0" sz="1200">
                <a:latin typeface="Times New Roman"/>
                <a:cs typeface="Times New Roman"/>
              </a:rPr>
              <a:t>leur  groupe, mais dans ce flux de travail, elles suivent très probablement les progrès des autres en ayant des  branches de suivi à distance. Là encore, l’heuristique consistant à suivre automatiquement ces étiquettes est  une bonne</a:t>
            </a:r>
            <a:r>
              <a:rPr dirty="0" sz="1200" spc="-5">
                <a:latin typeface="Times New Roman"/>
                <a:cs typeface="Times New Roman"/>
              </a:rPr>
              <a:t> </a:t>
            </a:r>
            <a:r>
              <a:rPr dirty="0" sz="1200">
                <a:latin typeface="Times New Roman"/>
                <a:cs typeface="Times New Roman"/>
              </a:rPr>
              <a:t>chose.</a:t>
            </a:r>
            <a:endParaRPr sz="1200">
              <a:latin typeface="Times New Roman"/>
              <a:cs typeface="Times New Roman"/>
            </a:endParaRPr>
          </a:p>
          <a:p>
            <a:pPr>
              <a:lnSpc>
                <a:spcPct val="100000"/>
              </a:lnSpc>
              <a:spcBef>
                <a:spcPts val="10"/>
              </a:spcBef>
            </a:pPr>
            <a:endParaRPr sz="1150">
              <a:latin typeface="Times New Roman"/>
              <a:cs typeface="Times New Roman"/>
            </a:endParaRPr>
          </a:p>
          <a:p>
            <a:pPr marL="120650">
              <a:lnSpc>
                <a:spcPct val="100000"/>
              </a:lnSpc>
            </a:pPr>
            <a:r>
              <a:rPr dirty="0" sz="1400" b="1">
                <a:latin typeface="Times New Roman"/>
                <a:cs typeface="Times New Roman"/>
              </a:rPr>
              <a:t>Sur l’antidatage</a:t>
            </a:r>
            <a:r>
              <a:rPr dirty="0" sz="1400" spc="-30" b="1">
                <a:latin typeface="Times New Roman"/>
                <a:cs typeface="Times New Roman"/>
              </a:rPr>
              <a:t> </a:t>
            </a:r>
            <a:r>
              <a:rPr dirty="0" sz="1400" b="1">
                <a:latin typeface="Times New Roman"/>
                <a:cs typeface="Times New Roman"/>
              </a:rPr>
              <a:t>d’étiquettes</a:t>
            </a:r>
            <a:endParaRPr sz="1400">
              <a:latin typeface="Times New Roman"/>
              <a:cs typeface="Times New Roman"/>
            </a:endParaRPr>
          </a:p>
          <a:p>
            <a:pPr>
              <a:lnSpc>
                <a:spcPct val="100000"/>
              </a:lnSpc>
              <a:spcBef>
                <a:spcPts val="35"/>
              </a:spcBef>
            </a:pPr>
            <a:endParaRPr sz="1200">
              <a:latin typeface="Times New Roman"/>
              <a:cs typeface="Times New Roman"/>
            </a:endParaRPr>
          </a:p>
          <a:p>
            <a:pPr marL="120650" marR="83185">
              <a:lnSpc>
                <a:spcPts val="1350"/>
              </a:lnSpc>
            </a:pPr>
            <a:r>
              <a:rPr dirty="0" sz="1200">
                <a:latin typeface="Times New Roman"/>
                <a:cs typeface="Times New Roman"/>
              </a:rPr>
              <a:t>Si vous avez importé des modifications d’un autre VCS et que vous souhaitez ajouter des étiquettes pour</a:t>
            </a:r>
            <a:r>
              <a:rPr dirty="0" sz="1200" spc="-125">
                <a:latin typeface="Times New Roman"/>
                <a:cs typeface="Times New Roman"/>
              </a:rPr>
              <a:t> </a:t>
            </a:r>
            <a:r>
              <a:rPr dirty="0" sz="1200">
                <a:latin typeface="Times New Roman"/>
                <a:cs typeface="Times New Roman"/>
              </a:rPr>
              <a:t>les  versions majeures de votre travail, il est utile de pouvoir spécifier la date à intégrer dans l’objet étiquette ;  ces données dans l’objet étiquette </a:t>
            </a:r>
            <a:r>
              <a:rPr dirty="0" sz="1200" spc="-5">
                <a:latin typeface="Times New Roman"/>
                <a:cs typeface="Times New Roman"/>
              </a:rPr>
              <a:t>affectent, </a:t>
            </a:r>
            <a:r>
              <a:rPr dirty="0" sz="1200">
                <a:latin typeface="Times New Roman"/>
                <a:cs typeface="Times New Roman"/>
              </a:rPr>
              <a:t>par exemple, l’ordre des étiquettes dans l’interface</a:t>
            </a:r>
            <a:r>
              <a:rPr dirty="0" sz="1200" spc="-45">
                <a:latin typeface="Times New Roman"/>
                <a:cs typeface="Times New Roman"/>
              </a:rPr>
              <a:t> </a:t>
            </a:r>
            <a:r>
              <a:rPr dirty="0" sz="1200">
                <a:latin typeface="Times New Roman"/>
                <a:cs typeface="Times New Roman"/>
              </a:rPr>
              <a:t>gitweb.</a:t>
            </a:r>
            <a:endParaRPr sz="1200">
              <a:latin typeface="Times New Roman"/>
              <a:cs typeface="Times New Roman"/>
            </a:endParaRPr>
          </a:p>
          <a:p>
            <a:pPr>
              <a:lnSpc>
                <a:spcPct val="100000"/>
              </a:lnSpc>
              <a:spcBef>
                <a:spcPts val="55"/>
              </a:spcBef>
            </a:pPr>
            <a:endParaRPr sz="1000">
              <a:latin typeface="Times New Roman"/>
              <a:cs typeface="Times New Roman"/>
            </a:endParaRPr>
          </a:p>
          <a:p>
            <a:pPr marL="120650" marR="25400">
              <a:lnSpc>
                <a:spcPts val="1350"/>
              </a:lnSpc>
            </a:pPr>
            <a:r>
              <a:rPr dirty="0" sz="1200">
                <a:latin typeface="Times New Roman"/>
                <a:cs typeface="Times New Roman"/>
              </a:rPr>
              <a:t>Pour définir la date utilisée dans les futurs objets étiquette, définissez la variable d’environnement  </a:t>
            </a:r>
            <a:r>
              <a:rPr dirty="0" sz="1200" spc="-10">
                <a:latin typeface="Times New Roman"/>
                <a:cs typeface="Times New Roman"/>
              </a:rPr>
              <a:t>GIT_COMMITTER_DATE </a:t>
            </a:r>
            <a:r>
              <a:rPr dirty="0" sz="1200">
                <a:latin typeface="Times New Roman"/>
                <a:cs typeface="Times New Roman"/>
              </a:rPr>
              <a:t>(voir la discussion ultérieure des valeurs possibles ; la forme la plus courante</a:t>
            </a:r>
            <a:r>
              <a:rPr dirty="0" sz="1200" spc="-45">
                <a:latin typeface="Times New Roman"/>
                <a:cs typeface="Times New Roman"/>
              </a:rPr>
              <a:t> </a:t>
            </a:r>
            <a:r>
              <a:rPr dirty="0" sz="1200">
                <a:latin typeface="Times New Roman"/>
                <a:cs typeface="Times New Roman"/>
              </a:rPr>
              <a:t>est  </a:t>
            </a:r>
            <a:r>
              <a:rPr dirty="0" sz="1200" spc="-15">
                <a:latin typeface="Times New Roman"/>
                <a:cs typeface="Times New Roman"/>
              </a:rPr>
              <a:t>"YYYY-MM-DD</a:t>
            </a:r>
            <a:r>
              <a:rPr dirty="0" sz="1200" spc="-5">
                <a:latin typeface="Times New Roman"/>
                <a:cs typeface="Times New Roman"/>
              </a:rPr>
              <a:t> </a:t>
            </a:r>
            <a:r>
              <a:rPr dirty="0" sz="1200">
                <a:latin typeface="Times New Roman"/>
                <a:cs typeface="Times New Roman"/>
              </a:rPr>
              <a:t>HH:MM").</a:t>
            </a:r>
            <a:endParaRPr sz="1200">
              <a:latin typeface="Times New Roman"/>
              <a:cs typeface="Times New Roman"/>
            </a:endParaRPr>
          </a:p>
          <a:p>
            <a:pPr marL="120650">
              <a:lnSpc>
                <a:spcPct val="100000"/>
              </a:lnSpc>
              <a:spcBef>
                <a:spcPts val="1080"/>
              </a:spcBef>
            </a:pPr>
            <a:r>
              <a:rPr dirty="0" sz="1200">
                <a:latin typeface="Times New Roman"/>
                <a:cs typeface="Times New Roman"/>
              </a:rPr>
              <a:t>Par exemple</a:t>
            </a:r>
            <a:r>
              <a:rPr dirty="0" sz="1200" spc="-5">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5"/>
              </a:spcBef>
            </a:pPr>
            <a:endParaRPr sz="1050">
              <a:latin typeface="Times New Roman"/>
              <a:cs typeface="Times New Roman"/>
            </a:endParaRPr>
          </a:p>
          <a:p>
            <a:pPr marL="120650">
              <a:lnSpc>
                <a:spcPct val="100000"/>
              </a:lnSpc>
            </a:pPr>
            <a:r>
              <a:rPr dirty="0" sz="950" spc="5">
                <a:latin typeface="Arial"/>
                <a:cs typeface="Arial"/>
              </a:rPr>
              <a:t>$ </a:t>
            </a:r>
            <a:r>
              <a:rPr dirty="0" sz="950" spc="-20">
                <a:latin typeface="Arial"/>
                <a:cs typeface="Arial"/>
              </a:rPr>
              <a:t>GIT_COMMITTER_DATE="2006-10-02 </a:t>
            </a:r>
            <a:r>
              <a:rPr dirty="0" sz="950" spc="80">
                <a:latin typeface="Arial"/>
                <a:cs typeface="Arial"/>
              </a:rPr>
              <a:t>10:31" </a:t>
            </a:r>
            <a:r>
              <a:rPr dirty="0" sz="950" spc="200">
                <a:latin typeface="Arial"/>
                <a:cs typeface="Arial"/>
              </a:rPr>
              <a:t>git </a:t>
            </a:r>
            <a:r>
              <a:rPr dirty="0" sz="950" spc="95">
                <a:latin typeface="Arial"/>
                <a:cs typeface="Arial"/>
              </a:rPr>
              <a:t>tag </a:t>
            </a:r>
            <a:r>
              <a:rPr dirty="0" sz="950" spc="140">
                <a:latin typeface="Arial"/>
                <a:cs typeface="Arial"/>
              </a:rPr>
              <a:t>-s</a:t>
            </a:r>
            <a:r>
              <a:rPr dirty="0" sz="950" spc="30">
                <a:latin typeface="Arial"/>
                <a:cs typeface="Arial"/>
              </a:rPr>
              <a:t> </a:t>
            </a:r>
            <a:r>
              <a:rPr dirty="0" sz="950" spc="105">
                <a:latin typeface="Arial"/>
                <a:cs typeface="Arial"/>
              </a:rPr>
              <a:t>v1.0.1</a:t>
            </a:r>
            <a:endParaRPr sz="9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2023-03-13T12:16:40Z</dcterms:created>
  <dcterms:modified xsi:type="dcterms:W3CDTF">2023-03-13T12:16:40Z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2023-03-13T00:00:00Z</vt:filetime>
  </property>
</Properties>
</file>