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0"/>
  </p:notesMasterIdLst>
  <p:sldIdLst>
    <p:sldId id="264" r:id="rId2"/>
    <p:sldId id="268" r:id="rId3"/>
    <p:sldId id="269" r:id="rId4"/>
    <p:sldId id="270" r:id="rId5"/>
    <p:sldId id="27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1"/>
    <a:srgbClr val="FFCC00"/>
    <a:srgbClr val="FF9900"/>
    <a:srgbClr val="FFB8B8"/>
    <a:srgbClr val="659A2A"/>
    <a:srgbClr val="D84534"/>
    <a:srgbClr val="646464"/>
    <a:srgbClr val="005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3979" autoAdjust="0"/>
  </p:normalViewPr>
  <p:slideViewPr>
    <p:cSldViewPr snapToGrid="0" showGuides="1">
      <p:cViewPr>
        <p:scale>
          <a:sx n="33" d="100"/>
          <a:sy n="33" d="100"/>
        </p:scale>
        <p:origin x="1620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7E05-C0C8-4FDF-9CED-282BE565958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4E610-0B2A-49F7-9D4E-5696D484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4E610-0B2A-49F7-9D4E-5696D48452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0736" y="856488"/>
            <a:ext cx="10566400" cy="1810512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6194" r="7161" b="53446"/>
          <a:stretch/>
        </p:blipFill>
        <p:spPr>
          <a:xfrm>
            <a:off x="9753600" y="4659490"/>
            <a:ext cx="1828800" cy="8718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526281"/>
            <a:ext cx="12192000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228600"/>
            <a:ext cx="34544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LECTURE #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595648"/>
            <a:ext cx="34544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ANOUNCEMENTS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Mat_sci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201 | </a:t>
            </a:r>
            <a:r>
              <a:rPr lang="en-US" sz="1400" b="0" dirty="0">
                <a:solidFill>
                  <a:schemeClr val="bg1"/>
                </a:solidFill>
                <a:latin typeface="cmr10" panose="020B0500000000000000" pitchFamily="34" charset="0"/>
              </a:rPr>
              <a:t>W16</a:t>
            </a:r>
            <a:r>
              <a:rPr lang="en-US" sz="1400" b="0" baseline="0" dirty="0">
                <a:solidFill>
                  <a:schemeClr val="accent2"/>
                </a:solidFill>
                <a:latin typeface="cmr10" panose="020B0500000000000000" pitchFamily="34" charset="0"/>
              </a:rPr>
              <a:t>• </a:t>
            </a:r>
            <a:fld id="{F1A339CF-64EA-4A0F-819D-192B476CC6C4}" type="slidenum">
              <a:rPr lang="en-US" sz="1400" b="0" baseline="0" smtClean="0">
                <a:solidFill>
                  <a:schemeClr val="accent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accent2"/>
              </a:solidFill>
              <a:latin typeface="cmr10" panose="020B0500000000000000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526281"/>
            <a:ext cx="12192000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Mat</a:t>
            </a:r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</a:t>
            </a:r>
            <a:r>
              <a:rPr lang="en-US" sz="1400" b="0" dirty="0" err="1">
                <a:solidFill>
                  <a:schemeClr val="bg1"/>
                </a:solidFill>
                <a:latin typeface="cmr10" panose="020B0500000000000000" pitchFamily="34" charset="0"/>
              </a:rPr>
              <a:t>sci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201 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bg1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 smtClean="0">
                <a:solidFill>
                  <a:schemeClr val="bg1"/>
                </a:solidFill>
                <a:latin typeface="cmr10" panose="020B0500000000000000" pitchFamily="34" charset="0"/>
              </a:rPr>
              <a:t>W20</a:t>
            </a:r>
            <a:r>
              <a:rPr lang="en-US" sz="1400" b="0" baseline="0" dirty="0" smtClean="0">
                <a:solidFill>
                  <a:schemeClr val="accent2"/>
                </a:solidFill>
                <a:latin typeface="cmr10" panose="020B0500000000000000" pitchFamily="34" charset="0"/>
              </a:rPr>
              <a:t>• </a:t>
            </a:r>
            <a:fld id="{F1A339CF-64EA-4A0F-819D-192B476CC6C4}" type="slidenum">
              <a:rPr lang="en-US" sz="1400" b="0" baseline="0" smtClean="0">
                <a:solidFill>
                  <a:schemeClr val="accent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accent2"/>
              </a:solidFill>
              <a:latin typeface="cmr10" panose="020B0500000000000000" pitchFamily="34" charset="0"/>
            </a:endParaRPr>
          </a:p>
        </p:txBody>
      </p:sp>
      <p:pic>
        <p:nvPicPr>
          <p:cNvPr id="17" name="Picture 16" descr="horiz_mcc-eng_white.eps">
            <a:extLst>
              <a:ext uri="{FF2B5EF4-FFF2-40B4-BE49-F238E27FC236}">
                <a16:creationId xmlns:a16="http://schemas.microsoft.com/office/drawing/2014/main" id="{EFBF8589-8EA8-44A8-B6D2-678460C3B3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637865"/>
            <a:ext cx="4147573" cy="5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44668"/>
            <a:ext cx="12192000" cy="457200"/>
          </a:xfrm>
        </p:spPr>
        <p:txBody>
          <a:bodyPr tIns="137160" bIns="91440">
            <a:noAutofit/>
          </a:bodyPr>
          <a:lstStyle>
            <a:lvl1pPr algn="l">
              <a:defRPr sz="3200" b="0" cap="none" spc="0" normalizeH="0" baseline="0">
                <a:solidFill>
                  <a:schemeClr val="tx1"/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7518400" cy="3886200"/>
          </a:xfrm>
        </p:spPr>
        <p:txBody>
          <a:bodyPr>
            <a:noAutofit/>
          </a:bodyPr>
          <a:lstStyle>
            <a:lvl1pPr marL="284163" indent="-284163">
              <a:lnSpc>
                <a:spcPts val="2000"/>
              </a:lnSpc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mr10" panose="020B0500000000000000" pitchFamily="34" charset="0"/>
              </a:defRPr>
            </a:lvl1pPr>
            <a:lvl2pPr marL="460375" indent="-123825">
              <a:lnSpc>
                <a:spcPts val="2000"/>
              </a:lnSpc>
              <a:buSzPct val="75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mr10" panose="020B0500000000000000" pitchFamily="34" charset="0"/>
              </a:defRPr>
            </a:lvl2pPr>
            <a:lvl3pPr marL="690563" indent="-17462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mr10" panose="020B0500000000000000" pitchFamily="34" charset="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464808"/>
            <a:ext cx="7313039" cy="393192"/>
          </a:xfrm>
        </p:spPr>
        <p:txBody>
          <a:bodyPr bIns="27432" anchor="t" anchorCtr="0">
            <a:noAutofit/>
          </a:bodyPr>
          <a:lstStyle>
            <a:lvl1pPr marL="0" indent="0">
              <a:buNone/>
              <a:defRPr sz="1200"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Insert Citation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Mat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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sci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201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 smtClean="0">
                <a:solidFill>
                  <a:schemeClr val="tx2"/>
                </a:solidFill>
                <a:latin typeface="cmr10" panose="020B0500000000000000" pitchFamily="34" charset="0"/>
              </a:rPr>
              <a:t>W20</a:t>
            </a:r>
            <a:r>
              <a:rPr lang="en-US" sz="1400" b="0" dirty="0" smtClean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fld id="{F1A339CF-64EA-4A0F-819D-192B476CC6C4}" type="slidenum">
              <a:rPr lang="en-US" sz="1400" b="0" baseline="0" smtClean="0">
                <a:solidFill>
                  <a:schemeClr val="tx2"/>
                </a:solidFill>
                <a:latin typeface="cmr10" panose="020B0500000000000000" pitchFamily="34" charset="0"/>
              </a:rPr>
              <a:t>‹#›</a:t>
            </a:fld>
            <a:endParaRPr lang="en-US" sz="1400" b="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3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161" y="487680"/>
            <a:ext cx="12194161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9000">
                <a:schemeClr val="tx1">
                  <a:lumMod val="75000"/>
                  <a:lumOff val="25000"/>
                </a:schemeClr>
              </a:gs>
              <a:gs pos="100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44668"/>
            <a:ext cx="12192000" cy="457200"/>
          </a:xfrm>
        </p:spPr>
        <p:txBody>
          <a:bodyPr tIns="137160" bIns="91440">
            <a:noAutofit/>
          </a:bodyPr>
          <a:lstStyle>
            <a:lvl1pPr algn="l">
              <a:defRPr sz="3200" b="0" cap="none" spc="0" normalizeH="0" baseline="0">
                <a:solidFill>
                  <a:schemeClr val="tx1"/>
                </a:solidFill>
                <a:latin typeface="cmr10" panose="020B05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7518400" cy="3886200"/>
          </a:xfrm>
        </p:spPr>
        <p:txBody>
          <a:bodyPr>
            <a:noAutofit/>
          </a:bodyPr>
          <a:lstStyle>
            <a:lvl1pPr marL="284163" indent="-284163">
              <a:lnSpc>
                <a:spcPts val="2000"/>
              </a:lnSpc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mr10" panose="020B0500000000000000" pitchFamily="34" charset="0"/>
              </a:defRPr>
            </a:lvl1pPr>
            <a:lvl2pPr marL="460375" indent="-123825">
              <a:lnSpc>
                <a:spcPts val="2000"/>
              </a:lnSpc>
              <a:buSzPct val="75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mr10" panose="020B0500000000000000" pitchFamily="34" charset="0"/>
              </a:defRPr>
            </a:lvl2pPr>
            <a:lvl3pPr marL="690563" indent="-17462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mr10" panose="020B0500000000000000" pitchFamily="34" charset="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464808"/>
            <a:ext cx="7313039" cy="393192"/>
          </a:xfrm>
        </p:spPr>
        <p:txBody>
          <a:bodyPr bIns="27432" anchor="t" anchorCtr="0">
            <a:noAutofit/>
          </a:bodyPr>
          <a:lstStyle>
            <a:lvl1pPr marL="0" indent="0">
              <a:buNone/>
              <a:defRPr sz="1200">
                <a:latin typeface="cmr10" panose="020B0500000000000000" pitchFamily="34" charset="0"/>
              </a:defRPr>
            </a:lvl1pPr>
          </a:lstStyle>
          <a:p>
            <a:pPr lvl="0"/>
            <a:r>
              <a:rPr lang="en-US" dirty="0"/>
              <a:t>Insert Citation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2161" y="6446520"/>
            <a:ext cx="12192000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mr10" panose="020B0500000000000000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 userDrawn="1"/>
        </p:nvSpPr>
        <p:spPr>
          <a:xfrm>
            <a:off x="7924800" y="6464808"/>
            <a:ext cx="4267200" cy="39319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cap="all" spc="0" normalizeH="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Mat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</a:t>
            </a:r>
            <a:r>
              <a:rPr lang="en-US" sz="1400" b="0" dirty="0" err="1">
                <a:solidFill>
                  <a:schemeClr val="tx2"/>
                </a:solidFill>
                <a:latin typeface="cmr10" panose="020B0500000000000000" pitchFamily="34" charset="0"/>
              </a:rPr>
              <a:t>sci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201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 smtClean="0">
                <a:solidFill>
                  <a:schemeClr val="tx2"/>
                </a:solidFill>
                <a:latin typeface="cmr10" panose="020B0500000000000000" pitchFamily="34" charset="0"/>
              </a:rPr>
              <a:t>S19</a:t>
            </a:r>
            <a:r>
              <a:rPr lang="en-US" sz="1400" b="0" dirty="0" smtClean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  <a:sym typeface="Symbol" panose="05050102010706020507" pitchFamily="18" charset="2"/>
              </a:rPr>
              <a:t></a:t>
            </a:r>
            <a:r>
              <a:rPr lang="en-US" sz="1400" b="0" baseline="0" dirty="0">
                <a:solidFill>
                  <a:schemeClr val="tx2"/>
                </a:solidFill>
                <a:latin typeface="cmr10" panose="020B0500000000000000" pitchFamily="34" charset="0"/>
              </a:rPr>
              <a:t> </a:t>
            </a:r>
            <a:fld id="{F1A339CF-64EA-4A0F-819D-192B476CC6C4}" type="slidenum">
              <a:rPr lang="en-US" sz="1400" b="0" baseline="0" smtClean="0">
                <a:solidFill>
                  <a:schemeClr val="tx2"/>
                </a:solidFill>
                <a:latin typeface="cmr10" panose="020B0500000000000000" pitchFamily="34" charset="0"/>
              </a:rPr>
              <a:pPr algn="r"/>
              <a:t>‹#›</a:t>
            </a:fld>
            <a:endParaRPr lang="en-US" sz="1400" b="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1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6DAF-EE38-4CE3-B7CB-AD52F709554D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4DC8-2FE7-492D-AFA8-6BFFD04E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hyperlink" Target="https://github.com/emeryjdk/MSE-OverleafTuto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599" y="856488"/>
            <a:ext cx="10888579" cy="1810512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MSUS           Workshop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28599" y="4595648"/>
            <a:ext cx="11166987" cy="1652752"/>
          </a:xfrm>
        </p:spPr>
        <p:txBody>
          <a:bodyPr/>
          <a:lstStyle/>
          <a:p>
            <a:r>
              <a:rPr lang="en-US" dirty="0" smtClean="0"/>
              <a:t>Apr. 19, 2019</a:t>
            </a:r>
          </a:p>
          <a:p>
            <a:endParaRPr lang="en-US" dirty="0"/>
          </a:p>
          <a:p>
            <a:r>
              <a:rPr lang="en-US" sz="3000" dirty="0">
                <a:solidFill>
                  <a:schemeClr val="accent6"/>
                </a:solidFill>
                <a:hlinkClick r:id="rId4"/>
              </a:rPr>
              <a:t>https://github.com/emeryjdk/MSE-OverleafTutorial</a:t>
            </a:r>
            <a:endParaRPr lang="en-US" sz="3000" dirty="0">
              <a:solidFill>
                <a:schemeClr val="accent6"/>
              </a:solidFill>
            </a:endParaRPr>
          </a:p>
          <a:p>
            <a:endParaRPr lang="en-US" sz="3000" dirty="0"/>
          </a:p>
        </p:txBody>
      </p:sp>
      <p:sp>
        <p:nvSpPr>
          <p:cNvPr id="10" name="Text Placeholder 3 1"/>
          <p:cNvSpPr txBox="1">
            <a:spLocks/>
          </p:cNvSpPr>
          <p:nvPr/>
        </p:nvSpPr>
        <p:spPr>
          <a:xfrm>
            <a:off x="281940" y="2281897"/>
            <a:ext cx="8763000" cy="1003738"/>
          </a:xfrm>
          <a:prstGeom prst="rect">
            <a:avLst/>
          </a:prstGeom>
        </p:spPr>
        <p:txBody>
          <a:bodyPr vert="horz" lIns="91440" tIns="73152" rIns="9144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b="0" i="0" kern="1200" normalizeH="0" baseline="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2400" dirty="0">
                <a:solidFill>
                  <a:schemeClr val="tx1"/>
                </a:solidFill>
                <a:latin typeface="cmr10" panose="020B0500000000000000" pitchFamily="34" charset="0"/>
              </a:rPr>
              <a:t>Dr. </a:t>
            </a:r>
            <a:r>
              <a:rPr lang="en-US" sz="2400" dirty="0" smtClean="0">
                <a:solidFill>
                  <a:schemeClr val="tx1"/>
                </a:solidFill>
                <a:latin typeface="cmr10" panose="020B0500000000000000" pitchFamily="34" charset="0"/>
              </a:rPr>
              <a:t>Jonathan Emery</a:t>
            </a:r>
            <a:endParaRPr lang="en-US" sz="2400" dirty="0">
              <a:solidFill>
                <a:schemeClr val="tx1"/>
              </a:solidFill>
              <a:latin typeface="cmr10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26" y="1001380"/>
            <a:ext cx="1343742" cy="491849"/>
          </a:xfrm>
          <a:prstGeom prst="rect">
            <a:avLst/>
          </a:prstGeom>
        </p:spPr>
      </p:pic>
      <p:sp>
        <p:nvSpPr>
          <p:cNvPr id="4" name="Text Placeholder 3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      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99" y="685800"/>
            <a:ext cx="11352981" cy="3886200"/>
          </a:xfrm>
        </p:spPr>
        <p:txBody>
          <a:bodyPr/>
          <a:lstStyle/>
          <a:p>
            <a:r>
              <a:rPr lang="en-US" dirty="0" smtClean="0"/>
              <a:t>If you want something to look really nice or professional.</a:t>
            </a:r>
          </a:p>
          <a:p>
            <a:r>
              <a:rPr lang="en-US" dirty="0" smtClean="0"/>
              <a:t>If you are writing a long document with lots of references/cross-references.</a:t>
            </a:r>
          </a:p>
          <a:p>
            <a:r>
              <a:rPr lang="en-US" dirty="0" smtClean="0"/>
              <a:t>If you are writing something in the field of physics/mathematics (or chemistry).</a:t>
            </a:r>
          </a:p>
          <a:p>
            <a:r>
              <a:rPr lang="en-US" dirty="0" smtClean="0"/>
              <a:t>If you want a more satisfying writing experience.</a:t>
            </a:r>
          </a:p>
          <a:p>
            <a:r>
              <a:rPr lang="en-US" dirty="0" smtClean="0"/>
              <a:t>If you need to be precise with regards to typesetting (equations, symbols, accents, etc.)</a:t>
            </a:r>
          </a:p>
          <a:p>
            <a:r>
              <a:rPr lang="en-US" dirty="0" smtClean="0"/>
              <a:t>If you want to do </a:t>
            </a:r>
            <a:r>
              <a:rPr lang="en-US" i="1" dirty="0" smtClean="0"/>
              <a:t>advanced</a:t>
            </a:r>
            <a:r>
              <a:rPr lang="en-US" dirty="0" smtClean="0"/>
              <a:t> typesetting that might require </a:t>
            </a:r>
            <a:r>
              <a:rPr lang="en-US" i="1" dirty="0" smtClean="0"/>
              <a:t>coding</a:t>
            </a:r>
            <a:r>
              <a:rPr lang="en-US" dirty="0" smtClean="0"/>
              <a:t> (more later, maybe).</a:t>
            </a:r>
          </a:p>
          <a:p>
            <a:r>
              <a:rPr lang="en-US" dirty="0" smtClean="0"/>
              <a:t>If you want something free that will forever be free.</a:t>
            </a:r>
          </a:p>
          <a:p>
            <a:r>
              <a:rPr lang="en-US" b="1" dirty="0"/>
              <a:t>If you want to make your </a:t>
            </a:r>
            <a:r>
              <a:rPr lang="en-US" b="1" dirty="0" smtClean="0"/>
              <a:t>MAT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smtClean="0"/>
              <a:t>SCI 332/406 </a:t>
            </a:r>
            <a:r>
              <a:rPr lang="en-US" b="1" dirty="0"/>
              <a:t>laboratory instructor happy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need to finish something quickly.</a:t>
            </a:r>
          </a:p>
          <a:p>
            <a:r>
              <a:rPr lang="en-US" dirty="0" smtClean="0"/>
              <a:t>If you are doing something simple.</a:t>
            </a:r>
          </a:p>
          <a:p>
            <a:r>
              <a:rPr lang="en-US" dirty="0" smtClean="0"/>
              <a:t>If you need to co-edit a document with non-users or novices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presentation or precise typesetting isn’t terribly important.</a:t>
            </a:r>
          </a:p>
          <a:p>
            <a:r>
              <a:rPr lang="en-US" dirty="0" smtClean="0"/>
              <a:t>If you PI doesn’t allow it.</a:t>
            </a:r>
          </a:p>
          <a:p>
            <a:r>
              <a:rPr lang="en-US" b="1" dirty="0" smtClean="0"/>
              <a:t>If you really don’t care about impressing your MAT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smtClean="0"/>
              <a:t>SCI 332/406 </a:t>
            </a:r>
            <a:r>
              <a:rPr lang="en-US" b="1" dirty="0"/>
              <a:t>laboratory </a:t>
            </a:r>
            <a:r>
              <a:rPr lang="en-US" b="1" dirty="0" smtClean="0"/>
              <a:t>instructor.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67" y="135981"/>
            <a:ext cx="999613" cy="36588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3200" y="3461378"/>
            <a:ext cx="12192000" cy="457200"/>
          </a:xfrm>
          <a:prstGeom prst="rect">
            <a:avLst/>
          </a:prstGeom>
        </p:spPr>
        <p:txBody>
          <a:bodyPr vert="horz" lIns="91440" tIns="137160" rIns="91440" bIns="9144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spc="0" normalizeH="0" baseline="0">
                <a:solidFill>
                  <a:schemeClr val="tx1"/>
                </a:solidFill>
                <a:latin typeface="cmr10" panose="020B0500000000000000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not to        ? (e.g. use Word)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07" y="3595266"/>
            <a:ext cx="999613" cy="3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Study…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53" y="759119"/>
            <a:ext cx="7578982" cy="5400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5226" y="118970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03343" y="118970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5225" y="2777612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52503" y="2777613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22451" y="4289745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52502" y="4289744"/>
            <a:ext cx="825909" cy="108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Study… Questionnaire ISO 9241/10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Negative is “less”, zero is neutral, positive “more” </a:t>
            </a:r>
            <a:endParaRPr lang="en-US" dirty="0"/>
          </a:p>
        </p:txBody>
      </p:sp>
      <p:pic>
        <p:nvPicPr>
          <p:cNvPr id="1026" name="Picture 2" descr="https://journals.plos.org/plosone/article/figure/image?size=large&amp;id=info:doi/10.1371/journal.pone.0115069.t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28" y="1039080"/>
            <a:ext cx="9644743" cy="48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76828" y="2349910"/>
            <a:ext cx="9644746" cy="332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76828" y="2684206"/>
            <a:ext cx="9644746" cy="33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76826" y="3351116"/>
            <a:ext cx="9644746" cy="27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6825" y="5269017"/>
            <a:ext cx="9644746" cy="31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76825" y="4613395"/>
            <a:ext cx="9644746" cy="321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76827" y="3016820"/>
            <a:ext cx="9644746" cy="3342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Lines may translate/morph depending on user skill level and precise needs.</a:t>
            </a:r>
            <a:br>
              <a:rPr lang="en-US" dirty="0" smtClean="0"/>
            </a:br>
            <a:r>
              <a:rPr lang="en-US" baseline="30000" dirty="0" smtClean="0"/>
              <a:t>*</a:t>
            </a:r>
            <a:r>
              <a:rPr lang="en-US" dirty="0" smtClean="0"/>
              <a:t>I’d actually suggest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err="1" smtClean="0"/>
              <a:t>bookdown</a:t>
            </a:r>
            <a:r>
              <a:rPr lang="en-US" dirty="0" smtClean="0"/>
              <a:t> for self-publication of books.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41" y="135981"/>
            <a:ext cx="999613" cy="36588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1253203" y="886952"/>
            <a:ext cx="0" cy="3687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53203" y="4574048"/>
            <a:ext cx="9986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4566" y="4716366"/>
            <a:ext cx="1619354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Letters/P-sets</a:t>
            </a:r>
            <a:endParaRPr lang="en-US" dirty="0" smtClean="0">
              <a:latin typeface="cmr10" panose="020B0500000000000000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4240" y="4716366"/>
            <a:ext cx="1755609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Essays/Reports</a:t>
            </a:r>
            <a:endParaRPr lang="en-US" dirty="0" smtClean="0">
              <a:latin typeface="cmr10" panose="020B0500000000000000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85309" y="4716366"/>
            <a:ext cx="1425390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Manuscripts</a:t>
            </a:r>
            <a:endParaRPr lang="en-US" dirty="0" smtClean="0">
              <a:latin typeface="cmr10" panose="020B0500000000000000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25304" y="4733732"/>
            <a:ext cx="867545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Theses</a:t>
            </a:r>
            <a:endParaRPr lang="en-US" dirty="0" smtClean="0">
              <a:latin typeface="cmr10" panose="020B0500000000000000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04621" y="4733731"/>
            <a:ext cx="869149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Books</a:t>
            </a:r>
            <a:r>
              <a:rPr lang="en-US" baseline="30000" dirty="0" smtClean="0">
                <a:latin typeface="cmr10" panose="020B0500000000000000" pitchFamily="34" charset="0"/>
              </a:rPr>
              <a:t>*</a:t>
            </a:r>
            <a:endParaRPr lang="en-US" baseline="30000" dirty="0" smtClean="0">
              <a:latin typeface="cmr10" panose="020B0500000000000000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2645" y="4987885"/>
            <a:ext cx="1321196" cy="830997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+notes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+equations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+symbols</a:t>
            </a:r>
            <a:endParaRPr lang="en-US" dirty="0" smtClean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4582" y="5007479"/>
            <a:ext cx="1199367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+tables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+graphics</a:t>
            </a:r>
            <a:endParaRPr lang="en-US" dirty="0" smtClean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2" name="Arc 31"/>
          <p:cNvSpPr/>
          <p:nvPr/>
        </p:nvSpPr>
        <p:spPr>
          <a:xfrm flipV="1">
            <a:off x="-4410177" y="-2374900"/>
            <a:ext cx="11277600" cy="6695768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371053" y="4733730"/>
            <a:ext cx="2082621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latin typeface="cmr10" panose="020B0500000000000000" pitchFamily="34" charset="0"/>
              </a:rPr>
              <a:t>Course Documents</a:t>
            </a:r>
            <a:endParaRPr lang="en-US" dirty="0" smtClean="0">
              <a:latin typeface="cmr10" panose="020B0500000000000000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4134" y="5022231"/>
            <a:ext cx="2028119" cy="1107996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+cross-referencing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+contents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+indexing</a:t>
            </a: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endParaRPr lang="en-US" dirty="0" smtClean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4531" y="5027074"/>
            <a:ext cx="1763624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+sections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+bibliographies</a:t>
            </a:r>
            <a:endParaRPr lang="en-US" dirty="0" smtClean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78495" y="5022192"/>
            <a:ext cx="32896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custom environments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databases</a:t>
            </a:r>
          </a:p>
          <a:p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+version control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scripting (native or external</a:t>
            </a: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)</a:t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+</a:t>
            </a:r>
            <a:r>
              <a:rPr lang="en-US" i="1" dirty="0" smtClean="0">
                <a:solidFill>
                  <a:schemeClr val="tx2"/>
                </a:solidFill>
                <a:latin typeface="cmr10" panose="020B0500000000000000" pitchFamily="34" charset="0"/>
              </a:rPr>
              <a:t>rich media</a:t>
            </a:r>
            <a:r>
              <a:rPr lang="en-US" baseline="30000" dirty="0" smtClean="0">
                <a:solidFill>
                  <a:schemeClr val="tx2"/>
                </a:solidFill>
                <a:latin typeface="cmr10" panose="020B0500000000000000" pitchFamily="34" charset="0"/>
              </a:rPr>
              <a:t>**</a:t>
            </a:r>
            <a:endParaRPr lang="en-US" baseline="30000" dirty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38" name="Arc 37"/>
          <p:cNvSpPr/>
          <p:nvPr/>
        </p:nvSpPr>
        <p:spPr>
          <a:xfrm flipV="1">
            <a:off x="-6946900" y="-2360963"/>
            <a:ext cx="16497299" cy="6695768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83949" y="1384601"/>
            <a:ext cx="1859805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mr10" panose="020B0500000000000000" pitchFamily="34" charset="0"/>
              </a:rPr>
              <a:t>Word: </a:t>
            </a: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cmr10" panose="020B0500000000000000" pitchFamily="34" charset="0"/>
              </a:rPr>
              <a:t>Natural Sciences</a:t>
            </a:r>
            <a:endParaRPr lang="en-US" dirty="0" smtClean="0">
              <a:solidFill>
                <a:schemeClr val="tx2"/>
              </a:solidFill>
              <a:latin typeface="cmr10" panose="020B0500000000000000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9058" y="1384601"/>
            <a:ext cx="1673856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solidFill>
                  <a:srgbClr val="0071C1"/>
                </a:solidFill>
                <a:latin typeface="cmr10" panose="020B0500000000000000" pitchFamily="34" charset="0"/>
              </a:rPr>
              <a:t>Word: </a:t>
            </a:r>
            <a: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  <a:t/>
            </a:r>
            <a:b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</a:br>
            <a:r>
              <a:rPr lang="en-US" dirty="0" smtClean="0">
                <a:solidFill>
                  <a:srgbClr val="0071C1"/>
                </a:solidFill>
                <a:latin typeface="cmr10" panose="020B0500000000000000" pitchFamily="34" charset="0"/>
              </a:rPr>
              <a:t>Social Sciences</a:t>
            </a:r>
            <a:endParaRPr lang="en-US" dirty="0" smtClean="0">
              <a:solidFill>
                <a:srgbClr val="0071C1"/>
              </a:solidFill>
              <a:latin typeface="cmr10" panose="020B0500000000000000" pitchFamily="34" charset="0"/>
            </a:endParaRPr>
          </a:p>
        </p:txBody>
      </p:sp>
      <p:sp>
        <p:nvSpPr>
          <p:cNvPr id="41" name="Arc 40"/>
          <p:cNvSpPr/>
          <p:nvPr/>
        </p:nvSpPr>
        <p:spPr>
          <a:xfrm flipH="1">
            <a:off x="77002" y="3162300"/>
            <a:ext cx="18715521" cy="2782941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43476" y="1015193"/>
            <a:ext cx="1172116" cy="461665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sz="3000" dirty="0" smtClean="0">
                <a:latin typeface="cmr10" panose="020B0500000000000000" pitchFamily="34" charset="0"/>
              </a:rPr>
              <a:t>Effort</a:t>
            </a:r>
            <a:endParaRPr lang="en-US" sz="3000" dirty="0" smtClean="0">
              <a:latin typeface="cmr10" panose="020B0500000000000000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85049" y="3952700"/>
            <a:ext cx="2124299" cy="461665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sz="3000" dirty="0" smtClean="0">
                <a:latin typeface="cmr10" panose="020B0500000000000000" pitchFamily="34" charset="0"/>
              </a:rPr>
              <a:t>Complexity</a:t>
            </a:r>
            <a:endParaRPr lang="en-US" sz="3000" dirty="0" smtClean="0">
              <a:latin typeface="cmr10" panose="020B0500000000000000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40472" y="2864117"/>
            <a:ext cx="963725" cy="276999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r>
              <a:rPr lang="en-US" b="1" dirty="0" smtClean="0">
                <a:latin typeface="cmr10" panose="020B0500000000000000" pitchFamily="34" charset="0"/>
              </a:rPr>
              <a:t>LaTeX </a:t>
            </a:r>
            <a:endParaRPr lang="en-US" dirty="0" smtClean="0">
              <a:latin typeface="cmr10" panose="020B0500000000000000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473460" y="972984"/>
            <a:ext cx="0" cy="35807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flipV="1">
            <a:off x="7313040" y="501868"/>
            <a:ext cx="4167760" cy="2660432"/>
          </a:xfrm>
          <a:prstGeom prst="arc">
            <a:avLst>
              <a:gd name="adj1" fmla="val 16200000"/>
              <a:gd name="adj2" fmla="val 21315209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685800"/>
            <a:ext cx="5689600" cy="5577348"/>
          </a:xfrm>
        </p:spPr>
        <p:txBody>
          <a:bodyPr/>
          <a:lstStyle/>
          <a:p>
            <a:r>
              <a:rPr lang="en-US" dirty="0" smtClean="0"/>
              <a:t>Let’s make an article!</a:t>
            </a:r>
          </a:p>
          <a:p>
            <a:pPr lvl="1"/>
            <a:r>
              <a:rPr lang="en-US" dirty="0"/>
              <a:t>Hello </a:t>
            </a:r>
            <a:r>
              <a:rPr lang="en-US" dirty="0" smtClean="0"/>
              <a:t>World!</a:t>
            </a:r>
          </a:p>
          <a:p>
            <a:pPr lvl="2"/>
            <a:r>
              <a:rPr lang="en-US" dirty="0" smtClean="0"/>
              <a:t>Text formatting</a:t>
            </a:r>
          </a:p>
          <a:p>
            <a:pPr lvl="1"/>
            <a:r>
              <a:rPr lang="en-US" dirty="0" smtClean="0"/>
              <a:t>The preamble</a:t>
            </a:r>
          </a:p>
          <a:p>
            <a:pPr lvl="2"/>
            <a:r>
              <a:rPr lang="en-US" dirty="0" smtClean="0"/>
              <a:t>Document class</a:t>
            </a:r>
          </a:p>
          <a:p>
            <a:pPr lvl="2"/>
            <a:r>
              <a:rPr lang="en-US" dirty="0" smtClean="0"/>
              <a:t>Packages</a:t>
            </a:r>
          </a:p>
          <a:p>
            <a:pPr lvl="2"/>
            <a:r>
              <a:rPr lang="en-US" dirty="0" smtClean="0"/>
              <a:t>Global </a:t>
            </a:r>
            <a:r>
              <a:rPr lang="en-US" dirty="0" smtClean="0"/>
              <a:t>formatting</a:t>
            </a:r>
            <a:endParaRPr lang="en-US" dirty="0" smtClean="0"/>
          </a:p>
          <a:p>
            <a:pPr lvl="1"/>
            <a:r>
              <a:rPr lang="en-US" dirty="0" smtClean="0"/>
              <a:t>The document</a:t>
            </a:r>
          </a:p>
          <a:p>
            <a:pPr lvl="2"/>
            <a:r>
              <a:rPr lang="en-US" dirty="0" smtClean="0"/>
              <a:t>Create your title/title page.</a:t>
            </a:r>
          </a:p>
          <a:p>
            <a:pPr lvl="2"/>
            <a:r>
              <a:rPr lang="en-US" dirty="0" smtClean="0"/>
              <a:t>Create your abstract</a:t>
            </a:r>
          </a:p>
          <a:p>
            <a:pPr lvl="2"/>
            <a:r>
              <a:rPr lang="en-US" dirty="0" smtClean="0"/>
              <a:t>Sections, subsections, </a:t>
            </a:r>
            <a:r>
              <a:rPr lang="en-US" dirty="0" err="1" smtClean="0"/>
              <a:t>subsubsections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Figures!,Tables</a:t>
            </a:r>
            <a:r>
              <a:rPr lang="en-US" dirty="0" smtClean="0"/>
              <a:t>! Equations! Bibliography!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Organization</a:t>
            </a:r>
            <a:endParaRPr lang="en-US" dirty="0"/>
          </a:p>
          <a:p>
            <a:pPr lvl="2"/>
            <a:r>
              <a:rPr lang="en-US" dirty="0" smtClean="0"/>
              <a:t>Table of contents</a:t>
            </a:r>
          </a:p>
          <a:p>
            <a:pPr lvl="2"/>
            <a:r>
              <a:rPr lang="en-US" dirty="0" smtClean="0"/>
              <a:t>Cross-referencing, hyperlinking.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5806" y="694664"/>
            <a:ext cx="5689600" cy="557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indent="-284163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mr10" panose="020B0500000000000000" pitchFamily="34" charset="0"/>
                <a:ea typeface="+mn-ea"/>
                <a:cs typeface="+mn-cs"/>
              </a:defRPr>
            </a:lvl1pPr>
            <a:lvl2pPr marL="460375" indent="-123825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lvl2pPr>
            <a:lvl3pPr marL="690563" indent="-174625" algn="l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Fancy:</a:t>
            </a:r>
          </a:p>
          <a:p>
            <a:pPr lvl="1"/>
            <a:r>
              <a:rPr lang="en-US" dirty="0" smtClean="0"/>
              <a:t>Making a really nice </a:t>
            </a:r>
            <a:r>
              <a:rPr lang="en-US" dirty="0" smtClean="0"/>
              <a:t>CV (next!).</a:t>
            </a:r>
            <a:endParaRPr lang="en-US" dirty="0" smtClean="0"/>
          </a:p>
          <a:p>
            <a:pPr lvl="1"/>
            <a:r>
              <a:rPr lang="en-US" dirty="0" smtClean="0"/>
              <a:t>Exam-class </a:t>
            </a:r>
            <a:r>
              <a:rPr lang="en-US" dirty="0" smtClean="0"/>
              <a:t>documents</a:t>
            </a:r>
            <a:endParaRPr lang="en-US" dirty="0" smtClean="0"/>
          </a:p>
          <a:p>
            <a:pPr lvl="1"/>
            <a:r>
              <a:rPr lang="en-US" dirty="0" smtClean="0"/>
              <a:t>media9 package: videos, audio, and 3D figures</a:t>
            </a:r>
          </a:p>
          <a:p>
            <a:pPr lvl="1"/>
            <a:r>
              <a:rPr lang="en-US" dirty="0" smtClean="0"/>
              <a:t>Beamer</a:t>
            </a:r>
          </a:p>
          <a:p>
            <a:pPr lvl="2"/>
            <a:r>
              <a:rPr lang="en-US" dirty="0" smtClean="0"/>
              <a:t>Don’t kill yourself –          in </a:t>
            </a:r>
            <a:r>
              <a:rPr lang="en-US" dirty="0" smtClean="0"/>
              <a:t>PowerPoint or </a:t>
            </a:r>
            <a:r>
              <a:rPr lang="en-US" dirty="0" err="1" smtClean="0"/>
              <a:t>LyX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i="1" dirty="0" smtClean="0"/>
              <a:t>Making</a:t>
            </a:r>
            <a:r>
              <a:rPr lang="en-US" dirty="0" smtClean="0"/>
              <a:t> graphics? (</a:t>
            </a:r>
            <a:r>
              <a:rPr lang="en-US" i="1" dirty="0" err="1" smtClean="0"/>
              <a:t>TiKZ</a:t>
            </a:r>
            <a:r>
              <a:rPr lang="en-US" dirty="0" smtClean="0"/>
              <a:t>, </a:t>
            </a:r>
            <a:r>
              <a:rPr lang="en-US" i="1" dirty="0" smtClean="0"/>
              <a:t>Asymptote</a:t>
            </a:r>
            <a:r>
              <a:rPr lang="en-US" dirty="0" smtClean="0"/>
              <a:t>, </a:t>
            </a:r>
            <a:r>
              <a:rPr lang="en-US" i="1" dirty="0" smtClean="0"/>
              <a:t>Mathematica, </a:t>
            </a:r>
            <a:r>
              <a:rPr lang="en-US" i="1" dirty="0" err="1" smtClean="0"/>
              <a:t>Inkscape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Custom commands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Fancy chemistry packages/drawing</a:t>
            </a:r>
          </a:p>
          <a:p>
            <a:pPr lvl="1"/>
            <a:r>
              <a:rPr lang="en-US" dirty="0" smtClean="0"/>
              <a:t>Recipe book ()</a:t>
            </a:r>
          </a:p>
          <a:p>
            <a:pPr lvl="1"/>
            <a:r>
              <a:rPr lang="en-US" dirty="0" smtClean="0"/>
              <a:t>… anything you want.</a:t>
            </a:r>
            <a:endParaRPr lang="en-US" dirty="0" smtClean="0"/>
          </a:p>
          <a:p>
            <a:pPr lvl="1"/>
            <a:endParaRPr lang="en-US" i="1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013" y="2312412"/>
            <a:ext cx="535084" cy="1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528" t="20196" r="31457" b="16406"/>
          <a:stretch/>
        </p:blipFill>
        <p:spPr>
          <a:xfrm>
            <a:off x="431799" y="698500"/>
            <a:ext cx="5861639" cy="469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7014" t="13268" r="30903" b="1634"/>
          <a:stretch/>
        </p:blipFill>
        <p:spPr>
          <a:xfrm>
            <a:off x="6617110" y="825500"/>
            <a:ext cx="496529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305" t="19935" r="7570" b="6732"/>
          <a:stretch/>
        </p:blipFill>
        <p:spPr>
          <a:xfrm>
            <a:off x="347450" y="748792"/>
            <a:ext cx="5951750" cy="340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750" t="38104" r="30903" b="2680"/>
          <a:stretch/>
        </p:blipFill>
        <p:spPr>
          <a:xfrm>
            <a:off x="5686074" y="1206500"/>
            <a:ext cx="6157061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1389" t="12615" r="10278" b="3464"/>
          <a:stretch/>
        </p:blipFill>
        <p:spPr>
          <a:xfrm>
            <a:off x="1204680" y="2810889"/>
            <a:ext cx="4481394" cy="34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13.4608"/>
  <p:tag name="LATEXADDIN" val="\documentclass{article}&#10;\usepackage{amsmath}&#10;\usepackage{amssymb}&#10;\usepackage{units}&#10;\usepackage{mhchem}&#10;\usepackage{xcolor}&#10;\pagestyle{empty}&#10;\mathchardef\mhyphen=&quot;2D&#10;\usepackage{chemformula}[2014/04/08]&#10;\setchemformula{kroeger-vink}&#10;&#10;\makeatletter&#10;\newcommand*\bigcdot{\mathpalette\bigcdot@{.5}}&#10;\newcommand*\bigcdot@[2]{\mathbin{\vcenter{\hbox{\scalebox{#2}{$\m@th#1\bullet$}}}}}&#10;\makeatother&#10;&#10;\begin{document}&#10;&#10;\LaTeX&#10;&#10;&#10;\end{document}"/>
  <p:tag name="IGUANATEXSIZE" val="4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AT_SCI 201 Theme">
  <a:themeElements>
    <a:clrScheme name="NU MatSci 201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520063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B2B2B2"/>
      </a:folHlink>
    </a:clrScheme>
    <a:fontScheme name="JMR-NU">
      <a:majorFont>
        <a:latin typeface="Bebas Neue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0" rIns="91440" bIns="0" rtlCol="0" anchor="ctr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T_SCI 201 Theme" id="{B38562E1-F6A6-42EA-B377-DC8BDA6F1706}" vid="{7B5A0201-785A-4997-A340-CB64E69B8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MAT_SCI 201 Theme</Template>
  <TotalTime>30812</TotalTime>
  <Words>370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Candara</vt:lpstr>
      <vt:lpstr>cmr10</vt:lpstr>
      <vt:lpstr>Symbol</vt:lpstr>
      <vt:lpstr>Times New Roman</vt:lpstr>
      <vt:lpstr>MAT_SCI 201 Theme</vt:lpstr>
      <vt:lpstr>MSUS           Workshop</vt:lpstr>
      <vt:lpstr>When to        ?  </vt:lpstr>
      <vt:lpstr>A Study…</vt:lpstr>
      <vt:lpstr>A Study… Questionnaire ISO 9241/10</vt:lpstr>
      <vt:lpstr>When to Use</vt:lpstr>
      <vt:lpstr>Outline</vt:lpstr>
      <vt:lpstr>Gallery</vt:lpstr>
      <vt:lpstr>Gallery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Materials</dc:title>
  <dc:creator>James Rondinelli</dc:creator>
  <cp:lastModifiedBy>Jonathan Daniel Emery</cp:lastModifiedBy>
  <cp:revision>1673</cp:revision>
  <dcterms:created xsi:type="dcterms:W3CDTF">2015-01-05T19:42:49Z</dcterms:created>
  <dcterms:modified xsi:type="dcterms:W3CDTF">2020-01-16T14:33:41Z</dcterms:modified>
</cp:coreProperties>
</file>