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484" r:id="rId2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C2D7F0"/>
    <a:srgbClr val="FFFF99"/>
    <a:srgbClr val="CCFF99"/>
    <a:srgbClr val="99CCFF"/>
    <a:srgbClr val="FFFFCC"/>
    <a:srgbClr val="FF0000"/>
    <a:srgbClr val="0000FF"/>
    <a:srgbClr val="000099"/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86561" autoAdjust="0"/>
  </p:normalViewPr>
  <p:slideViewPr>
    <p:cSldViewPr>
      <p:cViewPr varScale="1">
        <p:scale>
          <a:sx n="87" d="100"/>
          <a:sy n="87" d="100"/>
        </p:scale>
        <p:origin x="1243" y="67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3006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0AB2793C-16ED-4993-A16F-AAFA1980A102}" type="datetimeFigureOut">
              <a:rPr lang="ko-KR" altLang="en-US"/>
              <a:pPr>
                <a:defRPr/>
              </a:pPr>
              <a:t>2018-04-04</a:t>
            </a:fld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88511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A21FBA05-51D2-4CA2-B0FD-BCA547E355EF}" type="datetimeFigureOut">
              <a:rPr lang="ko-KR" altLang="en-US"/>
              <a:pPr>
                <a:defRPr/>
              </a:pPr>
              <a:t>2018-04-04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6" y="4714885"/>
            <a:ext cx="5438775" cy="446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49D98566-A392-4BFB-AF10-358F76F35A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19912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351284" y="0"/>
            <a:ext cx="6473924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/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351284" y="0"/>
            <a:ext cx="6473924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/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937550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6" y="1628800"/>
            <a:ext cx="4320480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0" indent="-35560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/>
            </a:lvl1pPr>
            <a:lvl2pPr marL="523875" indent="-2555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/>
            </a:lvl2pPr>
            <a:lvl3pPr marL="806450" indent="-2682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/>
            </a:lvl3pPr>
            <a:lvl4pPr marL="989013" indent="-182563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4pPr>
            <a:lvl5pPr marL="1162050" indent="-17303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4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목차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742950" y="2133600"/>
            <a:ext cx="8423275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>
              <a:latin typeface="+mn-lt"/>
              <a:ea typeface="+mn-ea"/>
            </a:endParaRPr>
          </a:p>
        </p:txBody>
      </p:sp>
      <p:sp>
        <p:nvSpPr>
          <p:cNvPr id="5" name="Line 41"/>
          <p:cNvSpPr>
            <a:spLocks noChangeShapeType="1"/>
          </p:cNvSpPr>
          <p:nvPr userDrawn="1"/>
        </p:nvSpPr>
        <p:spPr bwMode="auto">
          <a:xfrm>
            <a:off x="742950" y="3886200"/>
            <a:ext cx="8423275" cy="0"/>
          </a:xfrm>
          <a:prstGeom prst="line">
            <a:avLst/>
          </a:prstGeom>
          <a:noFill/>
          <a:ln w="5715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>
              <a:latin typeface="+mn-lt"/>
              <a:ea typeface="+mn-ea"/>
            </a:endParaRP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715641" y="2317750"/>
            <a:ext cx="8485832" cy="1281113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95000"/>
              </a:lnSpc>
              <a:defRPr sz="36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715641" y="4511675"/>
            <a:ext cx="8485832" cy="1060450"/>
          </a:xfrm>
          <a:prstGeom prst="rect">
            <a:avLst/>
          </a:prstGeom>
          <a:ln w="9525">
            <a:prstDash val="solid"/>
          </a:ln>
        </p:spPr>
        <p:txBody>
          <a:bodyPr/>
          <a:lstStyle>
            <a:lvl1pPr algn="ctr">
              <a:buNone/>
              <a:defRPr sz="2000" b="1"/>
            </a:lvl1pPr>
          </a:lstStyle>
          <a:p>
            <a:r>
              <a:rPr lang="en-US" altLang="en-US" dirty="0"/>
              <a:t>Click to edit Master subtitle style</a:t>
            </a:r>
          </a:p>
          <a:p>
            <a:r>
              <a:rPr lang="en-US" altLang="en-US" dirty="0"/>
              <a:t>Date (style: YYYY.MM.DD.)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1" r:id="rId2"/>
    <p:sldLayoutId id="2147483690" r:id="rId3"/>
    <p:sldLayoutId id="2147483660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AutoShape 286"/>
          <p:cNvCxnSpPr>
            <a:cxnSpLocks noChangeShapeType="1"/>
            <a:stCxn id="36" idx="2"/>
            <a:endCxn id="127" idx="0"/>
          </p:cNvCxnSpPr>
          <p:nvPr/>
        </p:nvCxnSpPr>
        <p:spPr bwMode="auto">
          <a:xfrm rot="16200000" flipH="1">
            <a:off x="5724811" y="113867"/>
            <a:ext cx="1568794" cy="3369593"/>
          </a:xfrm>
          <a:prstGeom prst="bentConnector3">
            <a:avLst>
              <a:gd name="adj1" fmla="val 9321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메뉴구조</a:t>
            </a:r>
            <a:endParaRPr lang="ko-KR" altLang="en-US" dirty="0"/>
          </a:p>
        </p:txBody>
      </p:sp>
      <p:sp>
        <p:nvSpPr>
          <p:cNvPr id="25" name="Text Box 224"/>
          <p:cNvSpPr txBox="1">
            <a:spLocks noChangeArrowheads="1"/>
          </p:cNvSpPr>
          <p:nvPr/>
        </p:nvSpPr>
        <p:spPr bwMode="auto">
          <a:xfrm>
            <a:off x="3542491" y="3170116"/>
            <a:ext cx="1642096" cy="3139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2.3.3.1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원자재 계약 관리</a:t>
            </a:r>
          </a:p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2.3.3.2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부자재 계약 관리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 Box 225"/>
          <p:cNvSpPr txBox="1">
            <a:spLocks noChangeArrowheads="1"/>
          </p:cNvSpPr>
          <p:nvPr/>
        </p:nvSpPr>
        <p:spPr bwMode="auto">
          <a:xfrm>
            <a:off x="3544282" y="2953420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2.3.3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계약 관리</a:t>
            </a: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 Box 230"/>
          <p:cNvSpPr txBox="1">
            <a:spLocks noChangeArrowheads="1"/>
          </p:cNvSpPr>
          <p:nvPr/>
        </p:nvSpPr>
        <p:spPr bwMode="auto">
          <a:xfrm>
            <a:off x="3542491" y="3779396"/>
            <a:ext cx="1643684" cy="4247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2.3.4.1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수입 구매 오더</a:t>
            </a:r>
          </a:p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2.3.4.2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국내 구매 오더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2.3.4.3 </a:t>
            </a:r>
            <a:r>
              <a:rPr lang="ko-KR" altLang="en-US" sz="8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사급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관리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 Box 231"/>
          <p:cNvSpPr txBox="1">
            <a:spLocks noChangeArrowheads="1"/>
          </p:cNvSpPr>
          <p:nvPr/>
        </p:nvSpPr>
        <p:spPr bwMode="auto">
          <a:xfrm>
            <a:off x="3544282" y="3556056"/>
            <a:ext cx="1510271" cy="236388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2.3.4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원료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반제품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 발주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 Box 233"/>
          <p:cNvSpPr txBox="1">
            <a:spLocks noChangeArrowheads="1"/>
          </p:cNvSpPr>
          <p:nvPr/>
        </p:nvSpPr>
        <p:spPr bwMode="auto">
          <a:xfrm>
            <a:off x="3542491" y="4438853"/>
            <a:ext cx="2058581" cy="646331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2.3.5.1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도장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도금 구매 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2.3.5.2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일반자재 구매</a:t>
            </a:r>
          </a:p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2.3.5.3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자산 구매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2.3.5.4 </a:t>
            </a:r>
            <a:r>
              <a:rPr lang="ko-KR" altLang="en-US" sz="800" dirty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서비스 구매</a:t>
            </a:r>
            <a:endParaRPr lang="en-US" altLang="ko-KR" sz="800" dirty="0">
              <a:solidFill>
                <a:srgbClr val="3333FF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2.3.5.5 </a:t>
            </a:r>
            <a:r>
              <a:rPr lang="ko-KR" altLang="en-US" sz="800" dirty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부자재수입 구매</a:t>
            </a:r>
          </a:p>
        </p:txBody>
      </p:sp>
      <p:sp>
        <p:nvSpPr>
          <p:cNvPr id="30" name="Text Box 234"/>
          <p:cNvSpPr txBox="1">
            <a:spLocks noChangeArrowheads="1"/>
          </p:cNvSpPr>
          <p:nvPr/>
        </p:nvSpPr>
        <p:spPr bwMode="auto">
          <a:xfrm>
            <a:off x="3544282" y="4222263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2.3.5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부자재 발주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Rectangle 252"/>
          <p:cNvSpPr>
            <a:spLocks noChangeArrowheads="1"/>
          </p:cNvSpPr>
          <p:nvPr/>
        </p:nvSpPr>
        <p:spPr bwMode="gray">
          <a:xfrm>
            <a:off x="4232274" y="653904"/>
            <a:ext cx="1184275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7432" anchor="ctr"/>
          <a:lstStyle/>
          <a:p>
            <a:pPr algn="ctr" eaLnBrk="0" latinLnBrk="0" hangingPunct="0">
              <a:defRPr/>
            </a:pP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구매</a:t>
            </a:r>
          </a:p>
        </p:txBody>
      </p:sp>
      <p:cxnSp>
        <p:nvCxnSpPr>
          <p:cNvPr id="42" name="AutoShape 263"/>
          <p:cNvCxnSpPr>
            <a:cxnSpLocks noChangeShapeType="1"/>
            <a:stCxn id="62" idx="2"/>
            <a:endCxn id="26" idx="1"/>
          </p:cNvCxnSpPr>
          <p:nvPr/>
        </p:nvCxnSpPr>
        <p:spPr bwMode="auto">
          <a:xfrm rot="16200000" flipH="1">
            <a:off x="2735205" y="2252342"/>
            <a:ext cx="1539153" cy="7900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43" name="AutoShape 264"/>
          <p:cNvCxnSpPr>
            <a:cxnSpLocks noChangeShapeType="1"/>
            <a:stCxn id="62" idx="2"/>
            <a:endCxn id="28" idx="1"/>
          </p:cNvCxnSpPr>
          <p:nvPr/>
        </p:nvCxnSpPr>
        <p:spPr bwMode="auto">
          <a:xfrm rot="16200000" flipH="1">
            <a:off x="2428790" y="2558757"/>
            <a:ext cx="2151983" cy="7900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44" name="AutoShape 266"/>
          <p:cNvCxnSpPr>
            <a:cxnSpLocks noChangeShapeType="1"/>
            <a:stCxn id="62" idx="2"/>
            <a:endCxn id="30" idx="1"/>
          </p:cNvCxnSpPr>
          <p:nvPr/>
        </p:nvCxnSpPr>
        <p:spPr bwMode="auto">
          <a:xfrm rot="16200000" flipH="1">
            <a:off x="2100783" y="2886764"/>
            <a:ext cx="2807996" cy="7900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53" name="AutoShape 284"/>
          <p:cNvCxnSpPr>
            <a:cxnSpLocks noChangeShapeType="1"/>
            <a:stCxn id="36" idx="2"/>
            <a:endCxn id="68" idx="0"/>
          </p:cNvCxnSpPr>
          <p:nvPr/>
        </p:nvCxnSpPr>
        <p:spPr bwMode="auto">
          <a:xfrm rot="5400000">
            <a:off x="4341928" y="798165"/>
            <a:ext cx="266382" cy="698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54" name="AutoShape 285"/>
          <p:cNvCxnSpPr>
            <a:cxnSpLocks noChangeShapeType="1"/>
            <a:stCxn id="36" idx="2"/>
            <a:endCxn id="67" idx="0"/>
          </p:cNvCxnSpPr>
          <p:nvPr/>
        </p:nvCxnSpPr>
        <p:spPr bwMode="auto">
          <a:xfrm rot="5400000">
            <a:off x="3541620" y="-2143"/>
            <a:ext cx="266382" cy="229920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55" name="AutoShape 286"/>
          <p:cNvCxnSpPr>
            <a:cxnSpLocks noChangeShapeType="1"/>
            <a:stCxn id="36" idx="2"/>
            <a:endCxn id="70" idx="0"/>
          </p:cNvCxnSpPr>
          <p:nvPr/>
        </p:nvCxnSpPr>
        <p:spPr bwMode="auto">
          <a:xfrm rot="16200000" flipH="1">
            <a:off x="5152274" y="686405"/>
            <a:ext cx="266382" cy="922106"/>
          </a:xfrm>
          <a:prstGeom prst="bentConnector3">
            <a:avLst>
              <a:gd name="adj1" fmla="val 5357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57" name="AutoShape 288"/>
          <p:cNvCxnSpPr>
            <a:cxnSpLocks noChangeShapeType="1"/>
            <a:stCxn id="36" idx="2"/>
            <a:endCxn id="66" idx="0"/>
          </p:cNvCxnSpPr>
          <p:nvPr/>
        </p:nvCxnSpPr>
        <p:spPr bwMode="auto">
          <a:xfrm rot="5400000">
            <a:off x="2741313" y="-802450"/>
            <a:ext cx="266382" cy="389981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62" name="다이아몬드 61"/>
          <p:cNvSpPr/>
          <p:nvPr/>
        </p:nvSpPr>
        <p:spPr bwMode="auto">
          <a:xfrm>
            <a:off x="3428767" y="1369867"/>
            <a:ext cx="73025" cy="152400"/>
          </a:xfrm>
          <a:prstGeom prst="diamond">
            <a:avLst/>
          </a:prstGeom>
          <a:ln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 b="1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8" name="AutoShape 272"/>
          <p:cNvCxnSpPr>
            <a:cxnSpLocks noChangeShapeType="1"/>
            <a:stCxn id="64" idx="2"/>
            <a:endCxn id="50" idx="1"/>
          </p:cNvCxnSpPr>
          <p:nvPr/>
        </p:nvCxnSpPr>
        <p:spPr bwMode="auto">
          <a:xfrm rot="16200000" flipH="1">
            <a:off x="6626950" y="1600554"/>
            <a:ext cx="248096" cy="9152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49" name="Text Box 276"/>
          <p:cNvSpPr txBox="1">
            <a:spLocks noChangeArrowheads="1"/>
          </p:cNvSpPr>
          <p:nvPr/>
        </p:nvSpPr>
        <p:spPr bwMode="auto">
          <a:xfrm>
            <a:off x="6795492" y="1885432"/>
            <a:ext cx="1319212" cy="4247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2.5.1.1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국내 송장 검증</a:t>
            </a:r>
          </a:p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2.5.1.2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국외 송장 검증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2.5.1.3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부대비 정산</a:t>
            </a:r>
          </a:p>
        </p:txBody>
      </p:sp>
      <p:sp>
        <p:nvSpPr>
          <p:cNvPr id="50" name="Text Box 277"/>
          <p:cNvSpPr txBox="1">
            <a:spLocks noChangeArrowheads="1"/>
          </p:cNvSpPr>
          <p:nvPr/>
        </p:nvSpPr>
        <p:spPr bwMode="auto">
          <a:xfrm>
            <a:off x="6796759" y="1662363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2.5.1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세금계산서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다이아몬드 63"/>
          <p:cNvSpPr/>
          <p:nvPr/>
        </p:nvSpPr>
        <p:spPr bwMode="auto">
          <a:xfrm>
            <a:off x="6669519" y="1369867"/>
            <a:ext cx="71437" cy="152400"/>
          </a:xfrm>
          <a:prstGeom prst="diamond">
            <a:avLst/>
          </a:prstGeom>
          <a:ln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 Box 200"/>
          <p:cNvSpPr txBox="1">
            <a:spLocks noChangeArrowheads="1"/>
          </p:cNvSpPr>
          <p:nvPr/>
        </p:nvSpPr>
        <p:spPr bwMode="auto">
          <a:xfrm>
            <a:off x="322392" y="1873625"/>
            <a:ext cx="1581150" cy="4247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2.1.1.1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자재 마스터 신규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변경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2.1.1.2 Class/</a:t>
            </a:r>
            <a:r>
              <a:rPr lang="ko-KR" altLang="en-US" sz="8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특성값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관리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2.1.1.3 Batch Master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 Box 201"/>
          <p:cNvSpPr txBox="1">
            <a:spLocks noChangeArrowheads="1"/>
          </p:cNvSpPr>
          <p:nvPr/>
        </p:nvSpPr>
        <p:spPr bwMode="auto">
          <a:xfrm>
            <a:off x="323943" y="1662363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2.1.1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자재코드 관리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 Box 206"/>
          <p:cNvSpPr txBox="1">
            <a:spLocks noChangeArrowheads="1"/>
          </p:cNvSpPr>
          <p:nvPr/>
        </p:nvSpPr>
        <p:spPr bwMode="auto">
          <a:xfrm>
            <a:off x="322392" y="4548187"/>
            <a:ext cx="1632621" cy="3139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2.1.5.1 </a:t>
            </a:r>
            <a:r>
              <a:rPr lang="ko-KR" altLang="en-US" sz="800" dirty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신규업체 평가 관리</a:t>
            </a:r>
          </a:p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2.1.5.2 </a:t>
            </a:r>
            <a:r>
              <a:rPr lang="ko-KR" altLang="en-US" sz="800" dirty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업체평가 이력 관리</a:t>
            </a:r>
            <a:endParaRPr lang="en-US" altLang="ko-KR" sz="800" dirty="0">
              <a:solidFill>
                <a:srgbClr val="3333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207"/>
          <p:cNvSpPr txBox="1">
            <a:spLocks noChangeArrowheads="1"/>
          </p:cNvSpPr>
          <p:nvPr/>
        </p:nvSpPr>
        <p:spPr bwMode="auto">
          <a:xfrm>
            <a:off x="344488" y="4332099"/>
            <a:ext cx="1440160" cy="216024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271463" indent="-271463"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2.1.5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공급업체 평가 관리</a:t>
            </a:r>
          </a:p>
        </p:txBody>
      </p:sp>
      <p:sp>
        <p:nvSpPr>
          <p:cNvPr id="17" name="Text Box 209"/>
          <p:cNvSpPr txBox="1">
            <a:spLocks noChangeArrowheads="1"/>
          </p:cNvSpPr>
          <p:nvPr/>
        </p:nvSpPr>
        <p:spPr bwMode="auto">
          <a:xfrm>
            <a:off x="322392" y="2603453"/>
            <a:ext cx="1776638" cy="3139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2.1.2.1 Vendor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마스터 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신규 변경</a:t>
            </a:r>
          </a:p>
        </p:txBody>
      </p:sp>
      <p:sp>
        <p:nvSpPr>
          <p:cNvPr id="18" name="Text Box 210"/>
          <p:cNvSpPr txBox="1">
            <a:spLocks noChangeArrowheads="1"/>
          </p:cNvSpPr>
          <p:nvPr/>
        </p:nvSpPr>
        <p:spPr bwMode="auto">
          <a:xfrm>
            <a:off x="344488" y="2382096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2.1.2 Vendor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코드 관리</a:t>
            </a:r>
          </a:p>
        </p:txBody>
      </p:sp>
      <p:cxnSp>
        <p:nvCxnSpPr>
          <p:cNvPr id="37" name="AutoShape 254"/>
          <p:cNvCxnSpPr>
            <a:cxnSpLocks noChangeShapeType="1"/>
            <a:stCxn id="65" idx="2"/>
            <a:endCxn id="14" idx="1"/>
          </p:cNvCxnSpPr>
          <p:nvPr/>
        </p:nvCxnSpPr>
        <p:spPr bwMode="auto">
          <a:xfrm rot="16200000" flipH="1">
            <a:off x="168433" y="1614853"/>
            <a:ext cx="248096" cy="62923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38" name="AutoShape 255"/>
          <p:cNvCxnSpPr>
            <a:cxnSpLocks noChangeShapeType="1"/>
            <a:stCxn id="65" idx="2"/>
            <a:endCxn id="18" idx="1"/>
          </p:cNvCxnSpPr>
          <p:nvPr/>
        </p:nvCxnSpPr>
        <p:spPr bwMode="auto">
          <a:xfrm rot="16200000" flipH="1">
            <a:off x="-181160" y="1964447"/>
            <a:ext cx="967829" cy="8346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58" name="AutoShape 289"/>
          <p:cNvCxnSpPr>
            <a:cxnSpLocks noChangeShapeType="1"/>
            <a:stCxn id="65" idx="2"/>
            <a:endCxn id="16" idx="1"/>
          </p:cNvCxnSpPr>
          <p:nvPr/>
        </p:nvCxnSpPr>
        <p:spPr bwMode="auto">
          <a:xfrm rot="16200000" flipH="1">
            <a:off x="-1156168" y="2939455"/>
            <a:ext cx="2917844" cy="8346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65" name="다이아몬드 64"/>
          <p:cNvSpPr/>
          <p:nvPr/>
        </p:nvSpPr>
        <p:spPr bwMode="auto">
          <a:xfrm>
            <a:off x="225301" y="1369867"/>
            <a:ext cx="71438" cy="152400"/>
          </a:xfrm>
          <a:prstGeom prst="diamond">
            <a:avLst/>
          </a:prstGeom>
          <a:ln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 Box 206"/>
          <p:cNvSpPr txBox="1">
            <a:spLocks noChangeArrowheads="1"/>
          </p:cNvSpPr>
          <p:nvPr/>
        </p:nvSpPr>
        <p:spPr bwMode="auto">
          <a:xfrm>
            <a:off x="322392" y="3221433"/>
            <a:ext cx="1622848" cy="3139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2.1.3.1 Info Record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2.1.3.2 Condition Master </a:t>
            </a:r>
            <a:endParaRPr lang="ko-KR" altLang="en-US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 Box 207"/>
          <p:cNvSpPr txBox="1">
            <a:spLocks noChangeArrowheads="1"/>
          </p:cNvSpPr>
          <p:nvPr/>
        </p:nvSpPr>
        <p:spPr bwMode="auto">
          <a:xfrm>
            <a:off x="344488" y="3004268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2.1.3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가격 </a:t>
            </a: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Master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4" name="AutoShape 254"/>
          <p:cNvCxnSpPr>
            <a:cxnSpLocks noChangeShapeType="1"/>
            <a:endCxn id="77" idx="1"/>
          </p:cNvCxnSpPr>
          <p:nvPr/>
        </p:nvCxnSpPr>
        <p:spPr bwMode="auto">
          <a:xfrm rot="16200000" flipH="1">
            <a:off x="-521878" y="2245902"/>
            <a:ext cx="1645418" cy="87313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19" name="Text Box 212"/>
          <p:cNvSpPr txBox="1">
            <a:spLocks noChangeArrowheads="1"/>
          </p:cNvSpPr>
          <p:nvPr/>
        </p:nvSpPr>
        <p:spPr bwMode="auto">
          <a:xfrm>
            <a:off x="1941850" y="1873625"/>
            <a:ext cx="1737866" cy="3139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2.2.1.1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원자재 연간 구매계획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62000">
              <a:lnSpc>
                <a:spcPct val="90000"/>
              </a:lnSpc>
            </a:pPr>
            <a:r>
              <a:rPr lang="en-US" altLang="ko-KR" sz="800" strike="sngStrike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2.2.1.2 </a:t>
            </a:r>
            <a:r>
              <a:rPr lang="ko-KR" altLang="en-US" sz="800" strike="sngStrike" dirty="0" err="1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부재료</a:t>
            </a:r>
            <a:r>
              <a:rPr lang="ko-KR" altLang="en-US" sz="800" strike="sngStrike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구매계획</a:t>
            </a:r>
            <a:endParaRPr lang="en-US" altLang="ko-KR" sz="800" strike="sngStrike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 Box 213"/>
          <p:cNvSpPr txBox="1">
            <a:spLocks noChangeArrowheads="1"/>
          </p:cNvSpPr>
          <p:nvPr/>
        </p:nvSpPr>
        <p:spPr bwMode="auto">
          <a:xfrm>
            <a:off x="1942147" y="1662363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2.2.1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연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간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사업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계획</a:t>
            </a:r>
          </a:p>
        </p:txBody>
      </p:sp>
      <p:sp>
        <p:nvSpPr>
          <p:cNvPr id="22" name="Text Box 219"/>
          <p:cNvSpPr txBox="1">
            <a:spLocks noChangeArrowheads="1"/>
          </p:cNvSpPr>
          <p:nvPr/>
        </p:nvSpPr>
        <p:spPr bwMode="auto">
          <a:xfrm>
            <a:off x="1942146" y="2483597"/>
            <a:ext cx="1426677" cy="220216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2.2.2 3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개월 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Rolling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계획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AutoShape 258"/>
          <p:cNvCxnSpPr>
            <a:cxnSpLocks noChangeShapeType="1"/>
            <a:stCxn id="61" idx="2"/>
            <a:endCxn id="20" idx="1"/>
          </p:cNvCxnSpPr>
          <p:nvPr/>
        </p:nvCxnSpPr>
        <p:spPr bwMode="auto">
          <a:xfrm rot="16200000" flipH="1">
            <a:off x="1788330" y="1616546"/>
            <a:ext cx="248096" cy="59537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40" name="AutoShape 259"/>
          <p:cNvCxnSpPr>
            <a:cxnSpLocks noChangeShapeType="1"/>
            <a:stCxn id="61" idx="2"/>
            <a:endCxn id="22" idx="1"/>
          </p:cNvCxnSpPr>
          <p:nvPr/>
        </p:nvCxnSpPr>
        <p:spPr bwMode="auto">
          <a:xfrm rot="16200000" flipH="1">
            <a:off x="1376659" y="2028218"/>
            <a:ext cx="1071438" cy="59536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61" name="다이아몬드 60"/>
          <p:cNvSpPr/>
          <p:nvPr/>
        </p:nvSpPr>
        <p:spPr bwMode="auto">
          <a:xfrm>
            <a:off x="1847887" y="1369867"/>
            <a:ext cx="69445" cy="152400"/>
          </a:xfrm>
          <a:prstGeom prst="diamond">
            <a:avLst/>
          </a:prstGeom>
          <a:ln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 Box 212"/>
          <p:cNvSpPr txBox="1">
            <a:spLocks noChangeArrowheads="1"/>
          </p:cNvSpPr>
          <p:nvPr/>
        </p:nvSpPr>
        <p:spPr bwMode="auto">
          <a:xfrm>
            <a:off x="1941850" y="2703813"/>
            <a:ext cx="1523430" cy="4247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2.2.2.1 </a:t>
            </a:r>
            <a:r>
              <a:rPr lang="ko-KR" altLang="en-US" sz="8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일반재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특수재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구매계획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62000">
              <a:lnSpc>
                <a:spcPct val="90000"/>
              </a:lnSpc>
            </a:pPr>
            <a:r>
              <a:rPr lang="en-US" altLang="ko-KR" sz="800" strike="sngStrike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2.2.2.2 </a:t>
            </a:r>
            <a:r>
              <a:rPr lang="ko-KR" altLang="en-US" sz="800" strike="sngStrike" dirty="0" err="1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특수재</a:t>
            </a:r>
            <a:r>
              <a:rPr lang="ko-KR" altLang="en-US" sz="800" strike="sngStrike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구매계획</a:t>
            </a:r>
            <a:endParaRPr lang="en-US" altLang="ko-KR" sz="800" strike="sngStrike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9" name="AutoShape 272"/>
          <p:cNvCxnSpPr>
            <a:cxnSpLocks noChangeShapeType="1"/>
            <a:stCxn id="102" idx="2"/>
            <a:endCxn id="101" idx="1"/>
          </p:cNvCxnSpPr>
          <p:nvPr/>
        </p:nvCxnSpPr>
        <p:spPr bwMode="auto">
          <a:xfrm rot="16200000" flipH="1">
            <a:off x="8242523" y="1597922"/>
            <a:ext cx="257740" cy="8714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100" name="Text Box 276"/>
          <p:cNvSpPr txBox="1">
            <a:spLocks noChangeArrowheads="1"/>
          </p:cNvSpPr>
          <p:nvPr/>
        </p:nvSpPr>
        <p:spPr bwMode="auto">
          <a:xfrm>
            <a:off x="8405132" y="1911725"/>
            <a:ext cx="1372404" cy="4247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2.6.1.1 L/C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및 보험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부보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관리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2.6.1.2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B/L, L/G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 Box 277"/>
          <p:cNvSpPr txBox="1">
            <a:spLocks noChangeArrowheads="1"/>
          </p:cNvSpPr>
          <p:nvPr/>
        </p:nvSpPr>
        <p:spPr bwMode="auto">
          <a:xfrm>
            <a:off x="8414964" y="1662363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2.6.1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수입 </a:t>
            </a: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Process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다이아몬드 101"/>
          <p:cNvSpPr/>
          <p:nvPr/>
        </p:nvSpPr>
        <p:spPr bwMode="auto">
          <a:xfrm>
            <a:off x="8292103" y="1360223"/>
            <a:ext cx="71437" cy="152400"/>
          </a:xfrm>
          <a:prstGeom prst="diamond">
            <a:avLst/>
          </a:prstGeom>
          <a:ln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 Box 236"/>
          <p:cNvSpPr txBox="1">
            <a:spLocks noChangeArrowheads="1"/>
          </p:cNvSpPr>
          <p:nvPr/>
        </p:nvSpPr>
        <p:spPr bwMode="auto">
          <a:xfrm>
            <a:off x="5180836" y="1873625"/>
            <a:ext cx="1581150" cy="535531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2.4.1.1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원자재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 입고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2.4.1.2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부자재 입고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2.4.1.3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자산 입고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62000">
              <a:lnSpc>
                <a:spcPct val="90000"/>
              </a:lnSpc>
            </a:pPr>
            <a:r>
              <a:rPr lang="en-US" altLang="ko-KR" sz="800" strike="sngStrike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2.4.1.4 </a:t>
            </a:r>
            <a:r>
              <a:rPr lang="ko-KR" altLang="en-US" sz="800" strike="sngStrike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부산물 입고</a:t>
            </a:r>
            <a:endParaRPr lang="en-US" altLang="ko-KR" sz="800" strike="sngStrike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 Box 237"/>
          <p:cNvSpPr txBox="1">
            <a:spLocks noChangeArrowheads="1"/>
          </p:cNvSpPr>
          <p:nvPr/>
        </p:nvSpPr>
        <p:spPr bwMode="auto">
          <a:xfrm>
            <a:off x="5178555" y="1662363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2.4.1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입고 관리</a:t>
            </a:r>
          </a:p>
        </p:txBody>
      </p:sp>
      <p:sp>
        <p:nvSpPr>
          <p:cNvPr id="33" name="Text Box 239"/>
          <p:cNvSpPr txBox="1">
            <a:spLocks noChangeArrowheads="1"/>
          </p:cNvSpPr>
          <p:nvPr/>
        </p:nvSpPr>
        <p:spPr bwMode="auto">
          <a:xfrm>
            <a:off x="5180836" y="2737680"/>
            <a:ext cx="1860396" cy="867930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2.4.2.1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재고 유형별 이동</a:t>
            </a:r>
          </a:p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2.4.2.2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공장간 이동</a:t>
            </a:r>
          </a:p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2.4.2.3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반품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/Claim 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2.4.2.4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자재 출입관리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2.4.2.5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수불조정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재고실사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62000">
              <a:lnSpc>
                <a:spcPct val="90000"/>
              </a:lnSpc>
            </a:pPr>
            <a:r>
              <a:rPr lang="en-US" altLang="ko-KR" sz="800" strike="sngStrike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2.4.2.6 </a:t>
            </a:r>
            <a:r>
              <a:rPr lang="ko-KR" altLang="en-US" sz="800" strike="sngStrike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유무상 재고관리</a:t>
            </a:r>
            <a:endParaRPr lang="en-US" altLang="ko-KR" sz="800" strike="sngStrike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2.4.2.7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예약 및 출고</a:t>
            </a:r>
          </a:p>
        </p:txBody>
      </p:sp>
      <p:sp>
        <p:nvSpPr>
          <p:cNvPr id="34" name="Text Box 240"/>
          <p:cNvSpPr txBox="1">
            <a:spLocks noChangeArrowheads="1"/>
          </p:cNvSpPr>
          <p:nvPr/>
        </p:nvSpPr>
        <p:spPr bwMode="auto">
          <a:xfrm>
            <a:off x="5178555" y="2517464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2.4.2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재고 이동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출고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5" name="AutoShape 268"/>
          <p:cNvCxnSpPr>
            <a:cxnSpLocks noChangeShapeType="1"/>
            <a:stCxn id="63" idx="2"/>
            <a:endCxn id="32" idx="1"/>
          </p:cNvCxnSpPr>
          <p:nvPr/>
        </p:nvCxnSpPr>
        <p:spPr bwMode="auto">
          <a:xfrm rot="16200000" flipH="1">
            <a:off x="5010365" y="1602173"/>
            <a:ext cx="248096" cy="88283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46" name="AutoShape 269"/>
          <p:cNvCxnSpPr>
            <a:cxnSpLocks noChangeShapeType="1"/>
            <a:stCxn id="63" idx="2"/>
            <a:endCxn id="34" idx="1"/>
          </p:cNvCxnSpPr>
          <p:nvPr/>
        </p:nvCxnSpPr>
        <p:spPr bwMode="auto">
          <a:xfrm rot="16200000" flipH="1">
            <a:off x="4582815" y="2029723"/>
            <a:ext cx="1103197" cy="88283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63" name="다이아몬드 62"/>
          <p:cNvSpPr/>
          <p:nvPr/>
        </p:nvSpPr>
        <p:spPr bwMode="auto">
          <a:xfrm>
            <a:off x="5054553" y="1369867"/>
            <a:ext cx="71438" cy="152400"/>
          </a:xfrm>
          <a:prstGeom prst="diamond">
            <a:avLst/>
          </a:prstGeom>
          <a:ln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700" b="1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8" name="AutoShape 286"/>
          <p:cNvCxnSpPr>
            <a:cxnSpLocks noChangeShapeType="1"/>
            <a:stCxn id="36" idx="2"/>
            <a:endCxn id="69" idx="0"/>
          </p:cNvCxnSpPr>
          <p:nvPr/>
        </p:nvCxnSpPr>
        <p:spPr bwMode="auto">
          <a:xfrm rot="16200000" flipH="1">
            <a:off x="5963017" y="-124339"/>
            <a:ext cx="266382" cy="2543593"/>
          </a:xfrm>
          <a:prstGeom prst="bentConnector3">
            <a:avLst>
              <a:gd name="adj1" fmla="val 5357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51" name="AutoShape 286"/>
          <p:cNvCxnSpPr>
            <a:cxnSpLocks noChangeShapeType="1"/>
            <a:stCxn id="36" idx="2"/>
            <a:endCxn id="103" idx="0"/>
          </p:cNvCxnSpPr>
          <p:nvPr/>
        </p:nvCxnSpPr>
        <p:spPr bwMode="auto">
          <a:xfrm rot="16200000" flipH="1">
            <a:off x="6774157" y="-935479"/>
            <a:ext cx="266382" cy="4165873"/>
          </a:xfrm>
          <a:prstGeom prst="bentConnector3">
            <a:avLst>
              <a:gd name="adj1" fmla="val 5357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69" name="Rectangle 294"/>
          <p:cNvSpPr>
            <a:spLocks noChangeArrowheads="1"/>
          </p:cNvSpPr>
          <p:nvPr/>
        </p:nvSpPr>
        <p:spPr bwMode="auto">
          <a:xfrm>
            <a:off x="6647280" y="1280649"/>
            <a:ext cx="1441450" cy="269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2.5 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송장 관리</a:t>
            </a:r>
          </a:p>
        </p:txBody>
      </p:sp>
      <p:sp>
        <p:nvSpPr>
          <p:cNvPr id="103" name="Rectangle 294"/>
          <p:cNvSpPr>
            <a:spLocks noChangeArrowheads="1"/>
          </p:cNvSpPr>
          <p:nvPr/>
        </p:nvSpPr>
        <p:spPr bwMode="auto">
          <a:xfrm>
            <a:off x="8269560" y="1280649"/>
            <a:ext cx="1441450" cy="269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2.6 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수입관리</a:t>
            </a:r>
          </a:p>
        </p:txBody>
      </p:sp>
      <p:sp>
        <p:nvSpPr>
          <p:cNvPr id="70" name="Rectangle 267"/>
          <p:cNvSpPr>
            <a:spLocks noChangeArrowheads="1"/>
          </p:cNvSpPr>
          <p:nvPr/>
        </p:nvSpPr>
        <p:spPr bwMode="auto">
          <a:xfrm>
            <a:off x="5026587" y="1280649"/>
            <a:ext cx="1439862" cy="269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.4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재고 관리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 Box 219"/>
          <p:cNvSpPr txBox="1">
            <a:spLocks noChangeArrowheads="1"/>
          </p:cNvSpPr>
          <p:nvPr/>
        </p:nvSpPr>
        <p:spPr bwMode="auto">
          <a:xfrm>
            <a:off x="1951821" y="3390440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2.2.3 </a:t>
            </a:r>
            <a:r>
              <a:rPr lang="ko-KR" altLang="en-US" sz="800" b="1" dirty="0" err="1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부재료</a:t>
            </a:r>
            <a:r>
              <a:rPr lang="ko-KR" altLang="en-US" sz="800" b="1" dirty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 구매</a:t>
            </a:r>
            <a:r>
              <a:rPr lang="ko-KR" altLang="en-US" sz="800" dirty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 계획</a:t>
            </a:r>
            <a:endParaRPr lang="ko-KR" altLang="en-US" sz="800" b="1" dirty="0">
              <a:solidFill>
                <a:srgbClr val="3333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3" name="AutoShape 259"/>
          <p:cNvCxnSpPr>
            <a:cxnSpLocks noChangeShapeType="1"/>
            <a:stCxn id="61" idx="2"/>
            <a:endCxn id="71" idx="1"/>
          </p:cNvCxnSpPr>
          <p:nvPr/>
        </p:nvCxnSpPr>
        <p:spPr bwMode="auto">
          <a:xfrm rot="16200000" flipH="1">
            <a:off x="929129" y="2475747"/>
            <a:ext cx="1976173" cy="6921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67" name="Rectangle 257"/>
          <p:cNvSpPr>
            <a:spLocks noChangeArrowheads="1"/>
          </p:cNvSpPr>
          <p:nvPr/>
        </p:nvSpPr>
        <p:spPr bwMode="auto">
          <a:xfrm>
            <a:off x="1825357" y="1280649"/>
            <a:ext cx="1399706" cy="269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2.2 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구매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계획 수립 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 Box 206"/>
          <p:cNvSpPr txBox="1">
            <a:spLocks noChangeArrowheads="1"/>
          </p:cNvSpPr>
          <p:nvPr/>
        </p:nvSpPr>
        <p:spPr bwMode="auto">
          <a:xfrm>
            <a:off x="322895" y="3890054"/>
            <a:ext cx="1632621" cy="3139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2.1.4.1 Source List </a:t>
            </a:r>
            <a:endParaRPr lang="ko-KR" altLang="en-US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62000">
              <a:lnSpc>
                <a:spcPct val="90000"/>
              </a:lnSpc>
            </a:pPr>
            <a:r>
              <a:rPr lang="en-US" altLang="ko-KR" sz="800" strike="sngStrike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2.1.4.2 Quota Arrangement</a:t>
            </a:r>
          </a:p>
        </p:txBody>
      </p:sp>
      <p:sp>
        <p:nvSpPr>
          <p:cNvPr id="80" name="Text Box 207"/>
          <p:cNvSpPr txBox="1">
            <a:spLocks noChangeArrowheads="1"/>
          </p:cNvSpPr>
          <p:nvPr/>
        </p:nvSpPr>
        <p:spPr bwMode="auto">
          <a:xfrm>
            <a:off x="344991" y="3673966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2.1.4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구매 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Master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1" name="AutoShape 289"/>
          <p:cNvCxnSpPr>
            <a:cxnSpLocks noChangeShapeType="1"/>
            <a:stCxn id="65" idx="2"/>
            <a:endCxn id="80" idx="1"/>
          </p:cNvCxnSpPr>
          <p:nvPr/>
        </p:nvCxnSpPr>
        <p:spPr bwMode="auto">
          <a:xfrm rot="16200000" flipH="1">
            <a:off x="-826844" y="2610130"/>
            <a:ext cx="2259699" cy="83971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66" name="Rectangle 253"/>
          <p:cNvSpPr>
            <a:spLocks noChangeArrowheads="1"/>
          </p:cNvSpPr>
          <p:nvPr/>
        </p:nvSpPr>
        <p:spPr bwMode="auto">
          <a:xfrm>
            <a:off x="204664" y="1280649"/>
            <a:ext cx="1439862" cy="269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2.1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기준 정보 관리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 Box 230"/>
          <p:cNvSpPr txBox="1">
            <a:spLocks noChangeArrowheads="1"/>
          </p:cNvSpPr>
          <p:nvPr/>
        </p:nvSpPr>
        <p:spPr bwMode="auto">
          <a:xfrm>
            <a:off x="3542491" y="2585821"/>
            <a:ext cx="1643684" cy="3139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2.3.2.1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전자 입찰관리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2.3.2.2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견적요청 및 관리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 Box 231"/>
          <p:cNvSpPr txBox="1">
            <a:spLocks noChangeArrowheads="1"/>
          </p:cNvSpPr>
          <p:nvPr/>
        </p:nvSpPr>
        <p:spPr bwMode="auto">
          <a:xfrm>
            <a:off x="3544282" y="2365605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2.3.2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견적 관리</a:t>
            </a:r>
          </a:p>
        </p:txBody>
      </p:sp>
      <p:cxnSp>
        <p:nvCxnSpPr>
          <p:cNvPr id="89" name="AutoShape 266"/>
          <p:cNvCxnSpPr>
            <a:cxnSpLocks noChangeShapeType="1"/>
            <a:stCxn id="62" idx="2"/>
            <a:endCxn id="88" idx="1"/>
          </p:cNvCxnSpPr>
          <p:nvPr/>
        </p:nvCxnSpPr>
        <p:spPr bwMode="auto">
          <a:xfrm rot="16200000" flipH="1">
            <a:off x="3029112" y="1958435"/>
            <a:ext cx="951338" cy="7900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94" name="Text Box 212"/>
          <p:cNvSpPr txBox="1">
            <a:spLocks noChangeArrowheads="1"/>
          </p:cNvSpPr>
          <p:nvPr/>
        </p:nvSpPr>
        <p:spPr bwMode="auto">
          <a:xfrm>
            <a:off x="1928664" y="3642387"/>
            <a:ext cx="1584176" cy="4247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800" strike="sngStrike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2.2.3.1 </a:t>
            </a:r>
            <a:r>
              <a:rPr lang="ko-KR" altLang="en-US" sz="800" strike="sngStrike" dirty="0" err="1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일반재</a:t>
            </a:r>
            <a:r>
              <a:rPr lang="ko-KR" altLang="en-US" sz="800" strike="sngStrike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strike="sngStrike" dirty="0" err="1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구매량</a:t>
            </a:r>
            <a:r>
              <a:rPr lang="ko-KR" altLang="en-US" sz="800" strike="sngStrike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관리</a:t>
            </a:r>
            <a:endParaRPr lang="en-US" altLang="ko-KR" sz="800" strike="sngStrike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62000">
              <a:lnSpc>
                <a:spcPct val="90000"/>
              </a:lnSpc>
            </a:pPr>
            <a:r>
              <a:rPr lang="en-US" altLang="ko-KR" sz="800" strike="sngStrike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2.2.3.2 </a:t>
            </a:r>
            <a:r>
              <a:rPr lang="ko-KR" altLang="en-US" sz="800" strike="sngStrike" dirty="0" err="1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특수재</a:t>
            </a:r>
            <a:r>
              <a:rPr lang="ko-KR" altLang="en-US" sz="800" strike="sngStrike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strike="sngStrike" dirty="0" err="1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구매량</a:t>
            </a:r>
            <a:r>
              <a:rPr lang="ko-KR" altLang="en-US" sz="800" strike="sngStrike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관리</a:t>
            </a:r>
            <a:endParaRPr lang="en-US" altLang="ko-KR" sz="800" strike="sngStrike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2.2.3.3 </a:t>
            </a:r>
            <a:r>
              <a:rPr lang="ko-KR" altLang="en-US" sz="800" dirty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주요 </a:t>
            </a:r>
            <a:r>
              <a:rPr lang="ko-KR" altLang="en-US" sz="800" dirty="0" err="1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부재료</a:t>
            </a:r>
            <a:r>
              <a:rPr lang="ko-KR" altLang="en-US" sz="800" dirty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 구매계획</a:t>
            </a:r>
            <a:r>
              <a:rPr lang="en-US" altLang="ko-KR" sz="800" dirty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91" name="Text Box 224"/>
          <p:cNvSpPr txBox="1">
            <a:spLocks noChangeArrowheads="1"/>
          </p:cNvSpPr>
          <p:nvPr/>
        </p:nvSpPr>
        <p:spPr bwMode="auto">
          <a:xfrm>
            <a:off x="3542491" y="1840389"/>
            <a:ext cx="1642096" cy="4247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2.3.1.1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원자재 구매요청</a:t>
            </a:r>
          </a:p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2.3.1.2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부자재 구매요청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2.3.1.3 </a:t>
            </a:r>
            <a:r>
              <a:rPr lang="ko-KR" altLang="en-US" sz="800" dirty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상품 구매요청</a:t>
            </a:r>
            <a:endParaRPr lang="en-US" altLang="ko-KR" sz="800" dirty="0">
              <a:solidFill>
                <a:srgbClr val="3333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 Box 225"/>
          <p:cNvSpPr txBox="1">
            <a:spLocks noChangeArrowheads="1"/>
          </p:cNvSpPr>
          <p:nvPr/>
        </p:nvSpPr>
        <p:spPr bwMode="auto">
          <a:xfrm>
            <a:off x="3544282" y="1623693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2.3.1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구매요청 관리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3" name="AutoShape 266"/>
          <p:cNvCxnSpPr>
            <a:cxnSpLocks noChangeShapeType="1"/>
            <a:stCxn id="62" idx="2"/>
            <a:endCxn id="92" idx="1"/>
          </p:cNvCxnSpPr>
          <p:nvPr/>
        </p:nvCxnSpPr>
        <p:spPr bwMode="auto">
          <a:xfrm rot="16200000" flipH="1">
            <a:off x="3400068" y="1587479"/>
            <a:ext cx="209426" cy="7900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68" name="Rectangle 262"/>
          <p:cNvSpPr>
            <a:spLocks noChangeArrowheads="1"/>
          </p:cNvSpPr>
          <p:nvPr/>
        </p:nvSpPr>
        <p:spPr bwMode="auto">
          <a:xfrm>
            <a:off x="3405894" y="1280649"/>
            <a:ext cx="1439862" cy="269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2.3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구매관리 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8" name="AutoShape 272"/>
          <p:cNvCxnSpPr>
            <a:cxnSpLocks noChangeShapeType="1"/>
            <a:stCxn id="127" idx="1"/>
            <a:endCxn id="133" idx="1"/>
          </p:cNvCxnSpPr>
          <p:nvPr/>
        </p:nvCxnSpPr>
        <p:spPr bwMode="auto">
          <a:xfrm rot="10800000" flipH="1" flipV="1">
            <a:off x="7473280" y="2717998"/>
            <a:ext cx="355788" cy="3456021"/>
          </a:xfrm>
          <a:prstGeom prst="bentConnector3">
            <a:avLst>
              <a:gd name="adj1" fmla="val -6425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119" name="Text Box 276"/>
          <p:cNvSpPr txBox="1">
            <a:spLocks noChangeArrowheads="1"/>
          </p:cNvSpPr>
          <p:nvPr/>
        </p:nvSpPr>
        <p:spPr bwMode="auto">
          <a:xfrm>
            <a:off x="7829068" y="3791898"/>
            <a:ext cx="1872208" cy="4247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2.7.2.1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원자재 검사 결과 수신 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(I/F)</a:t>
            </a:r>
          </a:p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2.7.2.2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부재료 검사 결과 수신 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(I/F)</a:t>
            </a:r>
          </a:p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2.7.2.3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입고품질 판정 결과 관리</a:t>
            </a:r>
          </a:p>
        </p:txBody>
      </p:sp>
      <p:sp>
        <p:nvSpPr>
          <p:cNvPr id="120" name="Text Box 277"/>
          <p:cNvSpPr txBox="1">
            <a:spLocks noChangeArrowheads="1"/>
          </p:cNvSpPr>
          <p:nvPr/>
        </p:nvSpPr>
        <p:spPr bwMode="auto">
          <a:xfrm>
            <a:off x="7829068" y="3573016"/>
            <a:ext cx="1728192" cy="218882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2.7.2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입고품질 판정결과 수신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 Box 276"/>
          <p:cNvSpPr txBox="1">
            <a:spLocks noChangeArrowheads="1"/>
          </p:cNvSpPr>
          <p:nvPr/>
        </p:nvSpPr>
        <p:spPr bwMode="auto">
          <a:xfrm>
            <a:off x="7829068" y="4439970"/>
            <a:ext cx="1728192" cy="3139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2.7.3.1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일반자재 수입 검사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2.7.3.2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외주가공 수입 검사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Text Box 277"/>
          <p:cNvSpPr txBox="1">
            <a:spLocks noChangeArrowheads="1"/>
          </p:cNvSpPr>
          <p:nvPr/>
        </p:nvSpPr>
        <p:spPr bwMode="auto">
          <a:xfrm>
            <a:off x="7829068" y="4221088"/>
            <a:ext cx="148441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2.7.3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부자재 수입검사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3" name="AutoShape 272"/>
          <p:cNvCxnSpPr>
            <a:cxnSpLocks noChangeShapeType="1"/>
            <a:stCxn id="127" idx="1"/>
            <a:endCxn id="128" idx="1"/>
          </p:cNvCxnSpPr>
          <p:nvPr/>
        </p:nvCxnSpPr>
        <p:spPr bwMode="auto">
          <a:xfrm rot="10800000" flipH="1" flipV="1">
            <a:off x="7473279" y="2717999"/>
            <a:ext cx="355789" cy="2188594"/>
          </a:xfrm>
          <a:prstGeom prst="bentConnector3">
            <a:avLst>
              <a:gd name="adj1" fmla="val -6425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124" name="Text Box 276"/>
          <p:cNvSpPr txBox="1">
            <a:spLocks noChangeArrowheads="1"/>
          </p:cNvSpPr>
          <p:nvPr/>
        </p:nvSpPr>
        <p:spPr bwMode="auto">
          <a:xfrm>
            <a:off x="7829068" y="3148284"/>
            <a:ext cx="2020476" cy="4247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2.7.1.1 </a:t>
            </a:r>
            <a:r>
              <a:rPr lang="ko-KR" altLang="en-US" sz="800" dirty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입고정보 관리 </a:t>
            </a:r>
            <a:r>
              <a:rPr lang="en-US" altLang="ko-KR" sz="800" dirty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(VAN</a:t>
            </a:r>
            <a:r>
              <a:rPr lang="ko-KR" altLang="en-US" sz="800" dirty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업체</a:t>
            </a:r>
            <a:r>
              <a:rPr lang="en-US" altLang="ko-KR" sz="800" dirty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00" dirty="0">
              <a:solidFill>
                <a:srgbClr val="3333FF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2.7.1.2 </a:t>
            </a:r>
            <a:r>
              <a:rPr lang="ko-KR" altLang="en-US" sz="800" dirty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입고정보</a:t>
            </a:r>
            <a:r>
              <a:rPr lang="en-US" altLang="ko-KR" sz="800" dirty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관리 </a:t>
            </a:r>
            <a:r>
              <a:rPr lang="en-US" altLang="ko-KR" sz="800" dirty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(Manual</a:t>
            </a:r>
            <a:r>
              <a:rPr lang="ko-KR" altLang="en-US" sz="800" dirty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업체</a:t>
            </a:r>
            <a:r>
              <a:rPr lang="en-US" altLang="ko-KR" sz="800" dirty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2.7.1.3 </a:t>
            </a:r>
            <a:r>
              <a:rPr lang="ko-KR" altLang="en-US" sz="800" dirty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입고정보 </a:t>
            </a:r>
            <a:r>
              <a:rPr lang="en-US" altLang="ko-KR" sz="80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MES, APS </a:t>
            </a:r>
            <a:r>
              <a:rPr lang="en-US" altLang="ko-KR" sz="800" dirty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I/F</a:t>
            </a:r>
            <a:endParaRPr lang="ko-KR" altLang="en-US" sz="800" dirty="0">
              <a:solidFill>
                <a:srgbClr val="3333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Text Box 277"/>
          <p:cNvSpPr txBox="1">
            <a:spLocks noChangeArrowheads="1"/>
          </p:cNvSpPr>
          <p:nvPr/>
        </p:nvSpPr>
        <p:spPr bwMode="auto">
          <a:xfrm>
            <a:off x="7829068" y="2929402"/>
            <a:ext cx="148441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2.7.1 </a:t>
            </a:r>
            <a:r>
              <a:rPr lang="ko-KR" altLang="en-US" sz="800" b="1" dirty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원자재 입고정보</a:t>
            </a:r>
            <a:r>
              <a:rPr lang="en-US" altLang="ko-KR" sz="800" b="1" dirty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b="1" dirty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</a:p>
        </p:txBody>
      </p:sp>
      <p:cxnSp>
        <p:nvCxnSpPr>
          <p:cNvPr id="126" name="AutoShape 272"/>
          <p:cNvCxnSpPr>
            <a:cxnSpLocks noChangeShapeType="1"/>
            <a:stCxn id="127" idx="1"/>
            <a:endCxn id="125" idx="1"/>
          </p:cNvCxnSpPr>
          <p:nvPr/>
        </p:nvCxnSpPr>
        <p:spPr bwMode="auto">
          <a:xfrm rot="10800000" flipH="1" flipV="1">
            <a:off x="7473280" y="2717998"/>
            <a:ext cx="355788" cy="319403"/>
          </a:xfrm>
          <a:prstGeom prst="bentConnector3">
            <a:avLst>
              <a:gd name="adj1" fmla="val -6425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127" name="Rectangle 294"/>
          <p:cNvSpPr>
            <a:spLocks noChangeArrowheads="1"/>
          </p:cNvSpPr>
          <p:nvPr/>
        </p:nvSpPr>
        <p:spPr bwMode="auto">
          <a:xfrm>
            <a:off x="7473280" y="2583061"/>
            <a:ext cx="1441450" cy="269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defTabSz="762000"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.7 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품질관리</a:t>
            </a:r>
          </a:p>
        </p:txBody>
      </p:sp>
      <p:sp>
        <p:nvSpPr>
          <p:cNvPr id="128" name="Text Box 277"/>
          <p:cNvSpPr txBox="1">
            <a:spLocks noChangeArrowheads="1"/>
          </p:cNvSpPr>
          <p:nvPr/>
        </p:nvSpPr>
        <p:spPr bwMode="auto">
          <a:xfrm>
            <a:off x="7829069" y="4797152"/>
            <a:ext cx="1484410" cy="218882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2.7.4 </a:t>
            </a:r>
            <a:r>
              <a:rPr lang="ko-KR" altLang="en-US" sz="800" b="1" dirty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불량</a:t>
            </a:r>
            <a:r>
              <a:rPr lang="en-US" altLang="ko-KR" sz="800" b="1" dirty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b="1" dirty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반품 정보 수신</a:t>
            </a:r>
          </a:p>
        </p:txBody>
      </p:sp>
      <p:cxnSp>
        <p:nvCxnSpPr>
          <p:cNvPr id="129" name="AutoShape 272"/>
          <p:cNvCxnSpPr>
            <a:cxnSpLocks noChangeShapeType="1"/>
            <a:stCxn id="127" idx="1"/>
            <a:endCxn id="122" idx="1"/>
          </p:cNvCxnSpPr>
          <p:nvPr/>
        </p:nvCxnSpPr>
        <p:spPr bwMode="auto">
          <a:xfrm rot="10800000" flipH="1" flipV="1">
            <a:off x="7473280" y="2717998"/>
            <a:ext cx="355788" cy="1611089"/>
          </a:xfrm>
          <a:prstGeom prst="bentConnector3">
            <a:avLst>
              <a:gd name="adj1" fmla="val -6425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130" name="Text Box 276"/>
          <p:cNvSpPr txBox="1">
            <a:spLocks noChangeArrowheads="1"/>
          </p:cNvSpPr>
          <p:nvPr/>
        </p:nvSpPr>
        <p:spPr bwMode="auto">
          <a:xfrm>
            <a:off x="7829068" y="5667308"/>
            <a:ext cx="1728192" cy="3139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2.7.5.1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종합판정 결과 수신 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(I/F)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2.7.5.2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종합판정 결과 관리 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Text Box 277"/>
          <p:cNvSpPr txBox="1">
            <a:spLocks noChangeArrowheads="1"/>
          </p:cNvSpPr>
          <p:nvPr/>
        </p:nvSpPr>
        <p:spPr bwMode="auto">
          <a:xfrm>
            <a:off x="7829068" y="5445224"/>
            <a:ext cx="1484410" cy="222084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2.7.5 </a:t>
            </a:r>
            <a:r>
              <a:rPr lang="ko-KR" altLang="en-US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종합판정 결과 수신</a:t>
            </a:r>
          </a:p>
        </p:txBody>
      </p:sp>
      <p:sp>
        <p:nvSpPr>
          <p:cNvPr id="132" name="Text Box 276"/>
          <p:cNvSpPr txBox="1">
            <a:spLocks noChangeArrowheads="1"/>
          </p:cNvSpPr>
          <p:nvPr/>
        </p:nvSpPr>
        <p:spPr bwMode="auto">
          <a:xfrm>
            <a:off x="7829068" y="6283420"/>
            <a:ext cx="1572661" cy="3139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000000"/>
                </a:solidFill>
                <a:latin typeface="+mj-ea"/>
                <a:ea typeface="+mj-ea"/>
              </a:rPr>
              <a:t>2.7.6.1 </a:t>
            </a:r>
            <a:r>
              <a:rPr lang="en-US" altLang="ko-KR" sz="800" dirty="0">
                <a:latin typeface="+mj-ea"/>
                <a:ea typeface="+mj-ea"/>
              </a:rPr>
              <a:t>Q-Cost Master </a:t>
            </a:r>
            <a:r>
              <a:rPr lang="ko-KR" altLang="en-US" sz="800" dirty="0">
                <a:latin typeface="+mj-ea"/>
                <a:ea typeface="+mj-ea"/>
              </a:rPr>
              <a:t>관리</a:t>
            </a:r>
          </a:p>
          <a:p>
            <a:pPr defTabSz="762000">
              <a:lnSpc>
                <a:spcPct val="90000"/>
              </a:lnSpc>
            </a:pPr>
            <a:r>
              <a:rPr lang="en-US" altLang="ko-KR" sz="800" dirty="0">
                <a:latin typeface="+mj-ea"/>
                <a:ea typeface="+mj-ea"/>
              </a:rPr>
              <a:t>2.7.6.2 Q-Cost </a:t>
            </a:r>
            <a:r>
              <a:rPr lang="ko-KR" altLang="en-US" sz="800" dirty="0">
                <a:latin typeface="+mj-ea"/>
                <a:ea typeface="+mj-ea"/>
              </a:rPr>
              <a:t>관리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33" name="Text Box 277"/>
          <p:cNvSpPr txBox="1">
            <a:spLocks noChangeArrowheads="1"/>
          </p:cNvSpPr>
          <p:nvPr/>
        </p:nvSpPr>
        <p:spPr bwMode="auto">
          <a:xfrm>
            <a:off x="7829068" y="6064620"/>
            <a:ext cx="1484410" cy="2188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2.7.6 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Q-Cost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4" name="AutoShape 272"/>
          <p:cNvCxnSpPr>
            <a:cxnSpLocks noChangeShapeType="1"/>
            <a:stCxn id="127" idx="1"/>
            <a:endCxn id="120" idx="1"/>
          </p:cNvCxnSpPr>
          <p:nvPr/>
        </p:nvCxnSpPr>
        <p:spPr bwMode="auto">
          <a:xfrm rot="10800000" flipH="1" flipV="1">
            <a:off x="7473280" y="2717999"/>
            <a:ext cx="355788" cy="964458"/>
          </a:xfrm>
          <a:prstGeom prst="bentConnector3">
            <a:avLst>
              <a:gd name="adj1" fmla="val -6425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cxnSp>
        <p:nvCxnSpPr>
          <p:cNvPr id="135" name="AutoShape 272"/>
          <p:cNvCxnSpPr>
            <a:cxnSpLocks noChangeShapeType="1"/>
            <a:stCxn id="127" idx="1"/>
            <a:endCxn id="131" idx="1"/>
          </p:cNvCxnSpPr>
          <p:nvPr/>
        </p:nvCxnSpPr>
        <p:spPr bwMode="auto">
          <a:xfrm rot="10800000" flipH="1" flipV="1">
            <a:off x="7473280" y="2717998"/>
            <a:ext cx="355788" cy="2838267"/>
          </a:xfrm>
          <a:prstGeom prst="bentConnector3">
            <a:avLst>
              <a:gd name="adj1" fmla="val -6425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  <p:sp>
        <p:nvSpPr>
          <p:cNvPr id="139" name="Text Box 276"/>
          <p:cNvSpPr txBox="1">
            <a:spLocks noChangeArrowheads="1"/>
          </p:cNvSpPr>
          <p:nvPr/>
        </p:nvSpPr>
        <p:spPr bwMode="auto">
          <a:xfrm>
            <a:off x="7861078" y="5059284"/>
            <a:ext cx="1988466" cy="3139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2.7.4.1 </a:t>
            </a:r>
            <a:r>
              <a:rPr lang="ko-KR" altLang="en-US" sz="800" dirty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불량</a:t>
            </a:r>
            <a:r>
              <a:rPr lang="en-US" altLang="ko-KR" sz="800" dirty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반품 결과 수신 </a:t>
            </a:r>
            <a:r>
              <a:rPr lang="en-US" altLang="ko-KR" sz="800" dirty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(I/F)</a:t>
            </a:r>
            <a:r>
              <a:rPr lang="ko-KR" altLang="en-US" sz="800" dirty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defTabSz="762000">
              <a:lnSpc>
                <a:spcPct val="90000"/>
              </a:lnSpc>
            </a:pPr>
            <a:r>
              <a:rPr lang="en-US" altLang="ko-KR" sz="800" dirty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2.7.4.2 </a:t>
            </a:r>
            <a:r>
              <a:rPr lang="ko-KR" altLang="en-US" sz="800" dirty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불량</a:t>
            </a:r>
            <a:r>
              <a:rPr lang="en-US" altLang="ko-KR" sz="800" dirty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dirty="0">
                <a:solidFill>
                  <a:srgbClr val="3333FF"/>
                </a:solidFill>
                <a:latin typeface="맑은 고딕" pitchFamily="50" charset="-127"/>
                <a:ea typeface="맑은 고딕" pitchFamily="50" charset="-127"/>
              </a:rPr>
              <a:t>반품 결과 관리</a:t>
            </a:r>
            <a:endParaRPr lang="en-US" altLang="ko-KR" sz="800" dirty="0">
              <a:solidFill>
                <a:srgbClr val="3333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971710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 고딕/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wrap="square" anchor="ctr">
        <a:noAutofit/>
      </a:bodyPr>
      <a:lstStyle>
        <a:defPPr marL="177800" indent="-177800">
          <a:lnSpc>
            <a:spcPct val="90000"/>
          </a:lnSpc>
          <a:spcBef>
            <a:spcPct val="50000"/>
          </a:spcBef>
          <a:buFont typeface="+mj-lt"/>
          <a:buAutoNum type="arabicPeriod"/>
          <a:defRPr sz="1200" dirty="0" smtClean="0">
            <a:solidFill>
              <a:srgbClr val="000000"/>
            </a:solidFill>
            <a:latin typeface="+mn-ea"/>
            <a:ea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56639</TotalTime>
  <Words>394</Words>
  <Application>Microsoft Office PowerPoint</Application>
  <PresentationFormat>A4 용지(210x297mm)</PresentationFormat>
  <Paragraphs>95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맑은 고딕</vt:lpstr>
      <vt:lpstr>Arial</vt:lpstr>
      <vt:lpstr>Wingdings</vt:lpstr>
      <vt:lpstr>Office 테마</vt:lpstr>
      <vt:lpstr>메뉴구조</vt:lpstr>
    </vt:vector>
  </TitlesOfParts>
  <Company>DKS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Yoon Sung Han</dc:creator>
  <cp:lastModifiedBy>Minseop Lee</cp:lastModifiedBy>
  <cp:revision>5329</cp:revision>
  <cp:lastPrinted>2011-11-28T10:50:45Z</cp:lastPrinted>
  <dcterms:created xsi:type="dcterms:W3CDTF">2007-10-15T08:30:37Z</dcterms:created>
  <dcterms:modified xsi:type="dcterms:W3CDTF">2018-04-04T03:18:04Z</dcterms:modified>
</cp:coreProperties>
</file>