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DB2E-9E45-4C0A-A31A-5A755ACBEC18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4898-CCB9-497F-954E-732A4EC12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5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4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4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0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2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0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ACFC-4268-4B03-924E-060EB59FCABD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E10-90B9-4279-B84C-EEFF7B03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528" y="205670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Activity Diagram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6379" y="714362"/>
            <a:ext cx="805281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20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구획면</a:t>
            </a:r>
            <a:endParaRPr lang="en-US" altLang="ko-KR" sz="1600" b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2911" y="1571618"/>
            <a:ext cx="8072494" cy="2644000"/>
            <a:chOff x="642911" y="1571618"/>
            <a:chExt cx="8072494" cy="2644000"/>
          </a:xfrm>
        </p:grpSpPr>
        <p:sp>
          <p:nvSpPr>
            <p:cNvPr id="7" name="직사각형 6"/>
            <p:cNvSpPr/>
            <p:nvPr/>
          </p:nvSpPr>
          <p:spPr>
            <a:xfrm>
              <a:off x="642911" y="1571618"/>
              <a:ext cx="8072494" cy="2643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7" idx="1"/>
              <a:endCxn id="7" idx="3"/>
            </p:cNvCxnSpPr>
            <p:nvPr/>
          </p:nvCxnSpPr>
          <p:spPr>
            <a:xfrm rot="10800000" flipH="1">
              <a:off x="642911" y="2893221"/>
              <a:ext cx="80724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724" y="3143254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mtClean="0"/>
                <a:t>시스템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742" y="2000246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mtClean="0"/>
                <a:t>고객</a:t>
              </a:r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rot="5400000">
              <a:off x="-178626" y="2893221"/>
              <a:ext cx="264320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연결자 11"/>
            <p:cNvSpPr/>
            <p:nvPr/>
          </p:nvSpPr>
          <p:spPr>
            <a:xfrm>
              <a:off x="1285853" y="214312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6"/>
            </p:cNvCxnSpPr>
            <p:nvPr/>
          </p:nvCxnSpPr>
          <p:spPr>
            <a:xfrm>
              <a:off x="1428729" y="221456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1928795" y="2000246"/>
              <a:ext cx="121444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회원가입을 한다</a:t>
              </a:r>
              <a:r>
                <a:rPr lang="en-US" altLang="ko-KR" sz="1050" smtClean="0">
                  <a:solidFill>
                    <a:schemeClr val="tx1"/>
                  </a:solidFill>
                </a:rPr>
                <a:t>.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928795" y="3286130"/>
              <a:ext cx="121444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약관을 보여준다</a:t>
              </a:r>
              <a:r>
                <a:rPr lang="en-US" altLang="ko-KR" sz="1050" smtClean="0">
                  <a:solidFill>
                    <a:schemeClr val="tx1"/>
                  </a:solidFill>
                </a:rPr>
                <a:t>.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4" idx="2"/>
              <a:endCxn id="15" idx="0"/>
            </p:cNvCxnSpPr>
            <p:nvPr/>
          </p:nvCxnSpPr>
          <p:spPr>
            <a:xfrm rot="5400000">
              <a:off x="2107390" y="2857502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3571869" y="2000246"/>
              <a:ext cx="121444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약관에 동의한다</a:t>
              </a:r>
              <a:r>
                <a:rPr lang="en-US" altLang="ko-KR" sz="1050" smtClean="0">
                  <a:solidFill>
                    <a:schemeClr val="tx1"/>
                  </a:solidFill>
                </a:rPr>
                <a:t>.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endCxn id="17" idx="2"/>
            </p:cNvCxnSpPr>
            <p:nvPr/>
          </p:nvCxnSpPr>
          <p:spPr>
            <a:xfrm flipV="1">
              <a:off x="2571737" y="2428874"/>
              <a:ext cx="1607355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3571869" y="3286130"/>
              <a:ext cx="2143140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회원정보 입력화면을 보여준다</a:t>
              </a:r>
              <a:r>
                <a:rPr lang="en-US" altLang="ko-KR" sz="1050" smtClean="0">
                  <a:solidFill>
                    <a:schemeClr val="tx1"/>
                  </a:solidFill>
                </a:rPr>
                <a:t>.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>
              <a:off x="3857623" y="2857501"/>
              <a:ext cx="85725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5072067" y="2000246"/>
              <a:ext cx="121444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개인정보 입력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9" idx="0"/>
              <a:endCxn id="21" idx="2"/>
            </p:cNvCxnSpPr>
            <p:nvPr/>
          </p:nvCxnSpPr>
          <p:spPr>
            <a:xfrm rot="5400000" flipH="1" flipV="1">
              <a:off x="4732736" y="2339577"/>
              <a:ext cx="857256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6000761" y="3286130"/>
              <a:ext cx="121444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입력한 개인정보를 보여준다</a:t>
              </a:r>
              <a:r>
                <a:rPr lang="en-US" altLang="ko-KR" sz="1050" smtClean="0">
                  <a:solidFill>
                    <a:schemeClr val="tx1"/>
                  </a:solidFill>
                </a:rPr>
                <a:t>.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16200000" flipH="1">
              <a:off x="5715012" y="2857502"/>
              <a:ext cx="8572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6572265" y="2000246"/>
              <a:ext cx="121444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입력정보확인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0"/>
            </p:cNvCxnSpPr>
            <p:nvPr/>
          </p:nvCxnSpPr>
          <p:spPr>
            <a:xfrm rot="5400000" flipH="1" flipV="1">
              <a:off x="6482967" y="2553891"/>
              <a:ext cx="857256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연결자 26"/>
            <p:cNvSpPr/>
            <p:nvPr/>
          </p:nvSpPr>
          <p:spPr>
            <a:xfrm>
              <a:off x="8286777" y="2143122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196288" y="2062159"/>
              <a:ext cx="319089" cy="31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25" idx="3"/>
              <a:endCxn id="28" idx="2"/>
            </p:cNvCxnSpPr>
            <p:nvPr/>
          </p:nvCxnSpPr>
          <p:spPr>
            <a:xfrm>
              <a:off x="7786711" y="2214560"/>
              <a:ext cx="409577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9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528" y="205670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Lucida Fax" pitchFamily="18" charset="0"/>
              </a:rPr>
              <a:t>Activity Diagram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의 용도</a:t>
            </a:r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332" y="671499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20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최종 계좌 이체 활동다이어그램</a:t>
            </a:r>
            <a:endParaRPr lang="en-US" altLang="ko-KR" sz="1600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86723" y="898971"/>
            <a:ext cx="928694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이체완료 메시지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886723" y="1613351"/>
            <a:ext cx="928694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통장에 기록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15272" y="2285998"/>
            <a:ext cx="1285884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데이터베이스에 결과를 전송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748610" y="3042111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카드</a:t>
            </a:r>
            <a:r>
              <a:rPr lang="en-US" altLang="ko-KR" sz="105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통장 배출</a:t>
            </a:r>
            <a:endParaRPr lang="ko-KR" altLang="en-US" sz="1050">
              <a:solidFill>
                <a:schemeClr val="tx1"/>
              </a:solidFill>
            </a:endParaRPr>
          </a:p>
        </p:txBody>
      </p:sp>
      <p:grpSp>
        <p:nvGrpSpPr>
          <p:cNvPr id="10" name="그룹 20"/>
          <p:cNvGrpSpPr/>
          <p:nvPr/>
        </p:nvGrpSpPr>
        <p:grpSpPr>
          <a:xfrm>
            <a:off x="8196288" y="3685053"/>
            <a:ext cx="318207" cy="314327"/>
            <a:chOff x="7624784" y="1347779"/>
            <a:chExt cx="319089" cy="314327"/>
          </a:xfrm>
        </p:grpSpPr>
        <p:sp>
          <p:nvSpPr>
            <p:cNvPr id="11" name="순서도: 연결자 10"/>
            <p:cNvSpPr/>
            <p:nvPr/>
          </p:nvSpPr>
          <p:spPr>
            <a:xfrm>
              <a:off x="7715272" y="1438267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624784" y="1347779"/>
              <a:ext cx="319089" cy="31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rot="5400000">
            <a:off x="8172475" y="1434756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rot="16200000" flipH="1">
            <a:off x="8196914" y="2124697"/>
            <a:ext cx="315457" cy="7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 rot="5400000">
            <a:off x="8157563" y="2841459"/>
            <a:ext cx="398923" cy="2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rot="5400000">
            <a:off x="8212737" y="3541957"/>
            <a:ext cx="285752" cy="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271960" y="1132335"/>
            <a:ext cx="114300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비밀번호 입력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86248" y="2918285"/>
            <a:ext cx="114300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은행 입력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6248" y="3418351"/>
            <a:ext cx="114300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계좌번호 입력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86248" y="3918417"/>
            <a:ext cx="114300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유효성 검사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00826" y="3899367"/>
            <a:ext cx="114300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계좌</a:t>
            </a:r>
            <a:r>
              <a:rPr lang="en-US" altLang="ko-KR" sz="105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이름</a:t>
            </a:r>
            <a:r>
              <a:rPr lang="en-US" altLang="ko-KR" sz="105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은행 확인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7" idx="2"/>
            <a:endCxn id="25" idx="0"/>
          </p:cNvCxnSpPr>
          <p:nvPr/>
        </p:nvCxnSpPr>
        <p:spPr>
          <a:xfrm rot="5400000">
            <a:off x="4772026" y="1560963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19" idx="0"/>
          </p:cNvCxnSpPr>
          <p:nvPr/>
        </p:nvCxnSpPr>
        <p:spPr>
          <a:xfrm rot="5400000">
            <a:off x="4786314" y="3346913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  <a:endCxn id="20" idx="0"/>
          </p:cNvCxnSpPr>
          <p:nvPr/>
        </p:nvCxnSpPr>
        <p:spPr>
          <a:xfrm rot="5400000">
            <a:off x="4786314" y="3846979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271960" y="1632401"/>
            <a:ext cx="114300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비밀번호 확인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4429124" y="2275343"/>
            <a:ext cx="857256" cy="3571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2"/>
            <a:endCxn id="26" idx="0"/>
          </p:cNvCxnSpPr>
          <p:nvPr/>
        </p:nvCxnSpPr>
        <p:spPr>
          <a:xfrm rot="16200000" flipH="1">
            <a:off x="4707732" y="2125323"/>
            <a:ext cx="285752" cy="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  <a:endCxn id="18" idx="0"/>
          </p:cNvCxnSpPr>
          <p:nvPr/>
        </p:nvCxnSpPr>
        <p:spPr>
          <a:xfrm rot="5400000">
            <a:off x="4714876" y="277540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9190" y="2632533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OK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4010020" y="217056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NO</a:t>
            </a:r>
            <a:endParaRPr lang="ko-KR" altLang="en-US" sz="1200" b="1"/>
          </a:p>
        </p:txBody>
      </p:sp>
      <p:sp>
        <p:nvSpPr>
          <p:cNvPr id="31" name="다이아몬드 30"/>
          <p:cNvSpPr/>
          <p:nvPr/>
        </p:nvSpPr>
        <p:spPr>
          <a:xfrm>
            <a:off x="1957369" y="2275343"/>
            <a:ext cx="857256" cy="3571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71815" y="2275343"/>
            <a:ext cx="78581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비번입력회수확인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6" idx="1"/>
            <a:endCxn id="32" idx="3"/>
          </p:cNvCxnSpPr>
          <p:nvPr/>
        </p:nvCxnSpPr>
        <p:spPr>
          <a:xfrm rot="10800000">
            <a:off x="3957634" y="2453938"/>
            <a:ext cx="47149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43"/>
          <p:cNvCxnSpPr>
            <a:stCxn id="31" idx="0"/>
            <a:endCxn id="25" idx="1"/>
          </p:cNvCxnSpPr>
          <p:nvPr/>
        </p:nvCxnSpPr>
        <p:spPr>
          <a:xfrm rot="5400000" flipH="1" flipV="1">
            <a:off x="3096805" y="1100189"/>
            <a:ext cx="464347" cy="18859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28794" y="3542177"/>
            <a:ext cx="1219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거래취소</a:t>
            </a:r>
            <a:r>
              <a:rPr lang="en-US" altLang="ko-KR" sz="1200" b="1" smtClean="0"/>
              <a:t>== yes</a:t>
            </a:r>
            <a:endParaRPr lang="ko-KR" altLang="en-US" sz="1200" b="1"/>
          </a:p>
        </p:txBody>
      </p:sp>
      <p:sp>
        <p:nvSpPr>
          <p:cNvPr id="36" name="TextBox 35"/>
          <p:cNvSpPr txBox="1"/>
          <p:nvPr/>
        </p:nvSpPr>
        <p:spPr>
          <a:xfrm>
            <a:off x="2528873" y="158001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거래취소 </a:t>
            </a:r>
            <a:r>
              <a:rPr lang="en-US" altLang="ko-KR" sz="1200" b="1" smtClean="0"/>
              <a:t>== no</a:t>
            </a:r>
            <a:endParaRPr lang="ko-KR" altLang="en-US" sz="1200" b="1"/>
          </a:p>
        </p:txBody>
      </p:sp>
      <p:grpSp>
        <p:nvGrpSpPr>
          <p:cNvPr id="37" name="그룹 20"/>
          <p:cNvGrpSpPr/>
          <p:nvPr/>
        </p:nvGrpSpPr>
        <p:grpSpPr>
          <a:xfrm>
            <a:off x="2238359" y="4256557"/>
            <a:ext cx="318207" cy="314327"/>
            <a:chOff x="7624784" y="1347779"/>
            <a:chExt cx="319089" cy="314327"/>
          </a:xfrm>
        </p:grpSpPr>
        <p:sp>
          <p:nvSpPr>
            <p:cNvPr id="38" name="순서도: 연결자 37"/>
            <p:cNvSpPr/>
            <p:nvPr/>
          </p:nvSpPr>
          <p:spPr>
            <a:xfrm>
              <a:off x="7715272" y="1438267"/>
              <a:ext cx="142876" cy="1428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624784" y="1347779"/>
              <a:ext cx="319089" cy="3143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3138477" y="3275475"/>
            <a:ext cx="857256" cy="3571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2" idx="2"/>
            <a:endCxn id="40" idx="0"/>
          </p:cNvCxnSpPr>
          <p:nvPr/>
        </p:nvCxnSpPr>
        <p:spPr>
          <a:xfrm rot="16200000" flipH="1">
            <a:off x="3244443" y="2952813"/>
            <a:ext cx="642942" cy="2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65"/>
          <p:cNvCxnSpPr>
            <a:stCxn id="40" idx="1"/>
            <a:endCxn id="31" idx="3"/>
          </p:cNvCxnSpPr>
          <p:nvPr/>
        </p:nvCxnSpPr>
        <p:spPr>
          <a:xfrm rot="10800000">
            <a:off x="2814625" y="2453938"/>
            <a:ext cx="323852" cy="1000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57422" y="2928940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</a:t>
            </a:r>
            <a:r>
              <a:rPr lang="ko-KR" altLang="en-US" sz="1200" b="1" dirty="0" err="1" smtClean="0"/>
              <a:t>회이상</a:t>
            </a:r>
            <a:r>
              <a:rPr lang="en-US" altLang="ko-KR" sz="1200" b="1" dirty="0" smtClean="0"/>
              <a:t>==No</a:t>
            </a:r>
            <a:endParaRPr lang="ko-KR" altLang="en-US" sz="1200" b="1" dirty="0"/>
          </a:p>
        </p:txBody>
      </p:sp>
      <p:cxnSp>
        <p:nvCxnSpPr>
          <p:cNvPr id="44" name="꺾인 연결선 66"/>
          <p:cNvCxnSpPr>
            <a:stCxn id="40" idx="2"/>
          </p:cNvCxnSpPr>
          <p:nvPr/>
        </p:nvCxnSpPr>
        <p:spPr>
          <a:xfrm rot="5400000">
            <a:off x="2671308" y="3517924"/>
            <a:ext cx="781056" cy="1010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86063" y="3775541"/>
            <a:ext cx="1120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5</a:t>
            </a:r>
            <a:r>
              <a:rPr lang="ko-KR" altLang="en-US" sz="1200" b="1" smtClean="0"/>
              <a:t>회이상</a:t>
            </a:r>
            <a:r>
              <a:rPr lang="en-US" altLang="ko-KR" sz="1200" b="1" smtClean="0"/>
              <a:t>==yes</a:t>
            </a:r>
            <a:endParaRPr lang="ko-KR" altLang="en-US" sz="1200" b="1"/>
          </a:p>
        </p:txBody>
      </p:sp>
      <p:sp>
        <p:nvSpPr>
          <p:cNvPr id="46" name="다이아몬드 45"/>
          <p:cNvSpPr/>
          <p:nvPr/>
        </p:nvSpPr>
        <p:spPr>
          <a:xfrm>
            <a:off x="5500694" y="4489921"/>
            <a:ext cx="857256" cy="3571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Shape 70"/>
          <p:cNvCxnSpPr>
            <a:stCxn id="20" idx="2"/>
            <a:endCxn id="46" idx="1"/>
          </p:cNvCxnSpPr>
          <p:nvPr/>
        </p:nvCxnSpPr>
        <p:spPr>
          <a:xfrm rot="16200000" flipH="1">
            <a:off x="4982769" y="4150590"/>
            <a:ext cx="392909" cy="6429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71"/>
          <p:cNvCxnSpPr>
            <a:stCxn id="46" idx="0"/>
            <a:endCxn id="19" idx="3"/>
          </p:cNvCxnSpPr>
          <p:nvPr/>
        </p:nvCxnSpPr>
        <p:spPr>
          <a:xfrm rot="16200000" flipV="1">
            <a:off x="5232802" y="3793401"/>
            <a:ext cx="892975" cy="50006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6" idx="3"/>
            <a:endCxn id="21" idx="2"/>
          </p:cNvCxnSpPr>
          <p:nvPr/>
        </p:nvCxnSpPr>
        <p:spPr>
          <a:xfrm flipV="1">
            <a:off x="6357950" y="4256557"/>
            <a:ext cx="714380" cy="4119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57884" y="391841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NO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6553214" y="427560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OK</a:t>
            </a:r>
            <a:endParaRPr lang="ko-KR" altLang="en-US" sz="1200" b="1"/>
          </a:p>
        </p:txBody>
      </p:sp>
      <p:cxnSp>
        <p:nvCxnSpPr>
          <p:cNvPr id="52" name="직선 화살표 연결선 51"/>
          <p:cNvCxnSpPr>
            <a:stCxn id="31" idx="2"/>
          </p:cNvCxnSpPr>
          <p:nvPr/>
        </p:nvCxnSpPr>
        <p:spPr>
          <a:xfrm rot="16200000" flipH="1">
            <a:off x="1579718" y="3438812"/>
            <a:ext cx="1624024" cy="11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연결자 52"/>
          <p:cNvSpPr/>
          <p:nvPr/>
        </p:nvSpPr>
        <p:spPr>
          <a:xfrm>
            <a:off x="1004831" y="121442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1472" y="1643056"/>
            <a:ext cx="100006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카드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통장 삽입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71473" y="2214560"/>
            <a:ext cx="100006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카드</a:t>
            </a:r>
            <a:r>
              <a:rPr lang="en-US" altLang="ko-KR" sz="105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통장의 유효성 검사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34" y="3824296"/>
            <a:ext cx="857256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에러메시지 출력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1472" y="3286130"/>
            <a:ext cx="1000068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계좌이체를 선택한다</a:t>
            </a:r>
            <a:r>
              <a:rPr lang="en-US" altLang="ko-KR" sz="1050" smtClean="0">
                <a:solidFill>
                  <a:schemeClr val="tx1"/>
                </a:solidFill>
              </a:rPr>
              <a:t>.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3" idx="4"/>
            <a:endCxn id="54" idx="0"/>
          </p:cNvCxnSpPr>
          <p:nvPr/>
        </p:nvCxnSpPr>
        <p:spPr>
          <a:xfrm rot="5400000">
            <a:off x="931012" y="1497799"/>
            <a:ext cx="285752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4" idx="2"/>
            <a:endCxn id="55" idx="0"/>
          </p:cNvCxnSpPr>
          <p:nvPr/>
        </p:nvCxnSpPr>
        <p:spPr>
          <a:xfrm rot="16200000" flipH="1">
            <a:off x="964349" y="2107402"/>
            <a:ext cx="2143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5" idx="2"/>
            <a:endCxn id="69" idx="0"/>
          </p:cNvCxnSpPr>
          <p:nvPr/>
        </p:nvCxnSpPr>
        <p:spPr>
          <a:xfrm rot="5400000">
            <a:off x="960794" y="2675351"/>
            <a:ext cx="214314" cy="7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112"/>
          <p:cNvCxnSpPr>
            <a:stCxn id="69" idx="1"/>
            <a:endCxn id="56" idx="1"/>
          </p:cNvCxnSpPr>
          <p:nvPr/>
        </p:nvCxnSpPr>
        <p:spPr>
          <a:xfrm rot="10800000" flipV="1">
            <a:off x="500035" y="2920011"/>
            <a:ext cx="242889" cy="1082880"/>
          </a:xfrm>
          <a:prstGeom prst="bentConnector3">
            <a:avLst>
              <a:gd name="adj1" fmla="val 1941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7" idx="3"/>
            <a:endCxn id="17" idx="1"/>
          </p:cNvCxnSpPr>
          <p:nvPr/>
        </p:nvCxnSpPr>
        <p:spPr>
          <a:xfrm flipV="1">
            <a:off x="1571540" y="1310930"/>
            <a:ext cx="2700420" cy="2153795"/>
          </a:xfrm>
          <a:prstGeom prst="bentConnector3">
            <a:avLst>
              <a:gd name="adj1" fmla="val 115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다이아몬드 62"/>
          <p:cNvSpPr/>
          <p:nvPr/>
        </p:nvSpPr>
        <p:spPr>
          <a:xfrm>
            <a:off x="6643702" y="3327863"/>
            <a:ext cx="857256" cy="3571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꺾인 연결선 63"/>
          <p:cNvCxnSpPr>
            <a:stCxn id="63" idx="1"/>
          </p:cNvCxnSpPr>
          <p:nvPr/>
        </p:nvCxnSpPr>
        <p:spPr>
          <a:xfrm rot="10800000" flipV="1">
            <a:off x="5929322" y="3506457"/>
            <a:ext cx="714380" cy="321471"/>
          </a:xfrm>
          <a:prstGeom prst="bentConnector3">
            <a:avLst>
              <a:gd name="adj1" fmla="val 193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154"/>
          <p:cNvCxnSpPr>
            <a:stCxn id="63" idx="0"/>
            <a:endCxn id="6" idx="1"/>
          </p:cNvCxnSpPr>
          <p:nvPr/>
        </p:nvCxnSpPr>
        <p:spPr>
          <a:xfrm rot="5400000" flipH="1" flipV="1">
            <a:off x="6354378" y="1795519"/>
            <a:ext cx="2250297" cy="8143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21" idx="0"/>
            <a:endCxn id="63" idx="2"/>
          </p:cNvCxnSpPr>
          <p:nvPr/>
        </p:nvCxnSpPr>
        <p:spPr>
          <a:xfrm rot="5400000" flipH="1" flipV="1">
            <a:off x="6965173" y="3792210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43636" y="354217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NO</a:t>
            </a:r>
            <a:endParaRPr lang="ko-KR" altLang="en-US" sz="1200" b="1"/>
          </a:p>
        </p:txBody>
      </p:sp>
      <p:sp>
        <p:nvSpPr>
          <p:cNvPr id="68" name="TextBox 67"/>
          <p:cNvSpPr txBox="1"/>
          <p:nvPr/>
        </p:nvSpPr>
        <p:spPr>
          <a:xfrm>
            <a:off x="7358082" y="81324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OK</a:t>
            </a:r>
            <a:endParaRPr lang="ko-KR" altLang="en-US" sz="1200" b="1"/>
          </a:p>
        </p:txBody>
      </p:sp>
      <p:sp>
        <p:nvSpPr>
          <p:cNvPr id="69" name="다이아몬드 68"/>
          <p:cNvSpPr/>
          <p:nvPr/>
        </p:nvSpPr>
        <p:spPr>
          <a:xfrm>
            <a:off x="742923" y="2786064"/>
            <a:ext cx="642942" cy="2678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69" idx="2"/>
            <a:endCxn id="57" idx="0"/>
          </p:cNvCxnSpPr>
          <p:nvPr/>
        </p:nvCxnSpPr>
        <p:spPr>
          <a:xfrm rot="16200000" flipH="1">
            <a:off x="951864" y="3166487"/>
            <a:ext cx="232173" cy="7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7158" y="264318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NO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1042963" y="3009903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OK</a:t>
            </a:r>
            <a:endParaRPr lang="ko-KR" altLang="en-US" sz="1200" b="1" dirty="0"/>
          </a:p>
        </p:txBody>
      </p:sp>
      <p:cxnSp>
        <p:nvCxnSpPr>
          <p:cNvPr id="73" name="Shape 200"/>
          <p:cNvCxnSpPr>
            <a:stCxn id="56" idx="2"/>
            <a:endCxn id="39" idx="2"/>
          </p:cNvCxnSpPr>
          <p:nvPr/>
        </p:nvCxnSpPr>
        <p:spPr>
          <a:xfrm rot="16200000" flipH="1">
            <a:off x="1467393" y="3642754"/>
            <a:ext cx="232235" cy="130969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6704" y="274227"/>
            <a:ext cx="5689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latin typeface="Lucida Fax" pitchFamily="18" charset="0"/>
              </a:rPr>
              <a:t>Activity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8505" y="952484"/>
            <a:ext cx="1073708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294" indent="-241294">
              <a:lnSpc>
                <a:spcPct val="200000"/>
              </a:lnSpc>
            </a:pPr>
            <a:r>
              <a:rPr lang="ko-KR" altLang="en-US" sz="2133" b="1">
                <a:latin typeface="맑은 고딕" pitchFamily="50" charset="-127"/>
                <a:ea typeface="맑은 고딕" pitchFamily="50" charset="-127"/>
              </a:rPr>
              <a:t>분기</a:t>
            </a:r>
            <a:endParaRPr lang="en-US" altLang="ko-KR" sz="2133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5736" y="1714488"/>
            <a:ext cx="6762797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994" indent="-253994">
              <a:buFont typeface="Arial" pitchFamily="34" charset="0"/>
              <a:buChar char="•"/>
            </a:pPr>
            <a:r>
              <a:rPr lang="ko-KR" altLang="en-US" sz="2133">
                <a:latin typeface="맑은 고딕" pitchFamily="50" charset="-127"/>
                <a:ea typeface="맑은 고딕" pitchFamily="50" charset="-127"/>
              </a:rPr>
              <a:t>활동 흐름이 </a:t>
            </a:r>
            <a:r>
              <a:rPr lang="en-US" altLang="ko-KR" sz="2133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133">
                <a:latin typeface="맑은 고딕" pitchFamily="50" charset="-127"/>
                <a:ea typeface="맑은 고딕" pitchFamily="50" charset="-127"/>
              </a:rPr>
              <a:t>가지로 나뉘며</a:t>
            </a:r>
            <a:r>
              <a:rPr lang="en-US" altLang="ko-KR" sz="2133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2133">
                <a:latin typeface="맑은 고딕" pitchFamily="50" charset="-127"/>
                <a:ea typeface="맑은 고딕" pitchFamily="50" charset="-127"/>
              </a:rPr>
              <a:t>개의 활동상태에서 전이할 때 여러 가지의 활동 상태로 분기</a:t>
            </a:r>
          </a:p>
          <a:p>
            <a:pPr marL="253994" indent="-253994">
              <a:buFont typeface="Arial" pitchFamily="34" charset="0"/>
              <a:buChar char="•"/>
            </a:pPr>
            <a:r>
              <a:rPr lang="ko-KR" altLang="en-US" sz="2133">
                <a:latin typeface="맑은 고딕" pitchFamily="50" charset="-127"/>
                <a:ea typeface="맑은 고딕" pitchFamily="50" charset="-127"/>
              </a:rPr>
              <a:t>어떤 조건이냐에 따라 처리 경로가 결정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64" y="1809739"/>
            <a:ext cx="2571768" cy="429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714733" y="4572008"/>
            <a:ext cx="752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697" indent="-139697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분기표현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39697" indent="-139697"/>
            <a:endParaRPr lang="en-US" altLang="ko-KR" sz="1600" b="1">
              <a:latin typeface="맑은 고딕" pitchFamily="50" charset="-127"/>
              <a:ea typeface="맑은 고딕" pitchFamily="50" charset="-127"/>
            </a:endParaRPr>
          </a:p>
          <a:p>
            <a:pPr marL="139697" indent="-139697">
              <a:buFont typeface="Arial" pitchFamily="34" charset="0"/>
              <a:buChar char="•"/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분기는 마름모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판단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를 사용하여 활동 전이를 나누는 방법을 보여주고 있다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697" indent="-139697">
              <a:buFont typeface="Arial" pitchFamily="34" charset="0"/>
              <a:buChar char="•"/>
            </a:pP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139697" indent="-139697">
              <a:buFont typeface="Arial" pitchFamily="34" charset="0"/>
              <a:buChar char="•"/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마름모 표기시 해당 처리 경로 옆에는 대괄호를 이용한 조건문을 써주면 된다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6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6704" y="274227"/>
            <a:ext cx="5689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latin typeface="Lucida Fax" pitchFamily="18" charset="0"/>
              </a:rPr>
              <a:t>Activity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8505" y="952484"/>
            <a:ext cx="1073708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294" indent="-241294">
              <a:lnSpc>
                <a:spcPct val="200000"/>
              </a:lnSpc>
            </a:pPr>
            <a:r>
              <a:rPr lang="ko-KR" altLang="en-US" sz="2133" b="1">
                <a:latin typeface="맑은 고딕" pitchFamily="50" charset="-127"/>
                <a:ea typeface="맑은 고딕" pitchFamily="50" charset="-127"/>
              </a:rPr>
              <a:t>동기화 막대</a:t>
            </a:r>
            <a:endParaRPr lang="en-US" altLang="ko-KR" sz="2133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5736" y="1714488"/>
            <a:ext cx="6762797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994" indent="-253994">
              <a:buFont typeface="Arial" pitchFamily="34" charset="0"/>
              <a:buChar char="•"/>
            </a:pPr>
            <a:r>
              <a:rPr lang="ko-KR" altLang="en-US" sz="2133">
                <a:latin typeface="맑은 고딕" pitchFamily="50" charset="-127"/>
                <a:ea typeface="맑은 고딕" pitchFamily="50" charset="-127"/>
              </a:rPr>
              <a:t>활동 다이어그램에서는 한 가지 활동만 수행 하지 않고 병행해서 수행하는 경우에 사용</a:t>
            </a:r>
          </a:p>
          <a:p>
            <a:pPr marL="253994" indent="-253994">
              <a:buFont typeface="Arial" pitchFamily="34" charset="0"/>
              <a:buChar char="•"/>
            </a:pPr>
            <a:r>
              <a:rPr lang="ko-KR" altLang="en-US" sz="2133">
                <a:latin typeface="맑은 고딕" pitchFamily="50" charset="-127"/>
                <a:ea typeface="맑은 고딕" pitchFamily="50" charset="-127"/>
              </a:rPr>
              <a:t>동시 처리의 시작과 끝을 보여준다</a:t>
            </a:r>
            <a:r>
              <a:rPr lang="en-US" altLang="ko-KR" sz="2133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14733" y="4572009"/>
            <a:ext cx="752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697" indent="-139697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동기화 막대 사용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39697" indent="-139697"/>
            <a:endParaRPr lang="en-US" altLang="ko-KR" sz="1600" b="1">
              <a:latin typeface="맑은 고딕" pitchFamily="50" charset="-127"/>
              <a:ea typeface="맑은 고딕" pitchFamily="50" charset="-127"/>
            </a:endParaRPr>
          </a:p>
          <a:p>
            <a:pPr marL="139697" indent="-139697">
              <a:buFont typeface="Arial" pitchFamily="34" charset="0"/>
              <a:buChar char="•"/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가로 방향의 동기화 막대 사용 예</a:t>
            </a:r>
          </a:p>
          <a:p>
            <a:pPr marL="139697" indent="-139697">
              <a:buFont typeface="Arial" pitchFamily="34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는 음향과 화면이 동시에 나온다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39697" indent="-139697">
              <a:buFont typeface="Arial" pitchFamily="34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가지가 동시에 처리되기 때문에 동기화 막대를 사용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14" y="1809740"/>
            <a:ext cx="2459597" cy="451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54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201</Words>
  <Application>Microsoft Office PowerPoint</Application>
  <PresentationFormat>와이드스크린</PresentationFormat>
  <Paragraphs>60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Lucida Fax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</dc:creator>
  <cp:lastModifiedBy>kh</cp:lastModifiedBy>
  <cp:revision>3</cp:revision>
  <dcterms:created xsi:type="dcterms:W3CDTF">2018-03-26T01:27:09Z</dcterms:created>
  <dcterms:modified xsi:type="dcterms:W3CDTF">2018-03-26T02:04:22Z</dcterms:modified>
</cp:coreProperties>
</file>