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C25969-40AC-4B08-8B31-AC22CD103C17}"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10A49-B26F-461F-8ED9-CE4775ADAF7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C25969-40AC-4B08-8B31-AC22CD103C17}"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10A49-B26F-461F-8ED9-CE4775ADAF7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C25969-40AC-4B08-8B31-AC22CD103C17}"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10A49-B26F-461F-8ED9-CE4775ADAF7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C25969-40AC-4B08-8B31-AC22CD103C17}"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10A49-B26F-461F-8ED9-CE4775ADAF7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C25969-40AC-4B08-8B31-AC22CD103C17}"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10A49-B26F-461F-8ED9-CE4775ADAF7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C25969-40AC-4B08-8B31-AC22CD103C17}" type="datetimeFigureOut">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F10A49-B26F-461F-8ED9-CE4775ADAF7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C25969-40AC-4B08-8B31-AC22CD103C17}" type="datetimeFigureOut">
              <a:rPr lang="en-US" smtClean="0"/>
              <a:t>4/15/2020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F10A49-B26F-461F-8ED9-CE4775ADAF7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C25969-40AC-4B08-8B31-AC22CD103C17}" type="datetimeFigureOut">
              <a:rPr lang="en-US" smtClean="0"/>
              <a:t>4/15/2020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F10A49-B26F-461F-8ED9-CE4775ADAF7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25969-40AC-4B08-8B31-AC22CD103C17}" type="datetimeFigureOut">
              <a:rPr lang="en-US" smtClean="0"/>
              <a:t>4/15/2020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F10A49-B26F-461F-8ED9-CE4775ADAF7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C25969-40AC-4B08-8B31-AC22CD103C17}" type="datetimeFigureOut">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F10A49-B26F-461F-8ED9-CE4775ADAF7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C25969-40AC-4B08-8B31-AC22CD103C17}" type="datetimeFigureOut">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F10A49-B26F-461F-8ED9-CE4775ADAF7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25969-40AC-4B08-8B31-AC22CD103C17}" type="datetimeFigureOut">
              <a:rPr lang="en-US" smtClean="0"/>
              <a:t>4/15/2020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F10A49-B26F-461F-8ED9-CE4775ADAF7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66800"/>
            <a:ext cx="9144000" cy="2362200"/>
          </a:xfrm>
        </p:spPr>
        <p:txBody>
          <a:bodyPr>
            <a:noAutofit/>
          </a:bodyPr>
          <a:lstStyle/>
          <a:p>
            <a:r>
              <a:rPr lang="en-US" sz="6000" b="1" dirty="0"/>
              <a:t>Employee Attrition </a:t>
            </a:r>
            <a:r>
              <a:rPr lang="en-US" sz="6000" b="1" dirty="0" smtClean="0"/>
              <a:t>Problem</a:t>
            </a:r>
            <a:br>
              <a:rPr lang="en-US" sz="6000" b="1" dirty="0" smtClean="0"/>
            </a:br>
            <a:r>
              <a:rPr lang="en-US" sz="6000" b="1" dirty="0" smtClean="0"/>
              <a:t>(</a:t>
            </a:r>
            <a:r>
              <a:rPr lang="en-US" sz="6000" b="1" dirty="0" smtClean="0"/>
              <a:t>Solution</a:t>
            </a:r>
            <a:r>
              <a:rPr lang="en-US" sz="6000" b="1" dirty="0" smtClean="0"/>
              <a:t>)</a:t>
            </a:r>
            <a:r>
              <a:rPr lang="en-US" sz="6000" dirty="0"/>
              <a:t/>
            </a:r>
            <a:br>
              <a:rPr lang="en-US" sz="6000" dirty="0"/>
            </a:br>
            <a:endParaRPr lang="en-US" sz="6000" dirty="0"/>
          </a:p>
        </p:txBody>
      </p:sp>
      <p:sp>
        <p:nvSpPr>
          <p:cNvPr id="3" name="Subtitle 2"/>
          <p:cNvSpPr>
            <a:spLocks noGrp="1"/>
          </p:cNvSpPr>
          <p:nvPr>
            <p:ph type="subTitle" idx="1"/>
          </p:nvPr>
        </p:nvSpPr>
        <p:spPr/>
        <p:txBody>
          <a:bodyPr>
            <a:normAutofit/>
          </a:bodyPr>
          <a:lstStyle/>
          <a:p>
            <a:r>
              <a:rPr lang="en-US" sz="4400" dirty="0" smtClean="0"/>
              <a:t>For X Company</a:t>
            </a:r>
            <a:endParaRPr 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SATISFACTORY SOLUTION</a:t>
            </a:r>
            <a:endParaRPr lang="en-US" dirty="0"/>
          </a:p>
        </p:txBody>
      </p:sp>
      <p:sp>
        <p:nvSpPr>
          <p:cNvPr id="3" name="Content Placeholder 2"/>
          <p:cNvSpPr>
            <a:spLocks noGrp="1"/>
          </p:cNvSpPr>
          <p:nvPr>
            <p:ph idx="1"/>
          </p:nvPr>
        </p:nvSpPr>
        <p:spPr/>
        <p:txBody>
          <a:bodyPr>
            <a:normAutofit/>
          </a:bodyPr>
          <a:lstStyle/>
          <a:p>
            <a:pPr marL="514350" indent="-514350">
              <a:buAutoNum type="arabicPeriod"/>
            </a:pPr>
            <a:r>
              <a:rPr lang="en-US" sz="2000" dirty="0" smtClean="0"/>
              <a:t>Let there be a measure for performance and reward accordingly</a:t>
            </a:r>
          </a:p>
          <a:p>
            <a:pPr marL="514350" indent="-514350">
              <a:buAutoNum type="arabicPeriod"/>
            </a:pPr>
            <a:r>
              <a:rPr lang="en-US" sz="2000" dirty="0" smtClean="0"/>
              <a:t>Create an independent measure of which promotion variable will depend on, this helps to regulate promotion processes within the company.</a:t>
            </a:r>
          </a:p>
          <a:p>
            <a:pPr marL="514350" indent="-514350">
              <a:buAutoNum type="arabicPeriod"/>
            </a:pPr>
            <a:r>
              <a:rPr lang="en-US" sz="2000" dirty="0" smtClean="0"/>
              <a:t>Once someone is promoted, let there be an increase in his/her income level.</a:t>
            </a:r>
          </a:p>
          <a:p>
            <a:pPr marL="514350" indent="-514350">
              <a:buAutoNum type="arabicPeriod"/>
            </a:pPr>
            <a:r>
              <a:rPr lang="en-US" sz="2000" dirty="0" smtClean="0"/>
              <a:t>Allocate award and titles by achievement and commitment.</a:t>
            </a:r>
          </a:p>
          <a:p>
            <a:pPr marL="514350" indent="-514350">
              <a:buAutoNum type="arabicPeriod"/>
            </a:pPr>
            <a:r>
              <a:rPr lang="en-US" sz="2000" dirty="0" smtClean="0"/>
              <a:t>Sanitize the Sale, Support and Technical department to reduce death incidents and reduce their allocated work.</a:t>
            </a:r>
          </a:p>
          <a:p>
            <a:pPr marL="514350" indent="-514350">
              <a:buAutoNum type="arabicPeriod"/>
            </a:pPr>
            <a:r>
              <a:rPr lang="en-US" sz="2000" dirty="0" smtClean="0"/>
              <a:t>Allocate more work to the high income earners to get them engaged in order to increase their satisfaction. Having no work to do is making them loose interest in their job. </a:t>
            </a:r>
          </a:p>
          <a:p>
            <a:pPr marL="514350" indent="-514350">
              <a:buAutoNum type="arabicPeriod"/>
            </a:pPr>
            <a:r>
              <a:rPr lang="en-US" sz="2000" dirty="0" smtClean="0"/>
              <a:t>Create an annual evaluation pipeline for all employees of all level</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dirty="0" smtClean="0"/>
              <a:t>PROBLEM STATEMENT</a:t>
            </a:r>
            <a:endParaRPr lang="en-US" sz="6600" b="1" dirty="0"/>
          </a:p>
        </p:txBody>
      </p:sp>
      <p:sp>
        <p:nvSpPr>
          <p:cNvPr id="3" name="Content Placeholder 2"/>
          <p:cNvSpPr>
            <a:spLocks noGrp="1"/>
          </p:cNvSpPr>
          <p:nvPr>
            <p:ph idx="1"/>
          </p:nvPr>
        </p:nvSpPr>
        <p:spPr/>
        <p:txBody>
          <a:bodyPr>
            <a:normAutofit lnSpcReduction="10000"/>
          </a:bodyPr>
          <a:lstStyle/>
          <a:p>
            <a:pPr>
              <a:buNone/>
            </a:pPr>
            <a:r>
              <a:rPr lang="en-US" b="1" dirty="0"/>
              <a:t>Overview:</a:t>
            </a:r>
            <a:r>
              <a:rPr lang="en-US" dirty="0" smtClean="0"/>
              <a:t>	</a:t>
            </a:r>
          </a:p>
          <a:p>
            <a:pPr>
              <a:buNone/>
            </a:pPr>
            <a:r>
              <a:rPr lang="en-US" sz="2400" dirty="0" smtClean="0"/>
              <a:t>	Company </a:t>
            </a:r>
            <a:r>
              <a:rPr lang="en-US" sz="2400" dirty="0"/>
              <a:t>X which is trying to control </a:t>
            </a:r>
            <a:r>
              <a:rPr lang="en-US" sz="2400" dirty="0" smtClean="0"/>
              <a:t>attrition, There </a:t>
            </a:r>
            <a:r>
              <a:rPr lang="en-US" sz="2400" dirty="0"/>
              <a:t>are two sets of data: “Existing employees” and “Employees who have left”. </a:t>
            </a:r>
            <a:r>
              <a:rPr lang="en-US" sz="2400" dirty="0" smtClean="0"/>
              <a:t>Use the Dataset to achieve the objective.</a:t>
            </a:r>
            <a:endParaRPr lang="en-US" dirty="0" smtClean="0"/>
          </a:p>
          <a:p>
            <a:pPr>
              <a:buNone/>
            </a:pPr>
            <a:endParaRPr lang="en-US" b="1" dirty="0" smtClean="0"/>
          </a:p>
          <a:p>
            <a:pPr>
              <a:buNone/>
            </a:pPr>
            <a:r>
              <a:rPr lang="en-US" b="1" dirty="0" smtClean="0"/>
              <a:t>Objective:</a:t>
            </a:r>
            <a:endParaRPr lang="en-US" dirty="0"/>
          </a:p>
          <a:p>
            <a:pPr marL="514350" indent="-514350">
              <a:buFont typeface="+mj-lt"/>
              <a:buAutoNum type="arabicPeriod"/>
            </a:pPr>
            <a:r>
              <a:rPr lang="en-US" sz="2400" dirty="0" smtClean="0"/>
              <a:t>What </a:t>
            </a:r>
            <a:r>
              <a:rPr lang="en-US" sz="2400" dirty="0"/>
              <a:t>type of employees are leaving? </a:t>
            </a:r>
            <a:endParaRPr lang="en-US" sz="2400" dirty="0" smtClean="0"/>
          </a:p>
          <a:p>
            <a:pPr marL="457200" indent="-457200">
              <a:buFont typeface="+mj-lt"/>
              <a:buAutoNum type="arabicPeriod"/>
            </a:pPr>
            <a:r>
              <a:rPr lang="en-US" sz="2400" dirty="0" smtClean="0"/>
              <a:t>Determine </a:t>
            </a:r>
            <a:r>
              <a:rPr lang="en-US" sz="2400" dirty="0"/>
              <a:t>which employees are prone to leave next. </a:t>
            </a:r>
            <a:endParaRPr lang="en-US" sz="2400" dirty="0" smtClean="0"/>
          </a:p>
          <a:p>
            <a:pPr marL="457200" indent="-457200">
              <a:buFont typeface="+mj-lt"/>
              <a:buAutoNum type="arabicPeriod"/>
            </a:pPr>
            <a:r>
              <a:rPr lang="en-US" sz="2400" dirty="0" smtClean="0"/>
              <a:t>Present </a:t>
            </a:r>
            <a:r>
              <a:rPr lang="en-US" sz="2400" dirty="0"/>
              <a:t>your results in the presentation sheet’s </a:t>
            </a:r>
            <a:r>
              <a:rPr lang="en-US" sz="2400" dirty="0" smtClean="0"/>
              <a:t>presentation area</a:t>
            </a:r>
            <a:r>
              <a:rPr lang="en-US" sz="2400" dirty="0"/>
              <a:t>.</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METHODOLOGY/APPROACH</a:t>
            </a:r>
            <a:endParaRPr lang="en-US" sz="5400" b="1" dirty="0"/>
          </a:p>
        </p:txBody>
      </p:sp>
      <p:sp>
        <p:nvSpPr>
          <p:cNvPr id="3" name="Content Placeholder 2"/>
          <p:cNvSpPr>
            <a:spLocks noGrp="1"/>
          </p:cNvSpPr>
          <p:nvPr>
            <p:ph idx="1"/>
          </p:nvPr>
        </p:nvSpPr>
        <p:spPr>
          <a:xfrm>
            <a:off x="381000" y="1981200"/>
            <a:ext cx="8229600" cy="4525963"/>
          </a:xfrm>
        </p:spPr>
        <p:txBody>
          <a:bodyPr>
            <a:normAutofit/>
          </a:bodyPr>
          <a:lstStyle/>
          <a:p>
            <a:pPr marL="514350" indent="-514350" algn="just">
              <a:buFont typeface="+mj-lt"/>
              <a:buAutoNum type="arabicPeriod"/>
            </a:pPr>
            <a:r>
              <a:rPr lang="en-US" sz="4000" dirty="0" smtClean="0"/>
              <a:t>Observe</a:t>
            </a:r>
          </a:p>
          <a:p>
            <a:pPr marL="514350" indent="-514350" algn="just">
              <a:buFont typeface="+mj-lt"/>
              <a:buAutoNum type="arabicPeriod"/>
            </a:pPr>
            <a:r>
              <a:rPr lang="en-US" sz="4000" dirty="0" smtClean="0"/>
              <a:t>Understand</a:t>
            </a:r>
          </a:p>
          <a:p>
            <a:pPr marL="514350" indent="-514350" algn="just">
              <a:buFont typeface="+mj-lt"/>
              <a:buAutoNum type="arabicPeriod"/>
            </a:pPr>
            <a:r>
              <a:rPr lang="en-US" sz="4000" dirty="0" smtClean="0"/>
              <a:t>Analyze</a:t>
            </a:r>
          </a:p>
          <a:p>
            <a:pPr marL="514350" indent="-514350" algn="just">
              <a:buFont typeface="+mj-lt"/>
              <a:buAutoNum type="arabicPeriod"/>
            </a:pPr>
            <a:r>
              <a:rPr lang="en-US" sz="4000" dirty="0" smtClean="0"/>
              <a:t>Interpret </a:t>
            </a:r>
          </a:p>
          <a:p>
            <a:pPr marL="514350" indent="-514350" algn="just">
              <a:buFont typeface="+mj-lt"/>
              <a:buAutoNum type="arabicPeriod"/>
            </a:pPr>
            <a:r>
              <a:rPr lang="en-US" sz="4000" dirty="0" smtClean="0"/>
              <a:t>Solution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OBSERVATION</a:t>
            </a:r>
            <a:endParaRPr lang="en-US" sz="5400" b="1" dirty="0"/>
          </a:p>
        </p:txBody>
      </p:sp>
      <p:sp>
        <p:nvSpPr>
          <p:cNvPr id="3" name="Content Placeholder 2"/>
          <p:cNvSpPr>
            <a:spLocks noGrp="1"/>
          </p:cNvSpPr>
          <p:nvPr>
            <p:ph idx="1"/>
          </p:nvPr>
        </p:nvSpPr>
        <p:spPr/>
        <p:txBody>
          <a:bodyPr/>
          <a:lstStyle/>
          <a:p>
            <a:pPr>
              <a:buNone/>
            </a:pPr>
            <a:r>
              <a:rPr lang="en-US" dirty="0" smtClean="0"/>
              <a:t>	Going through the dataset to understand its distribution and shape, I found out that most of the dataset measures that are meant to be dependent variables of measures or dimensions are all independent of each other which makes it hard to get a correlation between the variables.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smtClean="0"/>
              <a:t>UNDERSTANDING</a:t>
            </a:r>
            <a:endParaRPr lang="en-US" b="1" dirty="0"/>
          </a:p>
        </p:txBody>
      </p:sp>
      <p:sp>
        <p:nvSpPr>
          <p:cNvPr id="3" name="Content Placeholder 2"/>
          <p:cNvSpPr>
            <a:spLocks noGrp="1"/>
          </p:cNvSpPr>
          <p:nvPr>
            <p:ph idx="1"/>
          </p:nvPr>
        </p:nvSpPr>
        <p:spPr/>
        <p:txBody>
          <a:bodyPr/>
          <a:lstStyle/>
          <a:p>
            <a:pPr>
              <a:buNone/>
            </a:pPr>
            <a:r>
              <a:rPr lang="en-US" dirty="0" smtClean="0"/>
              <a:t>	Base on the observation, no variable depends on the other, which means that all outcomes depends on their individual events, and each event has only but one parameter input. </a:t>
            </a:r>
          </a:p>
          <a:p>
            <a:pPr>
              <a:buNone/>
            </a:pPr>
            <a:r>
              <a:rPr lang="en-US" b="1" dirty="0" smtClean="0"/>
              <a:t>Example:</a:t>
            </a:r>
          </a:p>
          <a:p>
            <a:pPr>
              <a:buNone/>
            </a:pPr>
            <a:r>
              <a:rPr lang="en-US" dirty="0"/>
              <a:t>	</a:t>
            </a:r>
            <a:r>
              <a:rPr lang="en-US" dirty="0" smtClean="0"/>
              <a:t>OUTCOME	    EVENT		PARAMETER</a:t>
            </a:r>
          </a:p>
          <a:p>
            <a:pPr>
              <a:buNone/>
            </a:pPr>
            <a:r>
              <a:rPr lang="en-US" sz="2000" dirty="0" smtClean="0"/>
              <a:t>X*Promoted_Last_5yrs          </a:t>
            </a:r>
            <a:r>
              <a:rPr lang="en-US" sz="2000" dirty="0" err="1" smtClean="0"/>
              <a:t>Promoted_Last_5yrs</a:t>
            </a:r>
            <a:r>
              <a:rPr lang="en-US" sz="2000" dirty="0" smtClean="0"/>
              <a:t>                         Employee</a:t>
            </a:r>
            <a:r>
              <a:rPr lang="en-US" sz="2000" dirty="0" smtClean="0"/>
              <a:t> </a:t>
            </a:r>
          </a:p>
          <a:p>
            <a:pPr>
              <a:buNone/>
            </a:pPr>
            <a:r>
              <a:rPr lang="en-US" sz="1600" b="1" i="1" dirty="0" smtClean="0"/>
              <a:t>NOTE: </a:t>
            </a:r>
            <a:r>
              <a:rPr lang="en-US" sz="1600" i="1" dirty="0" smtClean="0"/>
              <a:t>Where X is an aggregation function</a:t>
            </a:r>
            <a:endParaRPr lang="en-US" sz="2400" i="1" dirty="0"/>
          </a:p>
        </p:txBody>
      </p:sp>
      <p:sp>
        <p:nvSpPr>
          <p:cNvPr id="4" name="Left Arrow 3"/>
          <p:cNvSpPr/>
          <p:nvPr/>
        </p:nvSpPr>
        <p:spPr>
          <a:xfrm>
            <a:off x="3048000" y="4953000"/>
            <a:ext cx="304800" cy="1524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Left Arrow 4"/>
          <p:cNvSpPr/>
          <p:nvPr/>
        </p:nvSpPr>
        <p:spPr>
          <a:xfrm>
            <a:off x="6248400" y="4953000"/>
            <a:ext cx="304800" cy="1524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ANALYZE</a:t>
            </a:r>
            <a:endParaRPr lang="en-US" sz="5400" b="1" dirty="0"/>
          </a:p>
        </p:txBody>
      </p:sp>
      <p:pic>
        <p:nvPicPr>
          <p:cNvPr id="4" name="Content Placeholder 3" descr="capture_20200415202339.png"/>
          <p:cNvPicPr>
            <a:picLocks noGrp="1" noChangeAspect="1"/>
          </p:cNvPicPr>
          <p:nvPr>
            <p:ph idx="1"/>
          </p:nvPr>
        </p:nvPicPr>
        <p:blipFill>
          <a:blip r:embed="rId2"/>
          <a:stretch>
            <a:fillRect/>
          </a:stretch>
        </p:blipFill>
        <p:spPr>
          <a:xfrm>
            <a:off x="228600" y="1371600"/>
            <a:ext cx="4495800" cy="2971800"/>
          </a:xfrm>
        </p:spPr>
      </p:pic>
      <p:pic>
        <p:nvPicPr>
          <p:cNvPr id="5" name="Picture 4" descr="capture_20200415202453.png"/>
          <p:cNvPicPr>
            <a:picLocks noChangeAspect="1"/>
          </p:cNvPicPr>
          <p:nvPr/>
        </p:nvPicPr>
        <p:blipFill>
          <a:blip r:embed="rId3"/>
          <a:stretch>
            <a:fillRect/>
          </a:stretch>
        </p:blipFill>
        <p:spPr>
          <a:xfrm>
            <a:off x="4945339" y="1295400"/>
            <a:ext cx="4198661" cy="3124200"/>
          </a:xfrm>
          <a:prstGeom prst="rect">
            <a:avLst/>
          </a:prstGeom>
        </p:spPr>
      </p:pic>
      <p:sp>
        <p:nvSpPr>
          <p:cNvPr id="6" name="TextBox 5"/>
          <p:cNvSpPr txBox="1"/>
          <p:nvPr/>
        </p:nvSpPr>
        <p:spPr>
          <a:xfrm>
            <a:off x="533400" y="5105400"/>
            <a:ext cx="8305800" cy="646331"/>
          </a:xfrm>
          <a:prstGeom prst="rect">
            <a:avLst/>
          </a:prstGeom>
          <a:noFill/>
        </p:spPr>
        <p:txBody>
          <a:bodyPr wrap="square" rtlCol="0">
            <a:spAutoFit/>
          </a:bodyPr>
          <a:lstStyle/>
          <a:p>
            <a:r>
              <a:rPr lang="en-US" dirty="0" smtClean="0"/>
              <a:t>Using visualization techniques to analyze the dataset in order to identify patterns and observe common trends within and out of the variables scope.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INTERPRET</a:t>
            </a:r>
            <a:endParaRPr lang="en-US" sz="5400" b="1" dirty="0"/>
          </a:p>
        </p:txBody>
      </p:sp>
      <p:sp>
        <p:nvSpPr>
          <p:cNvPr id="3" name="Content Placeholder 2"/>
          <p:cNvSpPr>
            <a:spLocks noGrp="1"/>
          </p:cNvSpPr>
          <p:nvPr>
            <p:ph idx="1"/>
          </p:nvPr>
        </p:nvSpPr>
        <p:spPr/>
        <p:txBody>
          <a:bodyPr>
            <a:normAutofit/>
          </a:bodyPr>
          <a:lstStyle/>
          <a:p>
            <a:pPr>
              <a:buNone/>
            </a:pPr>
            <a:r>
              <a:rPr lang="en-US" sz="2800" dirty="0" smtClean="0"/>
              <a:t>	From the analysis, it was a common trend that more privilege and appreciation is being given to employees of high income and more from the management department that contribute less to the growth of the company but rather holding high positions and sitting one place. The trend of “</a:t>
            </a:r>
            <a:r>
              <a:rPr lang="en-US" sz="2800" b="1" dirty="0" smtClean="0"/>
              <a:t>MONKEY DEY WORK BABOO DEY CHOP</a:t>
            </a:r>
            <a:r>
              <a:rPr lang="en-US" sz="2800" dirty="0" smtClean="0"/>
              <a:t>” Thereby disregarding the low income earners which are the strong hold of the company. </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SOLUTION</a:t>
            </a:r>
            <a:endParaRPr lang="en-US" sz="5400" b="1" dirty="0"/>
          </a:p>
        </p:txBody>
      </p:sp>
      <p:sp>
        <p:nvSpPr>
          <p:cNvPr id="3" name="Content Placeholder 2"/>
          <p:cNvSpPr>
            <a:spLocks noGrp="1"/>
          </p:cNvSpPr>
          <p:nvPr>
            <p:ph idx="1"/>
          </p:nvPr>
        </p:nvSpPr>
        <p:spPr/>
        <p:txBody>
          <a:bodyPr>
            <a:normAutofit/>
          </a:bodyPr>
          <a:lstStyle/>
          <a:p>
            <a:pPr>
              <a:buNone/>
            </a:pPr>
            <a:r>
              <a:rPr lang="en-US" b="1" dirty="0" smtClean="0"/>
              <a:t>From Objective:</a:t>
            </a:r>
            <a:endParaRPr lang="en-US" dirty="0"/>
          </a:p>
          <a:p>
            <a:pPr>
              <a:buNone/>
            </a:pPr>
            <a:r>
              <a:rPr lang="en-US" dirty="0"/>
              <a:t>What type of employees are leaving? </a:t>
            </a:r>
            <a:endParaRPr lang="en-US" dirty="0" smtClean="0"/>
          </a:p>
          <a:p>
            <a:pPr>
              <a:buNone/>
            </a:pPr>
            <a:r>
              <a:rPr lang="en-US" sz="2000" dirty="0" smtClean="0"/>
              <a:t>	From my analysis and predictions, employees that are leaving the company are employees of low income that haven't been promoted for the last 5 years.</a:t>
            </a:r>
          </a:p>
          <a:p>
            <a:pPr>
              <a:buNone/>
            </a:pPr>
            <a:endParaRPr lang="en-US" sz="2000" dirty="0"/>
          </a:p>
          <a:p>
            <a:pPr>
              <a:buNone/>
            </a:pPr>
            <a:r>
              <a:rPr lang="en-US" sz="2800" dirty="0" smtClean="0"/>
              <a:t>Determine </a:t>
            </a:r>
            <a:r>
              <a:rPr lang="en-US" sz="2800" dirty="0"/>
              <a:t>which employees are prone to leave next</a:t>
            </a:r>
            <a:r>
              <a:rPr lang="en-US" sz="2800" dirty="0" smtClean="0"/>
              <a:t>.</a:t>
            </a:r>
          </a:p>
          <a:p>
            <a:pPr>
              <a:buNone/>
            </a:pPr>
            <a:r>
              <a:rPr lang="en-US" sz="2000" dirty="0"/>
              <a:t>Employees with high income from IT and </a:t>
            </a:r>
            <a:r>
              <a:rPr lang="en-US" sz="2000" dirty="0" err="1"/>
              <a:t>Product_mng</a:t>
            </a:r>
            <a:r>
              <a:rPr lang="en-US" sz="2000" dirty="0"/>
              <a:t> department that </a:t>
            </a:r>
            <a:r>
              <a:rPr lang="en-US" sz="2000" dirty="0" smtClean="0"/>
              <a:t>haven't </a:t>
            </a:r>
            <a:r>
              <a:rPr lang="en-US" sz="2000" dirty="0"/>
              <a:t>been promoted for last 5 years are prone to leave next. </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SOLUTION</a:t>
            </a:r>
            <a:endParaRPr lang="en-US" sz="5400" b="1" dirty="0"/>
          </a:p>
        </p:txBody>
      </p:sp>
      <p:pic>
        <p:nvPicPr>
          <p:cNvPr id="6" name="Content Placeholder 5" descr="capture_20200415231609.png"/>
          <p:cNvPicPr>
            <a:picLocks noGrp="1" noChangeAspect="1"/>
          </p:cNvPicPr>
          <p:nvPr>
            <p:ph idx="1"/>
          </p:nvPr>
        </p:nvPicPr>
        <p:blipFill>
          <a:blip r:embed="rId2"/>
          <a:stretch>
            <a:fillRect/>
          </a:stretch>
        </p:blipFill>
        <p:spPr>
          <a:xfrm>
            <a:off x="0" y="1524001"/>
            <a:ext cx="9144000" cy="5334000"/>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TotalTime>
  <Words>176</Words>
  <Application>Microsoft Office PowerPoint</Application>
  <PresentationFormat>On-screen Show (4:3)</PresentationFormat>
  <Paragraphs>44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Employee Attrition Problem (Solution) </vt:lpstr>
      <vt:lpstr>PROBLEM STATEMENT</vt:lpstr>
      <vt:lpstr>METHODOLOGY/APPROACH</vt:lpstr>
      <vt:lpstr>OBSERVATION</vt:lpstr>
      <vt:lpstr>UNDERSTANDING</vt:lpstr>
      <vt:lpstr>ANALYZE</vt:lpstr>
      <vt:lpstr>INTERPRET</vt:lpstr>
      <vt:lpstr>SOLUTION</vt:lpstr>
      <vt:lpstr>SOLUTION</vt:lpstr>
      <vt:lpstr>SATISFACTORY SOLUTION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Problem (Solution)</dc:title>
  <dc:creator>Winner</dc:creator>
  <cp:lastModifiedBy>Winner</cp:lastModifiedBy>
  <cp:revision>25</cp:revision>
  <dcterms:created xsi:type="dcterms:W3CDTF">2020-04-15T18:33:18Z</dcterms:created>
  <dcterms:modified xsi:type="dcterms:W3CDTF">2020-04-15T22:27:26Z</dcterms:modified>
</cp:coreProperties>
</file>