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5" r:id="rId6"/>
    <p:sldId id="260" r:id="rId7"/>
    <p:sldId id="261"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dirty="0" smtClean="0"/>
              <a:t>Sprocket Central Pty Ltd Dataset Analysis to Aid Marketing Team Boost Business By Targeting The Right Customers </a:t>
            </a:r>
            <a:endParaRPr/>
          </a:p>
        </p:txBody>
      </p:sp>
      <p:sp>
        <p:nvSpPr>
          <p:cNvPr id="124" name="Shape 73"/>
          <p:cNvSpPr/>
          <p:nvPr/>
        </p:nvSpPr>
        <p:spPr>
          <a:xfrm>
            <a:off x="609600" y="2343150"/>
            <a:ext cx="7543799" cy="17773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In order to minimize cost on publication, advertisements and drive maximum impart on with allocated budget there is need for proper analysis of customer behavior, pattern and the way the interact with product and services.</a:t>
            </a:r>
          </a:p>
          <a:p>
            <a:r>
              <a:rPr lang="en-US" dirty="0" smtClean="0"/>
              <a:t>In this project, after exploring the historical dataset provided, a model that will help boost Sprocket Central Pty Ltd business by increasing returns on investment will be developed and interpreted.</a:t>
            </a:r>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TextBox 12"/>
          <p:cNvSpPr txBox="1"/>
          <p:nvPr/>
        </p:nvSpPr>
        <p:spPr>
          <a:xfrm>
            <a:off x="3505200" y="1885950"/>
            <a:ext cx="480060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smtClean="0"/>
              <a:t>Exploratory Data Analysis (</a:t>
            </a:r>
            <a:r>
              <a:rPr lang="en-US" b="1" dirty="0" smtClean="0"/>
              <a:t>EDA</a:t>
            </a:r>
            <a:r>
              <a:rPr lang="en-US" dirty="0" smtClean="0"/>
              <a:t>) </a:t>
            </a:r>
            <a:r>
              <a:rPr lang="en-US" b="1" dirty="0" smtClean="0"/>
              <a:t>is</a:t>
            </a:r>
            <a:r>
              <a:rPr lang="en-US" dirty="0" smtClean="0"/>
              <a:t> an approach/philosophy for data analysis that employs a variety of techniques (mostly graphical) to.</a:t>
            </a:r>
            <a:endParaRPr lang="en-US" dirty="0"/>
          </a:p>
        </p:txBody>
      </p:sp>
      <p:sp>
        <p:nvSpPr>
          <p:cNvPr id="14" name="TextBox 13"/>
          <p:cNvSpPr txBox="1"/>
          <p:nvPr/>
        </p:nvSpPr>
        <p:spPr>
          <a:xfrm>
            <a:off x="228600" y="1276350"/>
            <a:ext cx="396240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rgbClr val="000000"/>
                </a:solidFill>
                <a:effectLst/>
                <a:uFillTx/>
                <a:latin typeface="+mn-lt"/>
                <a:ea typeface="+mn-ea"/>
                <a:cs typeface="+mn-cs"/>
                <a:sym typeface="Arial"/>
              </a:rPr>
              <a:t>Technique (EDA)</a:t>
            </a:r>
            <a:endParaRPr kumimoji="0" lang="en-US" sz="3200" b="1" i="0" u="none" strike="noStrike" cap="none" spc="0" normalizeH="0" baseline="0" dirty="0">
              <a:ln>
                <a:noFill/>
              </a:ln>
              <a:solidFill>
                <a:srgbClr val="000000"/>
              </a:solidFill>
              <a:effectLst/>
              <a:uFillTx/>
              <a:latin typeface="+mn-lt"/>
              <a:ea typeface="+mn-ea"/>
              <a:cs typeface="+mn-cs"/>
              <a:sym typeface="Arial"/>
            </a:endParaRPr>
          </a:p>
        </p:txBody>
      </p:sp>
      <p:sp>
        <p:nvSpPr>
          <p:cNvPr id="15" name="TextBox 14"/>
          <p:cNvSpPr txBox="1"/>
          <p:nvPr/>
        </p:nvSpPr>
        <p:spPr>
          <a:xfrm>
            <a:off x="381000" y="2800351"/>
            <a:ext cx="8458200"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smtClean="0"/>
              <a:t>This is a procedures for analyzing data, techniques for interpreting the results of such procedures, ways of planning the gathering of data to make its analysis easier, more precise or more accurate, and all the machinery and results of (mathematical) statistics which apply to analyzing data</a:t>
            </a:r>
            <a:r>
              <a:rPr lang="en-US" dirty="0" smtClean="0"/>
              <a:t>.</a:t>
            </a:r>
          </a:p>
          <a:p>
            <a:endParaRPr kumimoji="0" lang="en-US" sz="1400" b="0" i="0" u="none" strike="noStrike" cap="none" spc="0" normalizeH="0" baseline="0" dirty="0" smtClean="0">
              <a:ln>
                <a:noFill/>
              </a:ln>
              <a:solidFill>
                <a:srgbClr val="000000"/>
              </a:solidFill>
              <a:effectLst/>
              <a:uFillTx/>
              <a:latin typeface="+mn-lt"/>
              <a:ea typeface="+mn-ea"/>
              <a:cs typeface="+mn-cs"/>
              <a:sym typeface="Arial"/>
            </a:endParaRPr>
          </a:p>
          <a:p>
            <a:r>
              <a:rPr lang="en-US" dirty="0" smtClean="0"/>
              <a:t>This will help, t</a:t>
            </a:r>
            <a:r>
              <a:rPr lang="en-US" dirty="0" smtClean="0"/>
              <a:t>o </a:t>
            </a:r>
            <a:r>
              <a:rPr lang="en-US" dirty="0" smtClean="0"/>
              <a:t>determine the highest sell out STATE with dominating customer job </a:t>
            </a:r>
            <a:r>
              <a:rPr lang="en-US" dirty="0" smtClean="0"/>
              <a:t>category, to </a:t>
            </a:r>
            <a:r>
              <a:rPr lang="en-US" dirty="0" smtClean="0"/>
              <a:t>determine customer inflow channel with the highest </a:t>
            </a:r>
            <a:r>
              <a:rPr lang="en-US" dirty="0" smtClean="0"/>
              <a:t>payer, product </a:t>
            </a:r>
            <a:r>
              <a:rPr lang="en-US" dirty="0" smtClean="0"/>
              <a:t>class with the highest first </a:t>
            </a:r>
            <a:r>
              <a:rPr lang="en-US" dirty="0" smtClean="0"/>
              <a:t>sell, etc</a:t>
            </a:r>
            <a:endParaRPr lang="en-US" dirty="0" smtClean="0"/>
          </a:p>
          <a:p>
            <a:endParaRPr lang="en-US" dirty="0" smtClean="0"/>
          </a:p>
          <a:p>
            <a:r>
              <a:rPr lang="en-US" b="1" i="1" dirty="0" smtClean="0"/>
              <a:t>Tools:</a:t>
            </a:r>
            <a:r>
              <a:rPr lang="en-US" dirty="0" smtClean="0"/>
              <a:t> Bar Chart, Histogram, </a:t>
            </a:r>
            <a:r>
              <a:rPr lang="en-US" dirty="0" err="1" smtClean="0"/>
              <a:t>Boxplot</a:t>
            </a:r>
            <a:r>
              <a:rPr lang="en-US" dirty="0" smtClean="0"/>
              <a:t>, </a:t>
            </a:r>
            <a:r>
              <a:rPr lang="en-US" dirty="0" err="1" smtClean="0"/>
              <a:t>Heatmap</a:t>
            </a:r>
            <a:r>
              <a:rPr lang="en-US" dirty="0" smtClean="0"/>
              <a:t> etc </a:t>
            </a:r>
          </a:p>
          <a:p>
            <a:endParaRPr lang="en-US" dirty="0" smtClean="0"/>
          </a:p>
          <a:p>
            <a:endParaRPr lang="en-US" dirty="0" smtClean="0"/>
          </a:p>
          <a:p>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a:t>Data </a:t>
            </a:r>
            <a:r>
              <a:rPr smtClean="0"/>
              <a:t>Exploration</a:t>
            </a:r>
            <a:r>
              <a:rPr lang="en-US" dirty="0" smtClean="0"/>
              <a:t>	</a:t>
            </a:r>
            <a:r>
              <a:rPr lang="en-US" dirty="0" smtClean="0"/>
              <a:t>	SAMPLE</a:t>
            </a: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extBox 6"/>
          <p:cNvSpPr txBox="1"/>
          <p:nvPr/>
        </p:nvSpPr>
        <p:spPr>
          <a:xfrm>
            <a:off x="762000" y="3943350"/>
            <a:ext cx="70104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smtClean="0"/>
              <a:t>To </a:t>
            </a:r>
            <a:r>
              <a:rPr lang="en-US" dirty="0" smtClean="0"/>
              <a:t>determine the highest sell out STATE with dominating customer job category</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descr="capture_20200610064807.png"/>
          <p:cNvPicPr>
            <a:picLocks noChangeAspect="1"/>
          </p:cNvPicPr>
          <p:nvPr/>
        </p:nvPicPr>
        <p:blipFill>
          <a:blip r:embed="rId2"/>
          <a:stretch>
            <a:fillRect/>
          </a:stretch>
        </p:blipFill>
        <p:spPr>
          <a:xfrm>
            <a:off x="466151" y="1304748"/>
            <a:ext cx="8211697" cy="253400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CLASSIFICATION USING SKLEARN</a:t>
            </a:r>
            <a:endParaRPr/>
          </a:p>
        </p:txBody>
      </p:sp>
      <p:sp>
        <p:nvSpPr>
          <p:cNvPr id="142" name="Shape 91"/>
          <p:cNvSpPr/>
          <p:nvPr/>
        </p:nvSpPr>
        <p:spPr>
          <a:xfrm>
            <a:off x="357424" y="2038350"/>
            <a:ext cx="8786576" cy="204283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err="1" smtClean="0">
                <a:hlinkClick r:id="rId2" tooltip="sklearn.tree.DecisionTreeClassifier"/>
              </a:rPr>
              <a:t>DecisionTreeClassifier</a:t>
            </a:r>
            <a:r>
              <a:rPr lang="en-US" dirty="0" smtClean="0"/>
              <a:t> is a class capable of performing multi-class classification on a dataset.</a:t>
            </a:r>
          </a:p>
          <a:p>
            <a:r>
              <a:rPr lang="en-US" dirty="0" smtClean="0"/>
              <a:t>As with other classifiers, </a:t>
            </a:r>
            <a:r>
              <a:rPr lang="en-US" dirty="0" err="1" smtClean="0">
                <a:hlinkClick r:id="rId2" tooltip="sklearn.tree.DecisionTreeClassifier"/>
              </a:rPr>
              <a:t>DecisionTreeClassifier</a:t>
            </a:r>
            <a:r>
              <a:rPr lang="en-US" dirty="0" smtClean="0"/>
              <a:t> takes as input two arrays: an array X, sparse or dense, of size [</a:t>
            </a:r>
            <a:r>
              <a:rPr lang="en-US" dirty="0" err="1" smtClean="0"/>
              <a:t>n_samples</a:t>
            </a:r>
            <a:r>
              <a:rPr lang="en-US" dirty="0" smtClean="0"/>
              <a:t>, </a:t>
            </a:r>
            <a:r>
              <a:rPr lang="en-US" dirty="0" err="1" smtClean="0"/>
              <a:t>n_features</a:t>
            </a:r>
            <a:r>
              <a:rPr lang="en-US" dirty="0" smtClean="0"/>
              <a:t>] holding the training samples, and an array Y of integer values, size [</a:t>
            </a:r>
            <a:r>
              <a:rPr lang="en-US" dirty="0" err="1" smtClean="0"/>
              <a:t>n_samples</a:t>
            </a:r>
            <a:r>
              <a:rPr lang="en-US" dirty="0" smtClean="0"/>
              <a:t>], holding the class labels for the training </a:t>
            </a:r>
            <a:r>
              <a:rPr lang="en-US" dirty="0" smtClean="0"/>
              <a:t>samples.</a:t>
            </a:r>
          </a:p>
          <a:p>
            <a:endParaRPr lang="en-US" dirty="0" smtClean="0"/>
          </a:p>
          <a:p>
            <a:r>
              <a:rPr lang="en-US" dirty="0" smtClean="0"/>
              <a:t>This algorithm we will use to classify potential customers base on previous customers behavior, trend and pattern.</a:t>
            </a: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Full Data And Model Evaluation/Interpretation</a:t>
            </a:r>
            <a:endParaRPr/>
          </a:p>
        </p:txBody>
      </p:sp>
      <p:sp>
        <p:nvSpPr>
          <p:cNvPr id="151" name="Shape 100"/>
          <p:cNvSpPr/>
          <p:nvPr/>
        </p:nvSpPr>
        <p:spPr>
          <a:xfrm>
            <a:off x="205024" y="2164724"/>
            <a:ext cx="8329375" cy="17773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Customers from NSW and QLD contributes more to the overturn on products first sell, products under the medium class sells more on an average and aggregated sum. Customers that buys more all tend to have a car and are located at NSW state.</a:t>
            </a:r>
          </a:p>
          <a:p>
            <a:endParaRPr lang="en-US" dirty="0" smtClean="0"/>
          </a:p>
          <a:p>
            <a:r>
              <a:rPr lang="en-US" dirty="0" smtClean="0"/>
              <a:t>With more model tuning, visualization and encoding of categorical data, more useful insight will be gained.</a:t>
            </a:r>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TotalTime>
  <Words>534</Words>
  <PresentationFormat>On-screen Show (16:9)</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Microsoft</cp:lastModifiedBy>
  <cp:revision>19</cp:revision>
  <dcterms:modified xsi:type="dcterms:W3CDTF">2020-06-10T14:17:54Z</dcterms:modified>
</cp:coreProperties>
</file>