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2065" autoAdjust="0"/>
  </p:normalViewPr>
  <p:slideViewPr>
    <p:cSldViewPr snapToGrid="0">
      <p:cViewPr varScale="1">
        <p:scale>
          <a:sx n="76" d="100"/>
          <a:sy n="76" d="100"/>
        </p:scale>
        <p:origin x="2251"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32D57B-AB79-454C-B82F-C358E5F92AB6}" type="datetimeFigureOut">
              <a:rPr lang="en-US" smtClean="0"/>
              <a:t>9/9/2024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15B4FA-F121-4BD9-B273-0F849D6063BC}" type="slidenum">
              <a:rPr lang="en-US" smtClean="0"/>
              <a:t>‹#›</a:t>
            </a:fld>
            <a:endParaRPr lang="en-US"/>
          </a:p>
        </p:txBody>
      </p:sp>
    </p:spTree>
    <p:extLst>
      <p:ext uri="{BB962C8B-B14F-4D97-AF65-F5344CB8AC3E}">
        <p14:creationId xmlns:p14="http://schemas.microsoft.com/office/powerpoint/2010/main" val="3031288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Parking Availability System also known as PAS</a:t>
            </a:r>
          </a:p>
        </p:txBody>
      </p:sp>
      <p:sp>
        <p:nvSpPr>
          <p:cNvPr id="4" name="Slide Number Placeholder 3"/>
          <p:cNvSpPr>
            <a:spLocks noGrp="1"/>
          </p:cNvSpPr>
          <p:nvPr>
            <p:ph type="sldNum" sz="quarter" idx="5"/>
          </p:nvPr>
        </p:nvSpPr>
        <p:spPr/>
        <p:txBody>
          <a:bodyPr/>
          <a:lstStyle/>
          <a:p>
            <a:fld id="{5915B4FA-F121-4BD9-B273-0F849D6063BC}" type="slidenum">
              <a:rPr lang="en-US" smtClean="0"/>
              <a:t>1</a:t>
            </a:fld>
            <a:endParaRPr lang="en-US"/>
          </a:p>
        </p:txBody>
      </p:sp>
    </p:spTree>
    <p:extLst>
      <p:ext uri="{BB962C8B-B14F-4D97-AF65-F5344CB8AC3E}">
        <p14:creationId xmlns:p14="http://schemas.microsoft.com/office/powerpoint/2010/main" val="3586542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 is a small-scale, hardware/software system providing a relatively low-cost solution for predicting availability within parking garages.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Few locations on campus have live parking counters. You don’t want to drive into a parking garage, realize there’s no parking, then fumble around on your phone, trying to find another place to park. This product will reduce the stress of finding parking on campus, and thus, our target audience is off-campus commuters and visitors, but UF TAPS and the UF transportation institute could use this system to improve parking facilities</a:t>
            </a:r>
          </a:p>
        </p:txBody>
      </p:sp>
      <p:sp>
        <p:nvSpPr>
          <p:cNvPr id="4" name="Slide Number Placeholder 3"/>
          <p:cNvSpPr>
            <a:spLocks noGrp="1"/>
          </p:cNvSpPr>
          <p:nvPr>
            <p:ph type="sldNum" sz="quarter" idx="5"/>
          </p:nvPr>
        </p:nvSpPr>
        <p:spPr/>
        <p:txBody>
          <a:bodyPr/>
          <a:lstStyle/>
          <a:p>
            <a:fld id="{5915B4FA-F121-4BD9-B273-0F849D6063BC}" type="slidenum">
              <a:rPr lang="en-US" smtClean="0"/>
              <a:t>2</a:t>
            </a:fld>
            <a:endParaRPr lang="en-US"/>
          </a:p>
        </p:txBody>
      </p:sp>
    </p:spTree>
    <p:extLst>
      <p:ext uri="{BB962C8B-B14F-4D97-AF65-F5344CB8AC3E}">
        <p14:creationId xmlns:p14="http://schemas.microsoft.com/office/powerpoint/2010/main" val="4122826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Comparable solutions include typical ultrasonic parking sensors, and video-/ image-processing based alternatives</a:t>
            </a:r>
          </a:p>
          <a:p>
            <a:endParaRPr lang="en-US" dirty="0"/>
          </a:p>
          <a:p>
            <a:r>
              <a:rPr lang="en-US" dirty="0"/>
              <a:t>The goal of this project is to provide a lower-cost solution than what’s available.</a:t>
            </a:r>
          </a:p>
        </p:txBody>
      </p:sp>
      <p:sp>
        <p:nvSpPr>
          <p:cNvPr id="4" name="Slide Number Placeholder 3"/>
          <p:cNvSpPr>
            <a:spLocks noGrp="1"/>
          </p:cNvSpPr>
          <p:nvPr>
            <p:ph type="sldNum" sz="quarter" idx="5"/>
          </p:nvPr>
        </p:nvSpPr>
        <p:spPr/>
        <p:txBody>
          <a:bodyPr/>
          <a:lstStyle/>
          <a:p>
            <a:fld id="{5915B4FA-F121-4BD9-B273-0F849D6063BC}" type="slidenum">
              <a:rPr lang="en-US" smtClean="0"/>
              <a:t>3</a:t>
            </a:fld>
            <a:endParaRPr lang="en-US"/>
          </a:p>
        </p:txBody>
      </p:sp>
    </p:spTree>
    <p:extLst>
      <p:ext uri="{BB962C8B-B14F-4D97-AF65-F5344CB8AC3E}">
        <p14:creationId xmlns:p14="http://schemas.microsoft.com/office/powerpoint/2010/main" val="3410137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Core features include:</a:t>
            </a:r>
          </a:p>
          <a:p>
            <a:pPr marL="171450" indent="-171450">
              <a:buFontTx/>
              <a:buChar char="-"/>
            </a:pPr>
            <a:r>
              <a:rPr lang="en-US" dirty="0"/>
              <a:t>Vehicle detection </a:t>
            </a:r>
          </a:p>
          <a:p>
            <a:pPr marL="171450" indent="-171450">
              <a:buFontTx/>
              <a:buChar char="-"/>
            </a:pPr>
            <a:r>
              <a:rPr lang="en-US" dirty="0"/>
              <a:t>A counter for parking availability </a:t>
            </a:r>
          </a:p>
          <a:p>
            <a:pPr marL="171450" indent="-171450">
              <a:buFontTx/>
              <a:buChar char="-"/>
            </a:pPr>
            <a:r>
              <a:rPr lang="en-US" dirty="0"/>
              <a:t>There is also potential for license plate recognition, though this isn’t a priority</a:t>
            </a:r>
          </a:p>
        </p:txBody>
      </p:sp>
      <p:sp>
        <p:nvSpPr>
          <p:cNvPr id="4" name="Slide Number Placeholder 3"/>
          <p:cNvSpPr>
            <a:spLocks noGrp="1"/>
          </p:cNvSpPr>
          <p:nvPr>
            <p:ph type="sldNum" sz="quarter" idx="5"/>
          </p:nvPr>
        </p:nvSpPr>
        <p:spPr/>
        <p:txBody>
          <a:bodyPr/>
          <a:lstStyle/>
          <a:p>
            <a:fld id="{5915B4FA-F121-4BD9-B273-0F849D6063BC}" type="slidenum">
              <a:rPr lang="en-US" smtClean="0"/>
              <a:t>4</a:t>
            </a:fld>
            <a:endParaRPr lang="en-US"/>
          </a:p>
        </p:txBody>
      </p:sp>
    </p:spTree>
    <p:extLst>
      <p:ext uri="{BB962C8B-B14F-4D97-AF65-F5344CB8AC3E}">
        <p14:creationId xmlns:p14="http://schemas.microsoft.com/office/powerpoint/2010/main" val="2192038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tech platform consists of:</a:t>
            </a:r>
          </a:p>
          <a:p>
            <a:pPr marL="171450" indent="-171450">
              <a:buFontTx/>
              <a:buChar char="-"/>
            </a:pPr>
            <a:r>
              <a:rPr lang="en-US" dirty="0"/>
              <a:t>A camera module to capture image data</a:t>
            </a:r>
          </a:p>
          <a:p>
            <a:pPr marL="171450" indent="-171450">
              <a:buFontTx/>
              <a:buChar char="-"/>
            </a:pPr>
            <a:r>
              <a:rPr lang="en-US" dirty="0"/>
              <a:t>An FPGA to perform computationally intensive image preprocessing tasks </a:t>
            </a:r>
          </a:p>
          <a:p>
            <a:pPr marL="171450" indent="-171450">
              <a:buFontTx/>
              <a:buChar char="-"/>
            </a:pPr>
            <a:r>
              <a:rPr lang="en-US" dirty="0"/>
              <a:t>A processor to run post-processing tasks and vehicle detection</a:t>
            </a:r>
          </a:p>
          <a:p>
            <a:pPr marL="171450" indent="-171450">
              <a:buFontTx/>
              <a:buChar char="-"/>
            </a:pPr>
            <a:r>
              <a:rPr lang="en-US" dirty="0"/>
              <a:t>Some form of networking to communicate with a remote parking availability counter</a:t>
            </a:r>
          </a:p>
        </p:txBody>
      </p:sp>
      <p:sp>
        <p:nvSpPr>
          <p:cNvPr id="4" name="Slide Number Placeholder 3"/>
          <p:cNvSpPr>
            <a:spLocks noGrp="1"/>
          </p:cNvSpPr>
          <p:nvPr>
            <p:ph type="sldNum" sz="quarter" idx="5"/>
          </p:nvPr>
        </p:nvSpPr>
        <p:spPr/>
        <p:txBody>
          <a:bodyPr/>
          <a:lstStyle/>
          <a:p>
            <a:fld id="{5915B4FA-F121-4BD9-B273-0F849D6063BC}" type="slidenum">
              <a:rPr lang="en-US" smtClean="0"/>
              <a:t>5</a:t>
            </a:fld>
            <a:endParaRPr lang="en-US"/>
          </a:p>
        </p:txBody>
      </p:sp>
    </p:spTree>
    <p:extLst>
      <p:ext uri="{BB962C8B-B14F-4D97-AF65-F5344CB8AC3E}">
        <p14:creationId xmlns:p14="http://schemas.microsoft.com/office/powerpoint/2010/main" val="3572622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 PAS is a low-cost alternative for determining parking availability that aims to minimize the stress of finding parking on campus</a:t>
            </a:r>
          </a:p>
        </p:txBody>
      </p:sp>
      <p:sp>
        <p:nvSpPr>
          <p:cNvPr id="4" name="Slide Number Placeholder 3"/>
          <p:cNvSpPr>
            <a:spLocks noGrp="1"/>
          </p:cNvSpPr>
          <p:nvPr>
            <p:ph type="sldNum" sz="quarter" idx="5"/>
          </p:nvPr>
        </p:nvSpPr>
        <p:spPr/>
        <p:txBody>
          <a:bodyPr/>
          <a:lstStyle/>
          <a:p>
            <a:fld id="{5915B4FA-F121-4BD9-B273-0F849D6063BC}" type="slidenum">
              <a:rPr lang="en-US" smtClean="0"/>
              <a:t>6</a:t>
            </a:fld>
            <a:endParaRPr lang="en-US"/>
          </a:p>
        </p:txBody>
      </p:sp>
    </p:spTree>
    <p:extLst>
      <p:ext uri="{BB962C8B-B14F-4D97-AF65-F5344CB8AC3E}">
        <p14:creationId xmlns:p14="http://schemas.microsoft.com/office/powerpoint/2010/main" val="307760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dirty="0"/>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A1E45834-53BD-4C8F-B791-CD5378F4150E}" type="datetimeFigureOut">
              <a:rPr lang="en-US" smtClean="0"/>
              <a:t>9/9/2024</a:t>
            </a:fld>
            <a:endParaRPr lang="en-US"/>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550146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A1E45834-53BD-4C8F-B791-CD5378F4150E}" type="datetimeFigureOut">
              <a:rPr lang="en-US" smtClean="0"/>
              <a:t>9/9/2024</a:t>
            </a:fld>
            <a:endParaRPr lang="en-US"/>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417946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A1E45834-53BD-4C8F-B791-CD5378F4150E}" type="datetimeFigureOut">
              <a:rPr lang="en-US" smtClean="0"/>
              <a:t>9/9/2024</a:t>
            </a:fld>
            <a:endParaRPr lang="en-US"/>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719D7796-F675-488F-AC46-C88938C80352}" type="slidenum">
              <a:rPr lang="en-US" smtClean="0"/>
              <a:t>‹#›</a:t>
            </a:fld>
            <a:endParaRPr lang="en-US"/>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6253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A1E45834-53BD-4C8F-B791-CD5378F4150E}" type="datetimeFigureOut">
              <a:rPr lang="en-US" smtClean="0"/>
              <a:t>9/9/2024</a:t>
            </a:fld>
            <a:endParaRPr lang="en-US"/>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20804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A1E45834-53BD-4C8F-B791-CD5378F4150E}" type="datetimeFigureOut">
              <a:rPr lang="en-US" smtClean="0"/>
              <a:t>9/9/2024</a:t>
            </a:fld>
            <a:endParaRPr lang="en-US"/>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794532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A1E45834-53BD-4C8F-B791-CD5378F4150E}" type="datetimeFigureOut">
              <a:rPr lang="en-US" smtClean="0"/>
              <a:t>9/9/2024</a:t>
            </a:fld>
            <a:endParaRPr lang="en-US"/>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26184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A1E45834-53BD-4C8F-B791-CD5378F4150E}" type="datetimeFigureOut">
              <a:rPr lang="en-US" smtClean="0"/>
              <a:t>9/9/2024</a:t>
            </a:fld>
            <a:endParaRPr lang="en-US"/>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390992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dirty="0"/>
              <a:t>Click to edit Master title style</a:t>
            </a:r>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A1E45834-53BD-4C8F-B791-CD5378F4150E}" type="datetimeFigureOut">
              <a:rPr lang="en-US" smtClean="0"/>
              <a:t>9/9/2024</a:t>
            </a:fld>
            <a:endParaRPr lang="en-US"/>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951465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A1E45834-53BD-4C8F-B791-CD5378F4150E}" type="datetimeFigureOut">
              <a:rPr lang="en-US" smtClean="0"/>
              <a:t>9/9/2024</a:t>
            </a:fld>
            <a:endParaRPr lang="en-US"/>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701158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rmAutofit/>
          </a:bodyPr>
          <a:lstStyle>
            <a:lvl1pPr>
              <a:defRPr sz="2800" cap="all" baseline="0"/>
            </a:lvl1pPr>
          </a:lstStyle>
          <a:p>
            <a:r>
              <a:rPr lang="en-US" dirty="0"/>
              <a:t>Click to edit Master title style</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A1E45834-53BD-4C8F-B791-CD5378F4150E}" type="datetimeFigureOut">
              <a:rPr lang="en-US" smtClean="0"/>
              <a:t>9/9/2024</a:t>
            </a:fld>
            <a:endParaRPr lang="en-US"/>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333007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rmAutofit/>
          </a:bodyPr>
          <a:lstStyle>
            <a:lvl1pPr>
              <a:defRPr sz="2800" cap="all"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A1E45834-53BD-4C8F-B791-CD5378F4150E}" type="datetimeFigureOut">
              <a:rPr lang="en-US" smtClean="0"/>
              <a:t>9/9/2024</a:t>
            </a:fld>
            <a:endParaRPr lang="en-US"/>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564196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A1E45834-53BD-4C8F-B791-CD5378F4150E}" type="datetimeFigureOut">
              <a:rPr lang="en-US" smtClean="0"/>
              <a:t>9/9/2024</a:t>
            </a:fld>
            <a:endParaRPr lang="en-US"/>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719D7796-F675-488F-AC46-C88938C80352}" type="slidenum">
              <a:rPr lang="en-US" smtClean="0"/>
              <a:t>‹#›</a:t>
            </a:fld>
            <a:endParaRPr lang="en-US"/>
          </a:p>
        </p:txBody>
      </p:sp>
      <p:cxnSp>
        <p:nvCxnSpPr>
          <p:cNvPr id="28" name="Straight Connector 27">
            <a:extLst>
              <a:ext uri="{FF2B5EF4-FFF2-40B4-BE49-F238E27FC236}">
                <a16:creationId xmlns:a16="http://schemas.microsoft.com/office/drawing/2014/main"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6279334"/>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16" r:id="rId6"/>
    <p:sldLayoutId id="2147483712" r:id="rId7"/>
    <p:sldLayoutId id="2147483713" r:id="rId8"/>
    <p:sldLayoutId id="2147483714" r:id="rId9"/>
    <p:sldLayoutId id="2147483715" r:id="rId10"/>
    <p:sldLayoutId id="2147483717" r:id="rId11"/>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11C99DC-C3C5-4EBE-91DD-345109C3D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93BCB9-CE14-7DBB-7DE8-8863B8DAA0C2}"/>
              </a:ext>
            </a:extLst>
          </p:cNvPr>
          <p:cNvSpPr>
            <a:spLocks noGrp="1"/>
          </p:cNvSpPr>
          <p:nvPr>
            <p:ph type="ctrTitle"/>
          </p:nvPr>
        </p:nvSpPr>
        <p:spPr>
          <a:xfrm>
            <a:off x="1044516" y="1076635"/>
            <a:ext cx="3930256" cy="3495365"/>
          </a:xfrm>
        </p:spPr>
        <p:txBody>
          <a:bodyPr anchor="t">
            <a:normAutofit/>
          </a:bodyPr>
          <a:lstStyle/>
          <a:p>
            <a:r>
              <a:rPr lang="en-US" sz="4000" dirty="0"/>
              <a:t>P</a:t>
            </a:r>
            <a:r>
              <a:rPr lang="en-US" sz="4000" dirty="0">
                <a:solidFill>
                  <a:srgbClr val="0070C0"/>
                </a:solidFill>
              </a:rPr>
              <a:t>arking</a:t>
            </a:r>
            <a:r>
              <a:rPr lang="en-US" sz="4000" dirty="0"/>
              <a:t> A</a:t>
            </a:r>
            <a:r>
              <a:rPr lang="en-US" sz="4000" dirty="0">
                <a:solidFill>
                  <a:srgbClr val="0070C0"/>
                </a:solidFill>
              </a:rPr>
              <a:t>vailability</a:t>
            </a:r>
            <a:r>
              <a:rPr lang="en-US" sz="4000" dirty="0"/>
              <a:t> S</a:t>
            </a:r>
            <a:r>
              <a:rPr lang="en-US" sz="4000" dirty="0">
                <a:solidFill>
                  <a:srgbClr val="0070C0"/>
                </a:solidFill>
              </a:rPr>
              <a:t>ystem </a:t>
            </a:r>
          </a:p>
        </p:txBody>
      </p:sp>
      <p:sp>
        <p:nvSpPr>
          <p:cNvPr id="3" name="Subtitle 2">
            <a:extLst>
              <a:ext uri="{FF2B5EF4-FFF2-40B4-BE49-F238E27FC236}">
                <a16:creationId xmlns:a16="http://schemas.microsoft.com/office/drawing/2014/main" id="{3F9447FE-EA74-A50C-8414-6A5E3270BE25}"/>
              </a:ext>
            </a:extLst>
          </p:cNvPr>
          <p:cNvSpPr>
            <a:spLocks noGrp="1"/>
          </p:cNvSpPr>
          <p:nvPr>
            <p:ph type="subTitle" idx="1"/>
          </p:nvPr>
        </p:nvSpPr>
        <p:spPr>
          <a:xfrm>
            <a:off x="394413" y="5055938"/>
            <a:ext cx="3638358" cy="1318124"/>
          </a:xfrm>
        </p:spPr>
        <p:txBody>
          <a:bodyPr anchor="b">
            <a:normAutofit/>
          </a:bodyPr>
          <a:lstStyle/>
          <a:p>
            <a:r>
              <a:rPr lang="en-US" sz="1900" dirty="0"/>
              <a:t>Erik Meurrens</a:t>
            </a:r>
          </a:p>
          <a:p>
            <a:r>
              <a:rPr lang="en-US" sz="1900" dirty="0"/>
              <a:t>CEN3907C – Computer Engineering Design 1</a:t>
            </a:r>
          </a:p>
        </p:txBody>
      </p:sp>
      <p:cxnSp>
        <p:nvCxnSpPr>
          <p:cNvPr id="24" name="Straight Connector 23">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84" y="1186792"/>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Car park lanes with skid marks on the road">
            <a:extLst>
              <a:ext uri="{FF2B5EF4-FFF2-40B4-BE49-F238E27FC236}">
                <a16:creationId xmlns:a16="http://schemas.microsoft.com/office/drawing/2014/main" id="{32AC75B8-0878-201E-54DE-4550578F63F2}"/>
              </a:ext>
            </a:extLst>
          </p:cNvPr>
          <p:cNvPicPr>
            <a:picLocks noChangeAspect="1"/>
          </p:cNvPicPr>
          <p:nvPr/>
        </p:nvPicPr>
        <p:blipFill>
          <a:blip r:embed="rId3"/>
          <a:srcRect l="15743" r="19360" b="-2"/>
          <a:stretch/>
        </p:blipFill>
        <p:spPr>
          <a:xfrm>
            <a:off x="5524500" y="1"/>
            <a:ext cx="6667501" cy="6857999"/>
          </a:xfrm>
          <a:prstGeom prst="rect">
            <a:avLst/>
          </a:prstGeom>
        </p:spPr>
      </p:pic>
    </p:spTree>
    <p:extLst>
      <p:ext uri="{BB962C8B-B14F-4D97-AF65-F5344CB8AC3E}">
        <p14:creationId xmlns:p14="http://schemas.microsoft.com/office/powerpoint/2010/main" val="221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E44E5-FC8E-85CC-16B5-941725BC3E48}"/>
              </a:ext>
            </a:extLst>
          </p:cNvPr>
          <p:cNvSpPr>
            <a:spLocks noGrp="1"/>
          </p:cNvSpPr>
          <p:nvPr>
            <p:ph type="title"/>
          </p:nvPr>
        </p:nvSpPr>
        <p:spPr>
          <a:xfrm>
            <a:off x="1088136" y="1090245"/>
            <a:ext cx="9922764" cy="738555"/>
          </a:xfrm>
        </p:spPr>
        <p:txBody>
          <a:bodyPr/>
          <a:lstStyle/>
          <a:p>
            <a:r>
              <a:rPr lang="en-US" dirty="0"/>
              <a:t>What is PAS?</a:t>
            </a:r>
          </a:p>
        </p:txBody>
      </p:sp>
      <p:sp>
        <p:nvSpPr>
          <p:cNvPr id="3" name="Content Placeholder 2">
            <a:extLst>
              <a:ext uri="{FF2B5EF4-FFF2-40B4-BE49-F238E27FC236}">
                <a16:creationId xmlns:a16="http://schemas.microsoft.com/office/drawing/2014/main" id="{856C7BCD-A8FC-CD2A-98EB-76AEED4D6C13}"/>
              </a:ext>
            </a:extLst>
          </p:cNvPr>
          <p:cNvSpPr>
            <a:spLocks noGrp="1"/>
          </p:cNvSpPr>
          <p:nvPr>
            <p:ph idx="1"/>
          </p:nvPr>
        </p:nvSpPr>
        <p:spPr>
          <a:xfrm>
            <a:off x="1088136" y="1828800"/>
            <a:ext cx="9922764" cy="2250682"/>
          </a:xfrm>
        </p:spPr>
        <p:txBody>
          <a:bodyPr/>
          <a:lstStyle/>
          <a:p>
            <a:pPr marL="0" indent="0">
              <a:buNone/>
            </a:pPr>
            <a:r>
              <a:rPr lang="en-US" dirty="0"/>
              <a:t>A small-scale, hardware/software system providing a relatively low-cost solution for predicting parking availability within parking garages on campus.</a:t>
            </a:r>
          </a:p>
          <a:p>
            <a:pPr marL="0" indent="0">
              <a:buNone/>
            </a:pPr>
            <a:r>
              <a:rPr lang="en-US" b="1" dirty="0"/>
              <a:t>Audience:</a:t>
            </a:r>
          </a:p>
          <a:p>
            <a:pPr marL="0" indent="0">
              <a:spcBef>
                <a:spcPts val="0"/>
              </a:spcBef>
              <a:buNone/>
            </a:pPr>
            <a:r>
              <a:rPr lang="en-US" dirty="0"/>
              <a:t>- Off-campus commuters and visitors</a:t>
            </a:r>
          </a:p>
          <a:p>
            <a:pPr marL="0" indent="0">
              <a:spcBef>
                <a:spcPts val="0"/>
              </a:spcBef>
              <a:buNone/>
            </a:pPr>
            <a:r>
              <a:rPr lang="en-US" dirty="0"/>
              <a:t>- </a:t>
            </a:r>
            <a:r>
              <a:rPr lang="en-US" sz="1600" dirty="0"/>
              <a:t>UF Transit and Parking Services (UF TAPS) &amp; UF Transportation Institute (UF TI)</a:t>
            </a:r>
            <a:endParaRPr lang="en-US" dirty="0"/>
          </a:p>
        </p:txBody>
      </p:sp>
      <p:sp>
        <p:nvSpPr>
          <p:cNvPr id="5" name="TextBox 4">
            <a:extLst>
              <a:ext uri="{FF2B5EF4-FFF2-40B4-BE49-F238E27FC236}">
                <a16:creationId xmlns:a16="http://schemas.microsoft.com/office/drawing/2014/main" id="{BB932355-FC00-5917-5E01-D564EE1C834B}"/>
              </a:ext>
            </a:extLst>
          </p:cNvPr>
          <p:cNvSpPr txBox="1"/>
          <p:nvPr/>
        </p:nvSpPr>
        <p:spPr>
          <a:xfrm>
            <a:off x="1088136" y="4062574"/>
            <a:ext cx="5983873" cy="1477328"/>
          </a:xfrm>
          <a:prstGeom prst="rect">
            <a:avLst/>
          </a:prstGeom>
          <a:noFill/>
        </p:spPr>
        <p:txBody>
          <a:bodyPr wrap="square" rtlCol="0">
            <a:spAutoFit/>
          </a:bodyPr>
          <a:lstStyle/>
          <a:p>
            <a:pPr marL="0" indent="0">
              <a:buNone/>
            </a:pPr>
            <a:r>
              <a:rPr lang="en-US" b="1" dirty="0"/>
              <a:t>Use-case:</a:t>
            </a:r>
          </a:p>
          <a:p>
            <a:pPr marL="0" indent="0">
              <a:buNone/>
            </a:pPr>
            <a:r>
              <a:rPr lang="en-US" dirty="0"/>
              <a:t>Removes the stress of finding parking by letting you know if there is available parking space at a garage on campus</a:t>
            </a:r>
          </a:p>
          <a:p>
            <a:endParaRPr lang="en-US" dirty="0"/>
          </a:p>
        </p:txBody>
      </p:sp>
      <p:pic>
        <p:nvPicPr>
          <p:cNvPr id="4098" name="Picture 2" descr="Stressed Driver Images – Browse 25,676 Stock Photos, Vectors, and Video |  Adobe Stock">
            <a:extLst>
              <a:ext uri="{FF2B5EF4-FFF2-40B4-BE49-F238E27FC236}">
                <a16:creationId xmlns:a16="http://schemas.microsoft.com/office/drawing/2014/main" id="{7AC1EDA6-5637-2DBC-7144-06DB48F2CB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9753" y="4062574"/>
            <a:ext cx="3391147" cy="2260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870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40DC026F-444B-46C9-BCBE-329183BF5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C63200-1487-2237-ED8E-E15ABA4485B6}"/>
              </a:ext>
            </a:extLst>
          </p:cNvPr>
          <p:cNvSpPr>
            <a:spLocks noGrp="1"/>
          </p:cNvSpPr>
          <p:nvPr>
            <p:ph type="title"/>
          </p:nvPr>
        </p:nvSpPr>
        <p:spPr>
          <a:xfrm>
            <a:off x="1088136" y="1088136"/>
            <a:ext cx="10270671" cy="1188720"/>
          </a:xfrm>
        </p:spPr>
        <p:txBody>
          <a:bodyPr>
            <a:normAutofit/>
          </a:bodyPr>
          <a:lstStyle/>
          <a:p>
            <a:r>
              <a:rPr lang="en-US" sz="4000"/>
              <a:t>Comparable Solutions</a:t>
            </a:r>
          </a:p>
        </p:txBody>
      </p:sp>
      <p:cxnSp>
        <p:nvCxnSpPr>
          <p:cNvPr id="2057" name="Straight Connector 2056">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5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D47D3E6-541C-E0DE-11C3-B7C2BEBB2391}"/>
              </a:ext>
            </a:extLst>
          </p:cNvPr>
          <p:cNvSpPr>
            <a:spLocks noGrp="1"/>
          </p:cNvSpPr>
          <p:nvPr>
            <p:ph idx="1"/>
          </p:nvPr>
        </p:nvSpPr>
        <p:spPr>
          <a:xfrm>
            <a:off x="1096684" y="2593181"/>
            <a:ext cx="4868347" cy="3693319"/>
          </a:xfrm>
        </p:spPr>
        <p:txBody>
          <a:bodyPr>
            <a:normAutofit/>
          </a:bodyPr>
          <a:lstStyle/>
          <a:p>
            <a:r>
              <a:rPr lang="en-US" dirty="0"/>
              <a:t>Parking sensors</a:t>
            </a:r>
          </a:p>
          <a:p>
            <a:pPr lvl="1"/>
            <a:r>
              <a:rPr lang="en-US" dirty="0"/>
              <a:t>Average $300-500 per parking space</a:t>
            </a:r>
          </a:p>
          <a:p>
            <a:r>
              <a:rPr lang="en-US" dirty="0"/>
              <a:t>Video/image based alternatives can cost tens of thousands of dollars</a:t>
            </a:r>
          </a:p>
        </p:txBody>
      </p:sp>
      <p:pic>
        <p:nvPicPr>
          <p:cNvPr id="2050" name="Picture 2">
            <a:extLst>
              <a:ext uri="{FF2B5EF4-FFF2-40B4-BE49-F238E27FC236}">
                <a16:creationId xmlns:a16="http://schemas.microsoft.com/office/drawing/2014/main" id="{C8EF17B9-E558-E33B-2CCF-97690BCD41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6326" r="205"/>
          <a:stretch/>
        </p:blipFill>
        <p:spPr bwMode="auto">
          <a:xfrm>
            <a:off x="6705600" y="2657475"/>
            <a:ext cx="5486401" cy="4200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196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3104-9619-5ABE-160E-C76F1C67B07B}"/>
              </a:ext>
            </a:extLst>
          </p:cNvPr>
          <p:cNvSpPr>
            <a:spLocks noGrp="1"/>
          </p:cNvSpPr>
          <p:nvPr>
            <p:ph type="title"/>
          </p:nvPr>
        </p:nvSpPr>
        <p:spPr/>
        <p:txBody>
          <a:bodyPr/>
          <a:lstStyle/>
          <a:p>
            <a:r>
              <a:rPr lang="en-US" dirty="0"/>
              <a:t>Core Features</a:t>
            </a:r>
          </a:p>
        </p:txBody>
      </p:sp>
      <p:sp>
        <p:nvSpPr>
          <p:cNvPr id="3" name="Content Placeholder 2">
            <a:extLst>
              <a:ext uri="{FF2B5EF4-FFF2-40B4-BE49-F238E27FC236}">
                <a16:creationId xmlns:a16="http://schemas.microsoft.com/office/drawing/2014/main" id="{1DB27C48-6A60-C067-3A74-3536F5A4BC03}"/>
              </a:ext>
            </a:extLst>
          </p:cNvPr>
          <p:cNvSpPr>
            <a:spLocks noGrp="1"/>
          </p:cNvSpPr>
          <p:nvPr>
            <p:ph idx="1"/>
          </p:nvPr>
        </p:nvSpPr>
        <p:spPr>
          <a:xfrm>
            <a:off x="1088136" y="2447778"/>
            <a:ext cx="6139515" cy="3838722"/>
          </a:xfrm>
        </p:spPr>
        <p:txBody>
          <a:bodyPr/>
          <a:lstStyle/>
          <a:p>
            <a:r>
              <a:rPr lang="en-US" dirty="0"/>
              <a:t>Vehicle Detection</a:t>
            </a:r>
          </a:p>
          <a:p>
            <a:pPr lvl="1"/>
            <a:r>
              <a:rPr lang="en-US" dirty="0"/>
              <a:t>Inflow/Outflow, direction of vehicle</a:t>
            </a:r>
          </a:p>
          <a:p>
            <a:r>
              <a:rPr lang="en-US" dirty="0"/>
              <a:t>Parking Availability Counter</a:t>
            </a:r>
          </a:p>
          <a:p>
            <a:r>
              <a:rPr lang="en-US" dirty="0"/>
              <a:t>Potential for license plate recognition </a:t>
            </a:r>
          </a:p>
        </p:txBody>
      </p:sp>
      <p:pic>
        <p:nvPicPr>
          <p:cNvPr id="5122" name="Picture 2">
            <a:extLst>
              <a:ext uri="{FF2B5EF4-FFF2-40B4-BE49-F238E27FC236}">
                <a16:creationId xmlns:a16="http://schemas.microsoft.com/office/drawing/2014/main" id="{35FF16AA-40C3-4FD7-45D7-4EC8ECB3FE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8642" y="1716111"/>
            <a:ext cx="3405222" cy="3425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425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A6876-20E5-1AC1-A625-12EFFADEE920}"/>
              </a:ext>
            </a:extLst>
          </p:cNvPr>
          <p:cNvSpPr>
            <a:spLocks noGrp="1"/>
          </p:cNvSpPr>
          <p:nvPr>
            <p:ph type="title"/>
          </p:nvPr>
        </p:nvSpPr>
        <p:spPr/>
        <p:txBody>
          <a:bodyPr/>
          <a:lstStyle/>
          <a:p>
            <a:r>
              <a:rPr lang="en-US" dirty="0"/>
              <a:t>Tech Platform</a:t>
            </a:r>
          </a:p>
        </p:txBody>
      </p:sp>
      <p:pic>
        <p:nvPicPr>
          <p:cNvPr id="5" name="Picture 4" descr="A black and white image processing&#10;&#10;Description automatically generated">
            <a:extLst>
              <a:ext uri="{FF2B5EF4-FFF2-40B4-BE49-F238E27FC236}">
                <a16:creationId xmlns:a16="http://schemas.microsoft.com/office/drawing/2014/main" id="{39B16DB5-B8B8-577B-B76A-8C1F087435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893" y="1924674"/>
            <a:ext cx="9786157" cy="1959589"/>
          </a:xfrm>
          <a:prstGeom prst="rect">
            <a:avLst/>
          </a:prstGeom>
        </p:spPr>
      </p:pic>
      <p:pic>
        <p:nvPicPr>
          <p:cNvPr id="1026" name="Picture 2" descr="Amazon.com: OV7670 Camera Module Supports VGA CIF auto Exposure Control  Display Active Size 640X480 : Electronics">
            <a:extLst>
              <a:ext uri="{FF2B5EF4-FFF2-40B4-BE49-F238E27FC236}">
                <a16:creationId xmlns:a16="http://schemas.microsoft.com/office/drawing/2014/main" id="{449A2222-E81F-D93F-4E2C-F19A9380F2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3550" y="3738455"/>
            <a:ext cx="1024056" cy="72093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E10-Lite Board - Terasic Technologies | Mouser">
            <a:extLst>
              <a:ext uri="{FF2B5EF4-FFF2-40B4-BE49-F238E27FC236}">
                <a16:creationId xmlns:a16="http://schemas.microsoft.com/office/drawing/2014/main" id="{A2C074E6-F9E2-2D55-692B-D7D5A6EE7E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8152" y="4032632"/>
            <a:ext cx="2368277" cy="17209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aspberry Pi 3 Model B+ SC0073">
            <a:extLst>
              <a:ext uri="{FF2B5EF4-FFF2-40B4-BE49-F238E27FC236}">
                <a16:creationId xmlns:a16="http://schemas.microsoft.com/office/drawing/2014/main" id="{F548BBB6-1DB6-C27C-222D-141922540D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291" y="4098923"/>
            <a:ext cx="2571949" cy="185861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Free Wifi Vector Graphics: Icons, Logos, Symbols &amp; More | Download Now -  Pixabay">
            <a:extLst>
              <a:ext uri="{FF2B5EF4-FFF2-40B4-BE49-F238E27FC236}">
                <a16:creationId xmlns:a16="http://schemas.microsoft.com/office/drawing/2014/main" id="{98A04C80-BF24-DA1D-3550-F43C93C2EF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13334" y="3778788"/>
            <a:ext cx="816664" cy="58957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B7EB594-0888-D7A1-0F7B-A03E9FFC3D67}"/>
              </a:ext>
            </a:extLst>
          </p:cNvPr>
          <p:cNvSpPr txBox="1"/>
          <p:nvPr/>
        </p:nvSpPr>
        <p:spPr>
          <a:xfrm>
            <a:off x="10016333" y="3886979"/>
            <a:ext cx="735821" cy="373187"/>
          </a:xfrm>
          <a:prstGeom prst="rect">
            <a:avLst/>
          </a:prstGeom>
          <a:noFill/>
          <a:ln>
            <a:solidFill>
              <a:schemeClr val="tx1"/>
            </a:solidFill>
          </a:ln>
        </p:spPr>
        <p:txBody>
          <a:bodyPr wrap="square" rtlCol="0">
            <a:spAutoFit/>
          </a:bodyPr>
          <a:lstStyle/>
          <a:p>
            <a:r>
              <a:rPr lang="en-US" b="1" dirty="0">
                <a:solidFill>
                  <a:srgbClr val="FF0000"/>
                </a:solidFill>
                <a:latin typeface="Consolas" panose="020B0609020204030204" pitchFamily="49" charset="0"/>
              </a:rPr>
              <a:t>71</a:t>
            </a:r>
          </a:p>
        </p:txBody>
      </p:sp>
      <p:sp>
        <p:nvSpPr>
          <p:cNvPr id="9" name="Arrow: Right 8">
            <a:extLst>
              <a:ext uri="{FF2B5EF4-FFF2-40B4-BE49-F238E27FC236}">
                <a16:creationId xmlns:a16="http://schemas.microsoft.com/office/drawing/2014/main" id="{A311FA81-5925-0829-3BF5-E107760D940D}"/>
              </a:ext>
            </a:extLst>
          </p:cNvPr>
          <p:cNvSpPr/>
          <p:nvPr/>
        </p:nvSpPr>
        <p:spPr>
          <a:xfrm rot="5400000">
            <a:off x="10420360" y="3984682"/>
            <a:ext cx="250045" cy="187743"/>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6655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B57918-9C77-3D01-6441-E0DA1C3E409C}"/>
              </a:ext>
            </a:extLst>
          </p:cNvPr>
          <p:cNvSpPr/>
          <p:nvPr/>
        </p:nvSpPr>
        <p:spPr>
          <a:xfrm>
            <a:off x="0" y="762000"/>
            <a:ext cx="1847850" cy="17716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82A6989B-17DE-D5C2-C8D0-BC91A6ED8874}"/>
              </a:ext>
            </a:extLst>
          </p:cNvPr>
          <p:cNvSpPr txBox="1">
            <a:spLocks/>
          </p:cNvSpPr>
          <p:nvPr/>
        </p:nvSpPr>
        <p:spPr>
          <a:xfrm>
            <a:off x="4363593" y="1321410"/>
            <a:ext cx="3464814" cy="652830"/>
          </a:xfrm>
          <a:prstGeom prst="rect">
            <a:avLst/>
          </a:prstGeom>
        </p:spPr>
        <p:txBody>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r>
              <a:rPr lang="en-US" dirty="0"/>
              <a:t>In Summary</a:t>
            </a:r>
          </a:p>
        </p:txBody>
      </p:sp>
      <p:sp>
        <p:nvSpPr>
          <p:cNvPr id="6" name="TextBox 5">
            <a:extLst>
              <a:ext uri="{FF2B5EF4-FFF2-40B4-BE49-F238E27FC236}">
                <a16:creationId xmlns:a16="http://schemas.microsoft.com/office/drawing/2014/main" id="{E43C7404-2B3A-C0AC-1F13-AE476E2ECD92}"/>
              </a:ext>
            </a:extLst>
          </p:cNvPr>
          <p:cNvSpPr txBox="1"/>
          <p:nvPr/>
        </p:nvSpPr>
        <p:spPr>
          <a:xfrm>
            <a:off x="2205037" y="2533650"/>
            <a:ext cx="7781925" cy="1815882"/>
          </a:xfrm>
          <a:prstGeom prst="rect">
            <a:avLst/>
          </a:prstGeom>
          <a:noFill/>
        </p:spPr>
        <p:txBody>
          <a:bodyPr wrap="square" rtlCol="0">
            <a:spAutoFit/>
          </a:bodyPr>
          <a:lstStyle/>
          <a:p>
            <a:pPr algn="ctr"/>
            <a:r>
              <a:rPr lang="en-US" sz="2800" dirty="0"/>
              <a:t>The Parking Availability System (PAS) is a low-cost alternative for determining parking availability that aims to minimize the stress of finding parking on campus.</a:t>
            </a:r>
          </a:p>
        </p:txBody>
      </p:sp>
      <p:cxnSp>
        <p:nvCxnSpPr>
          <p:cNvPr id="8" name="Straight Connector 7">
            <a:extLst>
              <a:ext uri="{FF2B5EF4-FFF2-40B4-BE49-F238E27FC236}">
                <a16:creationId xmlns:a16="http://schemas.microsoft.com/office/drawing/2014/main" id="{B7429498-9F56-3A3D-8288-783F5D11FC0A}"/>
              </a:ext>
            </a:extLst>
          </p:cNvPr>
          <p:cNvCxnSpPr/>
          <p:nvPr/>
        </p:nvCxnSpPr>
        <p:spPr>
          <a:xfrm>
            <a:off x="2352675" y="2133600"/>
            <a:ext cx="7439025"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68919987"/>
      </p:ext>
    </p:extLst>
  </p:cSld>
  <p:clrMapOvr>
    <a:masterClrMapping/>
  </p:clrMapOvr>
</p:sld>
</file>

<file path=ppt/theme/theme1.xml><?xml version="1.0" encoding="utf-8"?>
<a:theme xmlns:a="http://schemas.openxmlformats.org/drawingml/2006/main" name="BjornVTI">
  <a:themeElements>
    <a:clrScheme name="Bjorn">
      <a:dk1>
        <a:sysClr val="windowText" lastClr="000000"/>
      </a:dk1>
      <a:lt1>
        <a:sysClr val="window" lastClr="FFFFFF"/>
      </a:lt1>
      <a:dk2>
        <a:srgbClr val="252747"/>
      </a:dk2>
      <a:lt2>
        <a:srgbClr val="ECE4E9"/>
      </a:lt2>
      <a:accent1>
        <a:srgbClr val="736EB6"/>
      </a:accent1>
      <a:accent2>
        <a:srgbClr val="AB5991"/>
      </a:accent2>
      <a:accent3>
        <a:srgbClr val="AC9F39"/>
      </a:accent3>
      <a:accent4>
        <a:srgbClr val="756029"/>
      </a:accent4>
      <a:accent5>
        <a:srgbClr val="E87850"/>
      </a:accent5>
      <a:accent6>
        <a:srgbClr val="C6922A"/>
      </a:accent6>
      <a:hlink>
        <a:srgbClr val="736EB6"/>
      </a:hlink>
      <a:folHlink>
        <a:srgbClr val="AB5991"/>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128</TotalTime>
  <Words>394</Words>
  <Application>Microsoft Office PowerPoint</Application>
  <PresentationFormat>Widescreen</PresentationFormat>
  <Paragraphs>46</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Arial</vt:lpstr>
      <vt:lpstr>Consolas</vt:lpstr>
      <vt:lpstr>Neue Haas Grotesk Text Pro</vt:lpstr>
      <vt:lpstr>BjornVTI</vt:lpstr>
      <vt:lpstr>Parking Availability System </vt:lpstr>
      <vt:lpstr>What is PAS?</vt:lpstr>
      <vt:lpstr>Comparable Solutions</vt:lpstr>
      <vt:lpstr>Core Features</vt:lpstr>
      <vt:lpstr>Tech Platform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Erik M</dc:creator>
  <cp:lastModifiedBy>Erik M</cp:lastModifiedBy>
  <cp:revision>2</cp:revision>
  <dcterms:created xsi:type="dcterms:W3CDTF">2024-09-09T14:53:10Z</dcterms:created>
  <dcterms:modified xsi:type="dcterms:W3CDTF">2024-09-09T17:04:20Z</dcterms:modified>
</cp:coreProperties>
</file>