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6.jpg" ContentType="image/jpe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1" r:id="rId2"/>
  </p:sldMasterIdLst>
  <p:notesMasterIdLst>
    <p:notesMasterId r:id="rId27"/>
  </p:notesMasterIdLst>
  <p:sldIdLst>
    <p:sldId id="295" r:id="rId3"/>
    <p:sldId id="284" r:id="rId4"/>
    <p:sldId id="259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96" r:id="rId25"/>
    <p:sldId id="279" r:id="rId26"/>
  </p:sldIdLst>
  <p:sldSz cx="9144000" cy="5143500" type="screen16x9"/>
  <p:notesSz cx="6858000" cy="9144000"/>
  <p:embeddedFontLst>
    <p:embeddedFont>
      <p:font typeface="Trebuchet MS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Roboto Condensed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93DCF1-BD6E-466C-B1BB-100150808752}">
  <a:tblStyle styleId="{DC93DCF1-BD6E-466C-B1BB-100150808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24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22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Shape 7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Shape 7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Shape 7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8854E-8B22-9345-96FB-198CAC6B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74FAE1-FD5C-BB45-A027-6599B17E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7E183-C29D-8B4B-B3D4-F0EDB421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81F8E4-B8B9-F44E-A0C6-43D7E51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EA0F7-563A-8045-AB57-2DEB1C2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0044-6E42-4D46-927A-CC475A9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90B4D-1F08-724D-9872-68A96940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4988CF-1AFF-C94B-A4B2-0AA4D48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E513A-FB04-584E-9151-566AF35F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D690F-26B7-5040-85A3-FA2A8421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1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9" r:id="rId4"/>
    <p:sldLayoutId id="2147483660" r:id="rId5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78" y="1703879"/>
            <a:ext cx="8825966" cy="3439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53" y="0"/>
            <a:ext cx="9139428" cy="519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6872350" y="241744"/>
            <a:ext cx="2272030" cy="309563"/>
          </a:xfrm>
          <a:custGeom>
            <a:avLst/>
            <a:gdLst/>
            <a:ahLst/>
            <a:cxnLst/>
            <a:rect l="l" t="t" r="r" b="b"/>
            <a:pathLst>
              <a:path w="2272029" h="412750">
                <a:moveTo>
                  <a:pt x="2271649" y="0"/>
                </a:moveTo>
                <a:lnTo>
                  <a:pt x="351663" y="27177"/>
                </a:lnTo>
                <a:lnTo>
                  <a:pt x="0" y="371094"/>
                </a:lnTo>
                <a:lnTo>
                  <a:pt x="2271649" y="412750"/>
                </a:lnTo>
                <a:lnTo>
                  <a:pt x="2271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34182"/>
            <a:ext cx="80715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783195"/>
            <a:ext cx="81076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12/11/2019</a:t>
            </a:fld>
            <a:endParaRPr lang="en-US"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exotechnologies.com/" TargetMode="External"/><Relationship Id="rId5" Type="http://schemas.openxmlformats.org/officeDocument/2006/relationships/hyperlink" Target="mailto:info@emexotechnologies.com" TargetMode="External"/><Relationship Id="rId4" Type="http://schemas.openxmlformats.org/officeDocument/2006/relationships/hyperlink" Target="tel:951321646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mexotechnologies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tel:95132164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.com/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DA955-8C02-2649-AAA2-00D6BA5E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81" y="480061"/>
            <a:ext cx="2532887" cy="276148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300" dirty="0"/>
              <a:t>Welcome</a:t>
            </a: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xmlns="" id="{A373883B-5B35-3641-B9C0-EC1AE81C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6" r="7943"/>
          <a:stretch/>
        </p:blipFill>
        <p:spPr>
          <a:xfrm>
            <a:off x="3490723" y="7"/>
            <a:ext cx="5653278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78885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But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URL-based security is not a very clever mechanism and often can be misused. Malicious users can manipulate the URL and gain access to a method that actually is meant for an administrative user.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Because, in a URL-based system, restricted method access invocations are sent through hyperlinks, it quite easy to re-create the same method invocation from the URL and send it to the server.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server may naively execute the restricted operations without verifying the role of the user who invoked the request. Therefore, to tackle this problem, Spring offers method-level security.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is Authorization</a:t>
            </a:r>
            <a:r>
              <a:rPr lang="en-US" dirty="0" smtClean="0"/>
              <a:t>?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9074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95786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annotation 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EnableWebSecurity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enables Web security; otherwise, it remains disabled by default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Now, to configure the security, we can either implements the interface called 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WebSecurityConfigurer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or extend the more convenient class called 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WebSecurityConfigurerAdapter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advantage of extending the adapter class is that we can configure Web security by overriding only those parts that we are interested in; others can remain their default form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Spring Security Annotations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9542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973524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There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are three variations of the configure method that we can override to configure and secure the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application:</a:t>
            </a:r>
          </a:p>
          <a:p>
            <a:pPr marL="356870" lvl="2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void configure(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AuthenticationManagerBuilder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)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	To configure user details services</a:t>
            </a:r>
          </a:p>
          <a:p>
            <a:pPr marL="356870" lvl="2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void configure(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HttpSecurity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http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)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	To configure how requests are secured by interceptors</a:t>
            </a:r>
          </a:p>
          <a:p>
            <a:pPr marL="356870" lvl="2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void configure(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WebSecurity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web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)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	To configure Spring Security's filter chain</a:t>
            </a:r>
          </a:p>
          <a:p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default filter chain is fine for most needs. So, we may configure the other two in the following manner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err="1"/>
              <a:t>WebSecurityConfigurerAdapter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8890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785150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lvl="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 smtClean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4" y="119777"/>
            <a:ext cx="621698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i="1" dirty="0" smtClean="0"/>
              <a:t>configure(</a:t>
            </a:r>
            <a:r>
              <a:rPr lang="en-US" i="1" dirty="0" err="1" smtClean="0"/>
              <a:t>AuthenticationManagerBuilder</a:t>
            </a:r>
            <a:r>
              <a:rPr lang="en-US" i="1" dirty="0" smtClean="0"/>
              <a:t> </a:t>
            </a:r>
            <a:r>
              <a:rPr lang="en-US" i="1" dirty="0" err="1"/>
              <a:t>auth</a:t>
            </a:r>
            <a:r>
              <a:rPr lang="en-US" i="1" dirty="0"/>
              <a:t>)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325" y="772923"/>
            <a:ext cx="7524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public class 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SecurityConfiguration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extends 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WebSecurityConfigurerAdapter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{ </a:t>
            </a: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@Override </a:t>
            </a: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protected void configure(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AuthenticationManagerBuilder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auth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) throws Exception { </a:t>
            </a:r>
          </a:p>
          <a:p>
            <a:pPr marL="558800" lvl="1" indent="0">
              <a:buNone/>
            </a:pP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auth.inMemoryAuthentication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() .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withUser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("user").password("password").roles("USER").and() .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withUser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("admin").password("password").roles("USER", "ADMIN"); </a:t>
            </a:r>
            <a:endParaRPr lang="en-US" sz="2000" kern="1200" spc="-5" dirty="0" smtClean="0">
              <a:solidFill>
                <a:srgbClr val="993300"/>
              </a:solidFill>
              <a:ea typeface="+mn-ea"/>
            </a:endParaRPr>
          </a:p>
          <a:p>
            <a:pPr marL="558800" lvl="1" indent="0">
              <a:buNone/>
            </a:pP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}</a:t>
            </a:r>
            <a:endParaRPr lang="en-US" sz="2000" kern="1200" spc="-5" dirty="0">
              <a:solidFill>
                <a:srgbClr val="993300"/>
              </a:solidFill>
              <a:ea typeface="+mn-ea"/>
            </a:endParaRPr>
          </a:p>
          <a:p>
            <a:pPr marL="558800" lvl="1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// ... </a:t>
            </a: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}</a:t>
            </a:r>
          </a:p>
        </p:txBody>
      </p:sp>
      <p:sp>
        <p:nvSpPr>
          <p:cNvPr id="7" name="object 3"/>
          <p:cNvSpPr/>
          <p:nvPr/>
        </p:nvSpPr>
        <p:spPr>
          <a:xfrm>
            <a:off x="514350" y="688102"/>
            <a:ext cx="7848600" cy="4010575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785150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lvl="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 smtClean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4" y="119777"/>
            <a:ext cx="621698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configure(</a:t>
            </a:r>
            <a:r>
              <a:rPr lang="en-US" dirty="0" err="1" smtClean="0"/>
              <a:t>HttpSecurity</a:t>
            </a:r>
            <a:r>
              <a:rPr lang="en-US" dirty="0" smtClean="0"/>
              <a:t> </a:t>
            </a:r>
            <a:r>
              <a:rPr lang="en-US" dirty="0"/>
              <a:t>http) 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025" y="1125200"/>
            <a:ext cx="76390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public class 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SecurityConfiguration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extends 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WebSecurityConfigurerAdapter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{ </a:t>
            </a:r>
            <a:endParaRPr lang="en-US" sz="2000" kern="1200" spc="-5" dirty="0" smtClean="0">
              <a:solidFill>
                <a:srgbClr val="993300"/>
              </a:solidFill>
              <a:ea typeface="+mn-ea"/>
            </a:endParaRPr>
          </a:p>
          <a:p>
            <a:pPr marL="101600" indent="0">
              <a:buNone/>
            </a:pPr>
            <a:endParaRPr lang="en-US" sz="2000" kern="1200" spc="-5" dirty="0">
              <a:solidFill>
                <a:srgbClr val="993300"/>
              </a:solidFill>
              <a:ea typeface="+mn-ea"/>
            </a:endParaRP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@Override </a:t>
            </a: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protected void configure(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HttpSecurity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http) throws Exception { </a:t>
            </a:r>
          </a:p>
          <a:p>
            <a:pPr marL="558800" lvl="1" indent="0">
              <a:buNone/>
            </a:pP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http.authorizeRequests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() .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antRequest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().authenticated() .and().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formLogin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().and().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httpBasic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();</a:t>
            </a: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} </a:t>
            </a:r>
            <a:endParaRPr lang="en-US" sz="2000" kern="1200" spc="-5" dirty="0" smtClean="0">
              <a:solidFill>
                <a:srgbClr val="993300"/>
              </a:solidFill>
              <a:ea typeface="+mn-ea"/>
            </a:endParaRPr>
          </a:p>
          <a:p>
            <a:pPr marL="101600" indent="0">
              <a:buNone/>
            </a:pPr>
            <a:endParaRPr lang="en-US" sz="2000" kern="1200" spc="-5" dirty="0">
              <a:solidFill>
                <a:srgbClr val="993300"/>
              </a:solidFill>
              <a:ea typeface="+mn-ea"/>
            </a:endParaRPr>
          </a:p>
          <a:p>
            <a:pPr marL="101600" indent="0">
              <a:buNone/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// ... }</a:t>
            </a:r>
          </a:p>
        </p:txBody>
      </p:sp>
      <p:sp>
        <p:nvSpPr>
          <p:cNvPr id="7" name="object 3"/>
          <p:cNvSpPr/>
          <p:nvPr/>
        </p:nvSpPr>
        <p:spPr>
          <a:xfrm>
            <a:off x="514350" y="688102"/>
            <a:ext cx="7848600" cy="4010575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0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8045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In order to enable Spring Method level Security, we need to annotate a @Configuration class with @</a:t>
            </a:r>
            <a:r>
              <a:rPr lang="en-US" sz="1800" b="1" kern="1200" dirty="0" err="1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EnableGlobalMethodSecurity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          @Configuration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          @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EnableWebSecurity</a:t>
            </a:r>
            <a:endParaRPr lang="en-US" sz="1200" kern="1200" spc="-5" dirty="0" smtClean="0">
              <a:solidFill>
                <a:srgbClr val="993300"/>
              </a:solidFill>
              <a:ea typeface="+mn-ea"/>
            </a:endParaRP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          @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EnableGlobalMethodSecurity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prePostEnabled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= true)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           public class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SecurityConfiguration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extends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WebSecurityConfigurerAdapter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{    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        @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Autowired</a:t>
            </a:r>
            <a:endParaRPr lang="en-US" sz="1200" kern="1200" spc="-5" dirty="0" smtClean="0">
              <a:solidFill>
                <a:srgbClr val="993300"/>
              </a:solidFill>
              <a:ea typeface="+mn-ea"/>
            </a:endParaRP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        public void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configureGlobalSecurity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AuthenticationManagerBuilder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auth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) throws Exception {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auth.inMemoryAuthentication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withUser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("bill").password("abc123").roles("USER");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auth.inMemoryAuthentication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withUser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("admin").password("root123").roles("ADMIN");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auth.inMemoryAuthentication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withUser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dba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").password("root123").roles("ADMIN","DBA");   }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       @Override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       protected void configure(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HttpSecurity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 http) throws Exception {       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         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http.authorizeRequests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antMatchers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("/", "/home").access("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('USER') or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('ADMIN') or 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('DBA')")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.and().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formLogin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loginPage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("/login").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usernameParameter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ssoId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").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passwordParameter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("password")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           .and().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exceptionHandling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().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accessDeniedPage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("/</a:t>
            </a:r>
            <a:r>
              <a:rPr lang="en-US" sz="1200" kern="1200" spc="-5" dirty="0" err="1" smtClean="0">
                <a:solidFill>
                  <a:srgbClr val="993300"/>
                </a:solidFill>
                <a:ea typeface="+mn-ea"/>
              </a:rPr>
              <a:t>Access_Denied</a:t>
            </a:r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");</a:t>
            </a:r>
          </a:p>
          <a:p>
            <a:pPr lvl="1" fontAlgn="base"/>
            <a:r>
              <a:rPr lang="en-US" sz="1200" kern="1200" spc="-5" dirty="0" smtClean="0">
                <a:solidFill>
                  <a:srgbClr val="993300"/>
                </a:solidFill>
                <a:ea typeface="+mn-ea"/>
              </a:rPr>
              <a:t>           }           }</a:t>
            </a: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200" kern="1200" spc="-5" dirty="0">
              <a:solidFill>
                <a:srgbClr val="993300"/>
              </a:solidFill>
              <a:ea typeface="+mn-ea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200" kern="1200" spc="-5" dirty="0">
              <a:solidFill>
                <a:srgbClr val="993300"/>
              </a:solidFill>
              <a:ea typeface="+mn-ea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Spring </a:t>
            </a:r>
            <a:r>
              <a:rPr lang="en-US" b="1" dirty="0" smtClean="0"/>
              <a:t>Method </a:t>
            </a:r>
            <a:r>
              <a:rPr lang="en-US" b="1" dirty="0"/>
              <a:t>security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457200" y="1428750"/>
            <a:ext cx="7524750" cy="3223728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8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158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EnableGlobalMethodSecurity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enables Spring Security global method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security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Note that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EnableGlobalMethodSecurity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can take several arguments, some are shown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below: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err="1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prePostEnabled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:</a:t>
            </a: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Determines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Spring Security’s pre post annotations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[@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,..] should be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enabled.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err="1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secureEnabled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: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Determines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Spring Security’s secured annotation [@Secured] should be enabled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     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200" kern="1200" spc="-5" dirty="0">
              <a:solidFill>
                <a:srgbClr val="993300"/>
              </a:solidFill>
              <a:ea typeface="+mn-ea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Spring </a:t>
            </a:r>
            <a:r>
              <a:rPr lang="en-US" b="1" dirty="0" smtClean="0"/>
              <a:t>Method </a:t>
            </a:r>
            <a:r>
              <a:rPr lang="en-US" b="1" dirty="0"/>
              <a:t>security </a:t>
            </a:r>
            <a:r>
              <a:rPr lang="en-US" b="1" dirty="0" smtClean="0"/>
              <a:t> (Contd..)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667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85810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Secured annotation is used to define a list of security configuration attributes for business methods. 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You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can specify the security requirements[roles/permission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etc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] on a method using @Secured, and than only the user with those roles/permissions can invoke that method.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anyone tries to invoke a method and does not possess the required roles/permissions, an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AccessDenied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exception will be thrown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Secured is coming from previous versions of Spring.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has a limitation that it does not support Spring EL expressions.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Consider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following example: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@Secured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335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2813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Consider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following example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:</a:t>
            </a: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fontAlgn="base"/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public 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interface </a:t>
            </a:r>
            <a:r>
              <a:rPr lang="en-US" sz="1600" kern="1200" spc="-5" dirty="0" err="1">
                <a:solidFill>
                  <a:srgbClr val="993300"/>
                </a:solidFill>
                <a:ea typeface="+mn-ea"/>
              </a:rPr>
              <a:t>UserService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 {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</a:t>
            </a:r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   List&lt;User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&gt; </a:t>
            </a:r>
            <a:r>
              <a:rPr lang="en-US" sz="1600" kern="1200" spc="-5" dirty="0" err="1">
                <a:solidFill>
                  <a:srgbClr val="993300"/>
                </a:solidFill>
                <a:ea typeface="+mn-ea"/>
              </a:rPr>
              <a:t>findAllUsers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();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</a:t>
            </a:r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   @Secured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("ROLE_ADMIN")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</a:t>
            </a:r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    void </a:t>
            </a:r>
            <a:r>
              <a:rPr lang="en-US" sz="1600" kern="1200" spc="-5" dirty="0" err="1">
                <a:solidFill>
                  <a:srgbClr val="993300"/>
                </a:solidFill>
                <a:ea typeface="+mn-ea"/>
              </a:rPr>
              <a:t>updateUser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(User user);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</a:t>
            </a:r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  @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Secured({ "ROLE_DBA", "ROLE_ADMIN" })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</a:t>
            </a:r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    void </a:t>
            </a:r>
            <a:r>
              <a:rPr lang="en-US" sz="1600" kern="1200" spc="-5" dirty="0" err="1">
                <a:solidFill>
                  <a:srgbClr val="993300"/>
                </a:solidFill>
                <a:ea typeface="+mn-ea"/>
              </a:rPr>
              <a:t>deleteUser</a:t>
            </a:r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();</a:t>
            </a:r>
          </a:p>
          <a:p>
            <a:pPr fontAlgn="base"/>
            <a:r>
              <a:rPr lang="en-US" sz="1600" kern="1200" spc="-5" dirty="0">
                <a:solidFill>
                  <a:srgbClr val="993300"/>
                </a:solidFill>
                <a:ea typeface="+mn-ea"/>
              </a:rPr>
              <a:t>     </a:t>
            </a:r>
          </a:p>
          <a:p>
            <a:pPr fontAlgn="base"/>
            <a:r>
              <a:rPr lang="en-US" sz="1600" kern="1200" spc="-5" dirty="0" smtClean="0">
                <a:solidFill>
                  <a:srgbClr val="993300"/>
                </a:solidFill>
                <a:ea typeface="+mn-ea"/>
              </a:rPr>
              <a:t>                             }</a:t>
            </a: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</a:t>
            </a:r>
            <a:r>
              <a:rPr lang="en-US" b="1" dirty="0" smtClean="0"/>
              <a:t>Secured (Contd..)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457200" y="1428750"/>
            <a:ext cx="7524750" cy="3223728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0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45827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In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above example,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updateUser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method can be invoked by someone with ADMIN role while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deleteUser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can be invoked by anyone with DBA OR ADMIN role.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anyone tries to invoke a method and does not possess the required role, an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AccessDenied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exception will be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thrown.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What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you want to specify an ‘AND’ condition.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 mean , you want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deleteUser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method to be invoked by a user who have both ADMIN &amp; DBA role. 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is not possible straight-away with @Secured annotation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can however be done using Spring’s new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/@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annotations which supports Spring EL, that means possibilities are unlimited.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</a:t>
            </a:r>
            <a:r>
              <a:rPr lang="en-US" b="1" dirty="0" smtClean="0"/>
              <a:t>Secured (Contd..)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620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3" y="2267338"/>
            <a:ext cx="8217663" cy="998375"/>
          </a:xfrm>
        </p:spPr>
        <p:txBody>
          <a:bodyPr/>
          <a:lstStyle/>
          <a:p>
            <a:r>
              <a:rPr lang="en-US" sz="7200" dirty="0" smtClean="0"/>
              <a:t>Spring Framework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  <p:sp>
        <p:nvSpPr>
          <p:cNvPr id="8" name="Shape 210"/>
          <p:cNvSpPr txBox="1">
            <a:spLocks/>
          </p:cNvSpPr>
          <p:nvPr/>
        </p:nvSpPr>
        <p:spPr>
          <a:xfrm>
            <a:off x="29757" y="4717586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1000" dirty="0" err="1" smtClean="0"/>
              <a:t>ph</a:t>
            </a:r>
            <a:r>
              <a:rPr lang="en-US" sz="1000" dirty="0" smtClean="0"/>
              <a:t> </a:t>
            </a:r>
            <a:r>
              <a:rPr lang="en-US" sz="1000" dirty="0"/>
              <a:t>n</a:t>
            </a:r>
            <a:r>
              <a:rPr lang="en-US" sz="1000" dirty="0" smtClean="0"/>
              <a:t>o: </a:t>
            </a:r>
            <a:r>
              <a:rPr lang="en-US" sz="1000" dirty="0" smtClean="0">
                <a:hlinkClick r:id="rId4"/>
              </a:rPr>
              <a:t>9513216462</a:t>
            </a:r>
            <a:r>
              <a:rPr lang="en-US" sz="1000" dirty="0" smtClean="0"/>
              <a:t> | email : </a:t>
            </a:r>
            <a:r>
              <a:rPr lang="en-US" sz="1000" dirty="0" smtClean="0">
                <a:hlinkClick r:id="rId5"/>
              </a:rPr>
              <a:t>info@emexotechnologies.com</a:t>
            </a:r>
            <a:r>
              <a:rPr lang="en-US" sz="1000" dirty="0" smtClean="0"/>
              <a:t> | website: </a:t>
            </a:r>
            <a:r>
              <a:rPr lang="en-US" sz="1000" dirty="0" smtClean="0">
                <a:hlinkClick r:id="rId6"/>
              </a:rPr>
              <a:t>https://www.emexotechnologies.com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67344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Spring’s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/@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annotations are preferred way for applying method-level security, and supports Spring Expression Language out of the box, and provide expression-based access control.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is suitable for verifying authorization before entering into method.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can take into account, the roles/permissions of logged-in User, argument passed to the method etc.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, not often used though, checks for authorization after method have been executed, so it is suitable for verifying authorization on returned values. Spring EL provides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returnObject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object that can be accessed in expression language and reflects the actual object returned from method</a:t>
            </a:r>
            <a:r>
              <a:rPr lang="en-US" sz="1800" dirty="0"/>
              <a:t/>
            </a:r>
            <a:br>
              <a:rPr lang="en-US" sz="1800" dirty="0"/>
            </a:b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</a:t>
            </a:r>
            <a:r>
              <a:rPr lang="en-US" b="1" dirty="0" err="1"/>
              <a:t>PreAuthorize</a:t>
            </a:r>
            <a:r>
              <a:rPr lang="en-US" b="1" dirty="0"/>
              <a:t> / @</a:t>
            </a:r>
            <a:r>
              <a:rPr lang="en-US" b="1" dirty="0" err="1"/>
              <a:t>PostAuthorize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8930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772923"/>
            <a:ext cx="6886575" cy="371960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public interface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UserService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 {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List&lt;User&gt;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findAllUsers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();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@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PostAuthorize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 ("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returnObject.type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 == authentication.name")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User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findById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int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 id);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@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PreAuthorize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("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('ADMIN')")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void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updateUser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(User user);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 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@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PreAuthorize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("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('ADMIN') AND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hasRole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('DBA')")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   void 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deleteUser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(</a:t>
            </a:r>
            <a:r>
              <a:rPr lang="en-US" sz="1800" kern="1200" spc="-5" dirty="0" err="1">
                <a:solidFill>
                  <a:srgbClr val="993300"/>
                </a:solidFill>
                <a:ea typeface="+mn-ea"/>
              </a:rPr>
              <a:t>int</a:t>
            </a:r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 id);</a:t>
            </a:r>
          </a:p>
          <a:p>
            <a:pPr fontAlgn="base"/>
            <a:r>
              <a:rPr lang="en-US" sz="1800" kern="1200" spc="-5" dirty="0">
                <a:solidFill>
                  <a:srgbClr val="993300"/>
                </a:solidFill>
                <a:ea typeface="+mn-ea"/>
              </a:rPr>
              <a:t> </a:t>
            </a:r>
            <a:r>
              <a:rPr lang="en-US" sz="1800" kern="1200" spc="-5" dirty="0" smtClean="0">
                <a:solidFill>
                  <a:srgbClr val="993300"/>
                </a:solidFill>
                <a:ea typeface="+mn-ea"/>
              </a:rPr>
              <a:t>}</a:t>
            </a: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4" y="119777"/>
            <a:ext cx="50835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</a:t>
            </a:r>
            <a:r>
              <a:rPr lang="en-US" b="1" dirty="0" err="1"/>
              <a:t>PreAuthorize</a:t>
            </a:r>
            <a:r>
              <a:rPr lang="en-US" b="1" dirty="0"/>
              <a:t> / @</a:t>
            </a:r>
            <a:r>
              <a:rPr lang="en-US" b="1" dirty="0" err="1" smtClean="0"/>
              <a:t>PostAuthorize</a:t>
            </a:r>
            <a:r>
              <a:rPr lang="en-US" b="1" dirty="0" smtClean="0"/>
              <a:t> (Contd..)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76199" y="772923"/>
            <a:ext cx="8056563" cy="3996607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2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39644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Since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PreAuthorize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can use Spring Expression Language, any condition can easily be expressed using EL. Method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deleteUser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is now configured to be invoked by a user who have both ADMIN &amp; DBA roles.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Additionally, we have added a method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findById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() with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annotation. With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PostAuthorize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the returned value from the method(User object) will be accessible with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returnObject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in Spring Expression Language, and individual properties of return user object can be used to apply some security rules. In this example we are making sure that a logged-in user can only get it’s own User type object.</a:t>
            </a:r>
            <a:r>
              <a:rPr lang="en-US" sz="1800" dirty="0"/>
              <a:t/>
            </a:r>
            <a:br>
              <a:rPr lang="en-US" sz="1800" dirty="0"/>
            </a:b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b="1" dirty="0"/>
              <a:t>@</a:t>
            </a:r>
            <a:r>
              <a:rPr lang="en-US" b="1" dirty="0" err="1"/>
              <a:t>PreAuthorize</a:t>
            </a:r>
            <a:r>
              <a:rPr lang="en-US" b="1" dirty="0"/>
              <a:t> / @</a:t>
            </a:r>
            <a:r>
              <a:rPr lang="en-US" b="1" dirty="0" err="1"/>
              <a:t>PostAuthorize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331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ACC420-DF2D-F949-99C8-F000ACBD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35989"/>
            <a:ext cx="8178800" cy="3271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799" y="2093550"/>
            <a:ext cx="6396135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 YOU!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</a:t>
            </a:r>
            <a:endParaRPr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E</a:t>
            </a:r>
            <a:r>
              <a:rPr lang="en" dirty="0" smtClean="0"/>
              <a:t>mail: </a:t>
            </a:r>
            <a:r>
              <a:rPr lang="en" dirty="0" smtClean="0">
                <a:hlinkClick r:id="rId3"/>
              </a:rPr>
              <a:t>info@emexotechnologies.com</a:t>
            </a:r>
            <a:endParaRPr lang="en" dirty="0" smtClean="0"/>
          </a:p>
          <a:p>
            <a:pPr lvl="0"/>
            <a:r>
              <a:rPr lang="en-US" dirty="0" smtClean="0"/>
              <a:t>Call/</a:t>
            </a:r>
            <a:r>
              <a:rPr lang="en-US" dirty="0" err="1" smtClean="0"/>
              <a:t>WhatsApp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9513216462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3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0" y="1402375"/>
            <a:ext cx="9056398" cy="16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0" dirty="0" smtClean="0">
                <a:solidFill>
                  <a:schemeClr val="bg1"/>
                </a:solidFill>
              </a:rPr>
              <a:t>  Spring Security</a:t>
            </a:r>
            <a:endParaRPr sz="8800" b="0" dirty="0">
              <a:solidFill>
                <a:schemeClr val="bg1"/>
              </a:solidFill>
            </a:endParaRPr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48807" y="4727111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1000" dirty="0" err="1" smtClean="0"/>
              <a:t>ph</a:t>
            </a:r>
            <a:r>
              <a:rPr lang="en-US" sz="1000" dirty="0" smtClean="0"/>
              <a:t> </a:t>
            </a:r>
            <a:r>
              <a:rPr lang="en-US" sz="1000" dirty="0"/>
              <a:t>n</a:t>
            </a:r>
            <a:r>
              <a:rPr lang="en-US" sz="1000" dirty="0" smtClean="0"/>
              <a:t>o: </a:t>
            </a:r>
            <a:r>
              <a:rPr lang="en-US" sz="1000" dirty="0" smtClean="0">
                <a:hlinkClick r:id="rId3"/>
              </a:rPr>
              <a:t>9513216462</a:t>
            </a:r>
            <a:r>
              <a:rPr lang="en-US" sz="1000" dirty="0" smtClean="0"/>
              <a:t> | email : </a:t>
            </a:r>
            <a:r>
              <a:rPr lang="en-US" sz="1000" dirty="0" smtClean="0">
                <a:hlinkClick r:id="rId4"/>
              </a:rPr>
              <a:t>info@emexotechnologies.com</a:t>
            </a:r>
            <a:r>
              <a:rPr lang="en-US" sz="1000" dirty="0" smtClean="0"/>
              <a:t> | website: </a:t>
            </a:r>
            <a:r>
              <a:rPr lang="en-US" sz="1000" dirty="0" smtClean="0">
                <a:hlinkClick r:id="rId5"/>
              </a:rPr>
              <a:t>https://www.emexotechnologies.com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0196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Security is an important feature that often goes well with the Spring Web MVC framework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Security is a framework that enables a programmer to impose security restrictions to Spring-framework–based Web applications through JEE components.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In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short, it is a library that can be used, extended to customize as per the programmer's needs. Because it is a member of the same Spring family, it goes smoothly hand in hand with the Spring Web MVC.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Its primary area of operation is to handle authentication and authorization at the Web request level as well as the method invocation level.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119777"/>
            <a:ext cx="36928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Spring Security?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9864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79627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greatest advantage of this framework is that it is powerful yet highly customizable in its implementation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Although it follows Spring's convention over configuration, programmers can choose between default provisions or customizing it according to their needs.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71" y="119777"/>
            <a:ext cx="405767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Spring Security</a:t>
            </a:r>
            <a:r>
              <a:rPr lang="en-US" dirty="0" smtClean="0"/>
              <a:t>?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30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755142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Web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applications are vulnerable to security threats because they are exposed to the open world of the Internet.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Access to certain Web pages, files, or other classified resources must be restricted to authorized personnel only.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Of course, there are several layers of security that are often applied, such as firewall, proxy server, JVM security, and so forth.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But, to control access, there must be some security restriction at the application level as well.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Therefore, Spring Security, a part of the Spring Framework, is only an advice or provision to apply a level of security at the 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  <a:hlinkClick r:id="rId3"/>
              </a:rPr>
              <a:t>Java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Application stratum.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 smtClean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Why </a:t>
            </a:r>
            <a:r>
              <a:rPr lang="en-US" dirty="0" smtClean="0"/>
              <a:t>should we use spring 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943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51969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lvl="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Security operates on two major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areas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Authentication and 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Authorization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lvl="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 smtClean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dirty="0"/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Spring Security Features?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583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627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Authentication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means that, while accessing certain restricted resources, the user actually is the right person to do so.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There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are two processes to make sure that the user is authentic: identification and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verification.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For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example, a user is authenticated through their username and password, which is typically stored in a database; LDAP (Lightweight Directory Access Protocol, a lightweight protocol for accessing directory services); or CAS (Central Authentication Service, a single sign-on protocol for the Web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).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Security also has required an interface to encode the password to make it more secure.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is Authentication?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7124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627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Authorization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 determines the extent of a user's right to access restricted resources. It ensures that a user is allowed to access only those parts of the resource that one has been authorized to use.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For example, an ADMIN user has unlimited access to application properties and can change or manipulate them—for good or for worse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 normal USER or a GUEST user, on the other hand, has more controlled access and does not enjoy the same rights as the ADMIN user. This is called user role authorization.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In any Web application, this is done through URL-based security. Spring provides filters to ensure the role of securing an application.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395" y="119777"/>
            <a:ext cx="43119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is Authorization?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5250" y="4773930"/>
            <a:ext cx="9048750" cy="153888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18903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1287</Words>
  <Application>Microsoft Office PowerPoint</Application>
  <PresentationFormat>On-screen Show (16:9)</PresentationFormat>
  <Paragraphs>223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Oswald</vt:lpstr>
      <vt:lpstr>Trebuchet MS</vt:lpstr>
      <vt:lpstr>Calibri</vt:lpstr>
      <vt:lpstr>Roboto Condensed</vt:lpstr>
      <vt:lpstr>Wolsey template</vt:lpstr>
      <vt:lpstr>Office Theme</vt:lpstr>
      <vt:lpstr>Welcome</vt:lpstr>
      <vt:lpstr>Spring Framework</vt:lpstr>
      <vt:lpstr>  Spring Security</vt:lpstr>
      <vt:lpstr>What is Spring Security?</vt:lpstr>
      <vt:lpstr>What is Spring Security?  (Contd)</vt:lpstr>
      <vt:lpstr>Why should we use spring ?</vt:lpstr>
      <vt:lpstr>Spring Security Features?</vt:lpstr>
      <vt:lpstr>What is Authentication?</vt:lpstr>
      <vt:lpstr>What is Authorization?</vt:lpstr>
      <vt:lpstr>What is Authorization? (Contd..)</vt:lpstr>
      <vt:lpstr>Spring Security Annotations</vt:lpstr>
      <vt:lpstr>WebSecurityConfigurerAdapter</vt:lpstr>
      <vt:lpstr>configure(AuthenticationManagerBuilder auth)</vt:lpstr>
      <vt:lpstr>configure(HttpSecurity http) </vt:lpstr>
      <vt:lpstr>Spring Method security </vt:lpstr>
      <vt:lpstr>Spring Method security  (Contd..)</vt:lpstr>
      <vt:lpstr>@Secured</vt:lpstr>
      <vt:lpstr>@Secured (Contd..)</vt:lpstr>
      <vt:lpstr>@Secured (Contd..)</vt:lpstr>
      <vt:lpstr>@PreAuthorize / @PostAuthorize</vt:lpstr>
      <vt:lpstr>@PreAuthorize / @PostAuthorize (Contd..)</vt:lpstr>
      <vt:lpstr>@PreAuthorize / @PostAuthorize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Jeba, Allwin Samuel (SHS TI DC IND LD SWD SH)</dc:creator>
  <cp:lastModifiedBy>Regu</cp:lastModifiedBy>
  <cp:revision>57</cp:revision>
  <dcterms:modified xsi:type="dcterms:W3CDTF">2019-12-12T18:12:23Z</dcterms:modified>
</cp:coreProperties>
</file>