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7.jpg" ContentType="image/jpeg"/>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61" r:id="rId2"/>
  </p:sldMasterIdLst>
  <p:notesMasterIdLst>
    <p:notesMasterId r:id="rId33"/>
  </p:notesMasterIdLst>
  <p:sldIdLst>
    <p:sldId id="295" r:id="rId3"/>
    <p:sldId id="284" r:id="rId4"/>
    <p:sldId id="259" r:id="rId5"/>
    <p:sldId id="307" r:id="rId6"/>
    <p:sldId id="308" r:id="rId7"/>
    <p:sldId id="309" r:id="rId8"/>
    <p:sldId id="310" r:id="rId9"/>
    <p:sldId id="311" r:id="rId10"/>
    <p:sldId id="312" r:id="rId11"/>
    <p:sldId id="323" r:id="rId12"/>
    <p:sldId id="313" r:id="rId13"/>
    <p:sldId id="315" r:id="rId14"/>
    <p:sldId id="314" r:id="rId15"/>
    <p:sldId id="316" r:id="rId16"/>
    <p:sldId id="317" r:id="rId17"/>
    <p:sldId id="318" r:id="rId18"/>
    <p:sldId id="319" r:id="rId19"/>
    <p:sldId id="320" r:id="rId20"/>
    <p:sldId id="324" r:id="rId21"/>
    <p:sldId id="325" r:id="rId22"/>
    <p:sldId id="322" r:id="rId23"/>
    <p:sldId id="326" r:id="rId24"/>
    <p:sldId id="327" r:id="rId25"/>
    <p:sldId id="321" r:id="rId26"/>
    <p:sldId id="328" r:id="rId27"/>
    <p:sldId id="329" r:id="rId28"/>
    <p:sldId id="330" r:id="rId29"/>
    <p:sldId id="331" r:id="rId30"/>
    <p:sldId id="296" r:id="rId31"/>
    <p:sldId id="279" r:id="rId32"/>
  </p:sldIdLst>
  <p:sldSz cx="9144000" cy="5143500" type="screen16x9"/>
  <p:notesSz cx="6858000" cy="9144000"/>
  <p:embeddedFontLst>
    <p:embeddedFont>
      <p:font typeface="Roboto Condensed" charset="0"/>
      <p:regular r:id="rId34"/>
      <p:bold r:id="rId35"/>
      <p:italic r:id="rId36"/>
      <p:boldItalic r:id="rId37"/>
    </p:embeddedFont>
    <p:embeddedFont>
      <p:font typeface="Trebuchet MS" pitchFamily="34" charset="0"/>
      <p:regular r:id="rId38"/>
      <p:bold r:id="rId39"/>
      <p:italic r:id="rId40"/>
      <p:boldItalic r:id="rId41"/>
    </p:embeddedFont>
    <p:embeddedFont>
      <p:font typeface="Calibri"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DC93DCF1-BD6E-466C-B1BB-100150808752}">
  <a:tblStyle styleId="{DC93DCF1-BD6E-466C-B1BB-1001508087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418240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461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933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11722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9333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9333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9333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9333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61832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3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Shape 24"/>
          <p:cNvGrpSpPr/>
          <p:nvPr/>
        </p:nvGrpSpPr>
        <p:grpSpPr>
          <a:xfrm>
            <a:off x="6172200" y="2656118"/>
            <a:ext cx="2971754" cy="2886151"/>
            <a:chOff x="6172200" y="2656118"/>
            <a:chExt cx="2971754" cy="2886151"/>
          </a:xfrm>
        </p:grpSpPr>
        <p:sp>
          <p:nvSpPr>
            <p:cNvPr id="25" name="Shape 25"/>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Shape 30"/>
          <p:cNvGrpSpPr/>
          <p:nvPr/>
        </p:nvGrpSpPr>
        <p:grpSpPr>
          <a:xfrm>
            <a:off x="-32" y="-228027"/>
            <a:ext cx="2163561" cy="1347300"/>
            <a:chOff x="-32" y="-215963"/>
            <a:chExt cx="2163561" cy="1347300"/>
          </a:xfrm>
        </p:grpSpPr>
        <p:sp>
          <p:nvSpPr>
            <p:cNvPr id="31" name="Shape 31"/>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Shape 36"/>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Shape 37"/>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Shape 3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12/25/2019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07247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Shape 71"/>
          <p:cNvGrpSpPr/>
          <p:nvPr/>
        </p:nvGrpSpPr>
        <p:grpSpPr>
          <a:xfrm>
            <a:off x="6172200" y="2656118"/>
            <a:ext cx="2971754" cy="2886151"/>
            <a:chOff x="6172200" y="2656118"/>
            <a:chExt cx="2971754" cy="2886151"/>
          </a:xfrm>
        </p:grpSpPr>
        <p:sp>
          <p:nvSpPr>
            <p:cNvPr id="72" name="Shape 72"/>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Shape 77"/>
          <p:cNvGrpSpPr/>
          <p:nvPr/>
        </p:nvGrpSpPr>
        <p:grpSpPr>
          <a:xfrm>
            <a:off x="-32" y="-228027"/>
            <a:ext cx="2163561" cy="1347300"/>
            <a:chOff x="-32" y="-215963"/>
            <a:chExt cx="2163561" cy="1347300"/>
          </a:xfrm>
        </p:grpSpPr>
        <p:sp>
          <p:nvSpPr>
            <p:cNvPr id="78" name="Shape 78"/>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Shape 83"/>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Shape 84"/>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Shape 85"/>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Shape 8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Shape 136"/>
          <p:cNvGrpSpPr/>
          <p:nvPr/>
        </p:nvGrpSpPr>
        <p:grpSpPr>
          <a:xfrm>
            <a:off x="6172200" y="2656118"/>
            <a:ext cx="2971754" cy="2886151"/>
            <a:chOff x="6172200" y="2656118"/>
            <a:chExt cx="2971754" cy="2886151"/>
          </a:xfrm>
        </p:grpSpPr>
        <p:sp>
          <p:nvSpPr>
            <p:cNvPr id="137" name="Shape 137"/>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8289303" y="2656118"/>
              <a:ext cx="854651" cy="1929080"/>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Shape 142"/>
          <p:cNvGrpSpPr/>
          <p:nvPr/>
        </p:nvGrpSpPr>
        <p:grpSpPr>
          <a:xfrm>
            <a:off x="-32" y="-228027"/>
            <a:ext cx="2163561" cy="1347300"/>
            <a:chOff x="-32" y="-215963"/>
            <a:chExt cx="2163561" cy="1347300"/>
          </a:xfrm>
        </p:grpSpPr>
        <p:sp>
          <p:nvSpPr>
            <p:cNvPr id="143" name="Shape 143"/>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rot="10800000">
              <a:off x="-32" y="70725"/>
              <a:ext cx="380284" cy="858147"/>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Shape 14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18854E-8B22-9345-96FB-198CAC6B1B73}"/>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1174FAE1-FD5C-BB45-A027-6599B17EDBB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20C7E183-C29D-8B4B-B3D4-F0EDB4213228}"/>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84B6097B-0828-4444-952A-9A8965F1BFF1}" type="datetimeFigureOut">
              <a:rPr lang="en-US" smtClean="0"/>
              <a:t>12/25/2019</a:t>
            </a:fld>
            <a:endParaRPr lang="en-US"/>
          </a:p>
        </p:txBody>
      </p:sp>
      <p:sp>
        <p:nvSpPr>
          <p:cNvPr id="5" name="Footer Placeholder 4">
            <a:extLst>
              <a:ext uri="{FF2B5EF4-FFF2-40B4-BE49-F238E27FC236}">
                <a16:creationId xmlns="" xmlns:a16="http://schemas.microsoft.com/office/drawing/2014/main" id="{1181F8E4-B8B9-F44E-A0C6-43D7E51AC407}"/>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a:extLst>
              <a:ext uri="{FF2B5EF4-FFF2-40B4-BE49-F238E27FC236}">
                <a16:creationId xmlns="" xmlns:a16="http://schemas.microsoft.com/office/drawing/2014/main" id="{9CEEA0F7-563A-8045-AB57-2DEB1C2FB1AC}"/>
              </a:ext>
            </a:extLst>
          </p:cNvPr>
          <p:cNvSpPr>
            <a:spLocks noGrp="1"/>
          </p:cNvSpPr>
          <p:nvPr>
            <p:ph type="sldNum" sz="quarter" idx="12"/>
          </p:nvPr>
        </p:nvSpPr>
        <p:spPr/>
        <p:txBody>
          <a:bodyPr/>
          <a:lstStyle/>
          <a:p>
            <a:fld id="{36F90FE5-8A7A-F04A-977E-E5475537893F}" type="slidenum">
              <a:rPr lang="en-US" smtClean="0"/>
              <a:t>‹#›</a:t>
            </a:fld>
            <a:endParaRPr lang="en-US"/>
          </a:p>
        </p:txBody>
      </p:sp>
    </p:spTree>
    <p:extLst>
      <p:ext uri="{BB962C8B-B14F-4D97-AF65-F5344CB8AC3E}">
        <p14:creationId xmlns:p14="http://schemas.microsoft.com/office/powerpoint/2010/main" val="197951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400044-6E42-4D46-927A-CC475A9848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1AE90B4D-1F08-724D-9872-68A96940A3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774988CF-1AFF-C94B-A4B2-0AA4D48D4C2A}"/>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84B6097B-0828-4444-952A-9A8965F1BFF1}" type="datetimeFigureOut">
              <a:rPr lang="en-US" smtClean="0"/>
              <a:t>12/25/2019</a:t>
            </a:fld>
            <a:endParaRPr lang="en-US"/>
          </a:p>
        </p:txBody>
      </p:sp>
      <p:sp>
        <p:nvSpPr>
          <p:cNvPr id="5" name="Footer Placeholder 4">
            <a:extLst>
              <a:ext uri="{FF2B5EF4-FFF2-40B4-BE49-F238E27FC236}">
                <a16:creationId xmlns="" xmlns:a16="http://schemas.microsoft.com/office/drawing/2014/main" id="{300E513A-FB04-584E-9151-566AF35FC631}"/>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a:extLst>
              <a:ext uri="{FF2B5EF4-FFF2-40B4-BE49-F238E27FC236}">
                <a16:creationId xmlns="" xmlns:a16="http://schemas.microsoft.com/office/drawing/2014/main" id="{675D690F-26B7-5040-85A3-FA2A84217E95}"/>
              </a:ext>
            </a:extLst>
          </p:cNvPr>
          <p:cNvSpPr>
            <a:spLocks noGrp="1"/>
          </p:cNvSpPr>
          <p:nvPr>
            <p:ph type="sldNum" sz="quarter" idx="12"/>
          </p:nvPr>
        </p:nvSpPr>
        <p:spPr/>
        <p:txBody>
          <a:bodyPr/>
          <a:lstStyle/>
          <a:p>
            <a:fld id="{36F90FE5-8A7A-F04A-977E-E5475537893F}" type="slidenum">
              <a:rPr lang="en-US" smtClean="0"/>
              <a:t>‹#›</a:t>
            </a:fld>
            <a:endParaRPr lang="en-US"/>
          </a:p>
        </p:txBody>
      </p:sp>
    </p:spTree>
    <p:extLst>
      <p:ext uri="{BB962C8B-B14F-4D97-AF65-F5344CB8AC3E}">
        <p14:creationId xmlns:p14="http://schemas.microsoft.com/office/powerpoint/2010/main" val="303090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30777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12/25/2019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6417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12/25/2019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46445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12/25/2019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6561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12/25/2019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882297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8.xml"/><Relationship Id="rId7"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Shape 8"/>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6" r:id="rId3"/>
    <p:sldLayoutId id="2147483659" r:id="rId4"/>
    <p:sldLayoutId id="2147483660" r:id="rId5"/>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078" y="1703879"/>
            <a:ext cx="8825966" cy="3439619"/>
          </a:xfrm>
          <a:prstGeom prst="rect">
            <a:avLst/>
          </a:prstGeom>
          <a:blipFill>
            <a:blip r:embed="rId7" cstate="print"/>
            <a:stretch>
              <a:fillRect/>
            </a:stretch>
          </a:blipFill>
        </p:spPr>
        <p:txBody>
          <a:bodyPr wrap="square" lIns="0" tIns="0" rIns="0" bIns="0" rtlCol="0"/>
          <a:lstStyle/>
          <a:p>
            <a:pPr>
              <a:buClrTx/>
              <a:buFontTx/>
              <a:buNone/>
            </a:pPr>
            <a:endParaRPr sz="1800" kern="1200" smtClean="0">
              <a:solidFill>
                <a:prstClr val="black"/>
              </a:solidFill>
              <a:latin typeface="Calibri"/>
              <a:ea typeface="+mn-ea"/>
              <a:cs typeface="+mn-cs"/>
            </a:endParaRPr>
          </a:p>
        </p:txBody>
      </p:sp>
      <p:sp>
        <p:nvSpPr>
          <p:cNvPr id="17" name="bg object 17"/>
          <p:cNvSpPr/>
          <p:nvPr/>
        </p:nvSpPr>
        <p:spPr>
          <a:xfrm>
            <a:off x="4553" y="0"/>
            <a:ext cx="9139428" cy="519113"/>
          </a:xfrm>
          <a:prstGeom prst="rect">
            <a:avLst/>
          </a:prstGeom>
          <a:blipFill>
            <a:blip r:embed="rId8" cstate="print"/>
            <a:stretch>
              <a:fillRect/>
            </a:stretch>
          </a:blipFill>
        </p:spPr>
        <p:txBody>
          <a:bodyPr wrap="square" lIns="0" tIns="0" rIns="0" bIns="0" rtlCol="0"/>
          <a:lstStyle/>
          <a:p>
            <a:pPr>
              <a:buClrTx/>
              <a:buFontTx/>
              <a:buNone/>
            </a:pPr>
            <a:endParaRPr sz="1800" kern="1200" smtClean="0">
              <a:solidFill>
                <a:prstClr val="black"/>
              </a:solidFill>
              <a:latin typeface="Calibri"/>
              <a:ea typeface="+mn-ea"/>
              <a:cs typeface="+mn-cs"/>
            </a:endParaRPr>
          </a:p>
        </p:txBody>
      </p:sp>
      <p:sp>
        <p:nvSpPr>
          <p:cNvPr id="18" name="bg object 18"/>
          <p:cNvSpPr/>
          <p:nvPr/>
        </p:nvSpPr>
        <p:spPr>
          <a:xfrm>
            <a:off x="6872350" y="241744"/>
            <a:ext cx="2272030" cy="309563"/>
          </a:xfrm>
          <a:custGeom>
            <a:avLst/>
            <a:gdLst/>
            <a:ahLst/>
            <a:cxnLst/>
            <a:rect l="l" t="t" r="r" b="b"/>
            <a:pathLst>
              <a:path w="2272029" h="412750">
                <a:moveTo>
                  <a:pt x="2271649" y="0"/>
                </a:moveTo>
                <a:lnTo>
                  <a:pt x="351663" y="27177"/>
                </a:lnTo>
                <a:lnTo>
                  <a:pt x="0" y="371094"/>
                </a:lnTo>
                <a:lnTo>
                  <a:pt x="2271649" y="412750"/>
                </a:lnTo>
                <a:lnTo>
                  <a:pt x="2271649" y="0"/>
                </a:lnTo>
                <a:close/>
              </a:path>
            </a:pathLst>
          </a:custGeom>
          <a:solidFill>
            <a:srgbClr val="FFFFFF"/>
          </a:solidFill>
        </p:spPr>
        <p:txBody>
          <a:bodyPr wrap="square" lIns="0" tIns="0" rIns="0" bIns="0" rtlCol="0"/>
          <a:lstStyle/>
          <a:p>
            <a:pPr>
              <a:buClrTx/>
              <a:buFontTx/>
              <a:buNone/>
            </a:pPr>
            <a:endParaRPr sz="1800" kern="1200" smtClean="0">
              <a:solidFill>
                <a:prstClr val="black"/>
              </a:solidFill>
              <a:latin typeface="Calibri"/>
              <a:ea typeface="+mn-ea"/>
              <a:cs typeface="+mn-cs"/>
            </a:endParaRPr>
          </a:p>
        </p:txBody>
      </p:sp>
      <p:sp>
        <p:nvSpPr>
          <p:cNvPr id="2" name="Holder 2"/>
          <p:cNvSpPr>
            <a:spLocks noGrp="1"/>
          </p:cNvSpPr>
          <p:nvPr>
            <p:ph type="title"/>
          </p:nvPr>
        </p:nvSpPr>
        <p:spPr>
          <a:xfrm>
            <a:off x="536244" y="234182"/>
            <a:ext cx="8071510" cy="307777"/>
          </a:xfrm>
          <a:prstGeom prst="rect">
            <a:avLst/>
          </a:prstGeom>
        </p:spPr>
        <p:txBody>
          <a:bodyPr wrap="square" lIns="0" tIns="0" rIns="0" bIns="0">
            <a:spAutoFit/>
          </a:bodyPr>
          <a:lstStyle>
            <a:lvl1pPr>
              <a:defRPr sz="20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383540" y="783195"/>
            <a:ext cx="8107680" cy="307777"/>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76999"/>
          </a:xfrm>
          <a:prstGeom prst="rect">
            <a:avLst/>
          </a:prstGeom>
        </p:spPr>
        <p:txBody>
          <a:bodyPr wrap="square" lIns="0" tIns="0" rIns="0" bIns="0">
            <a:spAutoFit/>
          </a:bodyPr>
          <a:lstStyle>
            <a:lvl1pPr algn="ctr">
              <a:defRPr>
                <a:solidFill>
                  <a:schemeClr val="tx1">
                    <a:tint val="75000"/>
                  </a:schemeClr>
                </a:solidFill>
              </a:defRPr>
            </a:lvl1pPr>
          </a:lstStyle>
          <a:p>
            <a:pPr>
              <a:buClrTx/>
              <a:buFontTx/>
              <a:buNone/>
            </a:pPr>
            <a:endParaRPr sz="1800" kern="1200">
              <a:solidFill>
                <a:prstClr val="black">
                  <a:tint val="75000"/>
                </a:prstClr>
              </a:solidFill>
              <a:latin typeface="Calibri"/>
              <a:ea typeface="+mn-ea"/>
              <a:cs typeface="+mn-cs"/>
            </a:endParaRPr>
          </a:p>
        </p:txBody>
      </p:sp>
      <p:sp>
        <p:nvSpPr>
          <p:cNvPr id="5" name="Holder 5"/>
          <p:cNvSpPr>
            <a:spLocks noGrp="1"/>
          </p:cNvSpPr>
          <p:nvPr>
            <p:ph type="dt" sz="half" idx="6"/>
          </p:nvPr>
        </p:nvSpPr>
        <p:spPr>
          <a:xfrm>
            <a:off x="457200" y="4783455"/>
            <a:ext cx="2103120" cy="276999"/>
          </a:xfrm>
          <a:prstGeom prst="rect">
            <a:avLst/>
          </a:prstGeom>
        </p:spPr>
        <p:txBody>
          <a:bodyPr wrap="square" lIns="0" tIns="0" rIns="0" bIns="0">
            <a:spAutoFit/>
          </a:bodyPr>
          <a:lstStyle>
            <a:lvl1pPr algn="l">
              <a:defRPr>
                <a:solidFill>
                  <a:schemeClr val="tx1">
                    <a:tint val="75000"/>
                  </a:schemeClr>
                </a:solidFill>
              </a:defRPr>
            </a:lvl1pPr>
          </a:lstStyle>
          <a:p>
            <a:pPr>
              <a:buClrTx/>
              <a:buFontTx/>
              <a:buNone/>
            </a:pPr>
            <a:fld id="{1D8BD707-D9CF-40AE-B4C6-C98DA3205C09}" type="datetimeFigureOut">
              <a:rPr lang="en-US" sz="1800" kern="1200">
                <a:solidFill>
                  <a:prstClr val="black">
                    <a:tint val="75000"/>
                  </a:prstClr>
                </a:solidFill>
                <a:latin typeface="Calibri"/>
                <a:ea typeface="+mn-ea"/>
                <a:cs typeface="+mn-cs"/>
              </a:rPr>
              <a:pPr>
                <a:buClrTx/>
                <a:buFontTx/>
                <a:buNone/>
              </a:pPr>
              <a:t>12/25/2019</a:t>
            </a:fld>
            <a:endParaRPr lang="en-US" sz="1800" kern="1200">
              <a:solidFill>
                <a:prstClr val="black">
                  <a:tint val="75000"/>
                </a:prstClr>
              </a:solidFill>
              <a:latin typeface="Calibri"/>
              <a:ea typeface="+mn-ea"/>
              <a:cs typeface="+mn-cs"/>
            </a:endParaRPr>
          </a:p>
        </p:txBody>
      </p:sp>
      <p:sp>
        <p:nvSpPr>
          <p:cNvPr id="6" name="Holder 6"/>
          <p:cNvSpPr>
            <a:spLocks noGrp="1"/>
          </p:cNvSpPr>
          <p:nvPr>
            <p:ph type="sldNum" sz="quarter" idx="7"/>
          </p:nvPr>
        </p:nvSpPr>
        <p:spPr>
          <a:xfrm>
            <a:off x="6583680" y="4783455"/>
            <a:ext cx="2103120" cy="276999"/>
          </a:xfrm>
          <a:prstGeom prst="rect">
            <a:avLst/>
          </a:prstGeom>
        </p:spPr>
        <p:txBody>
          <a:bodyPr wrap="square" lIns="0" tIns="0" rIns="0" bIns="0">
            <a:spAutoFit/>
          </a:bodyPr>
          <a:lstStyle>
            <a:lvl1pPr algn="r">
              <a:defRPr>
                <a:solidFill>
                  <a:schemeClr val="tx1">
                    <a:tint val="75000"/>
                  </a:schemeClr>
                </a:solidFill>
              </a:defRPr>
            </a:lvl1pPr>
          </a:lstStyle>
          <a:p>
            <a:pPr>
              <a:buClrTx/>
              <a:buFontTx/>
              <a:buNone/>
            </a:pPr>
            <a:fld id="{B6F15528-21DE-4FAA-801E-634DDDAF4B2B}" type="slidenum">
              <a:rPr sz="1800" kern="1200">
                <a:solidFill>
                  <a:prstClr val="black">
                    <a:tint val="75000"/>
                  </a:prstClr>
                </a:solidFill>
                <a:latin typeface="Calibri"/>
                <a:ea typeface="+mn-ea"/>
                <a:cs typeface="+mn-cs"/>
              </a:rPr>
              <a:pPr>
                <a:buClrTx/>
                <a:buFontTx/>
                <a:buNone/>
              </a:pPr>
              <a:t>‹#›</a:t>
            </a:fld>
            <a:endParaRPr sz="1800"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42104781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emexotechnologies.com/" TargetMode="External"/><Relationship Id="rId5" Type="http://schemas.openxmlformats.org/officeDocument/2006/relationships/hyperlink" Target="mailto:info@emexotechnologies.com" TargetMode="External"/><Relationship Id="rId4" Type="http://schemas.openxmlformats.org/officeDocument/2006/relationships/hyperlink" Target="tel:951321646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tel:9513216462"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emexotechnologies.com/" TargetMode="External"/><Relationship Id="rId4" Type="http://schemas.openxmlformats.org/officeDocument/2006/relationships/hyperlink" Target="mailto:info@emexotechnologies.com"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mailto:info@emexotechnologies.com"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www.emexotechnologies.com/" TargetMode="External"/><Relationship Id="rId4" Type="http://schemas.openxmlformats.org/officeDocument/2006/relationships/hyperlink" Target="tel:951321646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EDA955-8C02-2649-AAA2-00D6BA5EE6C0}"/>
              </a:ext>
            </a:extLst>
          </p:cNvPr>
          <p:cNvSpPr>
            <a:spLocks noGrp="1"/>
          </p:cNvSpPr>
          <p:nvPr>
            <p:ph type="ctrTitle"/>
          </p:nvPr>
        </p:nvSpPr>
        <p:spPr>
          <a:xfrm>
            <a:off x="488481" y="480061"/>
            <a:ext cx="2532887" cy="2761482"/>
          </a:xfrm>
          <a:noFill/>
        </p:spPr>
        <p:txBody>
          <a:bodyPr>
            <a:normAutofit/>
          </a:bodyPr>
          <a:lstStyle/>
          <a:p>
            <a:pPr algn="l"/>
            <a:r>
              <a:rPr lang="en-US" sz="3300" dirty="0"/>
              <a:t>Welcome</a:t>
            </a:r>
          </a:p>
        </p:txBody>
      </p:sp>
      <p:pic>
        <p:nvPicPr>
          <p:cNvPr id="5" name="Picture 4" descr="A close up of a brick building&#10;&#10;Description automatically generated">
            <a:extLst>
              <a:ext uri="{FF2B5EF4-FFF2-40B4-BE49-F238E27FC236}">
                <a16:creationId xmlns="" xmlns:a16="http://schemas.microsoft.com/office/drawing/2014/main" id="{A373883B-5B35-3641-B9C0-EC1AE81C8A18}"/>
              </a:ext>
            </a:extLst>
          </p:cNvPr>
          <p:cNvPicPr>
            <a:picLocks noChangeAspect="1"/>
          </p:cNvPicPr>
          <p:nvPr/>
        </p:nvPicPr>
        <p:blipFill rotWithShape="1">
          <a:blip r:embed="rId2"/>
          <a:srcRect l="18966" r="7943"/>
          <a:stretch/>
        </p:blipFill>
        <p:spPr>
          <a:xfrm>
            <a:off x="3490723" y="7"/>
            <a:ext cx="5653278" cy="5143493"/>
          </a:xfrm>
          <a:prstGeom prst="rect">
            <a:avLst/>
          </a:prstGeom>
        </p:spPr>
      </p:pic>
    </p:spTree>
    <p:extLst>
      <p:ext uri="{BB962C8B-B14F-4D97-AF65-F5344CB8AC3E}">
        <p14:creationId xmlns:p14="http://schemas.microsoft.com/office/powerpoint/2010/main" val="2476108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360" y="734823"/>
            <a:ext cx="8528660" cy="3027111"/>
          </a:xfrm>
          <a:prstGeom prst="rect">
            <a:avLst/>
          </a:prstGeom>
        </p:spPr>
        <p:txBody>
          <a:bodyPr vert="horz" wrap="square" lIns="0" tIns="117475" rIns="0" bIns="0" rtlCol="0">
            <a:spAutoFit/>
          </a:bodyPr>
          <a:lstStyle/>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cs typeface="Trebuchet MS"/>
              </a:rPr>
              <a:t>@</a:t>
            </a:r>
            <a:r>
              <a:rPr lang="en-US" sz="1800" b="1" kern="1200" dirty="0" err="1">
                <a:solidFill>
                  <a:prstClr val="black"/>
                </a:solidFill>
                <a:latin typeface="Trebuchet MS"/>
                <a:cs typeface="Trebuchet MS"/>
              </a:rPr>
              <a:t>EnableBatchProcessing</a:t>
            </a:r>
            <a:r>
              <a:rPr lang="en-US" sz="1800" b="1" kern="1200" dirty="0">
                <a:solidFill>
                  <a:prstClr val="black"/>
                </a:solidFill>
                <a:latin typeface="Trebuchet MS"/>
                <a:cs typeface="Trebuchet MS"/>
              </a:rPr>
              <a:t> </a:t>
            </a:r>
            <a:endParaRPr lang="en-US" sz="1800" b="1" kern="1200" dirty="0" smtClean="0">
              <a:solidFill>
                <a:prstClr val="black"/>
              </a:solidFill>
              <a:latin typeface="Trebuchet MS"/>
              <a:cs typeface="Trebuchet MS"/>
            </a:endParaRPr>
          </a:p>
          <a:p>
            <a:pPr marL="12065">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The</a:t>
            </a:r>
            <a:r>
              <a:rPr lang="en-US" sz="1800" b="1" kern="1200" dirty="0">
                <a:solidFill>
                  <a:prstClr val="black"/>
                </a:solidFill>
                <a:latin typeface="Trebuchet MS"/>
                <a:ea typeface="+mn-ea"/>
                <a:cs typeface="Trebuchet MS"/>
              </a:rPr>
              <a:t> @</a:t>
            </a:r>
            <a:r>
              <a:rPr lang="en-US" sz="1800" b="1" kern="1200" dirty="0" err="1">
                <a:solidFill>
                  <a:prstClr val="black"/>
                </a:solidFill>
                <a:latin typeface="Trebuchet MS"/>
                <a:ea typeface="+mn-ea"/>
                <a:cs typeface="Trebuchet MS"/>
              </a:rPr>
              <a:t>EnableBatchProcessing</a:t>
            </a:r>
            <a:r>
              <a:rPr lang="en-US" sz="1800" b="1" kern="1200" dirty="0">
                <a:solidFill>
                  <a:prstClr val="black"/>
                </a:solidFill>
                <a:latin typeface="Trebuchet MS"/>
                <a:ea typeface="+mn-ea"/>
                <a:cs typeface="Trebuchet MS"/>
              </a:rPr>
              <a:t> annotation enables Spring Batch features and provides a base configuration for setting up batch jobs</a:t>
            </a:r>
            <a:r>
              <a:rPr lang="en-US" sz="1800" b="1" kern="1200" dirty="0" smtClean="0">
                <a:solidFill>
                  <a:prstClr val="black"/>
                </a:solidFill>
                <a:latin typeface="Trebuchet MS"/>
                <a:ea typeface="+mn-ea"/>
                <a:cs typeface="Trebuchet MS"/>
              </a:rPr>
              <a:t>.</a:t>
            </a:r>
          </a:p>
          <a:p>
            <a:pPr marL="12065">
              <a:spcBef>
                <a:spcPts val="925"/>
              </a:spcBef>
              <a:buClr>
                <a:srgbClr val="C00000"/>
              </a:buClr>
              <a:buSzPct val="150000"/>
              <a:tabLst>
                <a:tab pos="357505" algn="l"/>
              </a:tabLst>
            </a:pPr>
            <a:endParaRPr lang="en-US" sz="1800" b="1" kern="1200" dirty="0" smtClean="0">
              <a:solidFill>
                <a:prstClr val="black"/>
              </a:solidFill>
              <a:latin typeface="Trebuchet MS"/>
              <a:ea typeface="+mn-ea"/>
              <a:cs typeface="Trebuchet MS"/>
            </a:endParaRPr>
          </a:p>
          <a:p>
            <a:pPr marL="356870" indent="-344805">
              <a:spcBef>
                <a:spcPts val="925"/>
              </a:spcBef>
              <a:buClr>
                <a:srgbClr val="C00000"/>
              </a:buClr>
              <a:buSzPct val="150000"/>
              <a:buFont typeface="Trebuchet MS"/>
              <a:buChar char="●"/>
              <a:tabLst>
                <a:tab pos="357505" algn="l"/>
              </a:tabLst>
            </a:pPr>
            <a:r>
              <a:rPr lang="en-US" sz="1800" b="1" kern="1200" dirty="0" smtClean="0">
                <a:solidFill>
                  <a:prstClr val="black"/>
                </a:solidFill>
                <a:latin typeface="Trebuchet MS"/>
                <a:cs typeface="Trebuchet MS"/>
              </a:rPr>
              <a:t>@</a:t>
            </a:r>
            <a:r>
              <a:rPr lang="en-US" sz="1800" b="1" kern="1200" dirty="0">
                <a:solidFill>
                  <a:prstClr val="black"/>
                </a:solidFill>
                <a:latin typeface="Trebuchet MS"/>
                <a:cs typeface="Trebuchet MS"/>
              </a:rPr>
              <a:t>Scheduled </a:t>
            </a:r>
            <a:endParaRPr lang="en-US" sz="1800" b="1" kern="1200" dirty="0" smtClean="0">
              <a:solidFill>
                <a:prstClr val="black"/>
              </a:solidFill>
              <a:latin typeface="Trebuchet MS"/>
              <a:cs typeface="Trebuchet MS"/>
            </a:endParaRPr>
          </a:p>
          <a:p>
            <a:pPr marL="12065">
              <a:spcBef>
                <a:spcPts val="925"/>
              </a:spcBef>
              <a:buClr>
                <a:srgbClr val="C00000"/>
              </a:buClr>
              <a:buSzPct val="150000"/>
              <a:tabLst>
                <a:tab pos="357505" algn="l"/>
              </a:tabLst>
            </a:pPr>
            <a:r>
              <a:rPr lang="en-US" sz="1800" b="1" kern="1200" dirty="0">
                <a:solidFill>
                  <a:prstClr val="black"/>
                </a:solidFill>
                <a:latin typeface="Trebuchet MS"/>
                <a:cs typeface="Trebuchet MS"/>
              </a:rPr>
              <a:t>	</a:t>
            </a:r>
            <a:r>
              <a:rPr lang="en-US" sz="1800" b="1" kern="1200" dirty="0" smtClean="0">
                <a:solidFill>
                  <a:prstClr val="black"/>
                </a:solidFill>
                <a:latin typeface="Trebuchet MS"/>
                <a:cs typeface="Trebuchet MS"/>
              </a:rPr>
              <a:t>	@</a:t>
            </a:r>
            <a:r>
              <a:rPr lang="en-US" sz="1800" b="1" kern="1200" dirty="0">
                <a:solidFill>
                  <a:prstClr val="black"/>
                </a:solidFill>
                <a:latin typeface="Trebuchet MS"/>
                <a:cs typeface="Trebuchet MS"/>
              </a:rPr>
              <a:t>Scheduled </a:t>
            </a:r>
            <a:r>
              <a:rPr lang="en-US" sz="1800" b="1" kern="1200" dirty="0" smtClean="0">
                <a:solidFill>
                  <a:prstClr val="black"/>
                </a:solidFill>
                <a:latin typeface="Trebuchet MS"/>
                <a:cs typeface="Trebuchet MS"/>
              </a:rPr>
              <a:t>annotation </a:t>
            </a:r>
            <a:r>
              <a:rPr lang="en-US" sz="1800" b="1" kern="1200" dirty="0">
                <a:solidFill>
                  <a:prstClr val="black"/>
                </a:solidFill>
                <a:latin typeface="Trebuchet MS"/>
                <a:cs typeface="Trebuchet MS"/>
              </a:rPr>
              <a:t>to the method that executes the job itself. </a:t>
            </a:r>
            <a:endParaRPr lang="en-US" sz="1800" b="1" kern="1200" dirty="0">
              <a:solidFill>
                <a:prstClr val="black"/>
              </a:solidFill>
              <a:latin typeface="Trebuchet MS"/>
              <a:cs typeface="Trebuchet MS"/>
            </a:endParaRPr>
          </a:p>
          <a:p>
            <a:pPr marL="12065">
              <a:spcBef>
                <a:spcPts val="925"/>
              </a:spcBef>
              <a:buClr>
                <a:srgbClr val="C00000"/>
              </a:buClr>
              <a:buSzPct val="150000"/>
              <a:tabLst>
                <a:tab pos="357505" algn="l"/>
              </a:tabLst>
            </a:pPr>
            <a:r>
              <a:rPr lang="en-US" sz="1800" b="1" kern="1200" dirty="0" smtClean="0">
                <a:solidFill>
                  <a:prstClr val="black"/>
                </a:solidFill>
                <a:latin typeface="Trebuchet MS"/>
                <a:cs typeface="Trebuchet MS"/>
              </a:rPr>
              <a:t>      	Scheduling </a:t>
            </a:r>
            <a:r>
              <a:rPr lang="en-US" sz="1800" b="1" kern="1200" dirty="0">
                <a:solidFill>
                  <a:prstClr val="black"/>
                </a:solidFill>
                <a:latin typeface="Trebuchet MS"/>
                <a:cs typeface="Trebuchet MS"/>
              </a:rPr>
              <a:t>can be configured with delay, rates, or </a:t>
            </a:r>
            <a:r>
              <a:rPr lang="en-US" sz="1800" b="1" kern="1200" dirty="0" err="1">
                <a:solidFill>
                  <a:prstClr val="black"/>
                </a:solidFill>
                <a:latin typeface="Trebuchet MS"/>
                <a:cs typeface="Trebuchet MS"/>
              </a:rPr>
              <a:t>cron</a:t>
            </a:r>
            <a:r>
              <a:rPr lang="en-US" sz="1800" b="1" kern="1200" dirty="0">
                <a:solidFill>
                  <a:prstClr val="black"/>
                </a:solidFill>
                <a:latin typeface="Trebuchet MS"/>
                <a:cs typeface="Trebuchet MS"/>
              </a:rPr>
              <a:t> </a:t>
            </a:r>
            <a:r>
              <a:rPr lang="en-US" sz="1800" b="1" kern="1200" dirty="0" smtClean="0">
                <a:solidFill>
                  <a:prstClr val="black"/>
                </a:solidFill>
                <a:latin typeface="Trebuchet MS"/>
                <a:cs typeface="Trebuchet MS"/>
              </a:rPr>
              <a:t>expressions</a:t>
            </a:r>
            <a:endParaRPr lang="en-US" sz="1800" b="1" kern="1200" dirty="0">
              <a:solidFill>
                <a:prstClr val="black"/>
              </a:solidFill>
              <a:latin typeface="Trebuchet MS"/>
              <a:cs typeface="Trebuchet MS"/>
            </a:endParaRPr>
          </a:p>
          <a:p>
            <a:pPr marL="12065">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a:t>
            </a:r>
            <a:endParaRPr sz="1800" b="1" kern="1200" dirty="0">
              <a:solidFill>
                <a:prstClr val="black"/>
              </a:solidFill>
              <a:latin typeface="Trebuchet MS"/>
              <a:ea typeface="+mn-ea"/>
              <a:cs typeface="Trebuchet MS"/>
            </a:endParaRPr>
          </a:p>
        </p:txBody>
      </p:sp>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smtClean="0"/>
              <a:t>Spring Batch Annotations</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Tree>
    <p:extLst>
      <p:ext uri="{BB962C8B-B14F-4D97-AF65-F5344CB8AC3E}">
        <p14:creationId xmlns:p14="http://schemas.microsoft.com/office/powerpoint/2010/main" val="3140301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6275" y="734823"/>
            <a:ext cx="6886575" cy="3119444"/>
          </a:xfrm>
          <a:prstGeom prst="rect">
            <a:avLst/>
          </a:prstGeom>
        </p:spPr>
        <p:txBody>
          <a:bodyPr vert="horz" wrap="square" lIns="0" tIns="117475" rIns="0" bIns="0" rtlCol="0">
            <a:spAutoFit/>
          </a:bodyPr>
          <a:lstStyle/>
          <a:p>
            <a:pPr marL="12065">
              <a:spcBef>
                <a:spcPts val="925"/>
              </a:spcBef>
              <a:buClr>
                <a:srgbClr val="C00000"/>
              </a:buClr>
              <a:buSzPct val="150000"/>
              <a:tabLst>
                <a:tab pos="357505" algn="l"/>
              </a:tabLst>
            </a:pPr>
            <a:endParaRPr lang="en-US" sz="1800" kern="1200" spc="-5" dirty="0" smtClean="0">
              <a:solidFill>
                <a:srgbClr val="993300"/>
              </a:solidFill>
              <a:ea typeface="+mn-ea"/>
            </a:endParaRPr>
          </a:p>
          <a:p>
            <a:pPr marL="12065">
              <a:spcBef>
                <a:spcPts val="925"/>
              </a:spcBef>
              <a:buClr>
                <a:srgbClr val="C00000"/>
              </a:buClr>
              <a:buSzPct val="150000"/>
              <a:tabLst>
                <a:tab pos="357505" algn="l"/>
              </a:tabLst>
            </a:pPr>
            <a:r>
              <a:rPr lang="en-US" sz="1800" kern="1200" spc="-5" dirty="0" smtClean="0">
                <a:solidFill>
                  <a:srgbClr val="993300"/>
                </a:solidFill>
                <a:ea typeface="+mn-ea"/>
              </a:rPr>
              <a:t>@</a:t>
            </a:r>
            <a:r>
              <a:rPr lang="en-US" sz="1800" kern="1200" spc="-5" dirty="0" err="1">
                <a:solidFill>
                  <a:srgbClr val="993300"/>
                </a:solidFill>
                <a:ea typeface="+mn-ea"/>
              </a:rPr>
              <a:t>EnableBatchProcessing</a:t>
            </a:r>
            <a:r>
              <a:rPr lang="en-US" sz="1800" kern="1200" spc="-5" dirty="0">
                <a:solidFill>
                  <a:srgbClr val="993300"/>
                </a:solidFill>
                <a:ea typeface="+mn-ea"/>
              </a:rPr>
              <a:t/>
            </a:r>
            <a:br>
              <a:rPr lang="en-US" sz="1800" kern="1200" spc="-5" dirty="0">
                <a:solidFill>
                  <a:srgbClr val="993300"/>
                </a:solidFill>
                <a:ea typeface="+mn-ea"/>
              </a:rPr>
            </a:br>
            <a:r>
              <a:rPr lang="en-US" sz="1800" kern="1200" spc="-5" dirty="0">
                <a:solidFill>
                  <a:srgbClr val="993300"/>
                </a:solidFill>
                <a:ea typeface="+mn-ea"/>
              </a:rPr>
              <a:t>@</a:t>
            </a:r>
            <a:r>
              <a:rPr lang="en-US" sz="1800" kern="1200" spc="-5" dirty="0" err="1">
                <a:solidFill>
                  <a:srgbClr val="993300"/>
                </a:solidFill>
                <a:ea typeface="+mn-ea"/>
              </a:rPr>
              <a:t>SpringBootApplication</a:t>
            </a:r>
            <a:r>
              <a:rPr lang="en-US" sz="1800" kern="1200" spc="-5" dirty="0">
                <a:solidFill>
                  <a:srgbClr val="993300"/>
                </a:solidFill>
                <a:ea typeface="+mn-ea"/>
              </a:rPr>
              <a:t/>
            </a:r>
            <a:br>
              <a:rPr lang="en-US" sz="1800" kern="1200" spc="-5" dirty="0">
                <a:solidFill>
                  <a:srgbClr val="993300"/>
                </a:solidFill>
                <a:ea typeface="+mn-ea"/>
              </a:rPr>
            </a:br>
            <a:r>
              <a:rPr lang="en-US" sz="1800" kern="1200" spc="-5" dirty="0">
                <a:solidFill>
                  <a:srgbClr val="993300"/>
                </a:solidFill>
                <a:ea typeface="+mn-ea"/>
              </a:rPr>
              <a:t>public class </a:t>
            </a:r>
            <a:r>
              <a:rPr lang="en-US" sz="1800" kern="1200" spc="-5" dirty="0" err="1">
                <a:solidFill>
                  <a:srgbClr val="993300"/>
                </a:solidFill>
                <a:ea typeface="+mn-ea"/>
              </a:rPr>
              <a:t>BatchApplication</a:t>
            </a:r>
            <a:r>
              <a:rPr lang="en-US" sz="1800" kern="1200" spc="-5" dirty="0">
                <a:solidFill>
                  <a:srgbClr val="993300"/>
                </a:solidFill>
                <a:ea typeface="+mn-ea"/>
              </a:rPr>
              <a:t> </a:t>
            </a:r>
            <a:r>
              <a:rPr lang="en-US" sz="1800" kern="1200" spc="-5" dirty="0" smtClean="0">
                <a:solidFill>
                  <a:srgbClr val="993300"/>
                </a:solidFill>
                <a:ea typeface="+mn-ea"/>
              </a:rPr>
              <a:t>{</a:t>
            </a:r>
          </a:p>
          <a:p>
            <a:pPr marL="12065">
              <a:spcBef>
                <a:spcPts val="925"/>
              </a:spcBef>
              <a:buClr>
                <a:srgbClr val="C00000"/>
              </a:buClr>
              <a:buSzPct val="150000"/>
              <a:tabLst>
                <a:tab pos="357505" algn="l"/>
              </a:tabLst>
            </a:pPr>
            <a:r>
              <a:rPr lang="en-US" sz="1800" kern="1200" spc="-5" dirty="0">
                <a:solidFill>
                  <a:srgbClr val="993300"/>
                </a:solidFill>
                <a:ea typeface="+mn-ea"/>
              </a:rPr>
              <a:t/>
            </a:r>
            <a:br>
              <a:rPr lang="en-US" sz="1800" kern="1200" spc="-5" dirty="0">
                <a:solidFill>
                  <a:srgbClr val="993300"/>
                </a:solidFill>
                <a:ea typeface="+mn-ea"/>
              </a:rPr>
            </a:br>
            <a:r>
              <a:rPr lang="en-US" sz="1800" kern="1200" spc="-5" dirty="0">
                <a:solidFill>
                  <a:srgbClr val="993300"/>
                </a:solidFill>
                <a:ea typeface="+mn-ea"/>
              </a:rPr>
              <a:t>    public static void main(String[] </a:t>
            </a:r>
            <a:r>
              <a:rPr lang="en-US" sz="1800" kern="1200" spc="-5" dirty="0" err="1">
                <a:solidFill>
                  <a:srgbClr val="993300"/>
                </a:solidFill>
                <a:ea typeface="+mn-ea"/>
              </a:rPr>
              <a:t>args</a:t>
            </a:r>
            <a:r>
              <a:rPr lang="en-US" sz="1800" kern="1200" spc="-5" dirty="0">
                <a:solidFill>
                  <a:srgbClr val="993300"/>
                </a:solidFill>
                <a:ea typeface="+mn-ea"/>
              </a:rPr>
              <a:t>) {</a:t>
            </a:r>
            <a:br>
              <a:rPr lang="en-US" sz="1800" kern="1200" spc="-5" dirty="0">
                <a:solidFill>
                  <a:srgbClr val="993300"/>
                </a:solidFill>
                <a:ea typeface="+mn-ea"/>
              </a:rPr>
            </a:br>
            <a:r>
              <a:rPr lang="en-US" sz="1800" kern="1200" spc="-5" dirty="0">
                <a:solidFill>
                  <a:srgbClr val="993300"/>
                </a:solidFill>
                <a:ea typeface="+mn-ea"/>
              </a:rPr>
              <a:t>        </a:t>
            </a:r>
            <a:r>
              <a:rPr lang="en-US" sz="1800" kern="1200" spc="-5" dirty="0" err="1">
                <a:solidFill>
                  <a:srgbClr val="993300"/>
                </a:solidFill>
                <a:ea typeface="+mn-ea"/>
              </a:rPr>
              <a:t>prepareTestData</a:t>
            </a:r>
            <a:r>
              <a:rPr lang="en-US" sz="1800" kern="1200" spc="-5" dirty="0">
                <a:solidFill>
                  <a:srgbClr val="993300"/>
                </a:solidFill>
                <a:ea typeface="+mn-ea"/>
              </a:rPr>
              <a:t>(1000);</a:t>
            </a:r>
            <a:br>
              <a:rPr lang="en-US" sz="1800" kern="1200" spc="-5" dirty="0">
                <a:solidFill>
                  <a:srgbClr val="993300"/>
                </a:solidFill>
                <a:ea typeface="+mn-ea"/>
              </a:rPr>
            </a:br>
            <a:r>
              <a:rPr lang="en-US" sz="1800" kern="1200" spc="-5" dirty="0">
                <a:solidFill>
                  <a:srgbClr val="993300"/>
                </a:solidFill>
                <a:ea typeface="+mn-ea"/>
              </a:rPr>
              <a:t>        </a:t>
            </a:r>
            <a:r>
              <a:rPr lang="en-US" sz="1800" kern="1200" spc="-5" dirty="0" err="1">
                <a:solidFill>
                  <a:srgbClr val="993300"/>
                </a:solidFill>
                <a:ea typeface="+mn-ea"/>
              </a:rPr>
              <a:t>SpringApplication.run</a:t>
            </a:r>
            <a:r>
              <a:rPr lang="en-US" sz="1800" kern="1200" spc="-5" dirty="0">
                <a:solidFill>
                  <a:srgbClr val="993300"/>
                </a:solidFill>
                <a:ea typeface="+mn-ea"/>
              </a:rPr>
              <a:t>(</a:t>
            </a:r>
            <a:r>
              <a:rPr lang="en-US" sz="1800" kern="1200" spc="-5" dirty="0" err="1">
                <a:solidFill>
                  <a:srgbClr val="993300"/>
                </a:solidFill>
                <a:ea typeface="+mn-ea"/>
              </a:rPr>
              <a:t>BatchApplication.class</a:t>
            </a:r>
            <a:r>
              <a:rPr lang="en-US" sz="1800" kern="1200" spc="-5" dirty="0">
                <a:solidFill>
                  <a:srgbClr val="993300"/>
                </a:solidFill>
                <a:ea typeface="+mn-ea"/>
              </a:rPr>
              <a:t>, </a:t>
            </a:r>
            <a:r>
              <a:rPr lang="en-US" sz="1800" kern="1200" spc="-5" dirty="0" err="1">
                <a:solidFill>
                  <a:srgbClr val="993300"/>
                </a:solidFill>
                <a:ea typeface="+mn-ea"/>
              </a:rPr>
              <a:t>args</a:t>
            </a:r>
            <a:r>
              <a:rPr lang="en-US" sz="1800" kern="1200" spc="-5" dirty="0">
                <a:solidFill>
                  <a:srgbClr val="993300"/>
                </a:solidFill>
                <a:ea typeface="+mn-ea"/>
              </a:rPr>
              <a:t>);</a:t>
            </a:r>
            <a:br>
              <a:rPr lang="en-US" sz="1800" kern="1200" spc="-5" dirty="0">
                <a:solidFill>
                  <a:srgbClr val="993300"/>
                </a:solidFill>
                <a:ea typeface="+mn-ea"/>
              </a:rPr>
            </a:br>
            <a:r>
              <a:rPr lang="en-US" sz="1800" kern="1200" spc="-5" dirty="0">
                <a:solidFill>
                  <a:srgbClr val="993300"/>
                </a:solidFill>
                <a:ea typeface="+mn-ea"/>
              </a:rPr>
              <a:t>    }</a:t>
            </a:r>
            <a:br>
              <a:rPr lang="en-US" sz="1800" kern="1200" spc="-5" dirty="0">
                <a:solidFill>
                  <a:srgbClr val="993300"/>
                </a:solidFill>
                <a:ea typeface="+mn-ea"/>
              </a:rPr>
            </a:br>
            <a:r>
              <a:rPr lang="en-US" sz="1800" kern="1200" spc="-5" dirty="0">
                <a:solidFill>
                  <a:srgbClr val="993300"/>
                </a:solidFill>
                <a:ea typeface="+mn-ea"/>
              </a:rPr>
              <a:t>}</a:t>
            </a:r>
            <a:endParaRPr sz="1800" kern="1200" spc="-5" dirty="0">
              <a:solidFill>
                <a:srgbClr val="993300"/>
              </a:solidFill>
              <a:ea typeface="+mn-ea"/>
            </a:endParaRPr>
          </a:p>
        </p:txBody>
      </p:sp>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356870" indent="-344805">
              <a:spcBef>
                <a:spcPts val="925"/>
              </a:spcBef>
              <a:tabLst>
                <a:tab pos="357505" algn="l"/>
              </a:tabLst>
            </a:pPr>
            <a:r>
              <a:rPr lang="en-US" dirty="0"/>
              <a:t>@</a:t>
            </a:r>
            <a:r>
              <a:rPr lang="en-US" dirty="0" err="1"/>
              <a:t>EnableBatchProcessing</a:t>
            </a:r>
            <a:r>
              <a:rPr lang="en-US" dirty="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6" name="object 3"/>
          <p:cNvSpPr/>
          <p:nvPr/>
        </p:nvSpPr>
        <p:spPr>
          <a:xfrm>
            <a:off x="400050" y="734823"/>
            <a:ext cx="7162800" cy="3808602"/>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019098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6275" y="734823"/>
            <a:ext cx="6886575" cy="2727029"/>
          </a:xfrm>
          <a:prstGeom prst="rect">
            <a:avLst/>
          </a:prstGeom>
        </p:spPr>
        <p:txBody>
          <a:bodyPr vert="horz" wrap="square" lIns="0" tIns="117475" rIns="0" bIns="0" rtlCol="0">
            <a:spAutoFit/>
          </a:bodyPr>
          <a:lstStyle/>
          <a:p>
            <a:pPr marL="12065">
              <a:spcBef>
                <a:spcPts val="925"/>
              </a:spcBef>
              <a:buClr>
                <a:srgbClr val="C00000"/>
              </a:buClr>
              <a:buSzPct val="150000"/>
              <a:tabLst>
                <a:tab pos="357505" algn="l"/>
              </a:tabLst>
            </a:pPr>
            <a:r>
              <a:rPr lang="en-US" sz="1800" dirty="0"/>
              <a:t>// run every 5000 </a:t>
            </a:r>
            <a:r>
              <a:rPr lang="en-US" sz="1800" dirty="0" err="1"/>
              <a:t>msec</a:t>
            </a:r>
            <a:r>
              <a:rPr lang="en-US" sz="1800" dirty="0"/>
              <a:t> (i.e., every 5 </a:t>
            </a:r>
            <a:r>
              <a:rPr lang="en-US" sz="1800" dirty="0" err="1"/>
              <a:t>secs</a:t>
            </a:r>
            <a:r>
              <a:rPr lang="en-US" sz="1800" dirty="0"/>
              <a:t>)</a:t>
            </a:r>
            <a:endParaRPr lang="en-US" sz="1800" dirty="0" smtClean="0"/>
          </a:p>
          <a:p>
            <a:pPr marL="12065">
              <a:spcBef>
                <a:spcPts val="925"/>
              </a:spcBef>
              <a:buClr>
                <a:srgbClr val="C00000"/>
              </a:buClr>
              <a:buSzPct val="150000"/>
              <a:tabLst>
                <a:tab pos="357505" algn="l"/>
              </a:tabLst>
            </a:pPr>
            <a:r>
              <a:rPr lang="en-US" sz="1800" kern="1200" spc="-5" dirty="0">
                <a:solidFill>
                  <a:srgbClr val="993300"/>
                </a:solidFill>
                <a:ea typeface="+mn-ea"/>
              </a:rPr>
              <a:t>@</a:t>
            </a:r>
            <a:r>
              <a:rPr lang="en-US" sz="1800" kern="1200" spc="-5" dirty="0">
                <a:solidFill>
                  <a:srgbClr val="993300"/>
                </a:solidFill>
                <a:ea typeface="+mn-ea"/>
              </a:rPr>
              <a:t>Scheduled(</a:t>
            </a:r>
            <a:r>
              <a:rPr lang="en-US" sz="1800" kern="1200" spc="-5" dirty="0" err="1">
                <a:solidFill>
                  <a:srgbClr val="993300"/>
                </a:solidFill>
                <a:ea typeface="+mn-ea"/>
              </a:rPr>
              <a:t>fixedRate</a:t>
            </a:r>
            <a:r>
              <a:rPr lang="en-US" sz="1800" kern="1200" spc="-5" dirty="0">
                <a:solidFill>
                  <a:srgbClr val="993300"/>
                </a:solidFill>
                <a:ea typeface="+mn-ea"/>
              </a:rPr>
              <a:t> = 5000)</a:t>
            </a:r>
            <a:br>
              <a:rPr lang="en-US" sz="1800" kern="1200" spc="-5" dirty="0">
                <a:solidFill>
                  <a:srgbClr val="993300"/>
                </a:solidFill>
                <a:ea typeface="+mn-ea"/>
              </a:rPr>
            </a:br>
            <a:r>
              <a:rPr lang="en-US" sz="1800" kern="1200" spc="-5" dirty="0">
                <a:solidFill>
                  <a:srgbClr val="993300"/>
                </a:solidFill>
                <a:ea typeface="+mn-ea"/>
              </a:rPr>
              <a:t>    public void run() throws Exception {</a:t>
            </a:r>
            <a:br>
              <a:rPr lang="en-US" sz="1800" kern="1200" spc="-5" dirty="0">
                <a:solidFill>
                  <a:srgbClr val="993300"/>
                </a:solidFill>
                <a:ea typeface="+mn-ea"/>
              </a:rPr>
            </a:br>
            <a:r>
              <a:rPr lang="en-US" sz="1800" kern="1200" spc="-5" dirty="0">
                <a:solidFill>
                  <a:srgbClr val="993300"/>
                </a:solidFill>
                <a:ea typeface="+mn-ea"/>
              </a:rPr>
              <a:t>        </a:t>
            </a:r>
            <a:r>
              <a:rPr lang="en-US" sz="1800" kern="1200" spc="-5" dirty="0" err="1">
                <a:solidFill>
                  <a:srgbClr val="993300"/>
                </a:solidFill>
                <a:ea typeface="+mn-ea"/>
              </a:rPr>
              <a:t>JobExecution</a:t>
            </a:r>
            <a:r>
              <a:rPr lang="en-US" sz="1800" kern="1200" spc="-5" dirty="0">
                <a:solidFill>
                  <a:srgbClr val="993300"/>
                </a:solidFill>
                <a:ea typeface="+mn-ea"/>
              </a:rPr>
              <a:t> execution = </a:t>
            </a:r>
            <a:r>
              <a:rPr lang="en-US" sz="1800" kern="1200" spc="-5" dirty="0" err="1">
                <a:solidFill>
                  <a:srgbClr val="993300"/>
                </a:solidFill>
                <a:ea typeface="+mn-ea"/>
              </a:rPr>
              <a:t>jobLauncher.run</a:t>
            </a:r>
            <a:r>
              <a:rPr lang="en-US" sz="1800" kern="1200" spc="-5" dirty="0">
                <a:solidFill>
                  <a:srgbClr val="993300"/>
                </a:solidFill>
                <a:ea typeface="+mn-ea"/>
              </a:rPr>
              <a:t>(</a:t>
            </a:r>
            <a:br>
              <a:rPr lang="en-US" sz="1800" kern="1200" spc="-5" dirty="0">
                <a:solidFill>
                  <a:srgbClr val="993300"/>
                </a:solidFill>
                <a:ea typeface="+mn-ea"/>
              </a:rPr>
            </a:br>
            <a:r>
              <a:rPr lang="en-US" sz="1800" kern="1200" spc="-5" dirty="0">
                <a:solidFill>
                  <a:srgbClr val="993300"/>
                </a:solidFill>
                <a:ea typeface="+mn-ea"/>
              </a:rPr>
              <a:t>                </a:t>
            </a:r>
            <a:r>
              <a:rPr lang="en-US" sz="1800" kern="1200" spc="-5" dirty="0" err="1">
                <a:solidFill>
                  <a:srgbClr val="993300"/>
                </a:solidFill>
                <a:ea typeface="+mn-ea"/>
              </a:rPr>
              <a:t>customerReportJob</a:t>
            </a:r>
            <a:r>
              <a:rPr lang="en-US" sz="1800" kern="1200" spc="-5" dirty="0">
                <a:solidFill>
                  <a:srgbClr val="993300"/>
                </a:solidFill>
                <a:ea typeface="+mn-ea"/>
              </a:rPr>
              <a:t>(),</a:t>
            </a:r>
            <a:br>
              <a:rPr lang="en-US" sz="1800" kern="1200" spc="-5" dirty="0">
                <a:solidFill>
                  <a:srgbClr val="993300"/>
                </a:solidFill>
                <a:ea typeface="+mn-ea"/>
              </a:rPr>
            </a:br>
            <a:r>
              <a:rPr lang="en-US" sz="1800" kern="1200" spc="-5" dirty="0">
                <a:solidFill>
                  <a:srgbClr val="993300"/>
                </a:solidFill>
                <a:ea typeface="+mn-ea"/>
              </a:rPr>
              <a:t>                new </a:t>
            </a:r>
            <a:r>
              <a:rPr lang="en-US" sz="1800" kern="1200" spc="-5" dirty="0" err="1">
                <a:solidFill>
                  <a:srgbClr val="993300"/>
                </a:solidFill>
                <a:ea typeface="+mn-ea"/>
              </a:rPr>
              <a:t>JobParametersBuilder</a:t>
            </a:r>
            <a:r>
              <a:rPr lang="en-US" sz="1800" kern="1200" spc="-5" dirty="0">
                <a:solidFill>
                  <a:srgbClr val="993300"/>
                </a:solidFill>
                <a:ea typeface="+mn-ea"/>
              </a:rPr>
              <a:t>().</a:t>
            </a:r>
            <a:r>
              <a:rPr lang="en-US" sz="1800" kern="1200" spc="-5" dirty="0" err="1">
                <a:solidFill>
                  <a:srgbClr val="993300"/>
                </a:solidFill>
                <a:ea typeface="+mn-ea"/>
              </a:rPr>
              <a:t>toJobParameters</a:t>
            </a:r>
            <a:r>
              <a:rPr lang="en-US" sz="1800" kern="1200" spc="-5" dirty="0">
                <a:solidFill>
                  <a:srgbClr val="993300"/>
                </a:solidFill>
                <a:ea typeface="+mn-ea"/>
              </a:rPr>
              <a:t>()</a:t>
            </a:r>
            <a:br>
              <a:rPr lang="en-US" sz="1800" kern="1200" spc="-5" dirty="0">
                <a:solidFill>
                  <a:srgbClr val="993300"/>
                </a:solidFill>
                <a:ea typeface="+mn-ea"/>
              </a:rPr>
            </a:br>
            <a:r>
              <a:rPr lang="en-US" sz="1800" kern="1200" spc="-5" dirty="0">
                <a:solidFill>
                  <a:srgbClr val="993300"/>
                </a:solidFill>
                <a:ea typeface="+mn-ea"/>
              </a:rPr>
              <a:t>        );</a:t>
            </a:r>
            <a:br>
              <a:rPr lang="en-US" sz="1800" kern="1200" spc="-5" dirty="0">
                <a:solidFill>
                  <a:srgbClr val="993300"/>
                </a:solidFill>
                <a:ea typeface="+mn-ea"/>
              </a:rPr>
            </a:br>
            <a:r>
              <a:rPr lang="en-US" sz="1800" kern="1200" spc="-5" dirty="0">
                <a:solidFill>
                  <a:srgbClr val="993300"/>
                </a:solidFill>
                <a:ea typeface="+mn-ea"/>
              </a:rPr>
              <a:t>    }</a:t>
            </a:r>
            <a:br>
              <a:rPr lang="en-US" sz="1800" kern="1200" spc="-5" dirty="0">
                <a:solidFill>
                  <a:srgbClr val="993300"/>
                </a:solidFill>
                <a:ea typeface="+mn-ea"/>
              </a:rPr>
            </a:br>
            <a:r>
              <a:rPr lang="en-US" sz="1800" kern="1200" spc="-5" dirty="0">
                <a:solidFill>
                  <a:srgbClr val="993300"/>
                </a:solidFill>
                <a:ea typeface="+mn-ea"/>
              </a:rPr>
              <a:t>}</a:t>
            </a:r>
            <a:endParaRPr sz="1800" kern="1200" spc="-5" dirty="0">
              <a:solidFill>
                <a:srgbClr val="993300"/>
              </a:solidFill>
              <a:ea typeface="+mn-ea"/>
            </a:endParaRPr>
          </a:p>
        </p:txBody>
      </p:sp>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356870" indent="-344805">
              <a:spcBef>
                <a:spcPts val="925"/>
              </a:spcBef>
              <a:tabLst>
                <a:tab pos="357505" algn="l"/>
              </a:tabLst>
            </a:pPr>
            <a:r>
              <a:rPr lang="en-US" dirty="0"/>
              <a:t>@Scheduled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6" name="object 3"/>
          <p:cNvSpPr/>
          <p:nvPr/>
        </p:nvSpPr>
        <p:spPr>
          <a:xfrm>
            <a:off x="400050" y="734823"/>
            <a:ext cx="7248525" cy="3684777"/>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343678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360" y="572898"/>
            <a:ext cx="8528660" cy="1065035"/>
          </a:xfrm>
          <a:prstGeom prst="rect">
            <a:avLst/>
          </a:prstGeom>
        </p:spPr>
        <p:txBody>
          <a:bodyPr vert="horz" wrap="square" lIns="0" tIns="117475" rIns="0" bIns="0" rtlCol="0">
            <a:spAutoFit/>
          </a:bodyPr>
          <a:lstStyle/>
          <a:p>
            <a:pPr marL="356870" indent="-344805">
              <a:spcBef>
                <a:spcPts val="925"/>
              </a:spcBef>
              <a:buClr>
                <a:srgbClr val="C00000"/>
              </a:buClr>
              <a:buSzPct val="150000"/>
              <a:buFont typeface="Trebuchet MS"/>
              <a:buChar char="●"/>
              <a:tabLst>
                <a:tab pos="357505" algn="l"/>
              </a:tabLst>
            </a:pPr>
            <a:r>
              <a:rPr lang="en-US" sz="1800" b="1" kern="1200" dirty="0" smtClean="0">
                <a:solidFill>
                  <a:prstClr val="black"/>
                </a:solidFill>
                <a:latin typeface="Trebuchet MS"/>
                <a:cs typeface="Trebuchet MS"/>
              </a:rPr>
              <a:t>job that is configured by </a:t>
            </a:r>
            <a:r>
              <a:rPr lang="en-US" sz="1800" b="1" kern="1200" dirty="0" err="1" smtClean="0">
                <a:solidFill>
                  <a:prstClr val="black"/>
                </a:solidFill>
                <a:latin typeface="Trebuchet MS"/>
                <a:cs typeface="Trebuchet MS"/>
              </a:rPr>
              <a:t>CustomerReportJobConfig</a:t>
            </a:r>
            <a:r>
              <a:rPr lang="en-US" sz="1800" b="1" kern="1200" dirty="0" smtClean="0">
                <a:solidFill>
                  <a:prstClr val="black"/>
                </a:solidFill>
                <a:latin typeface="Trebuchet MS"/>
                <a:cs typeface="Trebuchet MS"/>
              </a:rPr>
              <a:t> with an injected </a:t>
            </a:r>
            <a:r>
              <a:rPr lang="en-US" sz="1800" b="1" kern="1200" dirty="0" err="1" smtClean="0">
                <a:solidFill>
                  <a:prstClr val="black"/>
                </a:solidFill>
                <a:latin typeface="Trebuchet MS"/>
                <a:cs typeface="Trebuchet MS"/>
              </a:rPr>
              <a:t>JobBuilderFactory</a:t>
            </a:r>
            <a:r>
              <a:rPr lang="en-US" sz="1800" b="1" kern="1200" dirty="0" smtClean="0">
                <a:solidFill>
                  <a:prstClr val="black"/>
                </a:solidFill>
                <a:latin typeface="Trebuchet MS"/>
                <a:cs typeface="Trebuchet MS"/>
              </a:rPr>
              <a:t> and </a:t>
            </a:r>
            <a:r>
              <a:rPr lang="en-US" sz="1800" b="1" kern="1200" dirty="0" err="1" smtClean="0">
                <a:solidFill>
                  <a:prstClr val="black"/>
                </a:solidFill>
                <a:latin typeface="Trebuchet MS"/>
                <a:cs typeface="Trebuchet MS"/>
              </a:rPr>
              <a:t>StepBuilderFactory</a:t>
            </a:r>
            <a:endParaRPr lang="en-US" sz="1800" b="1" kern="1200" dirty="0" smtClean="0">
              <a:solidFill>
                <a:prstClr val="black"/>
              </a:solidFill>
              <a:latin typeface="Trebuchet MS"/>
              <a:cs typeface="Trebuchet MS"/>
            </a:endParaRPr>
          </a:p>
          <a:p>
            <a:pPr marL="12065">
              <a:spcBef>
                <a:spcPts val="925"/>
              </a:spcBef>
              <a:buClr>
                <a:srgbClr val="C00000"/>
              </a:buClr>
              <a:buSzPct val="150000"/>
              <a:tabLst>
                <a:tab pos="357505" algn="l"/>
              </a:tabLst>
            </a:pPr>
            <a:r>
              <a:rPr lang="en-US" sz="1800" b="1" kern="1200" dirty="0" smtClean="0">
                <a:solidFill>
                  <a:prstClr val="black"/>
                </a:solidFill>
                <a:latin typeface="Trebuchet MS"/>
                <a:ea typeface="+mn-ea"/>
                <a:cs typeface="Trebuchet MS"/>
              </a:rPr>
              <a:t>		</a:t>
            </a:r>
            <a:endParaRPr kern="1200" spc="-5" dirty="0">
              <a:solidFill>
                <a:srgbClr val="993300"/>
              </a:solidFill>
              <a:ea typeface="+mn-ea"/>
            </a:endParaRPr>
          </a:p>
        </p:txBody>
      </p:sp>
      <p:sp>
        <p:nvSpPr>
          <p:cNvPr id="3" name="object 3"/>
          <p:cNvSpPr txBox="1">
            <a:spLocks noGrp="1"/>
          </p:cNvSpPr>
          <p:nvPr>
            <p:ph type="title"/>
          </p:nvPr>
        </p:nvSpPr>
        <p:spPr>
          <a:xfrm>
            <a:off x="171450" y="119777"/>
            <a:ext cx="3895725" cy="319959"/>
          </a:xfrm>
          <a:prstGeom prst="rect">
            <a:avLst/>
          </a:prstGeom>
        </p:spPr>
        <p:txBody>
          <a:bodyPr vert="horz" wrap="square" lIns="0" tIns="12065" rIns="0" bIns="0" rtlCol="0">
            <a:spAutoFit/>
          </a:bodyPr>
          <a:lstStyle/>
          <a:p>
            <a:pPr marL="12700">
              <a:lnSpc>
                <a:spcPct val="100000"/>
              </a:lnSpc>
              <a:spcBef>
                <a:spcPts val="95"/>
              </a:spcBef>
            </a:pPr>
            <a:r>
              <a:rPr lang="en-US" dirty="0" smtClean="0"/>
              <a:t>Sample Job</a:t>
            </a:r>
            <a:endParaRPr spc="-10" dirty="0"/>
          </a:p>
        </p:txBody>
      </p:sp>
      <p:sp>
        <p:nvSpPr>
          <p:cNvPr id="5" name="Content Placeholder 4"/>
          <p:cNvSpPr>
            <a:spLocks noGrp="1"/>
          </p:cNvSpPr>
          <p:nvPr>
            <p:ph sz="half" idx="2"/>
          </p:nvPr>
        </p:nvSpPr>
        <p:spPr>
          <a:xfrm>
            <a:off x="447675" y="1645969"/>
            <a:ext cx="3977640" cy="3231654"/>
          </a:xfrm>
        </p:spPr>
        <p:txBody>
          <a:bodyPr/>
          <a:lstStyle/>
          <a:p>
            <a:r>
              <a:rPr lang="en-US" sz="1400" kern="1200" spc="-5" dirty="0">
                <a:solidFill>
                  <a:srgbClr val="993300"/>
                </a:solidFill>
                <a:latin typeface="Arial"/>
                <a:cs typeface="Arial"/>
                <a:sym typeface="Arial"/>
              </a:rPr>
              <a:t>@Configuration</a:t>
            </a:r>
          </a:p>
          <a:p>
            <a:r>
              <a:rPr lang="en-US" sz="1400" kern="1200" spc="-5" dirty="0">
                <a:solidFill>
                  <a:srgbClr val="993300"/>
                </a:solidFill>
                <a:latin typeface="Arial"/>
                <a:cs typeface="Arial"/>
                <a:sym typeface="Arial"/>
              </a:rPr>
              <a:t>public class </a:t>
            </a:r>
            <a:r>
              <a:rPr lang="en-US" sz="1400" kern="1200" spc="-5" dirty="0" err="1">
                <a:solidFill>
                  <a:srgbClr val="993300"/>
                </a:solidFill>
                <a:latin typeface="Arial"/>
                <a:cs typeface="Arial"/>
                <a:sym typeface="Arial"/>
              </a:rPr>
              <a:t>CustomerReportJobConfig</a:t>
            </a:r>
            <a:r>
              <a:rPr lang="en-US" sz="1400" kern="1200" spc="-5" dirty="0">
                <a:solidFill>
                  <a:srgbClr val="993300"/>
                </a:solidFill>
                <a:latin typeface="Arial"/>
                <a:cs typeface="Arial"/>
                <a:sym typeface="Arial"/>
              </a:rPr>
              <a:t> {</a:t>
            </a:r>
          </a:p>
          <a:p>
            <a:r>
              <a:rPr lang="en-US" sz="1400" kern="1200" spc="-5" dirty="0">
                <a:solidFill>
                  <a:srgbClr val="993300"/>
                </a:solidFill>
                <a:latin typeface="Arial"/>
                <a:cs typeface="Arial"/>
                <a:sym typeface="Arial"/>
              </a:rPr>
              <a:t>    @</a:t>
            </a:r>
            <a:r>
              <a:rPr lang="en-US" sz="1400" kern="1200" spc="-5" dirty="0" err="1">
                <a:solidFill>
                  <a:srgbClr val="993300"/>
                </a:solidFill>
                <a:latin typeface="Arial"/>
                <a:cs typeface="Arial"/>
                <a:sym typeface="Arial"/>
              </a:rPr>
              <a:t>Autowired</a:t>
            </a:r>
            <a:endParaRPr lang="en-US" sz="1400" kern="1200" spc="-5" dirty="0">
              <a:solidFill>
                <a:srgbClr val="993300"/>
              </a:solidFill>
              <a:latin typeface="Arial"/>
              <a:cs typeface="Arial"/>
              <a:sym typeface="Arial"/>
            </a:endParaRPr>
          </a:p>
          <a:p>
            <a:r>
              <a:rPr lang="en-US" sz="1400" kern="1200" spc="-5" dirty="0">
                <a:solidFill>
                  <a:srgbClr val="993300"/>
                </a:solidFill>
                <a:latin typeface="Arial"/>
                <a:cs typeface="Arial"/>
                <a:sym typeface="Arial"/>
              </a:rPr>
              <a:t>    private </a:t>
            </a:r>
            <a:r>
              <a:rPr lang="en-US" sz="1400" kern="1200" spc="-5" dirty="0" err="1">
                <a:solidFill>
                  <a:srgbClr val="993300"/>
                </a:solidFill>
                <a:latin typeface="Arial"/>
                <a:cs typeface="Arial"/>
                <a:sym typeface="Arial"/>
              </a:rPr>
              <a:t>JobBuilderFactory</a:t>
            </a:r>
            <a:r>
              <a:rPr lang="en-US" sz="1400" kern="1200" spc="-5" dirty="0">
                <a:solidFill>
                  <a:srgbClr val="993300"/>
                </a:solidFill>
                <a:latin typeface="Arial"/>
                <a:cs typeface="Arial"/>
                <a:sym typeface="Arial"/>
              </a:rPr>
              <a:t> </a:t>
            </a:r>
            <a:r>
              <a:rPr lang="en-US" sz="1400" kern="1200" spc="-5" dirty="0" err="1">
                <a:solidFill>
                  <a:srgbClr val="993300"/>
                </a:solidFill>
                <a:latin typeface="Arial"/>
                <a:cs typeface="Arial"/>
                <a:sym typeface="Arial"/>
              </a:rPr>
              <a:t>jobBuilders</a:t>
            </a:r>
            <a:r>
              <a:rPr lang="en-US" sz="1400" kern="1200" spc="-5" dirty="0">
                <a:solidFill>
                  <a:srgbClr val="993300"/>
                </a:solidFill>
                <a:latin typeface="Arial"/>
                <a:cs typeface="Arial"/>
                <a:sym typeface="Arial"/>
              </a:rPr>
              <a:t>;</a:t>
            </a:r>
          </a:p>
          <a:p>
            <a:endParaRPr lang="en-US" sz="1400" kern="1200" spc="-5" dirty="0">
              <a:solidFill>
                <a:srgbClr val="993300"/>
              </a:solidFill>
              <a:latin typeface="Arial"/>
              <a:cs typeface="Arial"/>
              <a:sym typeface="Arial"/>
            </a:endParaRPr>
          </a:p>
          <a:p>
            <a:r>
              <a:rPr lang="en-US" sz="1400" kern="1200" spc="-5" dirty="0">
                <a:solidFill>
                  <a:srgbClr val="993300"/>
                </a:solidFill>
                <a:latin typeface="Arial"/>
                <a:cs typeface="Arial"/>
                <a:sym typeface="Arial"/>
              </a:rPr>
              <a:t>    @</a:t>
            </a:r>
            <a:r>
              <a:rPr lang="en-US" sz="1400" kern="1200" spc="-5" dirty="0" err="1">
                <a:solidFill>
                  <a:srgbClr val="993300"/>
                </a:solidFill>
                <a:latin typeface="Arial"/>
                <a:cs typeface="Arial"/>
                <a:sym typeface="Arial"/>
              </a:rPr>
              <a:t>Autowired</a:t>
            </a:r>
            <a:endParaRPr lang="en-US" sz="1400" kern="1200" spc="-5" dirty="0">
              <a:solidFill>
                <a:srgbClr val="993300"/>
              </a:solidFill>
              <a:latin typeface="Arial"/>
              <a:cs typeface="Arial"/>
              <a:sym typeface="Arial"/>
            </a:endParaRPr>
          </a:p>
          <a:p>
            <a:r>
              <a:rPr lang="en-US" sz="1400" kern="1200" spc="-5" dirty="0">
                <a:solidFill>
                  <a:srgbClr val="993300"/>
                </a:solidFill>
                <a:latin typeface="Arial"/>
                <a:cs typeface="Arial"/>
                <a:sym typeface="Arial"/>
              </a:rPr>
              <a:t>    private </a:t>
            </a:r>
            <a:r>
              <a:rPr lang="en-US" sz="1400" kern="1200" spc="-5" dirty="0" err="1">
                <a:solidFill>
                  <a:srgbClr val="993300"/>
                </a:solidFill>
                <a:latin typeface="Arial"/>
                <a:cs typeface="Arial"/>
                <a:sym typeface="Arial"/>
              </a:rPr>
              <a:t>StepBuilderFactory</a:t>
            </a:r>
            <a:r>
              <a:rPr lang="en-US" sz="1400" kern="1200" spc="-5" dirty="0">
                <a:solidFill>
                  <a:srgbClr val="993300"/>
                </a:solidFill>
                <a:latin typeface="Arial"/>
                <a:cs typeface="Arial"/>
                <a:sym typeface="Arial"/>
              </a:rPr>
              <a:t> </a:t>
            </a:r>
            <a:r>
              <a:rPr lang="en-US" sz="1400" kern="1200" spc="-5" dirty="0" err="1">
                <a:solidFill>
                  <a:srgbClr val="993300"/>
                </a:solidFill>
                <a:latin typeface="Arial"/>
                <a:cs typeface="Arial"/>
                <a:sym typeface="Arial"/>
              </a:rPr>
              <a:t>stepBuilders</a:t>
            </a:r>
            <a:r>
              <a:rPr lang="en-US" sz="1400" kern="1200" spc="-5" dirty="0">
                <a:solidFill>
                  <a:srgbClr val="993300"/>
                </a:solidFill>
                <a:latin typeface="Arial"/>
                <a:cs typeface="Arial"/>
                <a:sym typeface="Arial"/>
              </a:rPr>
              <a:t>;</a:t>
            </a:r>
          </a:p>
          <a:p>
            <a:endParaRPr lang="en-US" sz="1400" kern="1200" spc="-5" dirty="0">
              <a:solidFill>
                <a:srgbClr val="993300"/>
              </a:solidFill>
              <a:latin typeface="Arial"/>
              <a:cs typeface="Arial"/>
              <a:sym typeface="Arial"/>
            </a:endParaRPr>
          </a:p>
          <a:p>
            <a:r>
              <a:rPr lang="en-US" sz="1400" kern="1200" spc="-5" dirty="0">
                <a:solidFill>
                  <a:srgbClr val="993300"/>
                </a:solidFill>
                <a:latin typeface="Arial"/>
                <a:cs typeface="Arial"/>
                <a:sym typeface="Arial"/>
              </a:rPr>
              <a:t>    @Bean</a:t>
            </a:r>
          </a:p>
          <a:p>
            <a:r>
              <a:rPr lang="en-US" sz="1400" kern="1200" spc="-5" dirty="0">
                <a:solidFill>
                  <a:srgbClr val="993300"/>
                </a:solidFill>
                <a:latin typeface="Arial"/>
                <a:cs typeface="Arial"/>
                <a:sym typeface="Arial"/>
              </a:rPr>
              <a:t>    public Job </a:t>
            </a:r>
            <a:r>
              <a:rPr lang="en-US" sz="1400" kern="1200" spc="-5" dirty="0" err="1">
                <a:solidFill>
                  <a:srgbClr val="993300"/>
                </a:solidFill>
                <a:latin typeface="Arial"/>
                <a:cs typeface="Arial"/>
                <a:sym typeface="Arial"/>
              </a:rPr>
              <a:t>customerReportJob</a:t>
            </a:r>
            <a:r>
              <a:rPr lang="en-US" sz="1400" kern="1200" spc="-5" dirty="0">
                <a:solidFill>
                  <a:srgbClr val="993300"/>
                </a:solidFill>
                <a:latin typeface="Arial"/>
                <a:cs typeface="Arial"/>
                <a:sym typeface="Arial"/>
              </a:rPr>
              <a:t>() {</a:t>
            </a:r>
          </a:p>
          <a:p>
            <a:r>
              <a:rPr lang="en-US" sz="1400" kern="1200" spc="-5" dirty="0">
                <a:solidFill>
                  <a:srgbClr val="993300"/>
                </a:solidFill>
                <a:latin typeface="Arial"/>
                <a:cs typeface="Arial"/>
                <a:sym typeface="Arial"/>
              </a:rPr>
              <a:t>        return </a:t>
            </a:r>
            <a:r>
              <a:rPr lang="en-US" sz="1400" kern="1200" spc="-5" dirty="0" err="1">
                <a:solidFill>
                  <a:srgbClr val="993300"/>
                </a:solidFill>
                <a:latin typeface="Arial"/>
                <a:cs typeface="Arial"/>
                <a:sym typeface="Arial"/>
              </a:rPr>
              <a:t>jobBuilders.get</a:t>
            </a:r>
            <a:r>
              <a:rPr lang="en-US" sz="1400" kern="1200" spc="-5" dirty="0">
                <a:solidFill>
                  <a:srgbClr val="993300"/>
                </a:solidFill>
                <a:latin typeface="Arial"/>
                <a:cs typeface="Arial"/>
                <a:sym typeface="Arial"/>
              </a:rPr>
              <a:t>("</a:t>
            </a:r>
            <a:r>
              <a:rPr lang="en-US" sz="1400" kern="1200" spc="-5" dirty="0" err="1">
                <a:solidFill>
                  <a:srgbClr val="993300"/>
                </a:solidFill>
                <a:latin typeface="Arial"/>
                <a:cs typeface="Arial"/>
                <a:sym typeface="Arial"/>
              </a:rPr>
              <a:t>customerReportJob</a:t>
            </a:r>
            <a:r>
              <a:rPr lang="en-US" sz="1400" kern="1200" spc="-5" dirty="0">
                <a:solidFill>
                  <a:srgbClr val="993300"/>
                </a:solidFill>
                <a:latin typeface="Arial"/>
                <a:cs typeface="Arial"/>
                <a:sym typeface="Arial"/>
              </a:rPr>
              <a:t>")</a:t>
            </a:r>
          </a:p>
          <a:p>
            <a:r>
              <a:rPr lang="en-US" sz="1400" kern="1200" spc="-5" dirty="0">
                <a:solidFill>
                  <a:srgbClr val="993300"/>
                </a:solidFill>
                <a:latin typeface="Arial"/>
                <a:cs typeface="Arial"/>
                <a:sym typeface="Arial"/>
              </a:rPr>
              <a:t>                .start(</a:t>
            </a:r>
            <a:r>
              <a:rPr lang="en-US" sz="1400" kern="1200" spc="-5" dirty="0" err="1">
                <a:solidFill>
                  <a:srgbClr val="993300"/>
                </a:solidFill>
                <a:latin typeface="Arial"/>
                <a:cs typeface="Arial"/>
                <a:sym typeface="Arial"/>
              </a:rPr>
              <a:t>taskletStep</a:t>
            </a:r>
            <a:r>
              <a:rPr lang="en-US" sz="1400" kern="1200" spc="-5" dirty="0">
                <a:solidFill>
                  <a:srgbClr val="993300"/>
                </a:solidFill>
                <a:latin typeface="Arial"/>
                <a:cs typeface="Arial"/>
                <a:sym typeface="Arial"/>
              </a:rPr>
              <a:t>())</a:t>
            </a:r>
          </a:p>
          <a:p>
            <a:r>
              <a:rPr lang="en-US" sz="1400" kern="1200" spc="-5" dirty="0">
                <a:solidFill>
                  <a:srgbClr val="993300"/>
                </a:solidFill>
                <a:latin typeface="Arial"/>
                <a:cs typeface="Arial"/>
                <a:sym typeface="Arial"/>
              </a:rPr>
              <a:t>                .next(</a:t>
            </a:r>
            <a:r>
              <a:rPr lang="en-US" sz="1400" kern="1200" spc="-5" dirty="0" err="1">
                <a:solidFill>
                  <a:srgbClr val="993300"/>
                </a:solidFill>
                <a:latin typeface="Arial"/>
                <a:cs typeface="Arial"/>
                <a:sym typeface="Arial"/>
              </a:rPr>
              <a:t>chunkStep</a:t>
            </a:r>
            <a:r>
              <a:rPr lang="en-US" sz="1400" kern="1200" spc="-5" dirty="0">
                <a:solidFill>
                  <a:srgbClr val="993300"/>
                </a:solidFill>
                <a:latin typeface="Arial"/>
                <a:cs typeface="Arial"/>
                <a:sym typeface="Arial"/>
              </a:rPr>
              <a:t>())</a:t>
            </a:r>
          </a:p>
          <a:p>
            <a:r>
              <a:rPr lang="en-US" sz="1400" kern="1200" spc="-5" dirty="0">
                <a:solidFill>
                  <a:srgbClr val="993300"/>
                </a:solidFill>
                <a:latin typeface="Arial"/>
                <a:cs typeface="Arial"/>
                <a:sym typeface="Arial"/>
              </a:rPr>
              <a:t>                .build();</a:t>
            </a:r>
          </a:p>
          <a:p>
            <a:r>
              <a:rPr lang="en-US" sz="1400" kern="1200" spc="-5" dirty="0">
                <a:solidFill>
                  <a:srgbClr val="993300"/>
                </a:solidFill>
                <a:latin typeface="Arial"/>
                <a:cs typeface="Arial"/>
                <a:sym typeface="Arial"/>
              </a:rPr>
              <a:t>    }</a:t>
            </a:r>
          </a:p>
        </p:txBody>
      </p:sp>
      <p:sp>
        <p:nvSpPr>
          <p:cNvPr id="7" name="Content Placeholder 6"/>
          <p:cNvSpPr>
            <a:spLocks noGrp="1"/>
          </p:cNvSpPr>
          <p:nvPr>
            <p:ph sz="half" idx="3"/>
          </p:nvPr>
        </p:nvSpPr>
        <p:spPr>
          <a:xfrm>
            <a:off x="4728210" y="1645969"/>
            <a:ext cx="3977640" cy="3016210"/>
          </a:xfrm>
        </p:spPr>
        <p:txBody>
          <a:bodyPr/>
          <a:lstStyle/>
          <a:p>
            <a:r>
              <a:rPr lang="en-US" sz="1400" kern="1200" spc="-5" dirty="0">
                <a:solidFill>
                  <a:srgbClr val="993300"/>
                </a:solidFill>
                <a:latin typeface="Arial"/>
                <a:cs typeface="Arial"/>
              </a:rPr>
              <a:t>@Bean</a:t>
            </a:r>
          </a:p>
          <a:p>
            <a:r>
              <a:rPr lang="en-US" sz="1400" kern="1200" spc="-5" dirty="0">
                <a:solidFill>
                  <a:srgbClr val="993300"/>
                </a:solidFill>
                <a:latin typeface="Arial"/>
                <a:cs typeface="Arial"/>
              </a:rPr>
              <a:t>    public Step </a:t>
            </a:r>
            <a:r>
              <a:rPr lang="en-US" sz="1400" kern="1200" spc="-5" dirty="0" err="1">
                <a:solidFill>
                  <a:srgbClr val="993300"/>
                </a:solidFill>
                <a:latin typeface="Arial"/>
                <a:cs typeface="Arial"/>
              </a:rPr>
              <a:t>taskletStep</a:t>
            </a:r>
            <a:r>
              <a:rPr lang="en-US" sz="1400" kern="1200" spc="-5" dirty="0">
                <a:solidFill>
                  <a:srgbClr val="993300"/>
                </a:solidFill>
                <a:latin typeface="Arial"/>
                <a:cs typeface="Arial"/>
              </a:rPr>
              <a:t>() {</a:t>
            </a:r>
          </a:p>
          <a:p>
            <a:r>
              <a:rPr lang="en-US" sz="1400" kern="1200" spc="-5" dirty="0">
                <a:solidFill>
                  <a:srgbClr val="993300"/>
                </a:solidFill>
                <a:latin typeface="Arial"/>
                <a:cs typeface="Arial"/>
              </a:rPr>
              <a:t>        return </a:t>
            </a:r>
            <a:r>
              <a:rPr lang="en-US" sz="1400" kern="1200" spc="-5" dirty="0" err="1">
                <a:solidFill>
                  <a:srgbClr val="993300"/>
                </a:solidFill>
                <a:latin typeface="Arial"/>
                <a:cs typeface="Arial"/>
              </a:rPr>
              <a:t>stepBuilders.get</a:t>
            </a:r>
            <a:r>
              <a:rPr lang="en-US" sz="1400" kern="1200" spc="-5" dirty="0">
                <a:solidFill>
                  <a:srgbClr val="993300"/>
                </a:solidFill>
                <a:latin typeface="Arial"/>
                <a:cs typeface="Arial"/>
              </a:rPr>
              <a:t>("</a:t>
            </a:r>
            <a:r>
              <a:rPr lang="en-US" sz="1400" kern="1200" spc="-5" dirty="0" err="1">
                <a:solidFill>
                  <a:srgbClr val="993300"/>
                </a:solidFill>
                <a:latin typeface="Arial"/>
                <a:cs typeface="Arial"/>
              </a:rPr>
              <a:t>taskletStep</a:t>
            </a:r>
            <a:r>
              <a:rPr lang="en-US" sz="1400" kern="1200" spc="-5" dirty="0">
                <a:solidFill>
                  <a:srgbClr val="993300"/>
                </a:solidFill>
                <a:latin typeface="Arial"/>
                <a:cs typeface="Arial"/>
              </a:rPr>
              <a:t>")</a:t>
            </a:r>
          </a:p>
          <a:p>
            <a:r>
              <a:rPr lang="en-US" sz="1400" kern="1200" spc="-5" dirty="0">
                <a:solidFill>
                  <a:srgbClr val="993300"/>
                </a:solidFill>
                <a:latin typeface="Arial"/>
                <a:cs typeface="Arial"/>
              </a:rPr>
              <a:t>                .</a:t>
            </a:r>
            <a:r>
              <a:rPr lang="en-US" sz="1400" kern="1200" spc="-5" dirty="0" err="1">
                <a:solidFill>
                  <a:srgbClr val="993300"/>
                </a:solidFill>
                <a:latin typeface="Arial"/>
                <a:cs typeface="Arial"/>
              </a:rPr>
              <a:t>tasklet</a:t>
            </a:r>
            <a:r>
              <a:rPr lang="en-US" sz="1400" kern="1200" spc="-5" dirty="0">
                <a:solidFill>
                  <a:srgbClr val="993300"/>
                </a:solidFill>
                <a:latin typeface="Arial"/>
                <a:cs typeface="Arial"/>
              </a:rPr>
              <a:t>(</a:t>
            </a:r>
            <a:r>
              <a:rPr lang="en-US" sz="1400" kern="1200" spc="-5" dirty="0" err="1">
                <a:solidFill>
                  <a:srgbClr val="993300"/>
                </a:solidFill>
                <a:latin typeface="Arial"/>
                <a:cs typeface="Arial"/>
              </a:rPr>
              <a:t>tasklet</a:t>
            </a:r>
            <a:r>
              <a:rPr lang="en-US" sz="1400" kern="1200" spc="-5" dirty="0">
                <a:solidFill>
                  <a:srgbClr val="993300"/>
                </a:solidFill>
                <a:latin typeface="Arial"/>
                <a:cs typeface="Arial"/>
              </a:rPr>
              <a:t>())</a:t>
            </a:r>
          </a:p>
          <a:p>
            <a:r>
              <a:rPr lang="en-US" sz="1400" kern="1200" spc="-5" dirty="0">
                <a:solidFill>
                  <a:srgbClr val="993300"/>
                </a:solidFill>
                <a:latin typeface="Arial"/>
                <a:cs typeface="Arial"/>
              </a:rPr>
              <a:t>                .build();</a:t>
            </a:r>
          </a:p>
          <a:p>
            <a:r>
              <a:rPr lang="en-US" sz="1400" kern="1200" spc="-5" dirty="0">
                <a:solidFill>
                  <a:srgbClr val="993300"/>
                </a:solidFill>
                <a:latin typeface="Arial"/>
                <a:cs typeface="Arial"/>
              </a:rPr>
              <a:t>    }</a:t>
            </a:r>
          </a:p>
          <a:p>
            <a:endParaRPr lang="en-US" sz="1400" kern="1200" spc="-5" dirty="0">
              <a:solidFill>
                <a:srgbClr val="993300"/>
              </a:solidFill>
              <a:latin typeface="Arial"/>
              <a:cs typeface="Arial"/>
            </a:endParaRPr>
          </a:p>
          <a:p>
            <a:r>
              <a:rPr lang="en-US" sz="1400" kern="1200" spc="-5" dirty="0">
                <a:solidFill>
                  <a:srgbClr val="993300"/>
                </a:solidFill>
                <a:latin typeface="Arial"/>
                <a:cs typeface="Arial"/>
              </a:rPr>
              <a:t>    @Bean</a:t>
            </a:r>
          </a:p>
          <a:p>
            <a:r>
              <a:rPr lang="en-US" sz="1400" kern="1200" spc="-5" dirty="0">
                <a:solidFill>
                  <a:srgbClr val="993300"/>
                </a:solidFill>
                <a:latin typeface="Arial"/>
                <a:cs typeface="Arial"/>
              </a:rPr>
              <a:t>    public </a:t>
            </a:r>
            <a:r>
              <a:rPr lang="en-US" sz="1400" kern="1200" spc="-5" dirty="0" err="1">
                <a:solidFill>
                  <a:srgbClr val="993300"/>
                </a:solidFill>
                <a:latin typeface="Arial"/>
                <a:cs typeface="Arial"/>
              </a:rPr>
              <a:t>Tasklet</a:t>
            </a:r>
            <a:r>
              <a:rPr lang="en-US" sz="1400" kern="1200" spc="-5" dirty="0">
                <a:solidFill>
                  <a:srgbClr val="993300"/>
                </a:solidFill>
                <a:latin typeface="Arial"/>
                <a:cs typeface="Arial"/>
              </a:rPr>
              <a:t> </a:t>
            </a:r>
            <a:r>
              <a:rPr lang="en-US" sz="1400" kern="1200" spc="-5" dirty="0" err="1">
                <a:solidFill>
                  <a:srgbClr val="993300"/>
                </a:solidFill>
                <a:latin typeface="Arial"/>
                <a:cs typeface="Arial"/>
              </a:rPr>
              <a:t>tasklet</a:t>
            </a:r>
            <a:r>
              <a:rPr lang="en-US" sz="1400" kern="1200" spc="-5" dirty="0">
                <a:solidFill>
                  <a:srgbClr val="993300"/>
                </a:solidFill>
                <a:latin typeface="Arial"/>
                <a:cs typeface="Arial"/>
              </a:rPr>
              <a:t>() {</a:t>
            </a:r>
          </a:p>
          <a:p>
            <a:r>
              <a:rPr lang="en-US" sz="1400" kern="1200" spc="-5" dirty="0">
                <a:solidFill>
                  <a:srgbClr val="993300"/>
                </a:solidFill>
                <a:latin typeface="Arial"/>
                <a:cs typeface="Arial"/>
              </a:rPr>
              <a:t>        return (contribution, </a:t>
            </a:r>
            <a:r>
              <a:rPr lang="en-US" sz="1400" kern="1200" spc="-5" dirty="0" err="1">
                <a:solidFill>
                  <a:srgbClr val="993300"/>
                </a:solidFill>
                <a:latin typeface="Arial"/>
                <a:cs typeface="Arial"/>
              </a:rPr>
              <a:t>chunkContext</a:t>
            </a:r>
            <a:r>
              <a:rPr lang="en-US" sz="1400" kern="1200" spc="-5" dirty="0">
                <a:solidFill>
                  <a:srgbClr val="993300"/>
                </a:solidFill>
                <a:latin typeface="Arial"/>
                <a:cs typeface="Arial"/>
              </a:rPr>
              <a:t>) -&gt; {</a:t>
            </a:r>
          </a:p>
          <a:p>
            <a:r>
              <a:rPr lang="en-US" sz="1400" kern="1200" spc="-5" dirty="0">
                <a:solidFill>
                  <a:srgbClr val="993300"/>
                </a:solidFill>
                <a:latin typeface="Arial"/>
                <a:cs typeface="Arial"/>
              </a:rPr>
              <a:t>            return </a:t>
            </a:r>
            <a:r>
              <a:rPr lang="en-US" sz="1400" kern="1200" spc="-5" dirty="0" err="1">
                <a:solidFill>
                  <a:srgbClr val="993300"/>
                </a:solidFill>
                <a:latin typeface="Arial"/>
                <a:cs typeface="Arial"/>
              </a:rPr>
              <a:t>RepeatStatus.FINISHED</a:t>
            </a:r>
            <a:r>
              <a:rPr lang="en-US" sz="1400" kern="1200" spc="-5" dirty="0">
                <a:solidFill>
                  <a:srgbClr val="993300"/>
                </a:solidFill>
                <a:latin typeface="Arial"/>
                <a:cs typeface="Arial"/>
              </a:rPr>
              <a:t>;</a:t>
            </a:r>
          </a:p>
          <a:p>
            <a:r>
              <a:rPr lang="en-US" sz="1400" kern="1200" spc="-5" dirty="0">
                <a:solidFill>
                  <a:srgbClr val="993300"/>
                </a:solidFill>
                <a:latin typeface="Arial"/>
                <a:cs typeface="Arial"/>
              </a:rPr>
              <a:t>        };</a:t>
            </a:r>
          </a:p>
          <a:p>
            <a:r>
              <a:rPr lang="en-US" sz="1400" kern="1200" spc="-5" dirty="0">
                <a:solidFill>
                  <a:srgbClr val="993300"/>
                </a:solidFill>
                <a:latin typeface="Arial"/>
                <a:cs typeface="Arial"/>
              </a:rPr>
              <a:t>    }</a:t>
            </a:r>
          </a:p>
          <a:p>
            <a:r>
              <a:rPr lang="en-US" sz="1400" kern="1200" spc="-5" dirty="0">
                <a:solidFill>
                  <a:srgbClr val="993300"/>
                </a:solidFill>
                <a:latin typeface="Arial"/>
                <a:cs typeface="Arial"/>
              </a:rPr>
              <a:t>}</a:t>
            </a:r>
          </a:p>
        </p:txBody>
      </p:sp>
      <p:sp>
        <p:nvSpPr>
          <p:cNvPr id="4" name="Footer Placeholder 3"/>
          <p:cNvSpPr>
            <a:spLocks noGrp="1"/>
          </p:cNvSpPr>
          <p:nvPr>
            <p:ph type="ftr" sz="quarter" idx="5"/>
          </p:nvPr>
        </p:nvSpPr>
        <p:spPr>
          <a:xfrm>
            <a:off x="171450" y="4783455"/>
            <a:ext cx="5863590" cy="276999"/>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bject 3"/>
          <p:cNvSpPr/>
          <p:nvPr/>
        </p:nvSpPr>
        <p:spPr>
          <a:xfrm>
            <a:off x="400050" y="1457325"/>
            <a:ext cx="8353425" cy="3390900"/>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589011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360" y="734823"/>
            <a:ext cx="8528660" cy="788036"/>
          </a:xfrm>
          <a:prstGeom prst="rect">
            <a:avLst/>
          </a:prstGeom>
        </p:spPr>
        <p:txBody>
          <a:bodyPr vert="horz" wrap="square" lIns="0" tIns="117475" rIns="0" bIns="0" rtlCol="0">
            <a:spAutoFit/>
          </a:bodyPr>
          <a:lstStyle/>
          <a:p>
            <a:pPr marL="356870" indent="-344805">
              <a:spcBef>
                <a:spcPts val="925"/>
              </a:spcBef>
              <a:buClr>
                <a:srgbClr val="C00000"/>
              </a:buClr>
              <a:buSzPct val="150000"/>
              <a:buFont typeface="Trebuchet MS"/>
              <a:buChar char="●"/>
              <a:tabLst>
                <a:tab pos="357505" algn="l"/>
              </a:tabLst>
            </a:pPr>
            <a:r>
              <a:rPr lang="en-US" sz="1800" b="1" dirty="0" err="1" smtClean="0"/>
              <a:t>Tasklet</a:t>
            </a:r>
            <a:r>
              <a:rPr lang="en-US" sz="1800" b="1" dirty="0" smtClean="0"/>
              <a:t>-based</a:t>
            </a:r>
          </a:p>
          <a:p>
            <a:pPr marL="356870" indent="-344805">
              <a:spcBef>
                <a:spcPts val="925"/>
              </a:spcBef>
              <a:buClr>
                <a:srgbClr val="C00000"/>
              </a:buClr>
              <a:buSzPct val="150000"/>
              <a:buFont typeface="Trebuchet MS"/>
              <a:buChar char="●"/>
              <a:tabLst>
                <a:tab pos="357505" algn="l"/>
              </a:tabLst>
            </a:pPr>
            <a:r>
              <a:rPr lang="en-US" sz="1800" b="1" dirty="0" smtClean="0"/>
              <a:t>Chunk-oriented </a:t>
            </a:r>
            <a:r>
              <a:rPr lang="en-US" sz="1800" b="1" dirty="0"/>
              <a:t>processing</a:t>
            </a:r>
            <a:endParaRPr sz="1800" b="1" dirty="0"/>
          </a:p>
        </p:txBody>
      </p:sp>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a:t>M</a:t>
            </a:r>
            <a:r>
              <a:rPr lang="en-US" dirty="0" smtClean="0"/>
              <a:t>ain </a:t>
            </a:r>
            <a:r>
              <a:rPr lang="en-US" dirty="0"/>
              <a:t>approaches to building a step</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Tree>
    <p:extLst>
      <p:ext uri="{BB962C8B-B14F-4D97-AF65-F5344CB8AC3E}">
        <p14:creationId xmlns:p14="http://schemas.microsoft.com/office/powerpoint/2010/main" val="633916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360" y="734823"/>
            <a:ext cx="8528660" cy="1342034"/>
          </a:xfrm>
          <a:prstGeom prst="rect">
            <a:avLst/>
          </a:prstGeom>
        </p:spPr>
        <p:txBody>
          <a:bodyPr vert="horz" wrap="square" lIns="0" tIns="117475" rIns="0" bIns="0" rtlCol="0">
            <a:spAutoFit/>
          </a:bodyPr>
          <a:lstStyle/>
          <a:p>
            <a:pPr marL="356870" indent="-344805">
              <a:spcBef>
                <a:spcPts val="925"/>
              </a:spcBef>
              <a:buClr>
                <a:srgbClr val="C00000"/>
              </a:buClr>
              <a:buSzPct val="150000"/>
              <a:buFont typeface="Trebuchet MS"/>
              <a:buChar char="●"/>
              <a:tabLst>
                <a:tab pos="357505" algn="l"/>
              </a:tabLst>
            </a:pPr>
            <a:r>
              <a:rPr lang="en-US" sz="1800" b="1" dirty="0"/>
              <a:t>A </a:t>
            </a:r>
            <a:r>
              <a:rPr lang="en-US" sz="1800" b="1" dirty="0" err="1"/>
              <a:t>Tasklet</a:t>
            </a:r>
            <a:r>
              <a:rPr lang="en-US" sz="1800" b="1" dirty="0"/>
              <a:t> supports a simple interface that has only one method, execute(), which is called repeatedly until it either returns </a:t>
            </a:r>
            <a:r>
              <a:rPr lang="en-US" sz="1800" b="1" dirty="0" err="1"/>
              <a:t>RepeatStatus.FINISHED</a:t>
            </a:r>
            <a:r>
              <a:rPr lang="en-US" sz="1800" b="1" dirty="0"/>
              <a:t> or throws an exception to signal a failure. </a:t>
            </a:r>
            <a:endParaRPr lang="en-US" sz="1800" b="1" dirty="0" smtClean="0"/>
          </a:p>
          <a:p>
            <a:pPr marL="356870" indent="-344805">
              <a:spcBef>
                <a:spcPts val="925"/>
              </a:spcBef>
              <a:buClr>
                <a:srgbClr val="C00000"/>
              </a:buClr>
              <a:buSzPct val="150000"/>
              <a:buFont typeface="Trebuchet MS"/>
              <a:buChar char="●"/>
              <a:tabLst>
                <a:tab pos="357505" algn="l"/>
              </a:tabLst>
            </a:pPr>
            <a:r>
              <a:rPr lang="en-US" sz="1800" b="1" dirty="0" smtClean="0"/>
              <a:t>Each </a:t>
            </a:r>
            <a:r>
              <a:rPr lang="en-US" sz="1800" b="1" dirty="0"/>
              <a:t>call to the </a:t>
            </a:r>
            <a:r>
              <a:rPr lang="en-US" sz="1800" b="1" dirty="0" err="1"/>
              <a:t>Tasklet</a:t>
            </a:r>
            <a:r>
              <a:rPr lang="en-US" sz="1800" b="1" dirty="0"/>
              <a:t> is wrapped in a transaction.</a:t>
            </a:r>
            <a:endParaRPr sz="1800" b="1" dirty="0"/>
          </a:p>
        </p:txBody>
      </p:sp>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err="1" smtClean="0"/>
              <a:t>Tasklet</a:t>
            </a:r>
            <a:r>
              <a:rPr lang="en-US" dirty="0" smtClean="0"/>
              <a:t> Based</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Tree>
    <p:extLst>
      <p:ext uri="{BB962C8B-B14F-4D97-AF65-F5344CB8AC3E}">
        <p14:creationId xmlns:p14="http://schemas.microsoft.com/office/powerpoint/2010/main" val="2118950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360" y="734823"/>
            <a:ext cx="8528660" cy="2288447"/>
          </a:xfrm>
          <a:prstGeom prst="rect">
            <a:avLst/>
          </a:prstGeom>
        </p:spPr>
        <p:txBody>
          <a:bodyPr vert="horz" wrap="square" lIns="0" tIns="117475" rIns="0" bIns="0" rtlCol="0">
            <a:spAutoFit/>
          </a:bodyPr>
          <a:lstStyle/>
          <a:p>
            <a:pPr marL="356870" indent="-344805">
              <a:spcBef>
                <a:spcPts val="925"/>
              </a:spcBef>
              <a:buClr>
                <a:srgbClr val="C00000"/>
              </a:buClr>
              <a:buSzPct val="150000"/>
              <a:buFont typeface="Trebuchet MS"/>
              <a:buChar char="●"/>
              <a:tabLst>
                <a:tab pos="357505" algn="l"/>
              </a:tabLst>
            </a:pPr>
            <a:r>
              <a:rPr lang="en-US" sz="1800" b="1" dirty="0"/>
              <a:t>chunk-oriented processing, refers to reading the data sequentially and creating “chunks” that will be written out within a transaction boundary. </a:t>
            </a:r>
          </a:p>
          <a:p>
            <a:pPr marL="356870" indent="-344805">
              <a:spcBef>
                <a:spcPts val="925"/>
              </a:spcBef>
              <a:buClr>
                <a:srgbClr val="C00000"/>
              </a:buClr>
              <a:buSzPct val="150000"/>
              <a:buFont typeface="Trebuchet MS"/>
              <a:buChar char="●"/>
              <a:tabLst>
                <a:tab pos="357505" algn="l"/>
              </a:tabLst>
            </a:pPr>
            <a:r>
              <a:rPr lang="en-US" sz="1800" b="1" dirty="0"/>
              <a:t>Each individual item is read in from an </a:t>
            </a:r>
            <a:r>
              <a:rPr lang="en-US" sz="1800" b="1" dirty="0" err="1"/>
              <a:t>ItemReader</a:t>
            </a:r>
            <a:r>
              <a:rPr lang="en-US" sz="1800" b="1" dirty="0"/>
              <a:t>, handed to an </a:t>
            </a:r>
            <a:r>
              <a:rPr lang="en-US" sz="1800" b="1" dirty="0" err="1"/>
              <a:t>ItemProcessor</a:t>
            </a:r>
            <a:r>
              <a:rPr lang="en-US" sz="1800" b="1" dirty="0"/>
              <a:t>, and aggregated. </a:t>
            </a:r>
          </a:p>
          <a:p>
            <a:pPr marL="356870" indent="-344805">
              <a:spcBef>
                <a:spcPts val="925"/>
              </a:spcBef>
              <a:buClr>
                <a:srgbClr val="C00000"/>
              </a:buClr>
              <a:buSzPct val="150000"/>
              <a:buFont typeface="Trebuchet MS"/>
              <a:buChar char="●"/>
              <a:tabLst>
                <a:tab pos="357505" algn="l"/>
              </a:tabLst>
            </a:pPr>
            <a:r>
              <a:rPr lang="en-US" sz="1800" b="1" dirty="0"/>
              <a:t>Once the number of items read equals the commit interval, the entire chunk is written out via the </a:t>
            </a:r>
            <a:r>
              <a:rPr lang="en-US" sz="1800" b="1" dirty="0" err="1"/>
              <a:t>ItemWriter</a:t>
            </a:r>
            <a:r>
              <a:rPr lang="en-US" sz="1800" b="1" dirty="0"/>
              <a:t>, and then the transaction is committed.</a:t>
            </a:r>
            <a:endParaRPr sz="1800" b="1" dirty="0"/>
          </a:p>
        </p:txBody>
      </p:sp>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smtClean="0"/>
              <a:t>Chunk Oriented Processing</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Tree>
    <p:extLst>
      <p:ext uri="{BB962C8B-B14F-4D97-AF65-F5344CB8AC3E}">
        <p14:creationId xmlns:p14="http://schemas.microsoft.com/office/powerpoint/2010/main" val="3854478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360" y="734823"/>
            <a:ext cx="8528660" cy="788036"/>
          </a:xfrm>
          <a:prstGeom prst="rect">
            <a:avLst/>
          </a:prstGeom>
        </p:spPr>
        <p:txBody>
          <a:bodyPr vert="horz" wrap="square" lIns="0" tIns="117475" rIns="0" bIns="0" rtlCol="0">
            <a:spAutoFit/>
          </a:bodyPr>
          <a:lstStyle/>
          <a:p>
            <a:pPr marL="12065">
              <a:spcBef>
                <a:spcPts val="925"/>
              </a:spcBef>
              <a:buClr>
                <a:srgbClr val="C00000"/>
              </a:buClr>
              <a:buSzPct val="150000"/>
              <a:tabLst>
                <a:tab pos="357505" algn="l"/>
              </a:tabLst>
            </a:pPr>
            <a:endParaRPr lang="en-US" sz="1800" b="1" dirty="0" smtClean="0"/>
          </a:p>
          <a:p>
            <a:pPr marL="12065">
              <a:spcBef>
                <a:spcPts val="925"/>
              </a:spcBef>
              <a:buClr>
                <a:srgbClr val="C00000"/>
              </a:buClr>
              <a:buSzPct val="150000"/>
              <a:tabLst>
                <a:tab pos="357505" algn="l"/>
              </a:tabLst>
            </a:pPr>
            <a:endParaRPr sz="1800" b="1" dirty="0"/>
          </a:p>
        </p:txBody>
      </p:sp>
      <p:sp>
        <p:nvSpPr>
          <p:cNvPr id="3" name="object 3"/>
          <p:cNvSpPr txBox="1">
            <a:spLocks noGrp="1"/>
          </p:cNvSpPr>
          <p:nvPr>
            <p:ph type="title"/>
          </p:nvPr>
        </p:nvSpPr>
        <p:spPr>
          <a:xfrm>
            <a:off x="130010" y="119777"/>
            <a:ext cx="8426779" cy="319959"/>
          </a:xfrm>
          <a:prstGeom prst="rect">
            <a:avLst/>
          </a:prstGeom>
        </p:spPr>
        <p:txBody>
          <a:bodyPr vert="horz" wrap="square" lIns="0" tIns="12065" rIns="0" bIns="0" rtlCol="0">
            <a:spAutoFit/>
          </a:bodyPr>
          <a:lstStyle/>
          <a:p>
            <a:pPr marL="12700">
              <a:lnSpc>
                <a:spcPct val="100000"/>
              </a:lnSpc>
              <a:spcBef>
                <a:spcPts val="95"/>
              </a:spcBef>
            </a:pPr>
            <a:r>
              <a:rPr lang="en-US" dirty="0" smtClean="0"/>
              <a:t>Chunk Oriented Processing Example</a:t>
            </a:r>
            <a:endParaRPr spc="-10" dirty="0"/>
          </a:p>
        </p:txBody>
      </p:sp>
      <p:sp>
        <p:nvSpPr>
          <p:cNvPr id="7" name="Content Placeholder 6"/>
          <p:cNvSpPr>
            <a:spLocks noGrp="1"/>
          </p:cNvSpPr>
          <p:nvPr>
            <p:ph sz="half" idx="2"/>
          </p:nvPr>
        </p:nvSpPr>
        <p:spPr>
          <a:xfrm>
            <a:off x="457200" y="1183005"/>
            <a:ext cx="3977640" cy="2215991"/>
          </a:xfrm>
        </p:spPr>
        <p:txBody>
          <a:bodyPr/>
          <a:lstStyle/>
          <a:p>
            <a:r>
              <a:rPr lang="en-US" sz="1800" kern="1200" spc="-5" dirty="0">
                <a:solidFill>
                  <a:srgbClr val="993300"/>
                </a:solidFill>
                <a:latin typeface="Arial"/>
                <a:cs typeface="Arial"/>
                <a:sym typeface="Arial"/>
              </a:rPr>
              <a:t>@Bean</a:t>
            </a:r>
          </a:p>
          <a:p>
            <a:r>
              <a:rPr lang="en-US" sz="1800" kern="1200" spc="-5" dirty="0" smtClean="0">
                <a:solidFill>
                  <a:srgbClr val="993300"/>
                </a:solidFill>
                <a:latin typeface="Arial"/>
                <a:cs typeface="Arial"/>
                <a:sym typeface="Arial"/>
              </a:rPr>
              <a:t>public </a:t>
            </a:r>
            <a:r>
              <a:rPr lang="en-US" sz="1800" kern="1200" spc="-5" dirty="0">
                <a:solidFill>
                  <a:srgbClr val="993300"/>
                </a:solidFill>
                <a:latin typeface="Arial"/>
                <a:cs typeface="Arial"/>
                <a:sym typeface="Arial"/>
              </a:rPr>
              <a:t>Job </a:t>
            </a:r>
            <a:r>
              <a:rPr lang="en-US" sz="1800" kern="1200" spc="-5" dirty="0" err="1">
                <a:solidFill>
                  <a:srgbClr val="993300"/>
                </a:solidFill>
                <a:latin typeface="Arial"/>
                <a:cs typeface="Arial"/>
                <a:sym typeface="Arial"/>
              </a:rPr>
              <a:t>customerReportJob</a:t>
            </a:r>
            <a:r>
              <a:rPr lang="en-US" sz="1800" kern="1200" spc="-5" dirty="0">
                <a:solidFill>
                  <a:srgbClr val="993300"/>
                </a:solidFill>
                <a:latin typeface="Arial"/>
                <a:cs typeface="Arial"/>
                <a:sym typeface="Arial"/>
              </a:rPr>
              <a:t>() {</a:t>
            </a:r>
          </a:p>
          <a:p>
            <a:r>
              <a:rPr lang="en-US" sz="1800" kern="1200" spc="-5" dirty="0">
                <a:solidFill>
                  <a:srgbClr val="993300"/>
                </a:solidFill>
                <a:latin typeface="Arial"/>
                <a:cs typeface="Arial"/>
                <a:sym typeface="Arial"/>
              </a:rPr>
              <a:t>        return </a:t>
            </a:r>
            <a:r>
              <a:rPr lang="en-US" sz="1800" kern="1200" spc="-5" dirty="0" err="1">
                <a:solidFill>
                  <a:srgbClr val="993300"/>
                </a:solidFill>
                <a:latin typeface="Arial"/>
                <a:cs typeface="Arial"/>
                <a:sym typeface="Arial"/>
              </a:rPr>
              <a:t>jobBuilders.get</a:t>
            </a:r>
            <a:r>
              <a:rPr lang="en-US" sz="1800" kern="1200" spc="-5" dirty="0">
                <a:solidFill>
                  <a:srgbClr val="993300"/>
                </a:solidFill>
                <a:latin typeface="Arial"/>
                <a:cs typeface="Arial"/>
                <a:sym typeface="Arial"/>
              </a:rPr>
              <a:t>("</a:t>
            </a:r>
            <a:r>
              <a:rPr lang="en-US" sz="1800" kern="1200" spc="-5" dirty="0" err="1">
                <a:solidFill>
                  <a:srgbClr val="993300"/>
                </a:solidFill>
                <a:latin typeface="Arial"/>
                <a:cs typeface="Arial"/>
                <a:sym typeface="Arial"/>
              </a:rPr>
              <a:t>customerReportJob</a:t>
            </a:r>
            <a:r>
              <a:rPr lang="en-US" sz="1800" kern="1200" spc="-5" dirty="0">
                <a:solidFill>
                  <a:srgbClr val="993300"/>
                </a:solidFill>
                <a:latin typeface="Arial"/>
                <a:cs typeface="Arial"/>
                <a:sym typeface="Arial"/>
              </a:rPr>
              <a:t>")</a:t>
            </a:r>
          </a:p>
          <a:p>
            <a:r>
              <a:rPr lang="en-US" sz="1800" kern="1200" spc="-5" dirty="0">
                <a:solidFill>
                  <a:srgbClr val="993300"/>
                </a:solidFill>
                <a:latin typeface="Arial"/>
                <a:cs typeface="Arial"/>
                <a:sym typeface="Arial"/>
              </a:rPr>
              <a:t>        .start(</a:t>
            </a:r>
            <a:r>
              <a:rPr lang="en-US" sz="1800" kern="1200" spc="-5" dirty="0" err="1">
                <a:solidFill>
                  <a:srgbClr val="993300"/>
                </a:solidFill>
                <a:latin typeface="Arial"/>
                <a:cs typeface="Arial"/>
                <a:sym typeface="Arial"/>
              </a:rPr>
              <a:t>taskletStep</a:t>
            </a:r>
            <a:r>
              <a:rPr lang="en-US" sz="1800" kern="1200" spc="-5" dirty="0">
                <a:solidFill>
                  <a:srgbClr val="993300"/>
                </a:solidFill>
                <a:latin typeface="Arial"/>
                <a:cs typeface="Arial"/>
                <a:sym typeface="Arial"/>
              </a:rPr>
              <a:t>())</a:t>
            </a:r>
          </a:p>
          <a:p>
            <a:r>
              <a:rPr lang="en-US" sz="1800" kern="1200" spc="-5" dirty="0">
                <a:solidFill>
                  <a:srgbClr val="993300"/>
                </a:solidFill>
                <a:latin typeface="Arial"/>
                <a:cs typeface="Arial"/>
                <a:sym typeface="Arial"/>
              </a:rPr>
              <a:t>        .next(</a:t>
            </a:r>
            <a:r>
              <a:rPr lang="en-US" sz="1800" kern="1200" spc="-5" dirty="0" err="1">
                <a:solidFill>
                  <a:srgbClr val="993300"/>
                </a:solidFill>
                <a:latin typeface="Arial"/>
                <a:cs typeface="Arial"/>
                <a:sym typeface="Arial"/>
              </a:rPr>
              <a:t>chunkStep</a:t>
            </a:r>
            <a:r>
              <a:rPr lang="en-US" sz="1800" kern="1200" spc="-5" dirty="0">
                <a:solidFill>
                  <a:srgbClr val="993300"/>
                </a:solidFill>
                <a:latin typeface="Arial"/>
                <a:cs typeface="Arial"/>
                <a:sym typeface="Arial"/>
              </a:rPr>
              <a:t>())</a:t>
            </a:r>
          </a:p>
          <a:p>
            <a:r>
              <a:rPr lang="en-US" sz="1800" kern="1200" spc="-5" dirty="0">
                <a:solidFill>
                  <a:srgbClr val="993300"/>
                </a:solidFill>
                <a:latin typeface="Arial"/>
                <a:cs typeface="Arial"/>
                <a:sym typeface="Arial"/>
              </a:rPr>
              <a:t>        .build();</a:t>
            </a:r>
          </a:p>
          <a:p>
            <a:r>
              <a:rPr lang="en-US" sz="1800" kern="1200" spc="-5" dirty="0">
                <a:solidFill>
                  <a:srgbClr val="993300"/>
                </a:solidFill>
                <a:latin typeface="Arial"/>
                <a:cs typeface="Arial"/>
                <a:sym typeface="Arial"/>
              </a:rPr>
              <a:t>    }</a:t>
            </a:r>
          </a:p>
        </p:txBody>
      </p:sp>
      <p:sp>
        <p:nvSpPr>
          <p:cNvPr id="8" name="Content Placeholder 7"/>
          <p:cNvSpPr>
            <a:spLocks noGrp="1"/>
          </p:cNvSpPr>
          <p:nvPr>
            <p:ph sz="half" idx="3"/>
          </p:nvPr>
        </p:nvSpPr>
        <p:spPr>
          <a:xfrm>
            <a:off x="4709159" y="1183005"/>
            <a:ext cx="4253865" cy="2917977"/>
          </a:xfrm>
        </p:spPr>
        <p:txBody>
          <a:bodyPr/>
          <a:lstStyle/>
          <a:p>
            <a:r>
              <a:rPr lang="en-US" sz="1800" kern="1200" spc="-5" dirty="0">
                <a:solidFill>
                  <a:srgbClr val="993300"/>
                </a:solidFill>
                <a:latin typeface="Arial"/>
                <a:cs typeface="Arial"/>
              </a:rPr>
              <a:t>@Bean</a:t>
            </a:r>
          </a:p>
          <a:p>
            <a:r>
              <a:rPr lang="en-US" sz="1800" kern="1200" spc="-5" dirty="0" smtClean="0">
                <a:solidFill>
                  <a:srgbClr val="993300"/>
                </a:solidFill>
                <a:latin typeface="Arial"/>
                <a:cs typeface="Arial"/>
              </a:rPr>
              <a:t>public </a:t>
            </a:r>
            <a:r>
              <a:rPr lang="en-US" sz="1800" kern="1200" spc="-5" dirty="0">
                <a:solidFill>
                  <a:srgbClr val="993300"/>
                </a:solidFill>
                <a:latin typeface="Arial"/>
                <a:cs typeface="Arial"/>
              </a:rPr>
              <a:t>Step </a:t>
            </a:r>
            <a:r>
              <a:rPr lang="en-US" sz="1800" kern="1200" spc="-5" dirty="0" err="1">
                <a:solidFill>
                  <a:srgbClr val="993300"/>
                </a:solidFill>
                <a:latin typeface="Arial"/>
                <a:cs typeface="Arial"/>
              </a:rPr>
              <a:t>chunkStep</a:t>
            </a:r>
            <a:r>
              <a:rPr lang="en-US" sz="1800" kern="1200" spc="-5" dirty="0">
                <a:solidFill>
                  <a:srgbClr val="993300"/>
                </a:solidFill>
                <a:latin typeface="Arial"/>
                <a:cs typeface="Arial"/>
              </a:rPr>
              <a:t>() {</a:t>
            </a:r>
          </a:p>
          <a:p>
            <a:r>
              <a:rPr lang="en-US" sz="1800" kern="1200" spc="-5" dirty="0">
                <a:solidFill>
                  <a:srgbClr val="993300"/>
                </a:solidFill>
                <a:latin typeface="Arial"/>
                <a:cs typeface="Arial"/>
              </a:rPr>
              <a:t>        return </a:t>
            </a:r>
            <a:r>
              <a:rPr lang="en-US" sz="1800" kern="1200" spc="-5" dirty="0" err="1">
                <a:solidFill>
                  <a:srgbClr val="993300"/>
                </a:solidFill>
                <a:latin typeface="Arial"/>
                <a:cs typeface="Arial"/>
              </a:rPr>
              <a:t>stepBuilders.get</a:t>
            </a:r>
            <a:r>
              <a:rPr lang="en-US" sz="1800" kern="1200" spc="-5" dirty="0">
                <a:solidFill>
                  <a:srgbClr val="993300"/>
                </a:solidFill>
                <a:latin typeface="Arial"/>
                <a:cs typeface="Arial"/>
              </a:rPr>
              <a:t>("</a:t>
            </a:r>
            <a:r>
              <a:rPr lang="en-US" sz="1800" kern="1200" spc="-5" dirty="0" err="1">
                <a:solidFill>
                  <a:srgbClr val="993300"/>
                </a:solidFill>
                <a:latin typeface="Arial"/>
                <a:cs typeface="Arial"/>
              </a:rPr>
              <a:t>chunkStep</a:t>
            </a:r>
            <a:r>
              <a:rPr lang="en-US" sz="1800" kern="1200" spc="-5" dirty="0">
                <a:solidFill>
                  <a:srgbClr val="993300"/>
                </a:solidFill>
                <a:latin typeface="Arial"/>
                <a:cs typeface="Arial"/>
              </a:rPr>
              <a:t>")</a:t>
            </a:r>
          </a:p>
          <a:p>
            <a:r>
              <a:rPr lang="en-US" sz="1800" kern="1200" spc="-5" dirty="0">
                <a:solidFill>
                  <a:srgbClr val="993300"/>
                </a:solidFill>
                <a:latin typeface="Arial"/>
                <a:cs typeface="Arial"/>
              </a:rPr>
              <a:t>        .&lt;Customer, Customer&gt;chunk(20)</a:t>
            </a:r>
          </a:p>
          <a:p>
            <a:r>
              <a:rPr lang="en-US" sz="1800" kern="1200" spc="-5" dirty="0">
                <a:solidFill>
                  <a:srgbClr val="993300"/>
                </a:solidFill>
                <a:latin typeface="Arial"/>
                <a:cs typeface="Arial"/>
              </a:rPr>
              <a:t>        .reader(reader())</a:t>
            </a:r>
          </a:p>
          <a:p>
            <a:r>
              <a:rPr lang="en-US" sz="1800" kern="1200" spc="-5" dirty="0">
                <a:solidFill>
                  <a:srgbClr val="993300"/>
                </a:solidFill>
                <a:latin typeface="Arial"/>
                <a:cs typeface="Arial"/>
              </a:rPr>
              <a:t>        .processor(processor())</a:t>
            </a:r>
          </a:p>
          <a:p>
            <a:r>
              <a:rPr lang="en-US" sz="1800" kern="1200" spc="-5" dirty="0">
                <a:solidFill>
                  <a:srgbClr val="993300"/>
                </a:solidFill>
                <a:latin typeface="Arial"/>
                <a:cs typeface="Arial"/>
              </a:rPr>
              <a:t>        .writer(writer())</a:t>
            </a:r>
          </a:p>
          <a:p>
            <a:r>
              <a:rPr lang="en-US" sz="1800" kern="1200" spc="-5" dirty="0">
                <a:solidFill>
                  <a:srgbClr val="993300"/>
                </a:solidFill>
                <a:latin typeface="Arial"/>
                <a:cs typeface="Arial"/>
              </a:rPr>
              <a:t>        .build();</a:t>
            </a:r>
          </a:p>
          <a:p>
            <a:r>
              <a:rPr lang="en-US" sz="1800" kern="1200" spc="-5" dirty="0">
                <a:solidFill>
                  <a:srgbClr val="993300"/>
                </a:solidFill>
                <a:latin typeface="Arial"/>
                <a:cs typeface="Arial"/>
              </a:rPr>
              <a:t>    }</a:t>
            </a:r>
          </a:p>
        </p:txBody>
      </p:sp>
      <p:sp>
        <p:nvSpPr>
          <p:cNvPr id="4" name="Footer Placeholder 3"/>
          <p:cNvSpPr>
            <a:spLocks noGrp="1"/>
          </p:cNvSpPr>
          <p:nvPr>
            <p:ph type="ftr" sz="quarter" idx="5"/>
          </p:nvPr>
        </p:nvSpPr>
        <p:spPr>
          <a:xfrm>
            <a:off x="294360" y="4783455"/>
            <a:ext cx="5740680" cy="276999"/>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bject 3"/>
          <p:cNvSpPr/>
          <p:nvPr/>
        </p:nvSpPr>
        <p:spPr>
          <a:xfrm>
            <a:off x="294360" y="945355"/>
            <a:ext cx="4049040" cy="3155627"/>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
        <p:nvSpPr>
          <p:cNvPr id="11" name="object 3"/>
          <p:cNvSpPr/>
          <p:nvPr/>
        </p:nvSpPr>
        <p:spPr>
          <a:xfrm>
            <a:off x="4558690" y="945354"/>
            <a:ext cx="4461485" cy="3155628"/>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0170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err="1" smtClean="0"/>
              <a:t>ItemReader</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6" name="Rectangle 5"/>
          <p:cNvSpPr/>
          <p:nvPr/>
        </p:nvSpPr>
        <p:spPr>
          <a:xfrm>
            <a:off x="276225" y="685799"/>
            <a:ext cx="7934325" cy="3370153"/>
          </a:xfrm>
          <a:prstGeom prst="rect">
            <a:avLst/>
          </a:prstGeom>
        </p:spPr>
        <p:txBody>
          <a:bodyPr wrap="square">
            <a:spAutoFit/>
          </a:bodyPr>
          <a:lstStyle/>
          <a:p>
            <a:pPr marL="356870" indent="-344805">
              <a:spcBef>
                <a:spcPts val="925"/>
              </a:spcBef>
              <a:buClr>
                <a:srgbClr val="C00000"/>
              </a:buClr>
              <a:buSzPct val="150000"/>
              <a:buFont typeface="Trebuchet MS"/>
              <a:buChar char="●"/>
              <a:tabLst>
                <a:tab pos="357505" algn="l"/>
              </a:tabLst>
            </a:pPr>
            <a:r>
              <a:rPr lang="en-US" sz="1800" b="1" dirty="0" smtClean="0"/>
              <a:t>In </a:t>
            </a:r>
            <a:r>
              <a:rPr lang="en-US" sz="1800" b="1" dirty="0"/>
              <a:t>order to read a list of customers from an XML file, we need to provide an implementation of the interface </a:t>
            </a:r>
            <a:r>
              <a:rPr lang="en-US" sz="1800" b="1" dirty="0" err="1"/>
              <a:t>org.springframework.batch.item.ItemReader</a:t>
            </a:r>
            <a:endParaRPr lang="en-US" sz="1800" b="1" dirty="0"/>
          </a:p>
          <a:p>
            <a:pPr marL="356870" indent="-344805">
              <a:spcBef>
                <a:spcPts val="925"/>
              </a:spcBef>
              <a:buClr>
                <a:srgbClr val="C00000"/>
              </a:buClr>
              <a:buSzPct val="150000"/>
              <a:buFont typeface="Trebuchet MS"/>
              <a:buChar char="●"/>
              <a:tabLst>
                <a:tab pos="357505" algn="l"/>
              </a:tabLst>
            </a:pPr>
            <a:r>
              <a:rPr lang="en-US" sz="1800" b="1" dirty="0" smtClean="0"/>
              <a:t>An </a:t>
            </a:r>
            <a:r>
              <a:rPr lang="en-US" sz="1800" b="1" dirty="0" err="1"/>
              <a:t>ItemReader</a:t>
            </a:r>
            <a:r>
              <a:rPr lang="en-US" sz="1800" b="1" dirty="0"/>
              <a:t> provides the data and is expected to be </a:t>
            </a:r>
            <a:r>
              <a:rPr lang="en-US" sz="1800" b="1" dirty="0" err="1"/>
              <a:t>stateful</a:t>
            </a:r>
            <a:r>
              <a:rPr lang="en-US" sz="1800" b="1" dirty="0"/>
              <a:t>. It is typically called multiple times for each batch, with each call to read() returning the next value and finally returning null when all input data has been exhausted.</a:t>
            </a:r>
          </a:p>
          <a:p>
            <a:pPr marL="356870" indent="-344805">
              <a:spcBef>
                <a:spcPts val="925"/>
              </a:spcBef>
              <a:buClr>
                <a:srgbClr val="C00000"/>
              </a:buClr>
              <a:buSzPct val="150000"/>
              <a:buFont typeface="Trebuchet MS"/>
              <a:buChar char="●"/>
              <a:tabLst>
                <a:tab pos="357505" algn="l"/>
              </a:tabLst>
            </a:pPr>
            <a:r>
              <a:rPr lang="en-US" sz="1800" b="1" dirty="0" smtClean="0"/>
              <a:t>Spring </a:t>
            </a:r>
            <a:r>
              <a:rPr lang="en-US" sz="1800" b="1" dirty="0"/>
              <a:t>Batch provides some out-of-the-box implementations of </a:t>
            </a:r>
            <a:r>
              <a:rPr lang="en-US" sz="1800" b="1" dirty="0" err="1"/>
              <a:t>ItemReader</a:t>
            </a:r>
            <a:r>
              <a:rPr lang="en-US" sz="1800" b="1" dirty="0"/>
              <a:t>, which can be used for a variety of purposes such as reading collections, files, integrating JMS and JDBC as well as multiple sources, and so on</a:t>
            </a:r>
            <a:endParaRPr lang="en-US" sz="1800" b="1" dirty="0"/>
          </a:p>
        </p:txBody>
      </p:sp>
    </p:spTree>
    <p:extLst>
      <p:ext uri="{BB962C8B-B14F-4D97-AF65-F5344CB8AC3E}">
        <p14:creationId xmlns:p14="http://schemas.microsoft.com/office/powerpoint/2010/main" val="3383048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err="1" smtClean="0"/>
              <a:t>ItemReader</a:t>
            </a:r>
            <a:r>
              <a:rPr lang="en-US" dirty="0" smtClean="0"/>
              <a:t> (Contd..)</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6" name="Rectangle 5"/>
          <p:cNvSpPr/>
          <p:nvPr/>
        </p:nvSpPr>
        <p:spPr>
          <a:xfrm>
            <a:off x="781050" y="685799"/>
            <a:ext cx="7429500" cy="2215991"/>
          </a:xfrm>
          <a:prstGeom prst="rect">
            <a:avLst/>
          </a:prstGeom>
        </p:spPr>
        <p:txBody>
          <a:bodyPr wrap="square">
            <a:spAutoFit/>
          </a:bodyPr>
          <a:lstStyle/>
          <a:p>
            <a:pPr marL="12065">
              <a:spcBef>
                <a:spcPts val="925"/>
              </a:spcBef>
              <a:buClr>
                <a:srgbClr val="C00000"/>
              </a:buClr>
              <a:buSzPct val="150000"/>
              <a:tabLst>
                <a:tab pos="357505" algn="l"/>
              </a:tabLst>
            </a:pPr>
            <a:endParaRPr lang="en-US" sz="1800" kern="1200" spc="-5" dirty="0" smtClean="0">
              <a:solidFill>
                <a:srgbClr val="993300"/>
              </a:solidFill>
              <a:ea typeface="+mn-ea"/>
            </a:endParaRPr>
          </a:p>
          <a:p>
            <a:pPr marL="12065">
              <a:spcBef>
                <a:spcPts val="925"/>
              </a:spcBef>
              <a:buClr>
                <a:srgbClr val="C00000"/>
              </a:buClr>
              <a:buSzPct val="150000"/>
              <a:tabLst>
                <a:tab pos="357505" algn="l"/>
              </a:tabLst>
            </a:pPr>
            <a:endParaRPr lang="en-US" sz="1800" kern="1200" spc="-5" dirty="0">
              <a:solidFill>
                <a:srgbClr val="993300"/>
              </a:solidFill>
              <a:ea typeface="+mn-ea"/>
            </a:endParaRPr>
          </a:p>
          <a:p>
            <a:pPr marL="12065">
              <a:spcBef>
                <a:spcPts val="925"/>
              </a:spcBef>
              <a:buClr>
                <a:srgbClr val="C00000"/>
              </a:buClr>
              <a:buSzPct val="150000"/>
              <a:tabLst>
                <a:tab pos="357505" algn="l"/>
              </a:tabLst>
            </a:pPr>
            <a:r>
              <a:rPr lang="en-US" sz="1800" kern="1200" spc="-5" dirty="0" smtClean="0">
                <a:solidFill>
                  <a:srgbClr val="993300"/>
                </a:solidFill>
                <a:ea typeface="+mn-ea"/>
              </a:rPr>
              <a:t>public </a:t>
            </a:r>
            <a:r>
              <a:rPr lang="en-US" sz="1800" kern="1200" spc="-5" dirty="0">
                <a:solidFill>
                  <a:srgbClr val="993300"/>
                </a:solidFill>
                <a:ea typeface="+mn-ea"/>
              </a:rPr>
              <a:t>interface </a:t>
            </a:r>
            <a:r>
              <a:rPr lang="en-US" sz="1800" kern="1200" spc="-5" dirty="0" err="1">
                <a:solidFill>
                  <a:srgbClr val="993300"/>
                </a:solidFill>
                <a:ea typeface="+mn-ea"/>
              </a:rPr>
              <a:t>ItemReader</a:t>
            </a:r>
            <a:r>
              <a:rPr lang="en-US" sz="1800" kern="1200" spc="-5" dirty="0">
                <a:solidFill>
                  <a:srgbClr val="993300"/>
                </a:solidFill>
                <a:ea typeface="+mn-ea"/>
              </a:rPr>
              <a:t>&lt;T&gt; {</a:t>
            </a:r>
          </a:p>
          <a:p>
            <a:pPr marL="12065">
              <a:spcBef>
                <a:spcPts val="925"/>
              </a:spcBef>
              <a:buClr>
                <a:srgbClr val="C00000"/>
              </a:buClr>
              <a:buSzPct val="150000"/>
              <a:tabLst>
                <a:tab pos="357505" algn="l"/>
              </a:tabLst>
            </a:pPr>
            <a:r>
              <a:rPr lang="en-US" sz="1800" kern="1200" spc="-5" dirty="0">
                <a:solidFill>
                  <a:srgbClr val="993300"/>
                </a:solidFill>
                <a:ea typeface="+mn-ea"/>
              </a:rPr>
              <a:t>    T read() throws Exception, </a:t>
            </a:r>
            <a:r>
              <a:rPr lang="en-US" sz="1800" kern="1200" spc="-5" dirty="0" err="1">
                <a:solidFill>
                  <a:srgbClr val="993300"/>
                </a:solidFill>
                <a:ea typeface="+mn-ea"/>
              </a:rPr>
              <a:t>UnexpectedInputException</a:t>
            </a:r>
            <a:r>
              <a:rPr lang="en-US" sz="1800" kern="1200" spc="-5" dirty="0">
                <a:solidFill>
                  <a:srgbClr val="993300"/>
                </a:solidFill>
                <a:ea typeface="+mn-ea"/>
              </a:rPr>
              <a:t>, </a:t>
            </a:r>
            <a:r>
              <a:rPr lang="en-US" sz="1800" kern="1200" spc="-5" dirty="0" err="1">
                <a:solidFill>
                  <a:srgbClr val="993300"/>
                </a:solidFill>
                <a:ea typeface="+mn-ea"/>
              </a:rPr>
              <a:t>ParseException</a:t>
            </a:r>
            <a:r>
              <a:rPr lang="en-US" sz="1800" kern="1200" spc="-5" dirty="0">
                <a:solidFill>
                  <a:srgbClr val="993300"/>
                </a:solidFill>
                <a:ea typeface="+mn-ea"/>
              </a:rPr>
              <a:t>, </a:t>
            </a:r>
            <a:r>
              <a:rPr lang="en-US" sz="1800" kern="1200" spc="-5" dirty="0" err="1">
                <a:solidFill>
                  <a:srgbClr val="993300"/>
                </a:solidFill>
                <a:ea typeface="+mn-ea"/>
              </a:rPr>
              <a:t>NonTransientResourceException</a:t>
            </a:r>
            <a:r>
              <a:rPr lang="en-US" sz="1800" kern="1200" spc="-5" dirty="0">
                <a:solidFill>
                  <a:srgbClr val="993300"/>
                </a:solidFill>
                <a:ea typeface="+mn-ea"/>
              </a:rPr>
              <a:t>;</a:t>
            </a:r>
          </a:p>
          <a:p>
            <a:pPr marL="12065">
              <a:spcBef>
                <a:spcPts val="925"/>
              </a:spcBef>
              <a:buClr>
                <a:srgbClr val="C00000"/>
              </a:buClr>
              <a:buSzPct val="150000"/>
              <a:tabLst>
                <a:tab pos="357505" algn="l"/>
              </a:tabLst>
            </a:pPr>
            <a:r>
              <a:rPr lang="en-US" sz="1800" kern="1200" spc="-5" dirty="0">
                <a:solidFill>
                  <a:srgbClr val="993300"/>
                </a:solidFill>
                <a:ea typeface="+mn-ea"/>
              </a:rPr>
              <a:t>}</a:t>
            </a:r>
          </a:p>
        </p:txBody>
      </p:sp>
      <p:sp>
        <p:nvSpPr>
          <p:cNvPr id="7" name="object 3"/>
          <p:cNvSpPr/>
          <p:nvPr/>
        </p:nvSpPr>
        <p:spPr>
          <a:xfrm>
            <a:off x="294360" y="945355"/>
            <a:ext cx="6801766" cy="2426495"/>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082460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193" y="2267338"/>
            <a:ext cx="8217663" cy="998375"/>
          </a:xfrm>
        </p:spPr>
        <p:txBody>
          <a:bodyPr/>
          <a:lstStyle/>
          <a:p>
            <a:r>
              <a:rPr lang="en-US" sz="7200" dirty="0" smtClean="0"/>
              <a:t>Spring Framework</a:t>
            </a:r>
            <a:endParaRPr lang="en-US" sz="7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6180" y="-25032"/>
            <a:ext cx="1014519" cy="1014519"/>
          </a:xfrm>
          <a:prstGeom prst="rect">
            <a:avLst/>
          </a:prstGeom>
        </p:spPr>
      </p:pic>
      <p:sp>
        <p:nvSpPr>
          <p:cNvPr id="8" name="Shape 210"/>
          <p:cNvSpPr txBox="1">
            <a:spLocks/>
          </p:cNvSpPr>
          <p:nvPr/>
        </p:nvSpPr>
        <p:spPr>
          <a:xfrm>
            <a:off x="29757" y="4717586"/>
            <a:ext cx="5926914" cy="380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9pPr>
          </a:lstStyle>
          <a:p>
            <a:pPr marL="0" indent="0">
              <a:buNone/>
            </a:pPr>
            <a:r>
              <a:rPr lang="en-US" sz="1000" dirty="0" err="1" smtClean="0"/>
              <a:t>ph</a:t>
            </a:r>
            <a:r>
              <a:rPr lang="en-US" sz="1000" dirty="0" smtClean="0"/>
              <a:t> </a:t>
            </a:r>
            <a:r>
              <a:rPr lang="en-US" sz="1000" dirty="0"/>
              <a:t>n</a:t>
            </a:r>
            <a:r>
              <a:rPr lang="en-US" sz="1000" dirty="0" smtClean="0"/>
              <a:t>o: </a:t>
            </a:r>
            <a:r>
              <a:rPr lang="en-US" sz="1000" dirty="0" smtClean="0">
                <a:hlinkClick r:id="rId4"/>
              </a:rPr>
              <a:t>9513216462</a:t>
            </a:r>
            <a:r>
              <a:rPr lang="en-US" sz="1000" dirty="0" smtClean="0"/>
              <a:t> | email : </a:t>
            </a:r>
            <a:r>
              <a:rPr lang="en-US" sz="1000" dirty="0" smtClean="0">
                <a:hlinkClick r:id="rId5"/>
              </a:rPr>
              <a:t>info@emexotechnologies.com</a:t>
            </a:r>
            <a:r>
              <a:rPr lang="en-US" sz="1000" dirty="0" smtClean="0"/>
              <a:t> | website: </a:t>
            </a:r>
            <a:r>
              <a:rPr lang="en-US" sz="1000" dirty="0" smtClean="0">
                <a:hlinkClick r:id="rId6"/>
              </a:rPr>
              <a:t>https://www.emexotechnologies.com</a:t>
            </a:r>
            <a:endParaRPr lang="en-US" sz="1000" dirty="0"/>
          </a:p>
        </p:txBody>
      </p:sp>
    </p:spTree>
    <p:extLst>
      <p:ext uri="{BB962C8B-B14F-4D97-AF65-F5344CB8AC3E}">
        <p14:creationId xmlns:p14="http://schemas.microsoft.com/office/powerpoint/2010/main" val="3653703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1444" y="131959"/>
            <a:ext cx="8071510" cy="307777"/>
          </a:xfrm>
          <a:prstGeom prst="rect">
            <a:avLst/>
          </a:prstGeom>
        </p:spPr>
        <p:txBody>
          <a:bodyPr vert="horz" wrap="square" lIns="0" tIns="12065" rIns="0" bIns="0" rtlCol="0">
            <a:spAutoFit/>
          </a:bodyPr>
          <a:lstStyle/>
          <a:p>
            <a:pPr marL="12700">
              <a:lnSpc>
                <a:spcPct val="100000"/>
              </a:lnSpc>
              <a:spcBef>
                <a:spcPts val="95"/>
              </a:spcBef>
            </a:pPr>
            <a:r>
              <a:rPr lang="en-US" dirty="0" err="1" smtClean="0"/>
              <a:t>ItemReader</a:t>
            </a:r>
            <a:r>
              <a:rPr lang="en-US" dirty="0" smtClean="0"/>
              <a:t> (Contd..)</a:t>
            </a:r>
            <a:endParaRPr spc="-10" dirty="0"/>
          </a:p>
        </p:txBody>
      </p:sp>
      <p:sp>
        <p:nvSpPr>
          <p:cNvPr id="2" name="Content Placeholder 1"/>
          <p:cNvSpPr>
            <a:spLocks noGrp="1"/>
          </p:cNvSpPr>
          <p:nvPr>
            <p:ph sz="half" idx="2"/>
          </p:nvPr>
        </p:nvSpPr>
        <p:spPr>
          <a:xfrm>
            <a:off x="379649" y="643414"/>
            <a:ext cx="3977640" cy="4185761"/>
          </a:xfrm>
        </p:spPr>
        <p:txBody>
          <a:bodyPr/>
          <a:lstStyle/>
          <a:p>
            <a:r>
              <a:rPr lang="en-US" sz="1600" kern="1200" spc="-5" dirty="0">
                <a:solidFill>
                  <a:srgbClr val="993300"/>
                </a:solidFill>
                <a:latin typeface="Arial"/>
                <a:cs typeface="Arial"/>
              </a:rPr>
              <a:t>public class </a:t>
            </a:r>
            <a:r>
              <a:rPr lang="en-US" sz="1600" kern="1200" spc="-5" dirty="0" err="1">
                <a:solidFill>
                  <a:srgbClr val="993300"/>
                </a:solidFill>
                <a:latin typeface="Arial"/>
                <a:cs typeface="Arial"/>
              </a:rPr>
              <a:t>CustomerItemReader</a:t>
            </a:r>
            <a:r>
              <a:rPr lang="en-US" sz="1600" kern="1200" spc="-5" dirty="0">
                <a:solidFill>
                  <a:srgbClr val="993300"/>
                </a:solidFill>
                <a:latin typeface="Arial"/>
                <a:cs typeface="Arial"/>
              </a:rPr>
              <a:t> implements </a:t>
            </a:r>
            <a:r>
              <a:rPr lang="en-US" sz="1600" kern="1200" spc="-5" dirty="0" err="1">
                <a:solidFill>
                  <a:srgbClr val="993300"/>
                </a:solidFill>
                <a:latin typeface="Arial"/>
                <a:cs typeface="Arial"/>
              </a:rPr>
              <a:t>ItemReader</a:t>
            </a:r>
            <a:r>
              <a:rPr lang="en-US" sz="1600" kern="1200" spc="-5" dirty="0">
                <a:solidFill>
                  <a:srgbClr val="993300"/>
                </a:solidFill>
                <a:latin typeface="Arial"/>
                <a:cs typeface="Arial"/>
              </a:rPr>
              <a:t>&lt;Customer&gt; {</a:t>
            </a:r>
          </a:p>
          <a:p>
            <a:r>
              <a:rPr lang="en-US" sz="1600" kern="1200" spc="-5" dirty="0" smtClean="0">
                <a:solidFill>
                  <a:srgbClr val="993300"/>
                </a:solidFill>
                <a:latin typeface="Arial"/>
                <a:cs typeface="Arial"/>
              </a:rPr>
              <a:t>    </a:t>
            </a:r>
            <a:r>
              <a:rPr lang="en-US" sz="1600" kern="1200" spc="-5" dirty="0">
                <a:solidFill>
                  <a:srgbClr val="993300"/>
                </a:solidFill>
                <a:latin typeface="Arial"/>
                <a:cs typeface="Arial"/>
              </a:rPr>
              <a:t>private final String filename;</a:t>
            </a:r>
          </a:p>
          <a:p>
            <a:r>
              <a:rPr lang="en-US" sz="1600" kern="1200" spc="-5" dirty="0" smtClean="0">
                <a:solidFill>
                  <a:srgbClr val="993300"/>
                </a:solidFill>
                <a:latin typeface="Arial"/>
                <a:cs typeface="Arial"/>
              </a:rPr>
              <a:t>    </a:t>
            </a:r>
            <a:r>
              <a:rPr lang="en-US" sz="1600" kern="1200" spc="-5" dirty="0">
                <a:solidFill>
                  <a:srgbClr val="993300"/>
                </a:solidFill>
                <a:latin typeface="Arial"/>
                <a:cs typeface="Arial"/>
              </a:rPr>
              <a:t>private </a:t>
            </a:r>
            <a:r>
              <a:rPr lang="en-US" sz="1600" kern="1200" spc="-5" dirty="0" err="1">
                <a:solidFill>
                  <a:srgbClr val="993300"/>
                </a:solidFill>
                <a:latin typeface="Arial"/>
                <a:cs typeface="Arial"/>
              </a:rPr>
              <a:t>ItemReader</a:t>
            </a:r>
            <a:r>
              <a:rPr lang="en-US" sz="1600" kern="1200" spc="-5" dirty="0">
                <a:solidFill>
                  <a:srgbClr val="993300"/>
                </a:solidFill>
                <a:latin typeface="Arial"/>
                <a:cs typeface="Arial"/>
              </a:rPr>
              <a:t>&lt;Customer&gt; delegate</a:t>
            </a:r>
            <a:r>
              <a:rPr lang="en-US" sz="1600" kern="1200" spc="-5" dirty="0" smtClean="0">
                <a:solidFill>
                  <a:srgbClr val="993300"/>
                </a:solidFill>
                <a:latin typeface="Arial"/>
                <a:cs typeface="Arial"/>
              </a:rPr>
              <a:t>;</a:t>
            </a:r>
            <a:endParaRPr lang="en-US" sz="1600" kern="1200" spc="-5" dirty="0">
              <a:solidFill>
                <a:srgbClr val="993300"/>
              </a:solidFill>
              <a:latin typeface="Arial"/>
              <a:cs typeface="Arial"/>
            </a:endParaRPr>
          </a:p>
          <a:p>
            <a:r>
              <a:rPr lang="en-US" sz="1600" kern="1200" spc="-5" dirty="0">
                <a:solidFill>
                  <a:srgbClr val="993300"/>
                </a:solidFill>
                <a:latin typeface="Arial"/>
                <a:cs typeface="Arial"/>
              </a:rPr>
              <a:t>    public </a:t>
            </a:r>
            <a:r>
              <a:rPr lang="en-US" sz="1600" kern="1200" spc="-5" dirty="0" err="1">
                <a:solidFill>
                  <a:srgbClr val="993300"/>
                </a:solidFill>
                <a:latin typeface="Arial"/>
                <a:cs typeface="Arial"/>
              </a:rPr>
              <a:t>CustomerItemReader</a:t>
            </a:r>
            <a:r>
              <a:rPr lang="en-US" sz="1600" kern="1200" spc="-5" dirty="0">
                <a:solidFill>
                  <a:srgbClr val="993300"/>
                </a:solidFill>
                <a:latin typeface="Arial"/>
                <a:cs typeface="Arial"/>
              </a:rPr>
              <a:t>(final String filename) {</a:t>
            </a:r>
          </a:p>
          <a:p>
            <a:r>
              <a:rPr lang="en-US" sz="1600" kern="1200" spc="-5" dirty="0">
                <a:solidFill>
                  <a:srgbClr val="993300"/>
                </a:solidFill>
                <a:latin typeface="Arial"/>
                <a:cs typeface="Arial"/>
              </a:rPr>
              <a:t>        </a:t>
            </a:r>
            <a:r>
              <a:rPr lang="en-US" sz="1600" kern="1200" spc="-5" dirty="0" err="1">
                <a:solidFill>
                  <a:srgbClr val="993300"/>
                </a:solidFill>
                <a:latin typeface="Arial"/>
                <a:cs typeface="Arial"/>
              </a:rPr>
              <a:t>this.filename</a:t>
            </a:r>
            <a:r>
              <a:rPr lang="en-US" sz="1600" kern="1200" spc="-5" dirty="0">
                <a:solidFill>
                  <a:srgbClr val="993300"/>
                </a:solidFill>
                <a:latin typeface="Arial"/>
                <a:cs typeface="Arial"/>
              </a:rPr>
              <a:t> = filename;</a:t>
            </a:r>
          </a:p>
          <a:p>
            <a:r>
              <a:rPr lang="en-US" sz="1600" kern="1200" spc="-5" dirty="0">
                <a:solidFill>
                  <a:srgbClr val="993300"/>
                </a:solidFill>
                <a:latin typeface="Arial"/>
                <a:cs typeface="Arial"/>
              </a:rPr>
              <a:t>    </a:t>
            </a:r>
            <a:r>
              <a:rPr lang="en-US" sz="1600" kern="1200" spc="-5" dirty="0" smtClean="0">
                <a:solidFill>
                  <a:srgbClr val="993300"/>
                </a:solidFill>
                <a:latin typeface="Arial"/>
                <a:cs typeface="Arial"/>
              </a:rPr>
              <a:t>}</a:t>
            </a:r>
            <a:endParaRPr lang="en-US" sz="1600" kern="1200" spc="-5" dirty="0">
              <a:solidFill>
                <a:srgbClr val="993300"/>
              </a:solidFill>
              <a:latin typeface="Arial"/>
              <a:cs typeface="Arial"/>
            </a:endParaRPr>
          </a:p>
          <a:p>
            <a:r>
              <a:rPr lang="en-US" sz="1600" kern="1200" spc="-5" dirty="0">
                <a:solidFill>
                  <a:srgbClr val="993300"/>
                </a:solidFill>
                <a:latin typeface="Arial"/>
                <a:cs typeface="Arial"/>
              </a:rPr>
              <a:t>    </a:t>
            </a:r>
            <a:r>
              <a:rPr lang="en-US" sz="1600" kern="1200" spc="-5" dirty="0" smtClean="0">
                <a:solidFill>
                  <a:srgbClr val="993300"/>
                </a:solidFill>
                <a:latin typeface="Arial"/>
                <a:cs typeface="Arial"/>
              </a:rPr>
              <a:t>@Override</a:t>
            </a:r>
          </a:p>
          <a:p>
            <a:r>
              <a:rPr lang="en-US" sz="1600" kern="1200" spc="-5" dirty="0" smtClean="0">
                <a:solidFill>
                  <a:srgbClr val="993300"/>
                </a:solidFill>
                <a:latin typeface="Arial"/>
                <a:cs typeface="Arial"/>
              </a:rPr>
              <a:t>    public Customer read() throws Exception {</a:t>
            </a:r>
          </a:p>
          <a:p>
            <a:r>
              <a:rPr lang="en-US" sz="1600" kern="1200" spc="-5" dirty="0" smtClean="0">
                <a:solidFill>
                  <a:srgbClr val="993300"/>
                </a:solidFill>
                <a:latin typeface="Arial"/>
                <a:cs typeface="Arial"/>
              </a:rPr>
              <a:t>        if (delegate == null) {</a:t>
            </a:r>
          </a:p>
          <a:p>
            <a:r>
              <a:rPr lang="en-US" sz="1600" kern="1200" spc="-5" dirty="0" smtClean="0">
                <a:solidFill>
                  <a:srgbClr val="993300"/>
                </a:solidFill>
                <a:latin typeface="Arial"/>
                <a:cs typeface="Arial"/>
              </a:rPr>
              <a:t>            delegate = new </a:t>
            </a:r>
            <a:r>
              <a:rPr lang="en-US" sz="1600" kern="1200" spc="-5" dirty="0" err="1" smtClean="0">
                <a:solidFill>
                  <a:srgbClr val="993300"/>
                </a:solidFill>
                <a:latin typeface="Arial"/>
                <a:cs typeface="Arial"/>
              </a:rPr>
              <a:t>IteratorItemReader</a:t>
            </a:r>
            <a:r>
              <a:rPr lang="en-US" sz="1600" kern="1200" spc="-5" dirty="0" smtClean="0">
                <a:solidFill>
                  <a:srgbClr val="993300"/>
                </a:solidFill>
                <a:latin typeface="Arial"/>
                <a:cs typeface="Arial"/>
              </a:rPr>
              <a:t>&lt;&gt;(customers());</a:t>
            </a:r>
          </a:p>
          <a:p>
            <a:r>
              <a:rPr lang="en-US" sz="1600" kern="1200" spc="-5" dirty="0" smtClean="0">
                <a:solidFill>
                  <a:srgbClr val="993300"/>
                </a:solidFill>
                <a:latin typeface="Arial"/>
                <a:cs typeface="Arial"/>
              </a:rPr>
              <a:t>        }</a:t>
            </a:r>
          </a:p>
          <a:p>
            <a:r>
              <a:rPr lang="en-US" sz="1600" kern="1200" spc="-5" dirty="0" smtClean="0">
                <a:solidFill>
                  <a:srgbClr val="993300"/>
                </a:solidFill>
                <a:latin typeface="Arial"/>
                <a:cs typeface="Arial"/>
              </a:rPr>
              <a:t>        return </a:t>
            </a:r>
            <a:r>
              <a:rPr lang="en-US" sz="1600" kern="1200" spc="-5" dirty="0" err="1" smtClean="0">
                <a:solidFill>
                  <a:srgbClr val="993300"/>
                </a:solidFill>
                <a:latin typeface="Arial"/>
                <a:cs typeface="Arial"/>
              </a:rPr>
              <a:t>delegate.read</a:t>
            </a:r>
            <a:r>
              <a:rPr lang="en-US" sz="1600" kern="1200" spc="-5" dirty="0" smtClean="0">
                <a:solidFill>
                  <a:srgbClr val="993300"/>
                </a:solidFill>
                <a:latin typeface="Arial"/>
                <a:cs typeface="Arial"/>
              </a:rPr>
              <a:t>();</a:t>
            </a:r>
          </a:p>
          <a:p>
            <a:r>
              <a:rPr lang="en-US" sz="1600" kern="1200" spc="-5" dirty="0" smtClean="0">
                <a:solidFill>
                  <a:srgbClr val="993300"/>
                </a:solidFill>
                <a:latin typeface="Arial"/>
                <a:cs typeface="Arial"/>
              </a:rPr>
              <a:t>    }</a:t>
            </a:r>
            <a:endParaRPr lang="en-US" sz="1600" kern="1200" spc="-5" dirty="0">
              <a:solidFill>
                <a:srgbClr val="993300"/>
              </a:solidFill>
              <a:latin typeface="Arial"/>
              <a:cs typeface="Arial"/>
            </a:endParaRPr>
          </a:p>
        </p:txBody>
      </p:sp>
      <p:sp>
        <p:nvSpPr>
          <p:cNvPr id="5" name="Content Placeholder 4"/>
          <p:cNvSpPr>
            <a:spLocks noGrp="1"/>
          </p:cNvSpPr>
          <p:nvPr>
            <p:ph sz="half" idx="3"/>
          </p:nvPr>
        </p:nvSpPr>
        <p:spPr>
          <a:xfrm>
            <a:off x="4432935" y="791466"/>
            <a:ext cx="3977640" cy="2462213"/>
          </a:xfrm>
        </p:spPr>
        <p:txBody>
          <a:bodyPr/>
          <a:lstStyle/>
          <a:p>
            <a:r>
              <a:rPr lang="en-US" sz="1600" kern="1200" spc="-5" dirty="0">
                <a:solidFill>
                  <a:srgbClr val="993300"/>
                </a:solidFill>
                <a:latin typeface="Arial"/>
                <a:cs typeface="Arial"/>
              </a:rPr>
              <a:t>private List&lt;Customer&gt; customers() throws </a:t>
            </a:r>
            <a:r>
              <a:rPr lang="en-US" sz="1600" kern="1200" spc="-5" dirty="0" err="1">
                <a:solidFill>
                  <a:srgbClr val="993300"/>
                </a:solidFill>
                <a:latin typeface="Arial"/>
                <a:cs typeface="Arial"/>
              </a:rPr>
              <a:t>FileNotFoundException</a:t>
            </a:r>
            <a:r>
              <a:rPr lang="en-US" sz="1600" kern="1200" spc="-5" dirty="0">
                <a:solidFill>
                  <a:srgbClr val="993300"/>
                </a:solidFill>
                <a:latin typeface="Arial"/>
                <a:cs typeface="Arial"/>
              </a:rPr>
              <a:t> {</a:t>
            </a:r>
          </a:p>
          <a:p>
            <a:r>
              <a:rPr lang="en-US" sz="1600" kern="1200" spc="-5" dirty="0">
                <a:solidFill>
                  <a:srgbClr val="993300"/>
                </a:solidFill>
                <a:latin typeface="Arial"/>
                <a:cs typeface="Arial"/>
              </a:rPr>
              <a:t>        try (</a:t>
            </a:r>
            <a:r>
              <a:rPr lang="en-US" sz="1600" kern="1200" spc="-5" dirty="0" err="1">
                <a:solidFill>
                  <a:srgbClr val="993300"/>
                </a:solidFill>
                <a:latin typeface="Arial"/>
                <a:cs typeface="Arial"/>
              </a:rPr>
              <a:t>XMLDecoder</a:t>
            </a:r>
            <a:r>
              <a:rPr lang="en-US" sz="1600" kern="1200" spc="-5" dirty="0">
                <a:solidFill>
                  <a:srgbClr val="993300"/>
                </a:solidFill>
                <a:latin typeface="Arial"/>
                <a:cs typeface="Arial"/>
              </a:rPr>
              <a:t> decoder = new </a:t>
            </a:r>
            <a:r>
              <a:rPr lang="en-US" sz="1600" kern="1200" spc="-5" dirty="0" err="1">
                <a:solidFill>
                  <a:srgbClr val="993300"/>
                </a:solidFill>
                <a:latin typeface="Arial"/>
                <a:cs typeface="Arial"/>
              </a:rPr>
              <a:t>XMLDecoder</a:t>
            </a:r>
            <a:r>
              <a:rPr lang="en-US" sz="1600" kern="1200" spc="-5" dirty="0">
                <a:solidFill>
                  <a:srgbClr val="993300"/>
                </a:solidFill>
                <a:latin typeface="Arial"/>
                <a:cs typeface="Arial"/>
              </a:rPr>
              <a:t>(new </a:t>
            </a:r>
            <a:r>
              <a:rPr lang="en-US" sz="1600" kern="1200" spc="-5" dirty="0" err="1">
                <a:solidFill>
                  <a:srgbClr val="993300"/>
                </a:solidFill>
                <a:latin typeface="Arial"/>
                <a:cs typeface="Arial"/>
              </a:rPr>
              <a:t>FileInputStream</a:t>
            </a:r>
            <a:r>
              <a:rPr lang="en-US" sz="1600" kern="1200" spc="-5" dirty="0">
                <a:solidFill>
                  <a:srgbClr val="993300"/>
                </a:solidFill>
                <a:latin typeface="Arial"/>
                <a:cs typeface="Arial"/>
              </a:rPr>
              <a:t>(filename))) {</a:t>
            </a:r>
          </a:p>
          <a:p>
            <a:r>
              <a:rPr lang="en-US" sz="1600" kern="1200" spc="-5" dirty="0">
                <a:solidFill>
                  <a:srgbClr val="993300"/>
                </a:solidFill>
                <a:latin typeface="Arial"/>
                <a:cs typeface="Arial"/>
              </a:rPr>
              <a:t>            return (List&lt;Customer&gt;) </a:t>
            </a:r>
            <a:r>
              <a:rPr lang="en-US" sz="1600" kern="1200" spc="-5" dirty="0" err="1">
                <a:solidFill>
                  <a:srgbClr val="993300"/>
                </a:solidFill>
                <a:latin typeface="Arial"/>
                <a:cs typeface="Arial"/>
              </a:rPr>
              <a:t>decoder.readObject</a:t>
            </a:r>
            <a:r>
              <a:rPr lang="en-US" sz="1600" kern="1200" spc="-5" dirty="0">
                <a:solidFill>
                  <a:srgbClr val="993300"/>
                </a:solidFill>
                <a:latin typeface="Arial"/>
                <a:cs typeface="Arial"/>
              </a:rPr>
              <a:t>();</a:t>
            </a:r>
          </a:p>
          <a:p>
            <a:r>
              <a:rPr lang="en-US" sz="1600" kern="1200" spc="-5" dirty="0">
                <a:solidFill>
                  <a:srgbClr val="993300"/>
                </a:solidFill>
                <a:latin typeface="Arial"/>
                <a:cs typeface="Arial"/>
              </a:rPr>
              <a:t>        }</a:t>
            </a:r>
          </a:p>
          <a:p>
            <a:r>
              <a:rPr lang="en-US" sz="1600" kern="1200" spc="-5" dirty="0">
                <a:solidFill>
                  <a:srgbClr val="993300"/>
                </a:solidFill>
                <a:latin typeface="Arial"/>
                <a:cs typeface="Arial"/>
              </a:rPr>
              <a:t>    }</a:t>
            </a:r>
          </a:p>
          <a:p>
            <a:r>
              <a:rPr lang="en-US" sz="1600" kern="1200" spc="-5" dirty="0">
                <a:solidFill>
                  <a:srgbClr val="993300"/>
                </a:solidFill>
                <a:latin typeface="Arial"/>
                <a:cs typeface="Arial"/>
              </a:rPr>
              <a:t>}</a:t>
            </a:r>
          </a:p>
        </p:txBody>
      </p:sp>
      <p:sp>
        <p:nvSpPr>
          <p:cNvPr id="4" name="Footer Placeholder 3"/>
          <p:cNvSpPr>
            <a:spLocks noGrp="1"/>
          </p:cNvSpPr>
          <p:nvPr>
            <p:ph type="ftr" sz="quarter" idx="5"/>
          </p:nvPr>
        </p:nvSpPr>
        <p:spPr>
          <a:xfrm>
            <a:off x="314325" y="4886325"/>
            <a:ext cx="5730240" cy="276999"/>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bject 3"/>
          <p:cNvSpPr/>
          <p:nvPr/>
        </p:nvSpPr>
        <p:spPr>
          <a:xfrm>
            <a:off x="76199" y="571500"/>
            <a:ext cx="8562181" cy="4314825"/>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dirty="0"/>
          </a:p>
        </p:txBody>
      </p:sp>
    </p:spTree>
    <p:extLst>
      <p:ext uri="{BB962C8B-B14F-4D97-AF65-F5344CB8AC3E}">
        <p14:creationId xmlns:p14="http://schemas.microsoft.com/office/powerpoint/2010/main" val="721664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err="1" smtClean="0"/>
              <a:t>ItemProcessor</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2" name="Rectangle 1"/>
          <p:cNvSpPr/>
          <p:nvPr/>
        </p:nvSpPr>
        <p:spPr>
          <a:xfrm>
            <a:off x="238125" y="685800"/>
            <a:ext cx="7894638" cy="2885405"/>
          </a:xfrm>
          <a:prstGeom prst="rect">
            <a:avLst/>
          </a:prstGeom>
        </p:spPr>
        <p:txBody>
          <a:bodyPr wrap="square">
            <a:spAutoFit/>
          </a:bodyPr>
          <a:lstStyle/>
          <a:p>
            <a:pPr marL="356870" indent="-344805">
              <a:spcBef>
                <a:spcPts val="925"/>
              </a:spcBef>
              <a:buClr>
                <a:srgbClr val="C00000"/>
              </a:buClr>
              <a:buSzPct val="150000"/>
              <a:buFont typeface="Trebuchet MS"/>
              <a:buChar char="●"/>
              <a:tabLst>
                <a:tab pos="357505" algn="l"/>
              </a:tabLst>
            </a:pPr>
            <a:r>
              <a:rPr lang="en-US" sz="1800" b="1" dirty="0" err="1"/>
              <a:t>ItemProcessors</a:t>
            </a:r>
            <a:r>
              <a:rPr lang="en-US" sz="1800" b="1" dirty="0"/>
              <a:t> transform input items and introduce business logic in an item-oriented processing scenario. </a:t>
            </a:r>
            <a:endParaRPr lang="en-US" sz="1800" b="1" dirty="0" smtClean="0"/>
          </a:p>
          <a:p>
            <a:pPr marL="356870" indent="-344805">
              <a:spcBef>
                <a:spcPts val="925"/>
              </a:spcBef>
              <a:buClr>
                <a:srgbClr val="C00000"/>
              </a:buClr>
              <a:buSzPct val="150000"/>
              <a:buFont typeface="Trebuchet MS"/>
              <a:buChar char="●"/>
              <a:tabLst>
                <a:tab pos="357505" algn="l"/>
              </a:tabLst>
            </a:pPr>
            <a:r>
              <a:rPr lang="en-US" sz="1800" b="1" dirty="0" smtClean="0"/>
              <a:t>They </a:t>
            </a:r>
            <a:r>
              <a:rPr lang="en-US" sz="1800" b="1" dirty="0"/>
              <a:t>must provide an implementation of the interface </a:t>
            </a:r>
            <a:r>
              <a:rPr lang="en-US" sz="1800" b="1" dirty="0" err="1"/>
              <a:t>org.springframework.batch.item.ItemProcessor</a:t>
            </a:r>
            <a:r>
              <a:rPr lang="en-US" sz="1800" b="1" dirty="0" smtClean="0"/>
              <a:t>:</a:t>
            </a:r>
          </a:p>
          <a:p>
            <a:pPr marL="356870" indent="-344805">
              <a:spcBef>
                <a:spcPts val="925"/>
              </a:spcBef>
              <a:buClr>
                <a:srgbClr val="C00000"/>
              </a:buClr>
              <a:buSzPct val="150000"/>
              <a:buFont typeface="Trebuchet MS"/>
              <a:buChar char="●"/>
              <a:tabLst>
                <a:tab pos="357505" algn="l"/>
              </a:tabLst>
            </a:pPr>
            <a:endParaRPr lang="en-US" sz="1800" b="1" dirty="0"/>
          </a:p>
          <a:p>
            <a:pPr marL="12065">
              <a:spcBef>
                <a:spcPts val="925"/>
              </a:spcBef>
              <a:buClr>
                <a:srgbClr val="C00000"/>
              </a:buClr>
              <a:buSzPct val="150000"/>
              <a:tabLst>
                <a:tab pos="357505" algn="l"/>
              </a:tabLst>
            </a:pPr>
            <a:r>
              <a:rPr lang="en-US" sz="1800" b="1" dirty="0" smtClean="0"/>
              <a:t>	</a:t>
            </a:r>
            <a:r>
              <a:rPr lang="en-US" sz="1800" kern="1200" spc="-5" dirty="0">
                <a:solidFill>
                  <a:srgbClr val="993300"/>
                </a:solidFill>
                <a:ea typeface="+mn-ea"/>
              </a:rPr>
              <a:t>public </a:t>
            </a:r>
            <a:r>
              <a:rPr lang="en-US" sz="1800" kern="1200" spc="-5" dirty="0">
                <a:solidFill>
                  <a:srgbClr val="993300"/>
                </a:solidFill>
                <a:ea typeface="+mn-ea"/>
              </a:rPr>
              <a:t>interface </a:t>
            </a:r>
            <a:r>
              <a:rPr lang="en-US" sz="1800" kern="1200" spc="-5" dirty="0" err="1">
                <a:solidFill>
                  <a:srgbClr val="993300"/>
                </a:solidFill>
                <a:ea typeface="+mn-ea"/>
              </a:rPr>
              <a:t>ItemProcessor</a:t>
            </a:r>
            <a:r>
              <a:rPr lang="en-US" sz="1800" kern="1200" spc="-5" dirty="0">
                <a:solidFill>
                  <a:srgbClr val="993300"/>
                </a:solidFill>
                <a:ea typeface="+mn-ea"/>
              </a:rPr>
              <a:t>&lt;I, O&gt; {</a:t>
            </a:r>
          </a:p>
          <a:p>
            <a:pPr marL="12065">
              <a:spcBef>
                <a:spcPts val="925"/>
              </a:spcBef>
              <a:buClr>
                <a:srgbClr val="C00000"/>
              </a:buClr>
              <a:buSzPct val="150000"/>
              <a:tabLst>
                <a:tab pos="357505" algn="l"/>
              </a:tabLst>
            </a:pPr>
            <a:r>
              <a:rPr lang="en-US" sz="1800" kern="1200" spc="-5" dirty="0">
                <a:solidFill>
                  <a:srgbClr val="993300"/>
                </a:solidFill>
                <a:ea typeface="+mn-ea"/>
              </a:rPr>
              <a:t>    </a:t>
            </a:r>
            <a:r>
              <a:rPr lang="en-US" sz="1800" kern="1200" spc="-5" dirty="0">
                <a:solidFill>
                  <a:srgbClr val="993300"/>
                </a:solidFill>
                <a:ea typeface="+mn-ea"/>
              </a:rPr>
              <a:t>		O </a:t>
            </a:r>
            <a:r>
              <a:rPr lang="en-US" sz="1800" kern="1200" spc="-5" dirty="0">
                <a:solidFill>
                  <a:srgbClr val="993300"/>
                </a:solidFill>
                <a:ea typeface="+mn-ea"/>
              </a:rPr>
              <a:t>process(I item) throws Exception;</a:t>
            </a:r>
          </a:p>
          <a:p>
            <a:pPr marL="12065">
              <a:spcBef>
                <a:spcPts val="925"/>
              </a:spcBef>
              <a:buClr>
                <a:srgbClr val="C00000"/>
              </a:buClr>
              <a:buSzPct val="150000"/>
              <a:tabLst>
                <a:tab pos="357505" algn="l"/>
              </a:tabLst>
            </a:pPr>
            <a:r>
              <a:rPr lang="en-US" sz="1800" kern="1200" spc="-5" dirty="0">
                <a:solidFill>
                  <a:srgbClr val="993300"/>
                </a:solidFill>
                <a:ea typeface="+mn-ea"/>
              </a:rPr>
              <a:t>	}</a:t>
            </a:r>
            <a:endParaRPr lang="en-US" sz="1800" kern="1200" spc="-5" dirty="0">
              <a:solidFill>
                <a:srgbClr val="993300"/>
              </a:solidFill>
              <a:ea typeface="+mn-ea"/>
            </a:endParaRPr>
          </a:p>
        </p:txBody>
      </p:sp>
      <p:sp>
        <p:nvSpPr>
          <p:cNvPr id="6" name="object 3"/>
          <p:cNvSpPr/>
          <p:nvPr/>
        </p:nvSpPr>
        <p:spPr>
          <a:xfrm>
            <a:off x="294360" y="2128501"/>
            <a:ext cx="4992015" cy="2110123"/>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4138449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err="1" smtClean="0"/>
              <a:t>ItemProcessor</a:t>
            </a:r>
            <a:r>
              <a:rPr lang="en-US" dirty="0" smtClean="0"/>
              <a:t> (Contd..)</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2" name="Rectangle 1"/>
          <p:cNvSpPr/>
          <p:nvPr/>
        </p:nvSpPr>
        <p:spPr>
          <a:xfrm>
            <a:off x="238125" y="685800"/>
            <a:ext cx="7894638" cy="2931572"/>
          </a:xfrm>
          <a:prstGeom prst="rect">
            <a:avLst/>
          </a:prstGeom>
        </p:spPr>
        <p:txBody>
          <a:bodyPr wrap="square">
            <a:spAutoFit/>
          </a:bodyPr>
          <a:lstStyle/>
          <a:p>
            <a:pPr marL="356870" indent="-344805">
              <a:spcBef>
                <a:spcPts val="925"/>
              </a:spcBef>
              <a:buClr>
                <a:srgbClr val="C00000"/>
              </a:buClr>
              <a:buSzPct val="150000"/>
              <a:buFont typeface="Trebuchet MS"/>
              <a:buChar char="●"/>
              <a:tabLst>
                <a:tab pos="357505" algn="l"/>
              </a:tabLst>
            </a:pPr>
            <a:r>
              <a:rPr lang="en-US" sz="1800" b="1" dirty="0"/>
              <a:t>The method process() accepts one instance of the I class and may or may not return an instance of the same type. </a:t>
            </a:r>
            <a:endParaRPr lang="en-US" sz="1800" b="1" dirty="0" smtClean="0"/>
          </a:p>
          <a:p>
            <a:pPr marL="356870" indent="-344805">
              <a:spcBef>
                <a:spcPts val="925"/>
              </a:spcBef>
              <a:buClr>
                <a:srgbClr val="C00000"/>
              </a:buClr>
              <a:buSzPct val="150000"/>
              <a:buFont typeface="Trebuchet MS"/>
              <a:buChar char="●"/>
              <a:tabLst>
                <a:tab pos="357505" algn="l"/>
              </a:tabLst>
            </a:pPr>
            <a:r>
              <a:rPr lang="en-US" sz="1800" b="1" dirty="0" smtClean="0"/>
              <a:t>Returning </a:t>
            </a:r>
            <a:r>
              <a:rPr lang="en-US" sz="1800" b="1" dirty="0"/>
              <a:t>null indicates that the item should not continue to be processed. </a:t>
            </a:r>
            <a:endParaRPr lang="en-US" sz="1800" b="1" dirty="0" smtClean="0"/>
          </a:p>
          <a:p>
            <a:pPr marL="356870" indent="-344805">
              <a:spcBef>
                <a:spcPts val="925"/>
              </a:spcBef>
              <a:buClr>
                <a:srgbClr val="C00000"/>
              </a:buClr>
              <a:buSzPct val="150000"/>
              <a:buFont typeface="Trebuchet MS"/>
              <a:buChar char="●"/>
              <a:tabLst>
                <a:tab pos="357505" algn="l"/>
              </a:tabLst>
            </a:pPr>
            <a:r>
              <a:rPr lang="en-US" sz="1800" b="1" dirty="0" smtClean="0"/>
              <a:t>As </a:t>
            </a:r>
            <a:r>
              <a:rPr lang="en-US" sz="1800" b="1" dirty="0"/>
              <a:t>usual, Spring provides few standard processors, such as </a:t>
            </a:r>
            <a:r>
              <a:rPr lang="en-US" sz="1800" b="1" dirty="0" err="1"/>
              <a:t>CompositeItemProcessor</a:t>
            </a:r>
            <a:r>
              <a:rPr lang="en-US" sz="1800" b="1" dirty="0"/>
              <a:t> that passes the item through a sequence of injected </a:t>
            </a:r>
            <a:r>
              <a:rPr lang="en-US" sz="1800" b="1" dirty="0" err="1"/>
              <a:t>ItemProcessors</a:t>
            </a:r>
            <a:r>
              <a:rPr lang="en-US" sz="1800" b="1" dirty="0"/>
              <a:t> and a </a:t>
            </a:r>
            <a:r>
              <a:rPr lang="en-US" sz="1800" b="1" dirty="0" err="1"/>
              <a:t>ValidatingItemProcessor</a:t>
            </a:r>
            <a:r>
              <a:rPr lang="en-US" sz="1800" b="1" dirty="0"/>
              <a:t> that validates input.</a:t>
            </a:r>
          </a:p>
          <a:p>
            <a:pPr marL="12065">
              <a:spcBef>
                <a:spcPts val="925"/>
              </a:spcBef>
              <a:buClr>
                <a:srgbClr val="C00000"/>
              </a:buClr>
              <a:buSzPct val="150000"/>
              <a:tabLst>
                <a:tab pos="357505" algn="l"/>
              </a:tabLst>
            </a:pPr>
            <a:r>
              <a:rPr lang="en-US" sz="1800" b="1" dirty="0" smtClean="0"/>
              <a:t>	</a:t>
            </a:r>
            <a:endParaRPr lang="en-US" sz="1800" kern="1200" spc="-5" dirty="0">
              <a:solidFill>
                <a:srgbClr val="993300"/>
              </a:solidFill>
              <a:ea typeface="+mn-ea"/>
            </a:endParaRPr>
          </a:p>
        </p:txBody>
      </p:sp>
    </p:spTree>
    <p:extLst>
      <p:ext uri="{BB962C8B-B14F-4D97-AF65-F5344CB8AC3E}">
        <p14:creationId xmlns:p14="http://schemas.microsoft.com/office/powerpoint/2010/main" val="3904456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err="1" smtClean="0"/>
              <a:t>ItemProcessor</a:t>
            </a:r>
            <a:r>
              <a:rPr lang="en-US" dirty="0" smtClean="0"/>
              <a:t> (Contd..)</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2" name="Rectangle 1"/>
          <p:cNvSpPr/>
          <p:nvPr/>
        </p:nvSpPr>
        <p:spPr>
          <a:xfrm>
            <a:off x="561975" y="685800"/>
            <a:ext cx="7570787" cy="4062651"/>
          </a:xfrm>
          <a:prstGeom prst="rect">
            <a:avLst/>
          </a:prstGeom>
        </p:spPr>
        <p:txBody>
          <a:bodyPr wrap="square">
            <a:spAutoFit/>
          </a:bodyPr>
          <a:lstStyle/>
          <a:p>
            <a:pPr marL="12065">
              <a:spcBef>
                <a:spcPts val="925"/>
              </a:spcBef>
              <a:buClr>
                <a:srgbClr val="C00000"/>
              </a:buClr>
              <a:buSzPct val="150000"/>
              <a:tabLst>
                <a:tab pos="357505" algn="l"/>
              </a:tabLst>
            </a:pPr>
            <a:r>
              <a:rPr lang="en-US" sz="1800" kern="1200" spc="-5" dirty="0" smtClean="0">
                <a:solidFill>
                  <a:srgbClr val="993300"/>
                </a:solidFill>
                <a:ea typeface="+mn-ea"/>
              </a:rPr>
              <a:t>public </a:t>
            </a:r>
            <a:r>
              <a:rPr lang="en-US" sz="1800" kern="1200" spc="-5" dirty="0">
                <a:solidFill>
                  <a:srgbClr val="993300"/>
                </a:solidFill>
                <a:ea typeface="+mn-ea"/>
              </a:rPr>
              <a:t>class </a:t>
            </a:r>
            <a:r>
              <a:rPr lang="en-US" sz="1800" kern="1200" spc="-5" dirty="0" err="1">
                <a:solidFill>
                  <a:srgbClr val="993300"/>
                </a:solidFill>
                <a:ea typeface="+mn-ea"/>
              </a:rPr>
              <a:t>BirthdayFilterProcessor</a:t>
            </a:r>
            <a:r>
              <a:rPr lang="en-US" sz="1800" kern="1200" spc="-5" dirty="0">
                <a:solidFill>
                  <a:srgbClr val="993300"/>
                </a:solidFill>
                <a:ea typeface="+mn-ea"/>
              </a:rPr>
              <a:t> implements </a:t>
            </a:r>
            <a:r>
              <a:rPr lang="en-US" sz="1800" kern="1200" spc="-5" dirty="0" err="1">
                <a:solidFill>
                  <a:srgbClr val="993300"/>
                </a:solidFill>
                <a:ea typeface="+mn-ea"/>
              </a:rPr>
              <a:t>ItemProcessor</a:t>
            </a:r>
            <a:r>
              <a:rPr lang="en-US" sz="1800" kern="1200" spc="-5" dirty="0">
                <a:solidFill>
                  <a:srgbClr val="993300"/>
                </a:solidFill>
                <a:ea typeface="+mn-ea"/>
              </a:rPr>
              <a:t>&lt;Customer, Customer&gt; {</a:t>
            </a:r>
          </a:p>
          <a:p>
            <a:pPr marL="12065">
              <a:spcBef>
                <a:spcPts val="925"/>
              </a:spcBef>
              <a:buClr>
                <a:srgbClr val="C00000"/>
              </a:buClr>
              <a:buSzPct val="150000"/>
              <a:tabLst>
                <a:tab pos="357505" algn="l"/>
              </a:tabLst>
            </a:pPr>
            <a:r>
              <a:rPr lang="en-US" sz="1800" kern="1200" spc="-5" dirty="0">
                <a:solidFill>
                  <a:srgbClr val="993300"/>
                </a:solidFill>
                <a:ea typeface="+mn-ea"/>
              </a:rPr>
              <a:t>    @Override</a:t>
            </a:r>
          </a:p>
          <a:p>
            <a:pPr marL="12065">
              <a:spcBef>
                <a:spcPts val="925"/>
              </a:spcBef>
              <a:buClr>
                <a:srgbClr val="C00000"/>
              </a:buClr>
              <a:buSzPct val="150000"/>
              <a:tabLst>
                <a:tab pos="357505" algn="l"/>
              </a:tabLst>
            </a:pPr>
            <a:r>
              <a:rPr lang="en-US" sz="1800" kern="1200" spc="-5" dirty="0">
                <a:solidFill>
                  <a:srgbClr val="993300"/>
                </a:solidFill>
                <a:ea typeface="+mn-ea"/>
              </a:rPr>
              <a:t>    public Customer process(final Customer item) throws Exception {</a:t>
            </a:r>
          </a:p>
          <a:p>
            <a:pPr marL="12065">
              <a:spcBef>
                <a:spcPts val="925"/>
              </a:spcBef>
              <a:buClr>
                <a:srgbClr val="C00000"/>
              </a:buClr>
              <a:buSzPct val="150000"/>
              <a:tabLst>
                <a:tab pos="357505" algn="l"/>
              </a:tabLst>
            </a:pPr>
            <a:r>
              <a:rPr lang="en-US" sz="1800" kern="1200" spc="-5" dirty="0">
                <a:solidFill>
                  <a:srgbClr val="993300"/>
                </a:solidFill>
                <a:ea typeface="+mn-ea"/>
              </a:rPr>
              <a:t>        if (new </a:t>
            </a:r>
            <a:r>
              <a:rPr lang="en-US" sz="1800" kern="1200" spc="-5" dirty="0" err="1">
                <a:solidFill>
                  <a:srgbClr val="993300"/>
                </a:solidFill>
                <a:ea typeface="+mn-ea"/>
              </a:rPr>
              <a:t>GregorianCalendar</a:t>
            </a:r>
            <a:r>
              <a:rPr lang="en-US" sz="1800" kern="1200" spc="-5" dirty="0">
                <a:solidFill>
                  <a:srgbClr val="993300"/>
                </a:solidFill>
                <a:ea typeface="+mn-ea"/>
              </a:rPr>
              <a:t>().get(</a:t>
            </a:r>
            <a:r>
              <a:rPr lang="en-US" sz="1800" kern="1200" spc="-5" dirty="0" err="1">
                <a:solidFill>
                  <a:srgbClr val="993300"/>
                </a:solidFill>
                <a:ea typeface="+mn-ea"/>
              </a:rPr>
              <a:t>Calendar.MONTH</a:t>
            </a:r>
            <a:r>
              <a:rPr lang="en-US" sz="1800" kern="1200" spc="-5" dirty="0">
                <a:solidFill>
                  <a:srgbClr val="993300"/>
                </a:solidFill>
                <a:ea typeface="+mn-ea"/>
              </a:rPr>
              <a:t>) == </a:t>
            </a:r>
            <a:r>
              <a:rPr lang="en-US" sz="1800" kern="1200" spc="-5" dirty="0" err="1">
                <a:solidFill>
                  <a:srgbClr val="993300"/>
                </a:solidFill>
                <a:ea typeface="+mn-ea"/>
              </a:rPr>
              <a:t>item.getBirthday</a:t>
            </a:r>
            <a:r>
              <a:rPr lang="en-US" sz="1800" kern="1200" spc="-5" dirty="0">
                <a:solidFill>
                  <a:srgbClr val="993300"/>
                </a:solidFill>
                <a:ea typeface="+mn-ea"/>
              </a:rPr>
              <a:t>().get(</a:t>
            </a:r>
            <a:r>
              <a:rPr lang="en-US" sz="1800" kern="1200" spc="-5" dirty="0" err="1">
                <a:solidFill>
                  <a:srgbClr val="993300"/>
                </a:solidFill>
                <a:ea typeface="+mn-ea"/>
              </a:rPr>
              <a:t>Calendar.MONTH</a:t>
            </a:r>
            <a:r>
              <a:rPr lang="en-US" sz="1800" kern="1200" spc="-5" dirty="0">
                <a:solidFill>
                  <a:srgbClr val="993300"/>
                </a:solidFill>
                <a:ea typeface="+mn-ea"/>
              </a:rPr>
              <a:t>)) {</a:t>
            </a:r>
          </a:p>
          <a:p>
            <a:pPr marL="12065">
              <a:spcBef>
                <a:spcPts val="925"/>
              </a:spcBef>
              <a:buClr>
                <a:srgbClr val="C00000"/>
              </a:buClr>
              <a:buSzPct val="150000"/>
              <a:tabLst>
                <a:tab pos="357505" algn="l"/>
              </a:tabLst>
            </a:pPr>
            <a:r>
              <a:rPr lang="en-US" sz="1800" kern="1200" spc="-5" dirty="0">
                <a:solidFill>
                  <a:srgbClr val="993300"/>
                </a:solidFill>
                <a:ea typeface="+mn-ea"/>
              </a:rPr>
              <a:t>            return item;</a:t>
            </a:r>
          </a:p>
          <a:p>
            <a:pPr marL="12065">
              <a:spcBef>
                <a:spcPts val="925"/>
              </a:spcBef>
              <a:buClr>
                <a:srgbClr val="C00000"/>
              </a:buClr>
              <a:buSzPct val="150000"/>
              <a:tabLst>
                <a:tab pos="357505" algn="l"/>
              </a:tabLst>
            </a:pPr>
            <a:r>
              <a:rPr lang="en-US" sz="1800" kern="1200" spc="-5" dirty="0">
                <a:solidFill>
                  <a:srgbClr val="993300"/>
                </a:solidFill>
                <a:ea typeface="+mn-ea"/>
              </a:rPr>
              <a:t>        }</a:t>
            </a:r>
          </a:p>
          <a:p>
            <a:pPr marL="12065">
              <a:spcBef>
                <a:spcPts val="925"/>
              </a:spcBef>
              <a:buClr>
                <a:srgbClr val="C00000"/>
              </a:buClr>
              <a:buSzPct val="150000"/>
              <a:tabLst>
                <a:tab pos="357505" algn="l"/>
              </a:tabLst>
            </a:pPr>
            <a:r>
              <a:rPr lang="en-US" sz="1800" kern="1200" spc="-5" dirty="0">
                <a:solidFill>
                  <a:srgbClr val="993300"/>
                </a:solidFill>
                <a:ea typeface="+mn-ea"/>
              </a:rPr>
              <a:t>        return null;</a:t>
            </a:r>
          </a:p>
          <a:p>
            <a:pPr marL="12065">
              <a:spcBef>
                <a:spcPts val="925"/>
              </a:spcBef>
              <a:buClr>
                <a:srgbClr val="C00000"/>
              </a:buClr>
              <a:buSzPct val="150000"/>
              <a:tabLst>
                <a:tab pos="357505" algn="l"/>
              </a:tabLst>
            </a:pPr>
            <a:r>
              <a:rPr lang="en-US" sz="1800" kern="1200" spc="-5" dirty="0">
                <a:solidFill>
                  <a:srgbClr val="993300"/>
                </a:solidFill>
                <a:ea typeface="+mn-ea"/>
              </a:rPr>
              <a:t>    }</a:t>
            </a:r>
          </a:p>
          <a:p>
            <a:pPr marL="12065">
              <a:spcBef>
                <a:spcPts val="925"/>
              </a:spcBef>
              <a:buClr>
                <a:srgbClr val="C00000"/>
              </a:buClr>
              <a:buSzPct val="150000"/>
              <a:tabLst>
                <a:tab pos="357505" algn="l"/>
              </a:tabLst>
            </a:pPr>
            <a:r>
              <a:rPr lang="en-US" sz="1800" kern="1200" spc="-5" dirty="0">
                <a:solidFill>
                  <a:srgbClr val="993300"/>
                </a:solidFill>
                <a:ea typeface="+mn-ea"/>
              </a:rPr>
              <a:t>}</a:t>
            </a:r>
            <a:r>
              <a:rPr lang="en-US" sz="1800" kern="1200" spc="-5" dirty="0">
                <a:solidFill>
                  <a:srgbClr val="993300"/>
                </a:solidFill>
                <a:ea typeface="+mn-ea"/>
              </a:rPr>
              <a:t>	</a:t>
            </a:r>
            <a:endParaRPr lang="en-US" sz="1800" kern="1200" spc="-5" dirty="0">
              <a:solidFill>
                <a:srgbClr val="993300"/>
              </a:solidFill>
              <a:ea typeface="+mn-ea"/>
            </a:endParaRPr>
          </a:p>
        </p:txBody>
      </p:sp>
      <p:sp>
        <p:nvSpPr>
          <p:cNvPr id="6" name="object 3"/>
          <p:cNvSpPr/>
          <p:nvPr/>
        </p:nvSpPr>
        <p:spPr>
          <a:xfrm>
            <a:off x="133350" y="685801"/>
            <a:ext cx="8296275" cy="4062650"/>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347066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err="1" smtClean="0"/>
              <a:t>ItemWriter</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2" name="Rectangle 1"/>
          <p:cNvSpPr/>
          <p:nvPr/>
        </p:nvSpPr>
        <p:spPr>
          <a:xfrm>
            <a:off x="219075" y="695324"/>
            <a:ext cx="8058150" cy="2492990"/>
          </a:xfrm>
          <a:prstGeom prst="rect">
            <a:avLst/>
          </a:prstGeom>
        </p:spPr>
        <p:txBody>
          <a:bodyPr wrap="square">
            <a:spAutoFit/>
          </a:bodyPr>
          <a:lstStyle/>
          <a:p>
            <a:pPr marL="356870" indent="-344805">
              <a:spcBef>
                <a:spcPts val="925"/>
              </a:spcBef>
              <a:buClr>
                <a:srgbClr val="C00000"/>
              </a:buClr>
              <a:buSzPct val="150000"/>
              <a:buFont typeface="Trebuchet MS"/>
              <a:buChar char="●"/>
              <a:tabLst>
                <a:tab pos="357505" algn="l"/>
              </a:tabLst>
            </a:pPr>
            <a:r>
              <a:rPr lang="en-US" sz="1800" b="1" dirty="0"/>
              <a:t>For outputting the data, Spring Batch provides the interface </a:t>
            </a:r>
            <a:r>
              <a:rPr lang="en-US" sz="1800" b="1" dirty="0" err="1"/>
              <a:t>org.springframework.batch.item.ItemWriter</a:t>
            </a:r>
            <a:r>
              <a:rPr lang="en-US" sz="1800" b="1" dirty="0"/>
              <a:t> for serializing objects as necessary</a:t>
            </a:r>
            <a:r>
              <a:rPr lang="en-US" sz="1800" b="1" dirty="0" smtClean="0"/>
              <a:t>:</a:t>
            </a:r>
          </a:p>
          <a:p>
            <a:pPr marL="12065">
              <a:spcBef>
                <a:spcPts val="925"/>
              </a:spcBef>
              <a:buClr>
                <a:srgbClr val="C00000"/>
              </a:buClr>
              <a:buSzPct val="150000"/>
              <a:tabLst>
                <a:tab pos="357505" algn="l"/>
              </a:tabLst>
            </a:pPr>
            <a:r>
              <a:rPr lang="en-US" sz="1800" kern="1200" spc="-5" dirty="0" smtClean="0">
                <a:solidFill>
                  <a:srgbClr val="993300"/>
                </a:solidFill>
                <a:ea typeface="+mn-ea"/>
              </a:rPr>
              <a:t>	</a:t>
            </a:r>
          </a:p>
          <a:p>
            <a:pPr marL="12065">
              <a:spcBef>
                <a:spcPts val="925"/>
              </a:spcBef>
              <a:buClr>
                <a:srgbClr val="C00000"/>
              </a:buClr>
              <a:buSzPct val="150000"/>
              <a:tabLst>
                <a:tab pos="357505" algn="l"/>
              </a:tabLst>
            </a:pPr>
            <a:r>
              <a:rPr lang="en-US" sz="1800" kern="1200" spc="-5" dirty="0">
                <a:solidFill>
                  <a:srgbClr val="993300"/>
                </a:solidFill>
                <a:ea typeface="+mn-ea"/>
              </a:rPr>
              <a:t>	</a:t>
            </a:r>
            <a:r>
              <a:rPr lang="en-US" sz="1800" kern="1200" spc="-5" dirty="0" smtClean="0">
                <a:solidFill>
                  <a:srgbClr val="993300"/>
                </a:solidFill>
                <a:ea typeface="+mn-ea"/>
              </a:rPr>
              <a:t>public </a:t>
            </a:r>
            <a:r>
              <a:rPr lang="en-US" sz="1800" kern="1200" spc="-5" dirty="0">
                <a:solidFill>
                  <a:srgbClr val="993300"/>
                </a:solidFill>
                <a:ea typeface="+mn-ea"/>
              </a:rPr>
              <a:t>interface </a:t>
            </a:r>
            <a:r>
              <a:rPr lang="en-US" sz="1800" kern="1200" spc="-5" dirty="0" err="1">
                <a:solidFill>
                  <a:srgbClr val="993300"/>
                </a:solidFill>
                <a:ea typeface="+mn-ea"/>
              </a:rPr>
              <a:t>ItemWriter</a:t>
            </a:r>
            <a:r>
              <a:rPr lang="en-US" sz="1800" kern="1200" spc="-5" dirty="0">
                <a:solidFill>
                  <a:srgbClr val="993300"/>
                </a:solidFill>
                <a:ea typeface="+mn-ea"/>
              </a:rPr>
              <a:t>&lt;T&gt; {</a:t>
            </a:r>
          </a:p>
          <a:p>
            <a:pPr marL="12065">
              <a:spcBef>
                <a:spcPts val="925"/>
              </a:spcBef>
              <a:buClr>
                <a:srgbClr val="C00000"/>
              </a:buClr>
              <a:buSzPct val="150000"/>
              <a:tabLst>
                <a:tab pos="357505" algn="l"/>
              </a:tabLst>
            </a:pPr>
            <a:r>
              <a:rPr lang="en-US" sz="1800" kern="1200" spc="-5" dirty="0">
                <a:solidFill>
                  <a:srgbClr val="993300"/>
                </a:solidFill>
                <a:ea typeface="+mn-ea"/>
              </a:rPr>
              <a:t>    </a:t>
            </a:r>
            <a:r>
              <a:rPr lang="en-US" sz="1800" kern="1200" spc="-5" dirty="0" smtClean="0">
                <a:solidFill>
                  <a:srgbClr val="993300"/>
                </a:solidFill>
                <a:ea typeface="+mn-ea"/>
              </a:rPr>
              <a:t>		void </a:t>
            </a:r>
            <a:r>
              <a:rPr lang="en-US" sz="1800" kern="1200" spc="-5" dirty="0">
                <a:solidFill>
                  <a:srgbClr val="993300"/>
                </a:solidFill>
                <a:ea typeface="+mn-ea"/>
              </a:rPr>
              <a:t>write(List&lt;? </a:t>
            </a:r>
            <a:r>
              <a:rPr lang="en-US" sz="1800" kern="1200" spc="-5" dirty="0">
                <a:solidFill>
                  <a:srgbClr val="993300"/>
                </a:solidFill>
                <a:ea typeface="+mn-ea"/>
              </a:rPr>
              <a:t>extends T&gt; items) throws Exception;</a:t>
            </a:r>
          </a:p>
          <a:p>
            <a:pPr marL="12065">
              <a:spcBef>
                <a:spcPts val="925"/>
              </a:spcBef>
              <a:buClr>
                <a:srgbClr val="C00000"/>
              </a:buClr>
              <a:buSzPct val="150000"/>
              <a:tabLst>
                <a:tab pos="357505" algn="l"/>
              </a:tabLst>
            </a:pPr>
            <a:r>
              <a:rPr lang="en-US" sz="1800" kern="1200" spc="-5" dirty="0" smtClean="0">
                <a:solidFill>
                  <a:srgbClr val="993300"/>
                </a:solidFill>
                <a:ea typeface="+mn-ea"/>
              </a:rPr>
              <a:t>	}</a:t>
            </a:r>
            <a:endParaRPr lang="en-US" sz="1800" kern="1200" spc="-5" dirty="0">
              <a:solidFill>
                <a:srgbClr val="993300"/>
              </a:solidFill>
              <a:ea typeface="+mn-ea"/>
            </a:endParaRPr>
          </a:p>
        </p:txBody>
      </p:sp>
      <p:sp>
        <p:nvSpPr>
          <p:cNvPr id="6" name="object 3"/>
          <p:cNvSpPr/>
          <p:nvPr/>
        </p:nvSpPr>
        <p:spPr>
          <a:xfrm>
            <a:off x="446760" y="1647824"/>
            <a:ext cx="6554115" cy="2009775"/>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500045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err="1" smtClean="0"/>
              <a:t>ItemWriter</a:t>
            </a:r>
            <a:r>
              <a:rPr lang="en-US" dirty="0" smtClean="0"/>
              <a:t> (Contd..)</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2" name="Rectangle 1"/>
          <p:cNvSpPr/>
          <p:nvPr/>
        </p:nvSpPr>
        <p:spPr>
          <a:xfrm>
            <a:off x="219075" y="695324"/>
            <a:ext cx="8058150" cy="2931572"/>
          </a:xfrm>
          <a:prstGeom prst="rect">
            <a:avLst/>
          </a:prstGeom>
        </p:spPr>
        <p:txBody>
          <a:bodyPr wrap="square">
            <a:spAutoFit/>
          </a:bodyPr>
          <a:lstStyle/>
          <a:p>
            <a:pPr marL="356870" indent="-344805">
              <a:spcBef>
                <a:spcPts val="925"/>
              </a:spcBef>
              <a:buClr>
                <a:srgbClr val="C00000"/>
              </a:buClr>
              <a:buSzPct val="150000"/>
              <a:buFont typeface="Trebuchet MS"/>
              <a:buChar char="●"/>
              <a:tabLst>
                <a:tab pos="357505" algn="l"/>
              </a:tabLst>
            </a:pPr>
            <a:r>
              <a:rPr lang="en-US" sz="1800" b="1" dirty="0"/>
              <a:t>The write() method is responsible for making sure that any internal buffers are flushed. </a:t>
            </a:r>
            <a:endParaRPr lang="en-US" sz="1800" b="1" dirty="0" smtClean="0"/>
          </a:p>
          <a:p>
            <a:pPr marL="356870" indent="-344805">
              <a:spcBef>
                <a:spcPts val="925"/>
              </a:spcBef>
              <a:buClr>
                <a:srgbClr val="C00000"/>
              </a:buClr>
              <a:buSzPct val="150000"/>
              <a:buFont typeface="Trebuchet MS"/>
              <a:buChar char="●"/>
              <a:tabLst>
                <a:tab pos="357505" algn="l"/>
              </a:tabLst>
            </a:pPr>
            <a:r>
              <a:rPr lang="en-US" sz="1800" b="1" dirty="0" smtClean="0"/>
              <a:t>If </a:t>
            </a:r>
            <a:r>
              <a:rPr lang="en-US" sz="1800" b="1" dirty="0"/>
              <a:t>a transaction is active, it will also usually be necessary to discard the output on a subsequent rollback. </a:t>
            </a:r>
            <a:endParaRPr lang="en-US" sz="1800" b="1" dirty="0" smtClean="0"/>
          </a:p>
          <a:p>
            <a:pPr marL="356870" indent="-344805">
              <a:spcBef>
                <a:spcPts val="925"/>
              </a:spcBef>
              <a:buClr>
                <a:srgbClr val="C00000"/>
              </a:buClr>
              <a:buSzPct val="150000"/>
              <a:buFont typeface="Trebuchet MS"/>
              <a:buChar char="●"/>
              <a:tabLst>
                <a:tab pos="357505" algn="l"/>
              </a:tabLst>
            </a:pPr>
            <a:r>
              <a:rPr lang="en-US" sz="1800" b="1" dirty="0" smtClean="0"/>
              <a:t>The </a:t>
            </a:r>
            <a:r>
              <a:rPr lang="en-US" sz="1800" b="1" dirty="0"/>
              <a:t>resource to which the writer is sending data should normally be able to handle this itself. </a:t>
            </a:r>
            <a:endParaRPr lang="en-US" sz="1800" b="1" dirty="0" smtClean="0"/>
          </a:p>
          <a:p>
            <a:pPr marL="356870" indent="-344805">
              <a:spcBef>
                <a:spcPts val="925"/>
              </a:spcBef>
              <a:buClr>
                <a:srgbClr val="C00000"/>
              </a:buClr>
              <a:buSzPct val="150000"/>
              <a:buFont typeface="Trebuchet MS"/>
              <a:buChar char="●"/>
              <a:tabLst>
                <a:tab pos="357505" algn="l"/>
              </a:tabLst>
            </a:pPr>
            <a:r>
              <a:rPr lang="en-US" sz="1800" b="1" dirty="0" smtClean="0"/>
              <a:t>There </a:t>
            </a:r>
            <a:r>
              <a:rPr lang="en-US" sz="1800" b="1" dirty="0"/>
              <a:t>are standard implementations such as </a:t>
            </a:r>
            <a:r>
              <a:rPr lang="en-US" sz="1800" b="1" dirty="0" err="1"/>
              <a:t>CompositeItemWriter</a:t>
            </a:r>
            <a:r>
              <a:rPr lang="en-US" sz="1800" b="1" dirty="0"/>
              <a:t>, </a:t>
            </a:r>
            <a:r>
              <a:rPr lang="en-US" sz="1800" b="1" dirty="0" err="1"/>
              <a:t>JdbcBatchItemWriter</a:t>
            </a:r>
            <a:r>
              <a:rPr lang="en-US" sz="1800" b="1" dirty="0"/>
              <a:t>, </a:t>
            </a:r>
            <a:r>
              <a:rPr lang="en-US" sz="1800" b="1" dirty="0" err="1"/>
              <a:t>JmsItemWriter</a:t>
            </a:r>
            <a:r>
              <a:rPr lang="en-US" sz="1800" b="1" dirty="0"/>
              <a:t>, </a:t>
            </a:r>
            <a:r>
              <a:rPr lang="en-US" sz="1800" b="1" dirty="0" err="1"/>
              <a:t>JpaItemWriter</a:t>
            </a:r>
            <a:r>
              <a:rPr lang="en-US" sz="1800" b="1" dirty="0"/>
              <a:t>, </a:t>
            </a:r>
            <a:r>
              <a:rPr lang="en-US" sz="1800" b="1" dirty="0" err="1"/>
              <a:t>SimpleMailMessageItemWriter</a:t>
            </a:r>
            <a:r>
              <a:rPr lang="en-US" sz="1800" b="1" dirty="0"/>
              <a:t>, and others.</a:t>
            </a:r>
            <a:r>
              <a:rPr lang="en-US" sz="1800" kern="1200" spc="-5" dirty="0" smtClean="0">
                <a:solidFill>
                  <a:srgbClr val="993300"/>
                </a:solidFill>
                <a:ea typeface="+mn-ea"/>
              </a:rPr>
              <a:t>	</a:t>
            </a:r>
          </a:p>
        </p:txBody>
      </p:sp>
    </p:spTree>
    <p:extLst>
      <p:ext uri="{BB962C8B-B14F-4D97-AF65-F5344CB8AC3E}">
        <p14:creationId xmlns:p14="http://schemas.microsoft.com/office/powerpoint/2010/main" val="21121050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1444" y="131959"/>
            <a:ext cx="8071510" cy="319959"/>
          </a:xfrm>
          <a:prstGeom prst="rect">
            <a:avLst/>
          </a:prstGeom>
        </p:spPr>
        <p:txBody>
          <a:bodyPr vert="horz" wrap="square" lIns="0" tIns="12065" rIns="0" bIns="0" rtlCol="0">
            <a:spAutoFit/>
          </a:bodyPr>
          <a:lstStyle/>
          <a:p>
            <a:pPr marL="12700">
              <a:lnSpc>
                <a:spcPct val="100000"/>
              </a:lnSpc>
              <a:spcBef>
                <a:spcPts val="95"/>
              </a:spcBef>
            </a:pPr>
            <a:r>
              <a:rPr lang="en-US" dirty="0" err="1" smtClean="0"/>
              <a:t>ItemWriter</a:t>
            </a:r>
            <a:r>
              <a:rPr lang="en-US" dirty="0" smtClean="0"/>
              <a:t>(Contd..)</a:t>
            </a:r>
            <a:endParaRPr spc="-10" dirty="0"/>
          </a:p>
        </p:txBody>
      </p:sp>
      <p:sp>
        <p:nvSpPr>
          <p:cNvPr id="2" name="Content Placeholder 1"/>
          <p:cNvSpPr>
            <a:spLocks noGrp="1"/>
          </p:cNvSpPr>
          <p:nvPr>
            <p:ph sz="half" idx="2"/>
          </p:nvPr>
        </p:nvSpPr>
        <p:spPr>
          <a:xfrm>
            <a:off x="379649" y="643414"/>
            <a:ext cx="3977640" cy="3693319"/>
          </a:xfrm>
        </p:spPr>
        <p:txBody>
          <a:bodyPr/>
          <a:lstStyle/>
          <a:p>
            <a:r>
              <a:rPr lang="en-US" sz="1600" kern="1200" spc="-5" dirty="0">
                <a:solidFill>
                  <a:srgbClr val="993300"/>
                </a:solidFill>
                <a:latin typeface="Arial"/>
                <a:cs typeface="Arial"/>
              </a:rPr>
              <a:t>public class </a:t>
            </a:r>
            <a:r>
              <a:rPr lang="en-US" sz="1600" kern="1200" spc="-5" dirty="0" err="1">
                <a:solidFill>
                  <a:srgbClr val="993300"/>
                </a:solidFill>
                <a:latin typeface="Arial"/>
                <a:cs typeface="Arial"/>
              </a:rPr>
              <a:t>CustomerItemWriter</a:t>
            </a:r>
            <a:r>
              <a:rPr lang="en-US" sz="1600" kern="1200" spc="-5" dirty="0">
                <a:solidFill>
                  <a:srgbClr val="993300"/>
                </a:solidFill>
                <a:latin typeface="Arial"/>
                <a:cs typeface="Arial"/>
              </a:rPr>
              <a:t> implements </a:t>
            </a:r>
            <a:r>
              <a:rPr lang="en-US" sz="1600" kern="1200" spc="-5" dirty="0" err="1">
                <a:solidFill>
                  <a:srgbClr val="993300"/>
                </a:solidFill>
                <a:latin typeface="Arial"/>
                <a:cs typeface="Arial"/>
              </a:rPr>
              <a:t>ItemWriter</a:t>
            </a:r>
            <a:r>
              <a:rPr lang="en-US" sz="1600" kern="1200" spc="-5" dirty="0">
                <a:solidFill>
                  <a:srgbClr val="993300"/>
                </a:solidFill>
                <a:latin typeface="Arial"/>
                <a:cs typeface="Arial"/>
              </a:rPr>
              <a:t>&lt;Customer&gt;, Closeable {</a:t>
            </a:r>
          </a:p>
          <a:p>
            <a:r>
              <a:rPr lang="en-US" sz="1600" kern="1200" spc="-5" dirty="0">
                <a:solidFill>
                  <a:srgbClr val="993300"/>
                </a:solidFill>
                <a:latin typeface="Arial"/>
                <a:cs typeface="Arial"/>
              </a:rPr>
              <a:t>    private final </a:t>
            </a:r>
            <a:r>
              <a:rPr lang="en-US" sz="1600" kern="1200" spc="-5" dirty="0" err="1">
                <a:solidFill>
                  <a:srgbClr val="993300"/>
                </a:solidFill>
                <a:latin typeface="Arial"/>
                <a:cs typeface="Arial"/>
              </a:rPr>
              <a:t>PrintWriter</a:t>
            </a:r>
            <a:r>
              <a:rPr lang="en-US" sz="1600" kern="1200" spc="-5" dirty="0">
                <a:solidFill>
                  <a:srgbClr val="993300"/>
                </a:solidFill>
                <a:latin typeface="Arial"/>
                <a:cs typeface="Arial"/>
              </a:rPr>
              <a:t> writer;</a:t>
            </a:r>
          </a:p>
          <a:p>
            <a:endParaRPr lang="en-US" sz="1600" kern="1200" spc="-5" dirty="0">
              <a:solidFill>
                <a:srgbClr val="993300"/>
              </a:solidFill>
              <a:latin typeface="Arial"/>
              <a:cs typeface="Arial"/>
            </a:endParaRPr>
          </a:p>
          <a:p>
            <a:r>
              <a:rPr lang="en-US" sz="1600" kern="1200" spc="-5" dirty="0">
                <a:solidFill>
                  <a:srgbClr val="993300"/>
                </a:solidFill>
                <a:latin typeface="Arial"/>
                <a:cs typeface="Arial"/>
              </a:rPr>
              <a:t>    public </a:t>
            </a:r>
            <a:r>
              <a:rPr lang="en-US" sz="1600" kern="1200" spc="-5" dirty="0" err="1">
                <a:solidFill>
                  <a:srgbClr val="993300"/>
                </a:solidFill>
                <a:latin typeface="Arial"/>
                <a:cs typeface="Arial"/>
              </a:rPr>
              <a:t>CustomerItemWriter</a:t>
            </a:r>
            <a:r>
              <a:rPr lang="en-US" sz="1600" kern="1200" spc="-5" dirty="0">
                <a:solidFill>
                  <a:srgbClr val="993300"/>
                </a:solidFill>
                <a:latin typeface="Arial"/>
                <a:cs typeface="Arial"/>
              </a:rPr>
              <a:t>() {</a:t>
            </a:r>
          </a:p>
          <a:p>
            <a:r>
              <a:rPr lang="en-US" sz="1600" kern="1200" spc="-5" dirty="0">
                <a:solidFill>
                  <a:srgbClr val="993300"/>
                </a:solidFill>
                <a:latin typeface="Arial"/>
                <a:cs typeface="Arial"/>
              </a:rPr>
              <a:t>        </a:t>
            </a:r>
            <a:r>
              <a:rPr lang="en-US" sz="1600" kern="1200" spc="-5" dirty="0" err="1">
                <a:solidFill>
                  <a:srgbClr val="993300"/>
                </a:solidFill>
                <a:latin typeface="Arial"/>
                <a:cs typeface="Arial"/>
              </a:rPr>
              <a:t>OutputStream</a:t>
            </a:r>
            <a:r>
              <a:rPr lang="en-US" sz="1600" kern="1200" spc="-5" dirty="0">
                <a:solidFill>
                  <a:srgbClr val="993300"/>
                </a:solidFill>
                <a:latin typeface="Arial"/>
                <a:cs typeface="Arial"/>
              </a:rPr>
              <a:t> out;</a:t>
            </a:r>
          </a:p>
          <a:p>
            <a:r>
              <a:rPr lang="en-US" sz="1600" kern="1200" spc="-5" dirty="0">
                <a:solidFill>
                  <a:srgbClr val="993300"/>
                </a:solidFill>
                <a:latin typeface="Arial"/>
                <a:cs typeface="Arial"/>
              </a:rPr>
              <a:t>        try {</a:t>
            </a:r>
          </a:p>
          <a:p>
            <a:r>
              <a:rPr lang="en-US" sz="1600" kern="1200" spc="-5" dirty="0">
                <a:solidFill>
                  <a:srgbClr val="993300"/>
                </a:solidFill>
                <a:latin typeface="Arial"/>
                <a:cs typeface="Arial"/>
              </a:rPr>
              <a:t>            out = new </a:t>
            </a:r>
            <a:r>
              <a:rPr lang="en-US" sz="1600" kern="1200" spc="-5" dirty="0" err="1">
                <a:solidFill>
                  <a:srgbClr val="993300"/>
                </a:solidFill>
                <a:latin typeface="Arial"/>
                <a:cs typeface="Arial"/>
              </a:rPr>
              <a:t>FileOutputStream</a:t>
            </a:r>
            <a:r>
              <a:rPr lang="en-US" sz="1600" kern="1200" spc="-5" dirty="0">
                <a:solidFill>
                  <a:srgbClr val="993300"/>
                </a:solidFill>
                <a:latin typeface="Arial"/>
                <a:cs typeface="Arial"/>
              </a:rPr>
              <a:t>("output.txt");</a:t>
            </a:r>
          </a:p>
          <a:p>
            <a:r>
              <a:rPr lang="en-US" sz="1600" kern="1200" spc="-5" dirty="0">
                <a:solidFill>
                  <a:srgbClr val="993300"/>
                </a:solidFill>
                <a:latin typeface="Arial"/>
                <a:cs typeface="Arial"/>
              </a:rPr>
              <a:t>        } catch (</a:t>
            </a:r>
            <a:r>
              <a:rPr lang="en-US" sz="1600" kern="1200" spc="-5" dirty="0" err="1">
                <a:solidFill>
                  <a:srgbClr val="993300"/>
                </a:solidFill>
                <a:latin typeface="Arial"/>
                <a:cs typeface="Arial"/>
              </a:rPr>
              <a:t>FileNotFoundException</a:t>
            </a:r>
            <a:r>
              <a:rPr lang="en-US" sz="1600" kern="1200" spc="-5" dirty="0">
                <a:solidFill>
                  <a:srgbClr val="993300"/>
                </a:solidFill>
                <a:latin typeface="Arial"/>
                <a:cs typeface="Arial"/>
              </a:rPr>
              <a:t> e) {</a:t>
            </a:r>
          </a:p>
          <a:p>
            <a:r>
              <a:rPr lang="en-US" sz="1600" kern="1200" spc="-5" dirty="0">
                <a:solidFill>
                  <a:srgbClr val="993300"/>
                </a:solidFill>
                <a:latin typeface="Arial"/>
                <a:cs typeface="Arial"/>
              </a:rPr>
              <a:t>            out = </a:t>
            </a:r>
            <a:r>
              <a:rPr lang="en-US" sz="1600" kern="1200" spc="-5" dirty="0" err="1">
                <a:solidFill>
                  <a:srgbClr val="993300"/>
                </a:solidFill>
                <a:latin typeface="Arial"/>
                <a:cs typeface="Arial"/>
              </a:rPr>
              <a:t>System.out</a:t>
            </a:r>
            <a:r>
              <a:rPr lang="en-US" sz="1600" kern="1200" spc="-5" dirty="0">
                <a:solidFill>
                  <a:srgbClr val="993300"/>
                </a:solidFill>
                <a:latin typeface="Arial"/>
                <a:cs typeface="Arial"/>
              </a:rPr>
              <a:t>;</a:t>
            </a:r>
          </a:p>
          <a:p>
            <a:r>
              <a:rPr lang="en-US" sz="1600" kern="1200" spc="-5" dirty="0">
                <a:solidFill>
                  <a:srgbClr val="993300"/>
                </a:solidFill>
                <a:latin typeface="Arial"/>
                <a:cs typeface="Arial"/>
              </a:rPr>
              <a:t>        }</a:t>
            </a:r>
          </a:p>
          <a:p>
            <a:r>
              <a:rPr lang="en-US" sz="1600" kern="1200" spc="-5" dirty="0">
                <a:solidFill>
                  <a:srgbClr val="993300"/>
                </a:solidFill>
                <a:latin typeface="Arial"/>
                <a:cs typeface="Arial"/>
              </a:rPr>
              <a:t>        </a:t>
            </a:r>
            <a:r>
              <a:rPr lang="en-US" sz="1600" kern="1200" spc="-5" dirty="0" err="1">
                <a:solidFill>
                  <a:srgbClr val="993300"/>
                </a:solidFill>
                <a:latin typeface="Arial"/>
                <a:cs typeface="Arial"/>
              </a:rPr>
              <a:t>this.writer</a:t>
            </a:r>
            <a:r>
              <a:rPr lang="en-US" sz="1600" kern="1200" spc="-5" dirty="0">
                <a:solidFill>
                  <a:srgbClr val="993300"/>
                </a:solidFill>
                <a:latin typeface="Arial"/>
                <a:cs typeface="Arial"/>
              </a:rPr>
              <a:t> = new </a:t>
            </a:r>
            <a:r>
              <a:rPr lang="en-US" sz="1600" kern="1200" spc="-5" dirty="0" err="1">
                <a:solidFill>
                  <a:srgbClr val="993300"/>
                </a:solidFill>
                <a:latin typeface="Arial"/>
                <a:cs typeface="Arial"/>
              </a:rPr>
              <a:t>PrintWriter</a:t>
            </a:r>
            <a:r>
              <a:rPr lang="en-US" sz="1600" kern="1200" spc="-5" dirty="0">
                <a:solidFill>
                  <a:srgbClr val="993300"/>
                </a:solidFill>
                <a:latin typeface="Arial"/>
                <a:cs typeface="Arial"/>
              </a:rPr>
              <a:t>(out);</a:t>
            </a:r>
          </a:p>
          <a:p>
            <a:r>
              <a:rPr lang="en-US" sz="1600" kern="1200" spc="-5" dirty="0">
                <a:solidFill>
                  <a:srgbClr val="993300"/>
                </a:solidFill>
                <a:latin typeface="Arial"/>
                <a:cs typeface="Arial"/>
              </a:rPr>
              <a:t>    }</a:t>
            </a:r>
            <a:endParaRPr lang="en-US" sz="1600" kern="1200" spc="-5" dirty="0">
              <a:solidFill>
                <a:srgbClr val="993300"/>
              </a:solidFill>
              <a:latin typeface="Arial"/>
              <a:cs typeface="Arial"/>
            </a:endParaRPr>
          </a:p>
        </p:txBody>
      </p:sp>
      <p:sp>
        <p:nvSpPr>
          <p:cNvPr id="5" name="Content Placeholder 4"/>
          <p:cNvSpPr>
            <a:spLocks noGrp="1"/>
          </p:cNvSpPr>
          <p:nvPr>
            <p:ph sz="half" idx="3"/>
          </p:nvPr>
        </p:nvSpPr>
        <p:spPr>
          <a:xfrm>
            <a:off x="4432935" y="791466"/>
            <a:ext cx="3977640" cy="3447098"/>
          </a:xfrm>
        </p:spPr>
        <p:txBody>
          <a:bodyPr/>
          <a:lstStyle/>
          <a:p>
            <a:r>
              <a:rPr lang="en-US" sz="1600" kern="1200" spc="-5" dirty="0">
                <a:solidFill>
                  <a:srgbClr val="993300"/>
                </a:solidFill>
                <a:latin typeface="Arial"/>
                <a:cs typeface="Arial"/>
              </a:rPr>
              <a:t>@Override</a:t>
            </a:r>
          </a:p>
          <a:p>
            <a:r>
              <a:rPr lang="en-US" sz="1600" kern="1200" spc="-5" dirty="0">
                <a:solidFill>
                  <a:srgbClr val="993300"/>
                </a:solidFill>
                <a:latin typeface="Arial"/>
                <a:cs typeface="Arial"/>
              </a:rPr>
              <a:t>    public void write(final List&lt;? extends Customer&gt; items) throws Exception {</a:t>
            </a:r>
          </a:p>
          <a:p>
            <a:r>
              <a:rPr lang="en-US" sz="1600" kern="1200" spc="-5" dirty="0">
                <a:solidFill>
                  <a:srgbClr val="993300"/>
                </a:solidFill>
                <a:latin typeface="Arial"/>
                <a:cs typeface="Arial"/>
              </a:rPr>
              <a:t>        for (Customer item : items) {</a:t>
            </a:r>
          </a:p>
          <a:p>
            <a:r>
              <a:rPr lang="en-US" sz="1600" kern="1200" spc="-5" dirty="0">
                <a:solidFill>
                  <a:srgbClr val="993300"/>
                </a:solidFill>
                <a:latin typeface="Arial"/>
                <a:cs typeface="Arial"/>
              </a:rPr>
              <a:t>            </a:t>
            </a:r>
            <a:r>
              <a:rPr lang="en-US" sz="1600" kern="1200" spc="-5" dirty="0" err="1">
                <a:solidFill>
                  <a:srgbClr val="993300"/>
                </a:solidFill>
                <a:latin typeface="Arial"/>
                <a:cs typeface="Arial"/>
              </a:rPr>
              <a:t>writer.println</a:t>
            </a:r>
            <a:r>
              <a:rPr lang="en-US" sz="1600" kern="1200" spc="-5" dirty="0">
                <a:solidFill>
                  <a:srgbClr val="993300"/>
                </a:solidFill>
                <a:latin typeface="Arial"/>
                <a:cs typeface="Arial"/>
              </a:rPr>
              <a:t>(</a:t>
            </a:r>
            <a:r>
              <a:rPr lang="en-US" sz="1600" kern="1200" spc="-5" dirty="0" err="1">
                <a:solidFill>
                  <a:srgbClr val="993300"/>
                </a:solidFill>
                <a:latin typeface="Arial"/>
                <a:cs typeface="Arial"/>
              </a:rPr>
              <a:t>item.toString</a:t>
            </a:r>
            <a:r>
              <a:rPr lang="en-US" sz="1600" kern="1200" spc="-5" dirty="0">
                <a:solidFill>
                  <a:srgbClr val="993300"/>
                </a:solidFill>
                <a:latin typeface="Arial"/>
                <a:cs typeface="Arial"/>
              </a:rPr>
              <a:t>());</a:t>
            </a:r>
          </a:p>
          <a:p>
            <a:r>
              <a:rPr lang="en-US" sz="1600" kern="1200" spc="-5" dirty="0">
                <a:solidFill>
                  <a:srgbClr val="993300"/>
                </a:solidFill>
                <a:latin typeface="Arial"/>
                <a:cs typeface="Arial"/>
              </a:rPr>
              <a:t>        }</a:t>
            </a:r>
          </a:p>
          <a:p>
            <a:r>
              <a:rPr lang="en-US" sz="1600" kern="1200" spc="-5" dirty="0">
                <a:solidFill>
                  <a:srgbClr val="993300"/>
                </a:solidFill>
                <a:latin typeface="Arial"/>
                <a:cs typeface="Arial"/>
              </a:rPr>
              <a:t>    }</a:t>
            </a:r>
          </a:p>
          <a:p>
            <a:endParaRPr lang="en-US" sz="1600" kern="1200" spc="-5" dirty="0">
              <a:solidFill>
                <a:srgbClr val="993300"/>
              </a:solidFill>
              <a:latin typeface="Arial"/>
              <a:cs typeface="Arial"/>
            </a:endParaRPr>
          </a:p>
          <a:p>
            <a:r>
              <a:rPr lang="en-US" sz="1600" kern="1200" spc="-5" dirty="0">
                <a:solidFill>
                  <a:srgbClr val="993300"/>
                </a:solidFill>
                <a:latin typeface="Arial"/>
                <a:cs typeface="Arial"/>
              </a:rPr>
              <a:t>    @</a:t>
            </a:r>
            <a:r>
              <a:rPr lang="en-US" sz="1600" kern="1200" spc="-5" dirty="0" err="1">
                <a:solidFill>
                  <a:srgbClr val="993300"/>
                </a:solidFill>
                <a:latin typeface="Arial"/>
                <a:cs typeface="Arial"/>
              </a:rPr>
              <a:t>PreDestroy</a:t>
            </a:r>
            <a:endParaRPr lang="en-US" sz="1600" kern="1200" spc="-5" dirty="0">
              <a:solidFill>
                <a:srgbClr val="993300"/>
              </a:solidFill>
              <a:latin typeface="Arial"/>
              <a:cs typeface="Arial"/>
            </a:endParaRPr>
          </a:p>
          <a:p>
            <a:r>
              <a:rPr lang="en-US" sz="1600" kern="1200" spc="-5" dirty="0">
                <a:solidFill>
                  <a:srgbClr val="993300"/>
                </a:solidFill>
                <a:latin typeface="Arial"/>
                <a:cs typeface="Arial"/>
              </a:rPr>
              <a:t>    @Override</a:t>
            </a:r>
          </a:p>
          <a:p>
            <a:r>
              <a:rPr lang="en-US" sz="1600" kern="1200" spc="-5" dirty="0">
                <a:solidFill>
                  <a:srgbClr val="993300"/>
                </a:solidFill>
                <a:latin typeface="Arial"/>
                <a:cs typeface="Arial"/>
              </a:rPr>
              <a:t>    public void close() throws </a:t>
            </a:r>
            <a:r>
              <a:rPr lang="en-US" sz="1600" kern="1200" spc="-5" dirty="0" err="1">
                <a:solidFill>
                  <a:srgbClr val="993300"/>
                </a:solidFill>
                <a:latin typeface="Arial"/>
                <a:cs typeface="Arial"/>
              </a:rPr>
              <a:t>IOException</a:t>
            </a:r>
            <a:r>
              <a:rPr lang="en-US" sz="1600" kern="1200" spc="-5" dirty="0">
                <a:solidFill>
                  <a:srgbClr val="993300"/>
                </a:solidFill>
                <a:latin typeface="Arial"/>
                <a:cs typeface="Arial"/>
              </a:rPr>
              <a:t> {</a:t>
            </a:r>
          </a:p>
          <a:p>
            <a:r>
              <a:rPr lang="en-US" sz="1600" kern="1200" spc="-5" dirty="0">
                <a:solidFill>
                  <a:srgbClr val="993300"/>
                </a:solidFill>
                <a:latin typeface="Arial"/>
                <a:cs typeface="Arial"/>
              </a:rPr>
              <a:t>        </a:t>
            </a:r>
            <a:r>
              <a:rPr lang="en-US" sz="1600" kern="1200" spc="-5" dirty="0" err="1">
                <a:solidFill>
                  <a:srgbClr val="993300"/>
                </a:solidFill>
                <a:latin typeface="Arial"/>
                <a:cs typeface="Arial"/>
              </a:rPr>
              <a:t>writer.close</a:t>
            </a:r>
            <a:r>
              <a:rPr lang="en-US" sz="1600" kern="1200" spc="-5" dirty="0">
                <a:solidFill>
                  <a:srgbClr val="993300"/>
                </a:solidFill>
                <a:latin typeface="Arial"/>
                <a:cs typeface="Arial"/>
              </a:rPr>
              <a:t>();</a:t>
            </a:r>
          </a:p>
          <a:p>
            <a:r>
              <a:rPr lang="en-US" sz="1600" kern="1200" spc="-5" dirty="0">
                <a:solidFill>
                  <a:srgbClr val="993300"/>
                </a:solidFill>
                <a:latin typeface="Arial"/>
                <a:cs typeface="Arial"/>
              </a:rPr>
              <a:t>    }</a:t>
            </a:r>
          </a:p>
          <a:p>
            <a:r>
              <a:rPr lang="en-US" sz="1600" kern="1200" spc="-5" dirty="0">
                <a:solidFill>
                  <a:srgbClr val="993300"/>
                </a:solidFill>
                <a:latin typeface="Arial"/>
                <a:cs typeface="Arial"/>
              </a:rPr>
              <a:t>}</a:t>
            </a:r>
            <a:endParaRPr lang="en-US" sz="1600" kern="1200" spc="-5" dirty="0">
              <a:solidFill>
                <a:srgbClr val="993300"/>
              </a:solidFill>
              <a:latin typeface="Arial"/>
              <a:cs typeface="Arial"/>
            </a:endParaRPr>
          </a:p>
        </p:txBody>
      </p:sp>
      <p:sp>
        <p:nvSpPr>
          <p:cNvPr id="4" name="Footer Placeholder 3"/>
          <p:cNvSpPr>
            <a:spLocks noGrp="1"/>
          </p:cNvSpPr>
          <p:nvPr>
            <p:ph type="ftr" sz="quarter" idx="5"/>
          </p:nvPr>
        </p:nvSpPr>
        <p:spPr>
          <a:xfrm>
            <a:off x="314325" y="4886325"/>
            <a:ext cx="5730240" cy="276999"/>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bject 3"/>
          <p:cNvSpPr/>
          <p:nvPr/>
        </p:nvSpPr>
        <p:spPr>
          <a:xfrm>
            <a:off x="76199" y="571500"/>
            <a:ext cx="8562181" cy="4314825"/>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dirty="0"/>
          </a:p>
        </p:txBody>
      </p:sp>
    </p:spTree>
    <p:extLst>
      <p:ext uri="{BB962C8B-B14F-4D97-AF65-F5344CB8AC3E}">
        <p14:creationId xmlns:p14="http://schemas.microsoft.com/office/powerpoint/2010/main" val="3934142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fontAlgn="base"/>
            <a:r>
              <a:rPr lang="en-US" dirty="0"/>
              <a:t>Scheduling Spring Batch Jobs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2" name="Rectangle 1"/>
          <p:cNvSpPr/>
          <p:nvPr/>
        </p:nvSpPr>
        <p:spPr>
          <a:xfrm>
            <a:off x="219075" y="695324"/>
            <a:ext cx="8058150" cy="3093154"/>
          </a:xfrm>
          <a:prstGeom prst="rect">
            <a:avLst/>
          </a:prstGeom>
        </p:spPr>
        <p:txBody>
          <a:bodyPr wrap="square">
            <a:spAutoFit/>
          </a:bodyPr>
          <a:lstStyle/>
          <a:p>
            <a:pPr marL="356870" indent="-344805">
              <a:spcBef>
                <a:spcPts val="925"/>
              </a:spcBef>
              <a:buClr>
                <a:srgbClr val="C00000"/>
              </a:buClr>
              <a:buSzPct val="150000"/>
              <a:buFont typeface="Trebuchet MS"/>
              <a:buChar char="●"/>
              <a:tabLst>
                <a:tab pos="357505" algn="l"/>
              </a:tabLst>
            </a:pPr>
            <a:r>
              <a:rPr lang="en-US" sz="1800" b="1" dirty="0"/>
              <a:t>By default, Spring Batch executes all jobs it can find (i.e., that are configured as in </a:t>
            </a:r>
            <a:r>
              <a:rPr lang="en-US" sz="1800" b="1" dirty="0" err="1"/>
              <a:t>CustomerReportJobConfig</a:t>
            </a:r>
            <a:r>
              <a:rPr lang="en-US" sz="1800" b="1" dirty="0"/>
              <a:t>) at startup. To change this behavior, disable job execution at startup by adding the following property to </a:t>
            </a:r>
            <a:r>
              <a:rPr lang="en-US" sz="1800" b="1" dirty="0" err="1"/>
              <a:t>application.properties</a:t>
            </a:r>
            <a:r>
              <a:rPr lang="en-US" sz="1800" b="1" dirty="0" smtClean="0"/>
              <a:t>:</a:t>
            </a:r>
            <a:endParaRPr lang="en-US" sz="1800" b="1" dirty="0"/>
          </a:p>
          <a:p>
            <a:pPr marL="356870" indent="-344805">
              <a:spcBef>
                <a:spcPts val="925"/>
              </a:spcBef>
              <a:buClr>
                <a:srgbClr val="C00000"/>
              </a:buClr>
              <a:buSzPct val="150000"/>
              <a:buFont typeface="Trebuchet MS"/>
              <a:buChar char="●"/>
              <a:tabLst>
                <a:tab pos="357505" algn="l"/>
              </a:tabLst>
            </a:pPr>
            <a:r>
              <a:rPr lang="en-US" sz="1800" b="1" dirty="0" err="1" smtClean="0"/>
              <a:t>spring.batch.job.enabled</a:t>
            </a:r>
            <a:r>
              <a:rPr lang="en-US" sz="1800" b="1" dirty="0" smtClean="0"/>
              <a:t>=false</a:t>
            </a:r>
          </a:p>
          <a:p>
            <a:pPr marL="356870" indent="-344805">
              <a:spcBef>
                <a:spcPts val="925"/>
              </a:spcBef>
              <a:buClr>
                <a:srgbClr val="C00000"/>
              </a:buClr>
              <a:buSzPct val="150000"/>
              <a:buFont typeface="Trebuchet MS"/>
              <a:buChar char="●"/>
              <a:tabLst>
                <a:tab pos="357505" algn="l"/>
              </a:tabLst>
            </a:pPr>
            <a:r>
              <a:rPr lang="en-US" sz="1800" b="1" dirty="0"/>
              <a:t>The actual scheduling is then achieved by adding the @</a:t>
            </a:r>
            <a:r>
              <a:rPr lang="en-US" sz="1800" b="1" dirty="0" err="1"/>
              <a:t>EnableScheduling</a:t>
            </a:r>
            <a:r>
              <a:rPr lang="en-US" sz="1800" b="1" dirty="0"/>
              <a:t> annotation to a configuration class and the @Scheduled annotation to the method that executes the job itself. Scheduling can be configured with delay, rates, or </a:t>
            </a:r>
            <a:r>
              <a:rPr lang="en-US" sz="1800" b="1" dirty="0" err="1"/>
              <a:t>cron</a:t>
            </a:r>
            <a:r>
              <a:rPr lang="en-US" sz="1800" b="1" dirty="0"/>
              <a:t> expressions:</a:t>
            </a:r>
            <a:r>
              <a:rPr lang="en-US" sz="1800" b="1" dirty="0"/>
              <a:t>	</a:t>
            </a:r>
          </a:p>
        </p:txBody>
      </p:sp>
    </p:spTree>
    <p:extLst>
      <p:ext uri="{BB962C8B-B14F-4D97-AF65-F5344CB8AC3E}">
        <p14:creationId xmlns:p14="http://schemas.microsoft.com/office/powerpoint/2010/main" val="2003824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9589" y="119777"/>
            <a:ext cx="4947261" cy="319959"/>
          </a:xfrm>
          <a:prstGeom prst="rect">
            <a:avLst/>
          </a:prstGeom>
        </p:spPr>
        <p:txBody>
          <a:bodyPr vert="horz" wrap="square" lIns="0" tIns="12065" rIns="0" bIns="0" rtlCol="0">
            <a:spAutoFit/>
          </a:bodyPr>
          <a:lstStyle/>
          <a:p>
            <a:pPr fontAlgn="base"/>
            <a:r>
              <a:rPr lang="en-US" dirty="0"/>
              <a:t>Scheduling Spring Batch </a:t>
            </a:r>
            <a:r>
              <a:rPr lang="en-US" dirty="0" smtClean="0"/>
              <a:t>Jobs (Contd..)</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2" name="Rectangle 1"/>
          <p:cNvSpPr/>
          <p:nvPr/>
        </p:nvSpPr>
        <p:spPr>
          <a:xfrm>
            <a:off x="580231" y="1022299"/>
            <a:ext cx="6249194" cy="2308324"/>
          </a:xfrm>
          <a:prstGeom prst="rect">
            <a:avLst/>
          </a:prstGeom>
        </p:spPr>
        <p:txBody>
          <a:bodyPr wrap="square">
            <a:spAutoFit/>
          </a:bodyPr>
          <a:lstStyle/>
          <a:p>
            <a:pPr marL="12065">
              <a:spcBef>
                <a:spcPts val="925"/>
              </a:spcBef>
              <a:buClr>
                <a:srgbClr val="C00000"/>
              </a:buClr>
              <a:buSzPct val="150000"/>
              <a:tabLst>
                <a:tab pos="357505" algn="l"/>
              </a:tabLst>
            </a:pPr>
            <a:r>
              <a:rPr lang="en-US" sz="1800" kern="1200" spc="-5" dirty="0">
                <a:solidFill>
                  <a:srgbClr val="993300"/>
                </a:solidFill>
                <a:ea typeface="+mn-ea"/>
              </a:rPr>
              <a:t>@Scheduled(</a:t>
            </a:r>
            <a:r>
              <a:rPr lang="en-US" sz="1800" kern="1200" spc="-5" dirty="0" err="1">
                <a:solidFill>
                  <a:srgbClr val="993300"/>
                </a:solidFill>
                <a:ea typeface="+mn-ea"/>
              </a:rPr>
              <a:t>fixedRate</a:t>
            </a:r>
            <a:r>
              <a:rPr lang="en-US" sz="1800" kern="1200" spc="-5" dirty="0">
                <a:solidFill>
                  <a:srgbClr val="993300"/>
                </a:solidFill>
                <a:ea typeface="+mn-ea"/>
              </a:rPr>
              <a:t> = 5000)</a:t>
            </a:r>
            <a:br>
              <a:rPr lang="en-US" sz="1800" kern="1200" spc="-5" dirty="0">
                <a:solidFill>
                  <a:srgbClr val="993300"/>
                </a:solidFill>
                <a:ea typeface="+mn-ea"/>
              </a:rPr>
            </a:br>
            <a:r>
              <a:rPr lang="en-US" sz="1800" kern="1200" spc="-5" dirty="0">
                <a:solidFill>
                  <a:srgbClr val="993300"/>
                </a:solidFill>
                <a:ea typeface="+mn-ea"/>
              </a:rPr>
              <a:t>public void run() throws Exception {</a:t>
            </a:r>
            <a:br>
              <a:rPr lang="en-US" sz="1800" kern="1200" spc="-5" dirty="0">
                <a:solidFill>
                  <a:srgbClr val="993300"/>
                </a:solidFill>
                <a:ea typeface="+mn-ea"/>
              </a:rPr>
            </a:br>
            <a:r>
              <a:rPr lang="en-US" sz="1800" kern="1200" spc="-5" dirty="0">
                <a:solidFill>
                  <a:srgbClr val="993300"/>
                </a:solidFill>
                <a:ea typeface="+mn-ea"/>
              </a:rPr>
              <a:t>    </a:t>
            </a:r>
            <a:r>
              <a:rPr lang="en-US" sz="1800" kern="1200" spc="-5" dirty="0" err="1">
                <a:solidFill>
                  <a:srgbClr val="993300"/>
                </a:solidFill>
                <a:ea typeface="+mn-ea"/>
              </a:rPr>
              <a:t>jobLauncher.run</a:t>
            </a:r>
            <a:r>
              <a:rPr lang="en-US" sz="1800" kern="1200" spc="-5" dirty="0">
                <a:solidFill>
                  <a:srgbClr val="993300"/>
                </a:solidFill>
                <a:ea typeface="+mn-ea"/>
              </a:rPr>
              <a:t>(</a:t>
            </a:r>
            <a:br>
              <a:rPr lang="en-US" sz="1800" kern="1200" spc="-5" dirty="0">
                <a:solidFill>
                  <a:srgbClr val="993300"/>
                </a:solidFill>
                <a:ea typeface="+mn-ea"/>
              </a:rPr>
            </a:br>
            <a:r>
              <a:rPr lang="en-US" sz="1800" kern="1200" spc="-5" dirty="0">
                <a:solidFill>
                  <a:srgbClr val="993300"/>
                </a:solidFill>
                <a:ea typeface="+mn-ea"/>
              </a:rPr>
              <a:t>            </a:t>
            </a:r>
            <a:r>
              <a:rPr lang="en-US" sz="1800" kern="1200" spc="-5" dirty="0" err="1">
                <a:solidFill>
                  <a:srgbClr val="993300"/>
                </a:solidFill>
                <a:ea typeface="+mn-ea"/>
              </a:rPr>
              <a:t>customerReportJob</a:t>
            </a:r>
            <a:r>
              <a:rPr lang="en-US" sz="1800" kern="1200" spc="-5" dirty="0">
                <a:solidFill>
                  <a:srgbClr val="993300"/>
                </a:solidFill>
                <a:ea typeface="+mn-ea"/>
              </a:rPr>
              <a:t>(),</a:t>
            </a:r>
            <a:br>
              <a:rPr lang="en-US" sz="1800" kern="1200" spc="-5" dirty="0">
                <a:solidFill>
                  <a:srgbClr val="993300"/>
                </a:solidFill>
                <a:ea typeface="+mn-ea"/>
              </a:rPr>
            </a:br>
            <a:r>
              <a:rPr lang="en-US" sz="1800" kern="1200" spc="-5" dirty="0">
                <a:solidFill>
                  <a:srgbClr val="993300"/>
                </a:solidFill>
                <a:ea typeface="+mn-ea"/>
              </a:rPr>
              <a:t>            new </a:t>
            </a:r>
            <a:r>
              <a:rPr lang="en-US" sz="1800" kern="1200" spc="-5" dirty="0" err="1">
                <a:solidFill>
                  <a:srgbClr val="993300"/>
                </a:solidFill>
                <a:ea typeface="+mn-ea"/>
              </a:rPr>
              <a:t>JobParametersBuilder</a:t>
            </a:r>
            <a:r>
              <a:rPr lang="en-US" sz="1800" kern="1200" spc="-5" dirty="0">
                <a:solidFill>
                  <a:srgbClr val="993300"/>
                </a:solidFill>
                <a:ea typeface="+mn-ea"/>
              </a:rPr>
              <a:t>().</a:t>
            </a:r>
            <a:r>
              <a:rPr lang="en-US" sz="1800" kern="1200" spc="-5" dirty="0" err="1">
                <a:solidFill>
                  <a:srgbClr val="993300"/>
                </a:solidFill>
                <a:ea typeface="+mn-ea"/>
              </a:rPr>
              <a:t>addLong</a:t>
            </a:r>
            <a:r>
              <a:rPr lang="en-US" sz="1800" kern="1200" spc="-5" dirty="0">
                <a:solidFill>
                  <a:srgbClr val="993300"/>
                </a:solidFill>
                <a:ea typeface="+mn-ea"/>
              </a:rPr>
              <a:t>("uniqueness", </a:t>
            </a:r>
            <a:r>
              <a:rPr lang="en-US" sz="1800" kern="1200" spc="-5" dirty="0" err="1">
                <a:solidFill>
                  <a:srgbClr val="993300"/>
                </a:solidFill>
                <a:ea typeface="+mn-ea"/>
              </a:rPr>
              <a:t>System.nanoTime</a:t>
            </a:r>
            <a:r>
              <a:rPr lang="en-US" sz="1800" kern="1200" spc="-5" dirty="0">
                <a:solidFill>
                  <a:srgbClr val="993300"/>
                </a:solidFill>
                <a:ea typeface="+mn-ea"/>
              </a:rPr>
              <a:t>()).</a:t>
            </a:r>
            <a:r>
              <a:rPr lang="en-US" sz="1800" kern="1200" spc="-5" dirty="0" err="1">
                <a:solidFill>
                  <a:srgbClr val="993300"/>
                </a:solidFill>
                <a:ea typeface="+mn-ea"/>
              </a:rPr>
              <a:t>toJobParameters</a:t>
            </a:r>
            <a:r>
              <a:rPr lang="en-US" sz="1800" kern="1200" spc="-5" dirty="0">
                <a:solidFill>
                  <a:srgbClr val="993300"/>
                </a:solidFill>
                <a:ea typeface="+mn-ea"/>
              </a:rPr>
              <a:t>()</a:t>
            </a:r>
            <a:br>
              <a:rPr lang="en-US" sz="1800" kern="1200" spc="-5" dirty="0">
                <a:solidFill>
                  <a:srgbClr val="993300"/>
                </a:solidFill>
                <a:ea typeface="+mn-ea"/>
              </a:rPr>
            </a:br>
            <a:r>
              <a:rPr lang="en-US" sz="1800" kern="1200" spc="-5" dirty="0">
                <a:solidFill>
                  <a:srgbClr val="993300"/>
                </a:solidFill>
                <a:ea typeface="+mn-ea"/>
              </a:rPr>
              <a:t>    );</a:t>
            </a:r>
            <a:br>
              <a:rPr lang="en-US" sz="1800" kern="1200" spc="-5" dirty="0">
                <a:solidFill>
                  <a:srgbClr val="993300"/>
                </a:solidFill>
                <a:ea typeface="+mn-ea"/>
              </a:rPr>
            </a:br>
            <a:r>
              <a:rPr lang="en-US" sz="1800" kern="1200" spc="-5" dirty="0">
                <a:solidFill>
                  <a:srgbClr val="993300"/>
                </a:solidFill>
                <a:ea typeface="+mn-ea"/>
              </a:rPr>
              <a:t>}</a:t>
            </a:r>
          </a:p>
        </p:txBody>
      </p:sp>
      <p:sp>
        <p:nvSpPr>
          <p:cNvPr id="6" name="object 3"/>
          <p:cNvSpPr/>
          <p:nvPr/>
        </p:nvSpPr>
        <p:spPr>
          <a:xfrm>
            <a:off x="446760" y="695324"/>
            <a:ext cx="6554115" cy="2962275"/>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763122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EDACC420-DF2D-F949-99C8-F000ACBDC131}"/>
              </a:ext>
            </a:extLst>
          </p:cNvPr>
          <p:cNvPicPr>
            <a:picLocks noGrp="1" noChangeAspect="1"/>
          </p:cNvPicPr>
          <p:nvPr>
            <p:ph idx="1"/>
          </p:nvPr>
        </p:nvPicPr>
        <p:blipFill>
          <a:blip r:embed="rId2"/>
          <a:stretch>
            <a:fillRect/>
          </a:stretch>
        </p:blipFill>
        <p:spPr>
          <a:xfrm>
            <a:off x="482600" y="935989"/>
            <a:ext cx="8178800" cy="327152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481" y="0"/>
            <a:ext cx="1014519" cy="1014519"/>
          </a:xfrm>
          <a:prstGeom prst="rect">
            <a:avLst/>
          </a:prstGeom>
        </p:spPr>
      </p:pic>
    </p:spTree>
    <p:extLst>
      <p:ext uri="{BB962C8B-B14F-4D97-AF65-F5344CB8AC3E}">
        <p14:creationId xmlns:p14="http://schemas.microsoft.com/office/powerpoint/2010/main" val="1427064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ctrTitle"/>
          </p:nvPr>
        </p:nvSpPr>
        <p:spPr>
          <a:xfrm>
            <a:off x="0" y="1402375"/>
            <a:ext cx="9056398" cy="163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8800" b="0" dirty="0" smtClean="0">
                <a:solidFill>
                  <a:schemeClr val="bg1"/>
                </a:solidFill>
              </a:rPr>
              <a:t>  Spring </a:t>
            </a:r>
            <a:r>
              <a:rPr lang="en" sz="8800" b="0" dirty="0" smtClean="0">
                <a:solidFill>
                  <a:schemeClr val="bg1"/>
                </a:solidFill>
              </a:rPr>
              <a:t>Batch</a:t>
            </a:r>
            <a:endParaRPr sz="8800" b="0" dirty="0">
              <a:solidFill>
                <a:schemeClr val="bg1"/>
              </a:solidFill>
            </a:endParaRPr>
          </a:p>
        </p:txBody>
      </p:sp>
      <p:sp>
        <p:nvSpPr>
          <p:cNvPr id="5" name="Shape 210"/>
          <p:cNvSpPr txBox="1">
            <a:spLocks/>
          </p:cNvSpPr>
          <p:nvPr/>
        </p:nvSpPr>
        <p:spPr>
          <a:xfrm>
            <a:off x="48807" y="4727111"/>
            <a:ext cx="5926914" cy="380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9pPr>
          </a:lstStyle>
          <a:p>
            <a:pPr marL="0" indent="0">
              <a:buNone/>
            </a:pPr>
            <a:r>
              <a:rPr lang="en-US" sz="1000" dirty="0" err="1" smtClean="0"/>
              <a:t>ph</a:t>
            </a:r>
            <a:r>
              <a:rPr lang="en-US" sz="1000" dirty="0" smtClean="0"/>
              <a:t> </a:t>
            </a:r>
            <a:r>
              <a:rPr lang="en-US" sz="1000" dirty="0"/>
              <a:t>n</a:t>
            </a:r>
            <a:r>
              <a:rPr lang="en-US" sz="1000" dirty="0" smtClean="0"/>
              <a:t>o: </a:t>
            </a:r>
            <a:r>
              <a:rPr lang="en-US" sz="1000" dirty="0" smtClean="0">
                <a:hlinkClick r:id="rId3"/>
              </a:rPr>
              <a:t>9513216462</a:t>
            </a:r>
            <a:r>
              <a:rPr lang="en-US" sz="1000" dirty="0" smtClean="0"/>
              <a:t> | email : </a:t>
            </a:r>
            <a:r>
              <a:rPr lang="en-US" sz="1000" dirty="0" smtClean="0">
                <a:hlinkClick r:id="rId4"/>
              </a:rPr>
              <a:t>info@emexotechnologies.com</a:t>
            </a:r>
            <a:r>
              <a:rPr lang="en-US" sz="1000" dirty="0" smtClean="0"/>
              <a:t> | website: </a:t>
            </a:r>
            <a:r>
              <a:rPr lang="en-US" sz="1000" dirty="0" smtClean="0">
                <a:hlinkClick r:id="rId5"/>
              </a:rPr>
              <a:t>https://www.emexotechnologies.com</a:t>
            </a:r>
            <a:endParaRPr lang="en-US" sz="1000"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6180" y="-25032"/>
            <a:ext cx="1014519" cy="1014519"/>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ctrTitle" idx="4294967295"/>
          </p:nvPr>
        </p:nvSpPr>
        <p:spPr>
          <a:xfrm>
            <a:off x="685799" y="2093550"/>
            <a:ext cx="6396135" cy="719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smtClean="0">
                <a:solidFill>
                  <a:srgbClr val="FF9900"/>
                </a:solidFill>
              </a:rPr>
              <a:t>THANK YOU!</a:t>
            </a:r>
            <a:endParaRPr sz="6000" dirty="0">
              <a:solidFill>
                <a:srgbClr val="FF9900"/>
              </a:solidFill>
            </a:endParaRPr>
          </a:p>
        </p:txBody>
      </p:sp>
      <p:sp>
        <p:nvSpPr>
          <p:cNvPr id="369" name="Shape 369"/>
          <p:cNvSpPr txBox="1">
            <a:spLocks noGrp="1"/>
          </p:cNvSpPr>
          <p:nvPr>
            <p:ph type="subTitle" idx="4294967295"/>
          </p:nvPr>
        </p:nvSpPr>
        <p:spPr>
          <a:xfrm>
            <a:off x="685800" y="2608685"/>
            <a:ext cx="4924200" cy="1953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dirty="0">
                <a:solidFill>
                  <a:srgbClr val="3796BF"/>
                </a:solidFill>
              </a:rPr>
              <a:t>Any questions?</a:t>
            </a:r>
            <a:endParaRPr sz="3600" b="1" dirty="0">
              <a:solidFill>
                <a:srgbClr val="3796BF"/>
              </a:solidFill>
            </a:endParaRPr>
          </a:p>
          <a:p>
            <a:pPr marL="0" lvl="0" indent="0">
              <a:spcBef>
                <a:spcPts val="600"/>
              </a:spcBef>
              <a:spcAft>
                <a:spcPts val="0"/>
              </a:spcAft>
              <a:buClr>
                <a:schemeClr val="dk1"/>
              </a:buClr>
              <a:buSzPts val="1100"/>
              <a:buFont typeface="Arial"/>
              <a:buNone/>
            </a:pPr>
            <a:r>
              <a:rPr lang="en" dirty="0"/>
              <a:t>You can find </a:t>
            </a:r>
            <a:r>
              <a:rPr lang="en" dirty="0" smtClean="0"/>
              <a:t>us </a:t>
            </a:r>
            <a:r>
              <a:rPr lang="en" dirty="0"/>
              <a:t>at</a:t>
            </a:r>
            <a:endParaRPr dirty="0"/>
          </a:p>
          <a:p>
            <a:pPr marL="457200" lvl="0" indent="-355600" rtl="0">
              <a:spcBef>
                <a:spcPts val="600"/>
              </a:spcBef>
              <a:spcAft>
                <a:spcPts val="0"/>
              </a:spcAft>
              <a:buSzPts val="2000"/>
              <a:buChar char="»"/>
            </a:pPr>
            <a:r>
              <a:rPr lang="en-US" dirty="0" smtClean="0"/>
              <a:t>E</a:t>
            </a:r>
            <a:r>
              <a:rPr lang="en" dirty="0" smtClean="0"/>
              <a:t>mail: </a:t>
            </a:r>
            <a:r>
              <a:rPr lang="en" dirty="0" smtClean="0">
                <a:hlinkClick r:id="rId3"/>
              </a:rPr>
              <a:t>info@emexotechnologies.com</a:t>
            </a:r>
            <a:endParaRPr lang="en" dirty="0" smtClean="0"/>
          </a:p>
          <a:p>
            <a:pPr lvl="0"/>
            <a:r>
              <a:rPr lang="en-US" dirty="0" smtClean="0"/>
              <a:t>Call/</a:t>
            </a:r>
            <a:r>
              <a:rPr lang="en-US" dirty="0" err="1" smtClean="0"/>
              <a:t>WhatsApp</a:t>
            </a:r>
            <a:r>
              <a:rPr lang="en-US" dirty="0" smtClean="0"/>
              <a:t>: </a:t>
            </a:r>
            <a:r>
              <a:rPr lang="en-US" dirty="0"/>
              <a:t>+91 </a:t>
            </a:r>
            <a:r>
              <a:rPr lang="en-US" dirty="0" smtClean="0">
                <a:hlinkClick r:id="rId4"/>
              </a:rPr>
              <a:t>9513216462</a:t>
            </a:r>
            <a:endParaRPr dirty="0"/>
          </a:p>
        </p:txBody>
      </p:sp>
      <p:sp>
        <p:nvSpPr>
          <p:cNvPr id="5" name="Shape 210"/>
          <p:cNvSpPr txBox="1">
            <a:spLocks/>
          </p:cNvSpPr>
          <p:nvPr/>
        </p:nvSpPr>
        <p:spPr>
          <a:xfrm>
            <a:off x="0" y="4812280"/>
            <a:ext cx="5926914" cy="380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9pPr>
          </a:lstStyle>
          <a:p>
            <a:pPr marL="0" indent="0">
              <a:buNone/>
            </a:pPr>
            <a:r>
              <a:rPr lang="en-US" sz="800" dirty="0" err="1" smtClean="0"/>
              <a:t>ph</a:t>
            </a:r>
            <a:r>
              <a:rPr lang="en-US" sz="800" dirty="0" smtClean="0"/>
              <a:t> </a:t>
            </a:r>
            <a:r>
              <a:rPr lang="en-US" sz="800" dirty="0"/>
              <a:t>n</a:t>
            </a:r>
            <a:r>
              <a:rPr lang="en-US" sz="800" dirty="0" smtClean="0"/>
              <a:t>o: </a:t>
            </a:r>
            <a:r>
              <a:rPr lang="en-US" sz="800" dirty="0" smtClean="0">
                <a:hlinkClick r:id="rId4"/>
              </a:rPr>
              <a:t>9513216462</a:t>
            </a:r>
            <a:r>
              <a:rPr lang="en-US" sz="800" dirty="0" smtClean="0"/>
              <a:t> | email : </a:t>
            </a:r>
            <a:r>
              <a:rPr lang="en-US" sz="800" dirty="0" smtClean="0">
                <a:hlinkClick r:id="rId3"/>
              </a:rPr>
              <a:t>info@emexotechnologies.com</a:t>
            </a:r>
            <a:r>
              <a:rPr lang="en-US" sz="800" dirty="0" smtClean="0"/>
              <a:t> | website: </a:t>
            </a:r>
            <a:r>
              <a:rPr lang="en-US" sz="800" dirty="0" smtClean="0">
                <a:hlinkClick r:id="rId5"/>
              </a:rPr>
              <a:t>https://www.emexotechnologies.com</a:t>
            </a:r>
            <a:endParaRPr lang="en-US" sz="800"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6180" y="-25032"/>
            <a:ext cx="1014519" cy="101451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9590" y="772923"/>
            <a:ext cx="8528660" cy="2403863"/>
          </a:xfrm>
          <a:prstGeom prst="rect">
            <a:avLst/>
          </a:prstGeom>
        </p:spPr>
        <p:txBody>
          <a:bodyPr vert="horz" wrap="square" lIns="0" tIns="117475" rIns="0" bIns="0" rtlCol="0">
            <a:spAutoFit/>
          </a:bodyPr>
          <a:lstStyle/>
          <a:p>
            <a:pPr marL="356870" indent="-344805">
              <a:spcBef>
                <a:spcPts val="925"/>
              </a:spcBef>
              <a:buClr>
                <a:srgbClr val="C00000"/>
              </a:buClr>
              <a:buSzPct val="150000"/>
              <a:buFont typeface="Trebuchet MS"/>
              <a:buChar char="●"/>
              <a:tabLst>
                <a:tab pos="357505" algn="l"/>
              </a:tabLst>
            </a:pPr>
            <a:r>
              <a:rPr lang="en-US" sz="1800" b="1" kern="1200" dirty="0" smtClean="0">
                <a:solidFill>
                  <a:prstClr val="black"/>
                </a:solidFill>
                <a:latin typeface="Trebuchet MS"/>
                <a:ea typeface="+mn-ea"/>
                <a:cs typeface="Trebuchet MS"/>
              </a:rPr>
              <a:t>Spring </a:t>
            </a:r>
            <a:r>
              <a:rPr lang="en-US" sz="1800" b="1" kern="1200" dirty="0">
                <a:solidFill>
                  <a:prstClr val="black"/>
                </a:solidFill>
                <a:latin typeface="Trebuchet MS"/>
                <a:ea typeface="+mn-ea"/>
                <a:cs typeface="Trebuchet MS"/>
              </a:rPr>
              <a:t>Batch is an open source framework for batch processing. </a:t>
            </a:r>
          </a:p>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ea typeface="+mn-ea"/>
                <a:cs typeface="Trebuchet MS"/>
              </a:rPr>
              <a:t>It provides reusable functions that you can use to process large volumes of records</a:t>
            </a:r>
            <a:r>
              <a:rPr lang="en-US" sz="1800" b="1" kern="1200" dirty="0" smtClean="0">
                <a:solidFill>
                  <a:prstClr val="black"/>
                </a:solidFill>
                <a:latin typeface="Trebuchet MS"/>
                <a:ea typeface="+mn-ea"/>
                <a:cs typeface="Trebuchet MS"/>
              </a:rPr>
              <a:t>.</a:t>
            </a:r>
          </a:p>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ea typeface="+mn-ea"/>
                <a:cs typeface="Trebuchet MS"/>
              </a:rPr>
              <a:t>Spring Batch works by first reading items from a specified source. Then in a next step, the items are processed. And finally, the processed items are written to a specified destination.</a:t>
            </a:r>
            <a:endParaRPr lang="en-US" sz="1800" b="1" kern="1200" dirty="0">
              <a:solidFill>
                <a:prstClr val="black"/>
              </a:solidFill>
              <a:latin typeface="Trebuchet MS"/>
              <a:ea typeface="+mn-ea"/>
              <a:cs typeface="Trebuchet MS"/>
            </a:endParaRPr>
          </a:p>
          <a:p>
            <a:pPr marL="356870" indent="-344805">
              <a:spcBef>
                <a:spcPts val="925"/>
              </a:spcBef>
              <a:buClr>
                <a:srgbClr val="C00000"/>
              </a:buClr>
              <a:buSzPct val="150000"/>
              <a:buFont typeface="Trebuchet MS"/>
              <a:buChar char="●"/>
              <a:tabLst>
                <a:tab pos="357505" algn="l"/>
              </a:tabLst>
            </a:pPr>
            <a:endParaRPr sz="1800" b="1" kern="1200" dirty="0">
              <a:solidFill>
                <a:prstClr val="black"/>
              </a:solidFill>
              <a:latin typeface="Trebuchet MS"/>
              <a:ea typeface="+mn-ea"/>
              <a:cs typeface="Trebuchet MS"/>
            </a:endParaRPr>
          </a:p>
        </p:txBody>
      </p:sp>
      <p:sp>
        <p:nvSpPr>
          <p:cNvPr id="3" name="object 3"/>
          <p:cNvSpPr txBox="1">
            <a:spLocks noGrp="1"/>
          </p:cNvSpPr>
          <p:nvPr>
            <p:ph type="title"/>
          </p:nvPr>
        </p:nvSpPr>
        <p:spPr>
          <a:xfrm>
            <a:off x="329590" y="119777"/>
            <a:ext cx="3692853" cy="319959"/>
          </a:xfrm>
          <a:prstGeom prst="rect">
            <a:avLst/>
          </a:prstGeom>
        </p:spPr>
        <p:txBody>
          <a:bodyPr vert="horz" wrap="square" lIns="0" tIns="12065" rIns="0" bIns="0" rtlCol="0">
            <a:spAutoFit/>
          </a:bodyPr>
          <a:lstStyle/>
          <a:p>
            <a:pPr marL="12700">
              <a:lnSpc>
                <a:spcPct val="100000"/>
              </a:lnSpc>
              <a:spcBef>
                <a:spcPts val="95"/>
              </a:spcBef>
            </a:pPr>
            <a:r>
              <a:rPr lang="en-US" dirty="0"/>
              <a:t>What is Spring Batch?</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Tree>
    <p:extLst>
      <p:ext uri="{BB962C8B-B14F-4D97-AF65-F5344CB8AC3E}">
        <p14:creationId xmlns:p14="http://schemas.microsoft.com/office/powerpoint/2010/main" val="3986443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9590" y="772923"/>
            <a:ext cx="8528660" cy="3581109"/>
          </a:xfrm>
          <a:prstGeom prst="rect">
            <a:avLst/>
          </a:prstGeom>
        </p:spPr>
        <p:txBody>
          <a:bodyPr vert="horz" wrap="square" lIns="0" tIns="117475" rIns="0" bIns="0" rtlCol="0">
            <a:spAutoFit/>
          </a:bodyPr>
          <a:lstStyle/>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ea typeface="+mn-ea"/>
                <a:cs typeface="Trebuchet MS"/>
              </a:rPr>
              <a:t>The requirements of typical batch programs are very similar</a:t>
            </a:r>
            <a:r>
              <a:rPr lang="en-US" sz="1800" b="1" kern="1200" dirty="0" smtClean="0">
                <a:solidFill>
                  <a:prstClr val="black"/>
                </a:solidFill>
                <a:latin typeface="Trebuchet MS"/>
                <a:ea typeface="+mn-ea"/>
                <a:cs typeface="Trebuchet MS"/>
              </a:rPr>
              <a:t>:</a:t>
            </a:r>
          </a:p>
          <a:p>
            <a:pPr marL="356870" indent="-344805">
              <a:spcBef>
                <a:spcPts val="925"/>
              </a:spcBef>
              <a:buClr>
                <a:srgbClr val="C00000"/>
              </a:buClr>
              <a:buSzPct val="150000"/>
              <a:buFont typeface="Trebuchet MS"/>
              <a:buChar char="●"/>
              <a:tabLst>
                <a:tab pos="357505" algn="l"/>
              </a:tabLst>
            </a:pPr>
            <a:r>
              <a:rPr lang="en-US" sz="1800" b="1" kern="1200" dirty="0" err="1">
                <a:solidFill>
                  <a:prstClr val="black"/>
                </a:solidFill>
                <a:latin typeface="Trebuchet MS"/>
                <a:ea typeface="+mn-ea"/>
                <a:cs typeface="Trebuchet MS"/>
              </a:rPr>
              <a:t>Restartability</a:t>
            </a:r>
            <a:r>
              <a:rPr lang="en-US" sz="1800" b="1" kern="1200" dirty="0">
                <a:solidFill>
                  <a:prstClr val="black"/>
                </a:solidFill>
                <a:latin typeface="Trebuchet MS"/>
                <a:ea typeface="+mn-ea"/>
                <a:cs typeface="Trebuchet MS"/>
              </a:rPr>
              <a:t>: </a:t>
            </a:r>
            <a:endParaRPr lang="en-US" sz="1800" b="1" kern="1200" dirty="0" smtClean="0">
              <a:solidFill>
                <a:prstClr val="black"/>
              </a:solidFill>
              <a:latin typeface="Trebuchet MS"/>
              <a:ea typeface="+mn-ea"/>
              <a:cs typeface="Trebuchet MS"/>
            </a:endParaRPr>
          </a:p>
          <a:p>
            <a:pPr marL="12065" lvl="2">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It </a:t>
            </a:r>
            <a:r>
              <a:rPr lang="en-US" sz="1800" b="1" kern="1200" dirty="0">
                <a:solidFill>
                  <a:prstClr val="black"/>
                </a:solidFill>
                <a:latin typeface="Trebuchet MS"/>
                <a:ea typeface="+mn-ea"/>
                <a:cs typeface="Trebuchet MS"/>
              </a:rPr>
              <a:t>is normally required to restart a batch program from where it had failed</a:t>
            </a:r>
          </a:p>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ea typeface="+mn-ea"/>
                <a:cs typeface="Trebuchet MS"/>
              </a:rPr>
              <a:t>Different readers and writers</a:t>
            </a:r>
            <a:r>
              <a:rPr lang="en-US" sz="1800" b="1" kern="1200" dirty="0" smtClean="0">
                <a:solidFill>
                  <a:prstClr val="black"/>
                </a:solidFill>
                <a:latin typeface="Trebuchet MS"/>
                <a:ea typeface="+mn-ea"/>
                <a:cs typeface="Trebuchet MS"/>
              </a:rPr>
              <a:t>:</a:t>
            </a:r>
          </a:p>
          <a:p>
            <a:pPr marL="12065" lvl="1">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You </a:t>
            </a:r>
            <a:r>
              <a:rPr lang="en-US" sz="1800" b="1" kern="1200" dirty="0">
                <a:solidFill>
                  <a:prstClr val="black"/>
                </a:solidFill>
                <a:latin typeface="Trebuchet MS"/>
                <a:ea typeface="+mn-ea"/>
                <a:cs typeface="Trebuchet MS"/>
              </a:rPr>
              <a:t>need the ability to talk to different kinds of data sources and sinks. These include talking to a database, an external messaging service such as JMS, and many others</a:t>
            </a:r>
            <a:r>
              <a:rPr lang="en-US" sz="1800" b="1" kern="1200" dirty="0" smtClean="0">
                <a:solidFill>
                  <a:prstClr val="black"/>
                </a:solidFill>
                <a:latin typeface="Trebuchet MS"/>
                <a:ea typeface="+mn-ea"/>
                <a:cs typeface="Trebuchet MS"/>
              </a:rPr>
              <a:t>.</a:t>
            </a:r>
          </a:p>
          <a:p>
            <a:pPr marL="12065">
              <a:spcBef>
                <a:spcPts val="925"/>
              </a:spcBef>
              <a:buClr>
                <a:srgbClr val="C00000"/>
              </a:buClr>
              <a:buSzPct val="150000"/>
              <a:tabLst>
                <a:tab pos="357505" algn="l"/>
              </a:tabLst>
            </a:pPr>
            <a:endParaRPr lang="en-US" sz="1800" b="1" kern="1200" dirty="0">
              <a:solidFill>
                <a:prstClr val="black"/>
              </a:solidFill>
              <a:latin typeface="Trebuchet MS"/>
              <a:ea typeface="+mn-ea"/>
              <a:cs typeface="Trebuchet MS"/>
            </a:endParaRPr>
          </a:p>
          <a:p>
            <a:pPr marL="356870" indent="-344805">
              <a:spcBef>
                <a:spcPts val="925"/>
              </a:spcBef>
              <a:buClr>
                <a:srgbClr val="C00000"/>
              </a:buClr>
              <a:buSzPct val="150000"/>
              <a:buFont typeface="Trebuchet MS"/>
              <a:buChar char="●"/>
              <a:tabLst>
                <a:tab pos="357505" algn="l"/>
              </a:tabLst>
            </a:pPr>
            <a:endParaRPr sz="1800" b="1" kern="1200" dirty="0">
              <a:solidFill>
                <a:prstClr val="black"/>
              </a:solidFill>
              <a:latin typeface="Trebuchet MS"/>
              <a:ea typeface="+mn-ea"/>
              <a:cs typeface="Trebuchet MS"/>
            </a:endParaRPr>
          </a:p>
        </p:txBody>
      </p:sp>
      <p:sp>
        <p:nvSpPr>
          <p:cNvPr id="3" name="object 3"/>
          <p:cNvSpPr txBox="1">
            <a:spLocks noGrp="1"/>
          </p:cNvSpPr>
          <p:nvPr>
            <p:ph type="title"/>
          </p:nvPr>
        </p:nvSpPr>
        <p:spPr>
          <a:xfrm>
            <a:off x="329590" y="119777"/>
            <a:ext cx="3692853" cy="319959"/>
          </a:xfrm>
          <a:prstGeom prst="rect">
            <a:avLst/>
          </a:prstGeom>
        </p:spPr>
        <p:txBody>
          <a:bodyPr vert="horz" wrap="square" lIns="0" tIns="12065" rIns="0" bIns="0" rtlCol="0">
            <a:spAutoFit/>
          </a:bodyPr>
          <a:lstStyle/>
          <a:p>
            <a:pPr marL="12700">
              <a:lnSpc>
                <a:spcPct val="100000"/>
              </a:lnSpc>
              <a:spcBef>
                <a:spcPts val="95"/>
              </a:spcBef>
            </a:pPr>
            <a:r>
              <a:rPr lang="en-US" dirty="0"/>
              <a:t>Why </a:t>
            </a:r>
            <a:r>
              <a:rPr lang="en-US" dirty="0" smtClean="0"/>
              <a:t>is </a:t>
            </a:r>
            <a:r>
              <a:rPr lang="en-US" dirty="0"/>
              <a:t>Spring Batch Useful?</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Tree>
    <p:extLst>
      <p:ext uri="{BB962C8B-B14F-4D97-AF65-F5344CB8AC3E}">
        <p14:creationId xmlns:p14="http://schemas.microsoft.com/office/powerpoint/2010/main" val="1822403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9590" y="582423"/>
            <a:ext cx="8528660" cy="4412105"/>
          </a:xfrm>
          <a:prstGeom prst="rect">
            <a:avLst/>
          </a:prstGeom>
        </p:spPr>
        <p:txBody>
          <a:bodyPr vert="horz" wrap="square" lIns="0" tIns="117475" rIns="0" bIns="0" rtlCol="0">
            <a:spAutoFit/>
          </a:bodyPr>
          <a:lstStyle/>
          <a:p>
            <a:pPr marL="356870" indent="-344805">
              <a:spcBef>
                <a:spcPts val="925"/>
              </a:spcBef>
              <a:buClr>
                <a:srgbClr val="C00000"/>
              </a:buClr>
              <a:buSzPct val="150000"/>
              <a:buFont typeface="Trebuchet MS"/>
              <a:buChar char="●"/>
              <a:tabLst>
                <a:tab pos="357505" algn="l"/>
              </a:tabLst>
            </a:pPr>
            <a:r>
              <a:rPr lang="en-US" sz="1800" b="1" kern="1200" dirty="0" smtClean="0">
                <a:solidFill>
                  <a:prstClr val="black"/>
                </a:solidFill>
                <a:latin typeface="Trebuchet MS"/>
                <a:ea typeface="+mn-ea"/>
                <a:cs typeface="Trebuchet MS"/>
              </a:rPr>
              <a:t>Chunk </a:t>
            </a:r>
            <a:r>
              <a:rPr lang="en-US" sz="1800" b="1" kern="1200" dirty="0">
                <a:solidFill>
                  <a:prstClr val="black"/>
                </a:solidFill>
                <a:latin typeface="Trebuchet MS"/>
                <a:ea typeface="+mn-ea"/>
                <a:cs typeface="Trebuchet MS"/>
              </a:rPr>
              <a:t>Processing: </a:t>
            </a:r>
            <a:endParaRPr lang="en-US" sz="1800" b="1" kern="1200" dirty="0" smtClean="0">
              <a:solidFill>
                <a:prstClr val="black"/>
              </a:solidFill>
              <a:latin typeface="Trebuchet MS"/>
              <a:ea typeface="+mn-ea"/>
              <a:cs typeface="Trebuchet MS"/>
            </a:endParaRPr>
          </a:p>
          <a:p>
            <a:pPr marL="12065">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a:t>
            </a:r>
            <a:r>
              <a:rPr lang="en-US" sz="1800" b="1" kern="1200" dirty="0" smtClean="0">
                <a:solidFill>
                  <a:prstClr val="black"/>
                </a:solidFill>
                <a:latin typeface="Trebuchet MS"/>
                <a:cs typeface="Trebuchet MS"/>
              </a:rPr>
              <a:t>If </a:t>
            </a:r>
            <a:r>
              <a:rPr lang="en-US" sz="1800" b="1" kern="1200" dirty="0">
                <a:solidFill>
                  <a:prstClr val="black"/>
                </a:solidFill>
                <a:latin typeface="Trebuchet MS"/>
                <a:cs typeface="Trebuchet MS"/>
              </a:rPr>
              <a:t>for instance there are a million records to be written to storage, it is a practical idea to split it into manageable chunks of 1000 records each, and write these chinks one at a time. Even if one such chink fails, the other operations are not affected</a:t>
            </a:r>
            <a:r>
              <a:rPr lang="en-US" sz="1800" b="1" kern="1200" dirty="0" smtClean="0">
                <a:solidFill>
                  <a:prstClr val="black"/>
                </a:solidFill>
                <a:latin typeface="Trebuchet MS"/>
                <a:cs typeface="Trebuchet MS"/>
              </a:rPr>
              <a:t>.</a:t>
            </a:r>
            <a:endParaRPr lang="en-US" sz="1800" b="1" kern="1200" dirty="0" smtClean="0">
              <a:solidFill>
                <a:prstClr val="black"/>
              </a:solidFill>
              <a:latin typeface="Trebuchet MS"/>
              <a:ea typeface="+mn-ea"/>
              <a:cs typeface="Trebuchet MS"/>
            </a:endParaRPr>
          </a:p>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ea typeface="+mn-ea"/>
                <a:cs typeface="Trebuchet MS"/>
              </a:rPr>
              <a:t>Ease Of Transaction Management: </a:t>
            </a:r>
            <a:endParaRPr lang="en-US" sz="1800" b="1" kern="1200" dirty="0" smtClean="0">
              <a:solidFill>
                <a:prstClr val="black"/>
              </a:solidFill>
              <a:latin typeface="Trebuchet MS"/>
              <a:ea typeface="+mn-ea"/>
              <a:cs typeface="Trebuchet MS"/>
            </a:endParaRPr>
          </a:p>
          <a:p>
            <a:pPr marL="12065">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Transaction </a:t>
            </a:r>
            <a:r>
              <a:rPr lang="en-US" sz="1800" b="1" kern="1200" dirty="0">
                <a:solidFill>
                  <a:prstClr val="black"/>
                </a:solidFill>
                <a:latin typeface="Trebuchet MS"/>
                <a:ea typeface="+mn-ea"/>
                <a:cs typeface="Trebuchet MS"/>
              </a:rPr>
              <a:t>management should be simple to implement properly, even when using chunk processing.</a:t>
            </a:r>
          </a:p>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ea typeface="+mn-ea"/>
                <a:cs typeface="Trebuchet MS"/>
              </a:rPr>
              <a:t>Ease of parallel processing: </a:t>
            </a:r>
            <a:endParaRPr lang="en-US" sz="1800" b="1" kern="1200" dirty="0" smtClean="0">
              <a:solidFill>
                <a:prstClr val="black"/>
              </a:solidFill>
              <a:latin typeface="Trebuchet MS"/>
              <a:ea typeface="+mn-ea"/>
              <a:cs typeface="Trebuchet MS"/>
            </a:endParaRPr>
          </a:p>
          <a:p>
            <a:pPr marL="12065">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It </a:t>
            </a:r>
            <a:r>
              <a:rPr lang="en-US" sz="1800" b="1" kern="1200" dirty="0">
                <a:solidFill>
                  <a:prstClr val="black"/>
                </a:solidFill>
                <a:latin typeface="Trebuchet MS"/>
                <a:ea typeface="+mn-ea"/>
                <a:cs typeface="Trebuchet MS"/>
              </a:rPr>
              <a:t>should be possible to run the batch tasks using parallel processing. For this, it is important that the configuration be simple, so that overhead is minimized.</a:t>
            </a:r>
            <a:endParaRPr lang="en-US" sz="1800" b="1" kern="1200" dirty="0" smtClean="0">
              <a:solidFill>
                <a:prstClr val="black"/>
              </a:solidFill>
              <a:latin typeface="Trebuchet MS"/>
              <a:ea typeface="+mn-ea"/>
              <a:cs typeface="Trebuchet MS"/>
            </a:endParaRPr>
          </a:p>
          <a:p>
            <a:pPr marL="12065">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a:t>
            </a:r>
            <a:endParaRPr sz="1800" b="1" kern="1200" dirty="0">
              <a:solidFill>
                <a:prstClr val="black"/>
              </a:solidFill>
              <a:latin typeface="Trebuchet MS"/>
              <a:ea typeface="+mn-ea"/>
              <a:cs typeface="Trebuchet MS"/>
            </a:endParaRPr>
          </a:p>
        </p:txBody>
      </p:sp>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a:t>Why </a:t>
            </a:r>
            <a:r>
              <a:rPr lang="en-US" dirty="0" smtClean="0"/>
              <a:t>is </a:t>
            </a:r>
            <a:r>
              <a:rPr lang="en-US" dirty="0"/>
              <a:t>Spring Batch Useful</a:t>
            </a:r>
            <a:r>
              <a:rPr lang="en-US" dirty="0" smtClean="0"/>
              <a:t>? (Contd..)</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Tree>
    <p:extLst>
      <p:ext uri="{BB962C8B-B14F-4D97-AF65-F5344CB8AC3E}">
        <p14:creationId xmlns:p14="http://schemas.microsoft.com/office/powerpoint/2010/main" val="4187252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9590" y="582423"/>
            <a:ext cx="8528660" cy="4919937"/>
          </a:xfrm>
          <a:prstGeom prst="rect">
            <a:avLst/>
          </a:prstGeom>
        </p:spPr>
        <p:txBody>
          <a:bodyPr vert="horz" wrap="square" lIns="0" tIns="117475" rIns="0" bIns="0" rtlCol="0">
            <a:spAutoFit/>
          </a:bodyPr>
          <a:lstStyle/>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ea typeface="+mn-ea"/>
                <a:cs typeface="Trebuchet MS"/>
              </a:rPr>
              <a:t>A Job in Spring Batch is nothing but a sequence of Steps. Each Step can be configured before execution, with the following attributes</a:t>
            </a:r>
            <a:r>
              <a:rPr lang="en-US" sz="1800" b="1" kern="1200" dirty="0" smtClean="0">
                <a:solidFill>
                  <a:prstClr val="black"/>
                </a:solidFill>
                <a:latin typeface="Trebuchet MS"/>
                <a:ea typeface="+mn-ea"/>
                <a:cs typeface="Trebuchet MS"/>
              </a:rPr>
              <a:t>:</a:t>
            </a:r>
          </a:p>
          <a:p>
            <a:pPr marL="12065">
              <a:spcBef>
                <a:spcPts val="925"/>
              </a:spcBef>
              <a:buClr>
                <a:srgbClr val="C00000"/>
              </a:buClr>
              <a:buSzPct val="150000"/>
              <a:tabLst>
                <a:tab pos="357505" algn="l"/>
              </a:tabLst>
            </a:pPr>
            <a:r>
              <a:rPr lang="en-US" sz="1800" b="1" kern="1200" dirty="0" smtClean="0">
                <a:solidFill>
                  <a:prstClr val="black"/>
                </a:solidFill>
                <a:latin typeface="Trebuchet MS"/>
                <a:ea typeface="+mn-ea"/>
                <a:cs typeface="Trebuchet MS"/>
              </a:rPr>
              <a:t>		next</a:t>
            </a:r>
            <a:r>
              <a:rPr lang="en-US" sz="1800" b="1" kern="1200" dirty="0">
                <a:solidFill>
                  <a:prstClr val="black"/>
                </a:solidFill>
                <a:latin typeface="Trebuchet MS"/>
                <a:ea typeface="+mn-ea"/>
                <a:cs typeface="Trebuchet MS"/>
              </a:rPr>
              <a:t>: The next Step to execute</a:t>
            </a:r>
          </a:p>
          <a:p>
            <a:pPr marL="12065">
              <a:spcBef>
                <a:spcPts val="925"/>
              </a:spcBef>
              <a:buClr>
                <a:srgbClr val="C00000"/>
              </a:buClr>
              <a:buSzPct val="150000"/>
              <a:tabLst>
                <a:tab pos="357505" algn="l"/>
              </a:tabLst>
            </a:pPr>
            <a:r>
              <a:rPr lang="en-US" sz="1800" b="1" kern="1200" dirty="0" smtClean="0">
                <a:solidFill>
                  <a:prstClr val="black"/>
                </a:solidFill>
                <a:latin typeface="Trebuchet MS"/>
                <a:ea typeface="+mn-ea"/>
                <a:cs typeface="Trebuchet MS"/>
              </a:rPr>
              <a:t>		</a:t>
            </a:r>
            <a:r>
              <a:rPr lang="en-US" sz="1800" b="1" kern="1200" dirty="0" err="1" smtClean="0">
                <a:solidFill>
                  <a:prstClr val="black"/>
                </a:solidFill>
                <a:latin typeface="Trebuchet MS"/>
                <a:ea typeface="+mn-ea"/>
                <a:cs typeface="Trebuchet MS"/>
              </a:rPr>
              <a:t>tasklet</a:t>
            </a:r>
            <a:r>
              <a:rPr lang="en-US" sz="1800" b="1" kern="1200" dirty="0">
                <a:solidFill>
                  <a:prstClr val="black"/>
                </a:solidFill>
                <a:latin typeface="Trebuchet MS"/>
                <a:ea typeface="+mn-ea"/>
                <a:cs typeface="Trebuchet MS"/>
              </a:rPr>
              <a:t>: The task that needs to be done as part of this Step.</a:t>
            </a:r>
          </a:p>
          <a:p>
            <a:pPr marL="12065">
              <a:spcBef>
                <a:spcPts val="925"/>
              </a:spcBef>
              <a:buClr>
                <a:srgbClr val="C00000"/>
              </a:buClr>
              <a:buSzPct val="150000"/>
              <a:tabLst>
                <a:tab pos="357505" algn="l"/>
              </a:tabLst>
            </a:pPr>
            <a:r>
              <a:rPr lang="en-US" sz="1800" b="1" kern="1200" dirty="0" smtClean="0">
                <a:solidFill>
                  <a:prstClr val="black"/>
                </a:solidFill>
                <a:latin typeface="Trebuchet MS"/>
                <a:ea typeface="+mn-ea"/>
                <a:cs typeface="Trebuchet MS"/>
              </a:rPr>
              <a:t>		decision</a:t>
            </a:r>
            <a:r>
              <a:rPr lang="en-US" sz="1800" b="1" kern="1200" dirty="0">
                <a:solidFill>
                  <a:prstClr val="black"/>
                </a:solidFill>
                <a:latin typeface="Trebuchet MS"/>
                <a:ea typeface="+mn-ea"/>
                <a:cs typeface="Trebuchet MS"/>
              </a:rPr>
              <a:t>: This decides in which situations this Step needs to be </a:t>
            </a:r>
            <a:r>
              <a:rPr lang="en-US" sz="1800" b="1" kern="1200" dirty="0" smtClean="0">
                <a:solidFill>
                  <a:prstClr val="black"/>
                </a:solidFill>
                <a:latin typeface="Trebuchet MS"/>
                <a:ea typeface="+mn-ea"/>
                <a:cs typeface="Trebuchet MS"/>
              </a:rPr>
              <a:t>run</a:t>
            </a:r>
          </a:p>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ea typeface="+mn-ea"/>
                <a:cs typeface="Trebuchet MS"/>
              </a:rPr>
              <a:t>The Job Instance</a:t>
            </a:r>
          </a:p>
          <a:p>
            <a:pPr marL="12065">
              <a:spcBef>
                <a:spcPts val="925"/>
              </a:spcBef>
              <a:buClr>
                <a:srgbClr val="C00000"/>
              </a:buClr>
              <a:buSzPct val="150000"/>
              <a:tabLst>
                <a:tab pos="357505" algn="l"/>
              </a:tabLst>
            </a:pPr>
            <a:r>
              <a:rPr lang="en-US" sz="1800" b="1" kern="1200" dirty="0" smtClean="0">
                <a:solidFill>
                  <a:prstClr val="black"/>
                </a:solidFill>
                <a:latin typeface="Trebuchet MS"/>
                <a:ea typeface="+mn-ea"/>
                <a:cs typeface="Trebuchet MS"/>
              </a:rPr>
              <a:t>	A </a:t>
            </a:r>
            <a:r>
              <a:rPr lang="en-US" sz="1800" b="1" kern="1200" dirty="0">
                <a:solidFill>
                  <a:prstClr val="black"/>
                </a:solidFill>
                <a:latin typeface="Trebuchet MS"/>
                <a:ea typeface="+mn-ea"/>
                <a:cs typeface="Trebuchet MS"/>
              </a:rPr>
              <a:t>Job Launcher is used in order to execute a Spring Batch Job. Note the following points about a Job thus created:</a:t>
            </a:r>
          </a:p>
          <a:p>
            <a:pPr marL="12065">
              <a:spcBef>
                <a:spcPts val="925"/>
              </a:spcBef>
              <a:buClr>
                <a:srgbClr val="C00000"/>
              </a:buClr>
              <a:buSzPct val="150000"/>
              <a:tabLst>
                <a:tab pos="357505" algn="l"/>
              </a:tabLst>
            </a:pPr>
            <a:r>
              <a:rPr lang="en-US" sz="1800" b="1" kern="1200" dirty="0" smtClean="0">
                <a:solidFill>
                  <a:prstClr val="black"/>
                </a:solidFill>
                <a:latin typeface="Trebuchet MS"/>
                <a:ea typeface="+mn-ea"/>
                <a:cs typeface="Trebuchet MS"/>
              </a:rPr>
              <a:t>	Each </a:t>
            </a:r>
            <a:r>
              <a:rPr lang="en-US" sz="1800" b="1" kern="1200" dirty="0">
                <a:solidFill>
                  <a:prstClr val="black"/>
                </a:solidFill>
                <a:latin typeface="Trebuchet MS"/>
                <a:ea typeface="+mn-ea"/>
                <a:cs typeface="Trebuchet MS"/>
              </a:rPr>
              <a:t>execution of a Job is called a Job Instance. Each Job Instance is provided with a unique execution id, which is useful to restart the job if it </a:t>
            </a:r>
            <a:r>
              <a:rPr lang="en-US" sz="1800" b="1" kern="1200" dirty="0" smtClean="0">
                <a:solidFill>
                  <a:prstClr val="black"/>
                </a:solidFill>
                <a:latin typeface="Trebuchet MS"/>
                <a:ea typeface="+mn-ea"/>
                <a:cs typeface="Trebuchet MS"/>
              </a:rPr>
              <a:t>fails. A </a:t>
            </a:r>
            <a:r>
              <a:rPr lang="en-US" sz="1800" b="1" kern="1200" dirty="0">
                <a:solidFill>
                  <a:prstClr val="black"/>
                </a:solidFill>
                <a:latin typeface="Trebuchet MS"/>
                <a:ea typeface="+mn-ea"/>
                <a:cs typeface="Trebuchet MS"/>
              </a:rPr>
              <a:t>Job can be configured with parameters. These can be passed to it from the Job Launcher.</a:t>
            </a:r>
          </a:p>
          <a:p>
            <a:pPr marL="356870" indent="-344805">
              <a:spcBef>
                <a:spcPts val="925"/>
              </a:spcBef>
              <a:buClr>
                <a:srgbClr val="C00000"/>
              </a:buClr>
              <a:buSzPct val="150000"/>
              <a:buFont typeface="Trebuchet MS"/>
              <a:buChar char="●"/>
              <a:tabLst>
                <a:tab pos="357505" algn="l"/>
              </a:tabLst>
            </a:pPr>
            <a:endParaRPr lang="en-US" sz="1800" b="1" kern="1200" dirty="0">
              <a:solidFill>
                <a:prstClr val="black"/>
              </a:solidFill>
              <a:latin typeface="Trebuchet MS"/>
              <a:ea typeface="+mn-ea"/>
              <a:cs typeface="Trebuchet MS"/>
            </a:endParaRPr>
          </a:p>
          <a:p>
            <a:pPr marL="12065">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a:t>
            </a:r>
            <a:endParaRPr sz="1800" b="1" kern="1200" dirty="0">
              <a:solidFill>
                <a:prstClr val="black"/>
              </a:solidFill>
              <a:latin typeface="Trebuchet MS"/>
              <a:ea typeface="+mn-ea"/>
              <a:cs typeface="Trebuchet MS"/>
            </a:endParaRPr>
          </a:p>
        </p:txBody>
      </p:sp>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a:t>Understanding Spring Batch</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Tree>
    <p:extLst>
      <p:ext uri="{BB962C8B-B14F-4D97-AF65-F5344CB8AC3E}">
        <p14:creationId xmlns:p14="http://schemas.microsoft.com/office/powerpoint/2010/main" val="2423342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9590" y="582423"/>
            <a:ext cx="8528660" cy="2126864"/>
          </a:xfrm>
          <a:prstGeom prst="rect">
            <a:avLst/>
          </a:prstGeom>
        </p:spPr>
        <p:txBody>
          <a:bodyPr vert="horz" wrap="square" lIns="0" tIns="117475" rIns="0" bIns="0" rtlCol="0">
            <a:spAutoFit/>
          </a:bodyPr>
          <a:lstStyle/>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ea typeface="+mn-ea"/>
                <a:cs typeface="Trebuchet MS"/>
              </a:rPr>
              <a:t>A typical Job would look like the following</a:t>
            </a:r>
            <a:r>
              <a:rPr lang="en-US" sz="1800" b="1" kern="1200" dirty="0" smtClean="0">
                <a:solidFill>
                  <a:prstClr val="black"/>
                </a:solidFill>
                <a:latin typeface="Trebuchet MS"/>
                <a:ea typeface="+mn-ea"/>
                <a:cs typeface="Trebuchet MS"/>
              </a:rPr>
              <a:t>:</a:t>
            </a:r>
            <a:endParaRPr lang="en-US" sz="1800" b="1" kern="1200" dirty="0">
              <a:solidFill>
                <a:prstClr val="black"/>
              </a:solidFill>
              <a:latin typeface="Trebuchet MS"/>
              <a:ea typeface="+mn-ea"/>
              <a:cs typeface="Trebuchet MS"/>
            </a:endParaRPr>
          </a:p>
          <a:p>
            <a:pPr marL="356870" indent="-344805">
              <a:spcBef>
                <a:spcPts val="925"/>
              </a:spcBef>
              <a:buClr>
                <a:srgbClr val="C00000"/>
              </a:buClr>
              <a:buSzPct val="150000"/>
              <a:buFont typeface="Trebuchet MS"/>
              <a:buChar char="●"/>
              <a:tabLst>
                <a:tab pos="357505" algn="l"/>
              </a:tabLst>
            </a:pPr>
            <a:r>
              <a:rPr lang="en-US" sz="1800" b="1" kern="1200" dirty="0">
                <a:solidFill>
                  <a:prstClr val="black"/>
                </a:solidFill>
                <a:latin typeface="Trebuchet MS"/>
                <a:ea typeface="+mn-ea"/>
                <a:cs typeface="Trebuchet MS"/>
              </a:rPr>
              <a:t>Each Job can have multiple Steps, and sometimes it is useful to organize the Steps into Flows. Different flows can usually be run in parallel, and the rest of the steps are run in strict sequential order.</a:t>
            </a:r>
          </a:p>
          <a:p>
            <a:pPr marL="356870" indent="-344805">
              <a:spcBef>
                <a:spcPts val="925"/>
              </a:spcBef>
              <a:buClr>
                <a:srgbClr val="C00000"/>
              </a:buClr>
              <a:buSzPct val="150000"/>
              <a:buFont typeface="Trebuchet MS"/>
              <a:buChar char="●"/>
              <a:tabLst>
                <a:tab pos="357505" algn="l"/>
              </a:tabLst>
            </a:pPr>
            <a:endParaRPr lang="en-US" sz="1800" b="1" kern="1200" dirty="0">
              <a:solidFill>
                <a:prstClr val="black"/>
              </a:solidFill>
              <a:latin typeface="Trebuchet MS"/>
              <a:ea typeface="+mn-ea"/>
              <a:cs typeface="Trebuchet MS"/>
            </a:endParaRPr>
          </a:p>
          <a:p>
            <a:pPr marL="12065">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a:t>
            </a:r>
            <a:endParaRPr sz="1800" b="1" kern="1200" dirty="0">
              <a:solidFill>
                <a:prstClr val="black"/>
              </a:solidFill>
              <a:latin typeface="Trebuchet MS"/>
              <a:ea typeface="+mn-ea"/>
              <a:cs typeface="Trebuchet MS"/>
            </a:endParaRPr>
          </a:p>
        </p:txBody>
      </p:sp>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a:t>How Spring Batch Works</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pic>
        <p:nvPicPr>
          <p:cNvPr id="1026" name="Picture 2" descr="C:\Users\Regu\Pictures\spring-batch-reference-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2130657"/>
            <a:ext cx="6391275" cy="2546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013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360" y="734823"/>
            <a:ext cx="8528660" cy="395621"/>
          </a:xfrm>
          <a:prstGeom prst="rect">
            <a:avLst/>
          </a:prstGeom>
        </p:spPr>
        <p:txBody>
          <a:bodyPr vert="horz" wrap="square" lIns="0" tIns="117475" rIns="0" bIns="0" rtlCol="0">
            <a:spAutoFit/>
          </a:bodyPr>
          <a:lstStyle/>
          <a:p>
            <a:pPr marL="12065">
              <a:spcBef>
                <a:spcPts val="925"/>
              </a:spcBef>
              <a:buClr>
                <a:srgbClr val="C00000"/>
              </a:buClr>
              <a:buSzPct val="150000"/>
              <a:tabLst>
                <a:tab pos="357505" algn="l"/>
              </a:tabLst>
            </a:pPr>
            <a:r>
              <a:rPr lang="en-US" sz="1800" b="1" kern="1200" dirty="0">
                <a:solidFill>
                  <a:prstClr val="black"/>
                </a:solidFill>
                <a:latin typeface="Trebuchet MS"/>
                <a:ea typeface="+mn-ea"/>
                <a:cs typeface="Trebuchet MS"/>
              </a:rPr>
              <a:t>	</a:t>
            </a:r>
            <a:r>
              <a:rPr lang="en-US" sz="1800" b="1" kern="1200" dirty="0" smtClean="0">
                <a:solidFill>
                  <a:prstClr val="black"/>
                </a:solidFill>
                <a:latin typeface="Trebuchet MS"/>
                <a:ea typeface="+mn-ea"/>
                <a:cs typeface="Trebuchet MS"/>
              </a:rPr>
              <a:t>	</a:t>
            </a:r>
            <a:endParaRPr sz="1800" b="1" kern="1200" dirty="0">
              <a:solidFill>
                <a:prstClr val="black"/>
              </a:solidFill>
              <a:latin typeface="Trebuchet MS"/>
              <a:ea typeface="+mn-ea"/>
              <a:cs typeface="Trebuchet MS"/>
            </a:endParaRPr>
          </a:p>
        </p:txBody>
      </p:sp>
      <p:sp>
        <p:nvSpPr>
          <p:cNvPr id="3" name="object 3"/>
          <p:cNvSpPr txBox="1">
            <a:spLocks noGrp="1"/>
          </p:cNvSpPr>
          <p:nvPr>
            <p:ph type="title"/>
          </p:nvPr>
        </p:nvSpPr>
        <p:spPr>
          <a:xfrm>
            <a:off x="329589" y="119777"/>
            <a:ext cx="4385285" cy="319959"/>
          </a:xfrm>
          <a:prstGeom prst="rect">
            <a:avLst/>
          </a:prstGeom>
        </p:spPr>
        <p:txBody>
          <a:bodyPr vert="horz" wrap="square" lIns="0" tIns="12065" rIns="0" bIns="0" rtlCol="0">
            <a:spAutoFit/>
          </a:bodyPr>
          <a:lstStyle/>
          <a:p>
            <a:pPr marL="12700">
              <a:lnSpc>
                <a:spcPct val="100000"/>
              </a:lnSpc>
              <a:spcBef>
                <a:spcPts val="95"/>
              </a:spcBef>
            </a:pPr>
            <a:r>
              <a:rPr lang="en-US" dirty="0" smtClean="0"/>
              <a:t>Spring Batch Dependency</a:t>
            </a:r>
            <a:endParaRPr spc="-1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63" y="-65882"/>
            <a:ext cx="10112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5"/>
          </p:nvPr>
        </p:nvSpPr>
        <p:spPr>
          <a:xfrm>
            <a:off x="152399" y="4849763"/>
            <a:ext cx="6334125" cy="307777"/>
          </a:xfrm>
        </p:spPr>
        <p:txBody>
          <a:bodyPr/>
          <a:lstStyle/>
          <a:p>
            <a:pPr algn="l">
              <a:spcBef>
                <a:spcPts val="600"/>
              </a:spcBef>
              <a:buClr>
                <a:srgbClr val="4BB5D9"/>
              </a:buClr>
              <a:buSzPts val="2000"/>
            </a:pPr>
            <a:r>
              <a:rPr lang="en-US" sz="1000" dirty="0" err="1">
                <a:solidFill>
                  <a:srgbClr val="607896"/>
                </a:solidFill>
                <a:latin typeface="Roboto Condensed"/>
                <a:ea typeface="Roboto Condensed"/>
                <a:cs typeface="Roboto Condensed"/>
                <a:sym typeface="Roboto Condensed"/>
              </a:rPr>
              <a:t>Ph</a:t>
            </a:r>
            <a:r>
              <a:rPr lang="en-US" sz="1000" dirty="0">
                <a:solidFill>
                  <a:srgbClr val="607896"/>
                </a:solidFill>
                <a:latin typeface="Roboto Condensed"/>
                <a:ea typeface="Roboto Condensed"/>
                <a:cs typeface="Roboto Condensed"/>
                <a:sym typeface="Roboto Condensed"/>
              </a:rPr>
              <a:t> no: +91 9513216462 | email : info@emexotechnologies.com | website: https://www.emexotechnologies.com</a:t>
            </a:r>
          </a:p>
        </p:txBody>
      </p:sp>
      <p:sp>
        <p:nvSpPr>
          <p:cNvPr id="5" name="Rectangle 4"/>
          <p:cNvSpPr/>
          <p:nvPr/>
        </p:nvSpPr>
        <p:spPr>
          <a:xfrm>
            <a:off x="590550" y="734822"/>
            <a:ext cx="7791450" cy="3077766"/>
          </a:xfrm>
          <a:prstGeom prst="rect">
            <a:avLst/>
          </a:prstGeom>
        </p:spPr>
        <p:txBody>
          <a:bodyPr wrap="square">
            <a:spAutoFit/>
          </a:bodyPr>
          <a:lstStyle/>
          <a:p>
            <a:r>
              <a:rPr lang="en-US" dirty="0"/>
              <a:t> </a:t>
            </a:r>
            <a:endParaRPr lang="en-US" dirty="0" smtClean="0"/>
          </a:p>
          <a:p>
            <a:endParaRPr lang="en-US" sz="1800" kern="1200" spc="-5" dirty="0">
              <a:solidFill>
                <a:srgbClr val="993300"/>
              </a:solidFill>
              <a:ea typeface="+mn-ea"/>
            </a:endParaRPr>
          </a:p>
          <a:p>
            <a:r>
              <a:rPr lang="en-US" sz="1800" kern="1200" spc="-5" dirty="0" smtClean="0">
                <a:solidFill>
                  <a:srgbClr val="993300"/>
                </a:solidFill>
                <a:ea typeface="+mn-ea"/>
              </a:rPr>
              <a:t>&lt;</a:t>
            </a:r>
            <a:r>
              <a:rPr lang="en-US" sz="1800" kern="1200" spc="-5" dirty="0">
                <a:solidFill>
                  <a:srgbClr val="993300"/>
                </a:solidFill>
                <a:ea typeface="+mn-ea"/>
              </a:rPr>
              <a:t>dependency&gt;</a:t>
            </a:r>
          </a:p>
          <a:p>
            <a:r>
              <a:rPr lang="en-US" sz="1800" kern="1200" spc="-5" dirty="0">
                <a:solidFill>
                  <a:srgbClr val="993300"/>
                </a:solidFill>
                <a:ea typeface="+mn-ea"/>
              </a:rPr>
              <a:t>            &lt;</a:t>
            </a:r>
            <a:r>
              <a:rPr lang="en-US" sz="1800" kern="1200" spc="-5" dirty="0" err="1">
                <a:solidFill>
                  <a:srgbClr val="993300"/>
                </a:solidFill>
                <a:ea typeface="+mn-ea"/>
              </a:rPr>
              <a:t>groupId</a:t>
            </a:r>
            <a:r>
              <a:rPr lang="en-US" sz="1800" kern="1200" spc="-5" dirty="0">
                <a:solidFill>
                  <a:srgbClr val="993300"/>
                </a:solidFill>
                <a:ea typeface="+mn-ea"/>
              </a:rPr>
              <a:t>&gt;</a:t>
            </a:r>
            <a:r>
              <a:rPr lang="en-US" sz="1800" kern="1200" spc="-5" dirty="0" err="1">
                <a:solidFill>
                  <a:srgbClr val="993300"/>
                </a:solidFill>
                <a:ea typeface="+mn-ea"/>
              </a:rPr>
              <a:t>org.springframework.boot</a:t>
            </a:r>
            <a:r>
              <a:rPr lang="en-US" sz="1800" kern="1200" spc="-5" dirty="0">
                <a:solidFill>
                  <a:srgbClr val="993300"/>
                </a:solidFill>
                <a:ea typeface="+mn-ea"/>
              </a:rPr>
              <a:t>&lt;/</a:t>
            </a:r>
            <a:r>
              <a:rPr lang="en-US" sz="1800" kern="1200" spc="-5" dirty="0" err="1">
                <a:solidFill>
                  <a:srgbClr val="993300"/>
                </a:solidFill>
                <a:ea typeface="+mn-ea"/>
              </a:rPr>
              <a:t>groupId</a:t>
            </a:r>
            <a:r>
              <a:rPr lang="en-US" sz="1800" kern="1200" spc="-5" dirty="0">
                <a:solidFill>
                  <a:srgbClr val="993300"/>
                </a:solidFill>
                <a:ea typeface="+mn-ea"/>
              </a:rPr>
              <a:t>&gt;</a:t>
            </a:r>
          </a:p>
          <a:p>
            <a:r>
              <a:rPr lang="en-US" sz="1800" kern="1200" spc="-5" dirty="0">
                <a:solidFill>
                  <a:srgbClr val="993300"/>
                </a:solidFill>
                <a:ea typeface="+mn-ea"/>
              </a:rPr>
              <a:t>            &lt;</a:t>
            </a:r>
            <a:r>
              <a:rPr lang="en-US" sz="1800" kern="1200" spc="-5" dirty="0" err="1">
                <a:solidFill>
                  <a:srgbClr val="993300"/>
                </a:solidFill>
                <a:ea typeface="+mn-ea"/>
              </a:rPr>
              <a:t>artifactId</a:t>
            </a:r>
            <a:r>
              <a:rPr lang="en-US" sz="1800" kern="1200" spc="-5" dirty="0">
                <a:solidFill>
                  <a:srgbClr val="993300"/>
                </a:solidFill>
                <a:ea typeface="+mn-ea"/>
              </a:rPr>
              <a:t>&gt;spring-boot-starter-batch&lt;/</a:t>
            </a:r>
            <a:r>
              <a:rPr lang="en-US" sz="1800" kern="1200" spc="-5" dirty="0" err="1">
                <a:solidFill>
                  <a:srgbClr val="993300"/>
                </a:solidFill>
                <a:ea typeface="+mn-ea"/>
              </a:rPr>
              <a:t>artifactId</a:t>
            </a:r>
            <a:r>
              <a:rPr lang="en-US" sz="1800" kern="1200" spc="-5" dirty="0">
                <a:solidFill>
                  <a:srgbClr val="993300"/>
                </a:solidFill>
                <a:ea typeface="+mn-ea"/>
              </a:rPr>
              <a:t>&gt;</a:t>
            </a:r>
          </a:p>
          <a:p>
            <a:r>
              <a:rPr lang="en-US" sz="1800" kern="1200" spc="-5" dirty="0">
                <a:solidFill>
                  <a:srgbClr val="993300"/>
                </a:solidFill>
                <a:ea typeface="+mn-ea"/>
              </a:rPr>
              <a:t>   </a:t>
            </a:r>
            <a:r>
              <a:rPr lang="en-US" sz="1800" kern="1200" spc="-5" dirty="0" smtClean="0">
                <a:solidFill>
                  <a:srgbClr val="993300"/>
                </a:solidFill>
                <a:ea typeface="+mn-ea"/>
              </a:rPr>
              <a:t>&lt;/</a:t>
            </a:r>
            <a:r>
              <a:rPr lang="en-US" sz="1800" kern="1200" spc="-5" dirty="0">
                <a:solidFill>
                  <a:srgbClr val="993300"/>
                </a:solidFill>
                <a:ea typeface="+mn-ea"/>
              </a:rPr>
              <a:t>dependency</a:t>
            </a:r>
            <a:r>
              <a:rPr lang="en-US" sz="1800" kern="1200" spc="-5" dirty="0" smtClean="0">
                <a:solidFill>
                  <a:srgbClr val="993300"/>
                </a:solidFill>
                <a:ea typeface="+mn-ea"/>
              </a:rPr>
              <a:t>&gt;</a:t>
            </a:r>
          </a:p>
          <a:p>
            <a:endParaRPr lang="en-US" sz="1800" kern="1200" spc="-5" dirty="0">
              <a:solidFill>
                <a:srgbClr val="993300"/>
              </a:solidFill>
              <a:ea typeface="+mn-ea"/>
            </a:endParaRPr>
          </a:p>
          <a:p>
            <a:r>
              <a:rPr lang="en-US" sz="1800" kern="1200" spc="-5" dirty="0">
                <a:solidFill>
                  <a:srgbClr val="993300"/>
                </a:solidFill>
                <a:ea typeface="+mn-ea"/>
              </a:rPr>
              <a:t>   </a:t>
            </a:r>
            <a:r>
              <a:rPr lang="en-US" sz="1800" kern="1200" spc="-5" dirty="0" smtClean="0">
                <a:solidFill>
                  <a:srgbClr val="993300"/>
                </a:solidFill>
                <a:ea typeface="+mn-ea"/>
              </a:rPr>
              <a:t>&lt;</a:t>
            </a:r>
            <a:r>
              <a:rPr lang="en-US" sz="1800" kern="1200" spc="-5" dirty="0">
                <a:solidFill>
                  <a:srgbClr val="993300"/>
                </a:solidFill>
                <a:ea typeface="+mn-ea"/>
              </a:rPr>
              <a:t>dependency&gt;</a:t>
            </a:r>
          </a:p>
          <a:p>
            <a:r>
              <a:rPr lang="en-US" sz="1800" kern="1200" spc="-5" dirty="0">
                <a:solidFill>
                  <a:srgbClr val="993300"/>
                </a:solidFill>
                <a:ea typeface="+mn-ea"/>
              </a:rPr>
              <a:t>            &lt;</a:t>
            </a:r>
            <a:r>
              <a:rPr lang="en-US" sz="1800" kern="1200" spc="-5" dirty="0" err="1">
                <a:solidFill>
                  <a:srgbClr val="993300"/>
                </a:solidFill>
                <a:ea typeface="+mn-ea"/>
              </a:rPr>
              <a:t>groupId</a:t>
            </a:r>
            <a:r>
              <a:rPr lang="en-US" sz="1800" kern="1200" spc="-5" dirty="0">
                <a:solidFill>
                  <a:srgbClr val="993300"/>
                </a:solidFill>
                <a:ea typeface="+mn-ea"/>
              </a:rPr>
              <a:t>&gt;</a:t>
            </a:r>
            <a:r>
              <a:rPr lang="en-US" sz="1800" kern="1200" spc="-5" dirty="0" err="1">
                <a:solidFill>
                  <a:srgbClr val="993300"/>
                </a:solidFill>
                <a:ea typeface="+mn-ea"/>
              </a:rPr>
              <a:t>org.springframework.batch</a:t>
            </a:r>
            <a:r>
              <a:rPr lang="en-US" sz="1800" kern="1200" spc="-5" dirty="0">
                <a:solidFill>
                  <a:srgbClr val="993300"/>
                </a:solidFill>
                <a:ea typeface="+mn-ea"/>
              </a:rPr>
              <a:t>&lt;/</a:t>
            </a:r>
            <a:r>
              <a:rPr lang="en-US" sz="1800" kern="1200" spc="-5" dirty="0" err="1">
                <a:solidFill>
                  <a:srgbClr val="993300"/>
                </a:solidFill>
                <a:ea typeface="+mn-ea"/>
              </a:rPr>
              <a:t>groupId</a:t>
            </a:r>
            <a:r>
              <a:rPr lang="en-US" sz="1800" kern="1200" spc="-5" dirty="0">
                <a:solidFill>
                  <a:srgbClr val="993300"/>
                </a:solidFill>
                <a:ea typeface="+mn-ea"/>
              </a:rPr>
              <a:t>&gt;</a:t>
            </a:r>
          </a:p>
          <a:p>
            <a:r>
              <a:rPr lang="en-US" sz="1800" kern="1200" spc="-5" dirty="0">
                <a:solidFill>
                  <a:srgbClr val="993300"/>
                </a:solidFill>
                <a:ea typeface="+mn-ea"/>
              </a:rPr>
              <a:t>            &lt;</a:t>
            </a:r>
            <a:r>
              <a:rPr lang="en-US" sz="1800" kern="1200" spc="-5" dirty="0" err="1">
                <a:solidFill>
                  <a:srgbClr val="993300"/>
                </a:solidFill>
                <a:ea typeface="+mn-ea"/>
              </a:rPr>
              <a:t>artifactId</a:t>
            </a:r>
            <a:r>
              <a:rPr lang="en-US" sz="1800" kern="1200" spc="-5" dirty="0">
                <a:solidFill>
                  <a:srgbClr val="993300"/>
                </a:solidFill>
                <a:ea typeface="+mn-ea"/>
              </a:rPr>
              <a:t>&gt;spring-batch-test&lt;/</a:t>
            </a:r>
            <a:r>
              <a:rPr lang="en-US" sz="1800" kern="1200" spc="-5" dirty="0" err="1">
                <a:solidFill>
                  <a:srgbClr val="993300"/>
                </a:solidFill>
                <a:ea typeface="+mn-ea"/>
              </a:rPr>
              <a:t>artifactId</a:t>
            </a:r>
            <a:r>
              <a:rPr lang="en-US" sz="1800" kern="1200" spc="-5" dirty="0">
                <a:solidFill>
                  <a:srgbClr val="993300"/>
                </a:solidFill>
                <a:ea typeface="+mn-ea"/>
              </a:rPr>
              <a:t>&gt;</a:t>
            </a:r>
          </a:p>
          <a:p>
            <a:r>
              <a:rPr lang="en-US" sz="1800" kern="1200" spc="-5" dirty="0">
                <a:solidFill>
                  <a:srgbClr val="993300"/>
                </a:solidFill>
                <a:ea typeface="+mn-ea"/>
              </a:rPr>
              <a:t>   </a:t>
            </a:r>
            <a:r>
              <a:rPr lang="en-US" sz="1800" kern="1200" spc="-5" dirty="0" smtClean="0">
                <a:solidFill>
                  <a:srgbClr val="993300"/>
                </a:solidFill>
                <a:ea typeface="+mn-ea"/>
              </a:rPr>
              <a:t>&lt;/</a:t>
            </a:r>
            <a:r>
              <a:rPr lang="en-US" sz="1800" kern="1200" spc="-5" dirty="0">
                <a:solidFill>
                  <a:srgbClr val="993300"/>
                </a:solidFill>
                <a:ea typeface="+mn-ea"/>
              </a:rPr>
              <a:t>dependency&gt;</a:t>
            </a:r>
          </a:p>
        </p:txBody>
      </p:sp>
      <p:sp>
        <p:nvSpPr>
          <p:cNvPr id="8" name="object 3"/>
          <p:cNvSpPr/>
          <p:nvPr/>
        </p:nvSpPr>
        <p:spPr>
          <a:xfrm>
            <a:off x="400050" y="734823"/>
            <a:ext cx="7162800" cy="3808602"/>
          </a:xfrm>
          <a:custGeom>
            <a:avLst/>
            <a:gdLst/>
            <a:ahLst/>
            <a:cxnLst/>
            <a:rect l="l" t="t" r="r" b="b"/>
            <a:pathLst>
              <a:path w="7848600" h="4248150">
                <a:moveTo>
                  <a:pt x="0" y="708025"/>
                </a:moveTo>
                <a:lnTo>
                  <a:pt x="1633" y="659549"/>
                </a:lnTo>
                <a:lnTo>
                  <a:pt x="6463" y="611949"/>
                </a:lnTo>
                <a:lnTo>
                  <a:pt x="14385" y="565332"/>
                </a:lnTo>
                <a:lnTo>
                  <a:pt x="25292" y="519803"/>
                </a:lnTo>
                <a:lnTo>
                  <a:pt x="39079" y="475466"/>
                </a:lnTo>
                <a:lnTo>
                  <a:pt x="55641" y="432429"/>
                </a:lnTo>
                <a:lnTo>
                  <a:pt x="74873" y="390795"/>
                </a:lnTo>
                <a:lnTo>
                  <a:pt x="96668" y="350670"/>
                </a:lnTo>
                <a:lnTo>
                  <a:pt x="120922" y="312160"/>
                </a:lnTo>
                <a:lnTo>
                  <a:pt x="147529" y="275371"/>
                </a:lnTo>
                <a:lnTo>
                  <a:pt x="176383" y="240407"/>
                </a:lnTo>
                <a:lnTo>
                  <a:pt x="207379" y="207375"/>
                </a:lnTo>
                <a:lnTo>
                  <a:pt x="240412" y="176379"/>
                </a:lnTo>
                <a:lnTo>
                  <a:pt x="275376" y="147525"/>
                </a:lnTo>
                <a:lnTo>
                  <a:pt x="312166" y="120919"/>
                </a:lnTo>
                <a:lnTo>
                  <a:pt x="350676" y="96665"/>
                </a:lnTo>
                <a:lnTo>
                  <a:pt x="390800" y="74870"/>
                </a:lnTo>
                <a:lnTo>
                  <a:pt x="432434" y="55639"/>
                </a:lnTo>
                <a:lnTo>
                  <a:pt x="475471" y="39078"/>
                </a:lnTo>
                <a:lnTo>
                  <a:pt x="519807" y="25291"/>
                </a:lnTo>
                <a:lnTo>
                  <a:pt x="565336" y="14384"/>
                </a:lnTo>
                <a:lnTo>
                  <a:pt x="611952" y="6463"/>
                </a:lnTo>
                <a:lnTo>
                  <a:pt x="659550" y="1633"/>
                </a:lnTo>
                <a:lnTo>
                  <a:pt x="708025" y="0"/>
                </a:lnTo>
                <a:lnTo>
                  <a:pt x="7140575" y="0"/>
                </a:lnTo>
                <a:lnTo>
                  <a:pt x="7189050" y="1633"/>
                </a:lnTo>
                <a:lnTo>
                  <a:pt x="7236650" y="6463"/>
                </a:lnTo>
                <a:lnTo>
                  <a:pt x="7283267" y="14384"/>
                </a:lnTo>
                <a:lnTo>
                  <a:pt x="7328796" y="25291"/>
                </a:lnTo>
                <a:lnTo>
                  <a:pt x="7373133" y="39078"/>
                </a:lnTo>
                <a:lnTo>
                  <a:pt x="7416170" y="55639"/>
                </a:lnTo>
                <a:lnTo>
                  <a:pt x="7457804" y="74870"/>
                </a:lnTo>
                <a:lnTo>
                  <a:pt x="7497929" y="96665"/>
                </a:lnTo>
                <a:lnTo>
                  <a:pt x="7536439" y="120919"/>
                </a:lnTo>
                <a:lnTo>
                  <a:pt x="7573228" y="147525"/>
                </a:lnTo>
                <a:lnTo>
                  <a:pt x="7608192" y="176379"/>
                </a:lnTo>
                <a:lnTo>
                  <a:pt x="7641224" y="207375"/>
                </a:lnTo>
                <a:lnTo>
                  <a:pt x="7672220" y="240407"/>
                </a:lnTo>
                <a:lnTo>
                  <a:pt x="7701074" y="275371"/>
                </a:lnTo>
                <a:lnTo>
                  <a:pt x="7727680" y="312160"/>
                </a:lnTo>
                <a:lnTo>
                  <a:pt x="7751934" y="350670"/>
                </a:lnTo>
                <a:lnTo>
                  <a:pt x="7773729" y="390795"/>
                </a:lnTo>
                <a:lnTo>
                  <a:pt x="7792960" y="432429"/>
                </a:lnTo>
                <a:lnTo>
                  <a:pt x="7809521" y="475466"/>
                </a:lnTo>
                <a:lnTo>
                  <a:pt x="7823308" y="519803"/>
                </a:lnTo>
                <a:lnTo>
                  <a:pt x="7834215" y="565332"/>
                </a:lnTo>
                <a:lnTo>
                  <a:pt x="7842136" y="611949"/>
                </a:lnTo>
                <a:lnTo>
                  <a:pt x="7846966" y="659549"/>
                </a:lnTo>
                <a:lnTo>
                  <a:pt x="7848600" y="708025"/>
                </a:lnTo>
                <a:lnTo>
                  <a:pt x="7848600" y="3540125"/>
                </a:lnTo>
                <a:lnTo>
                  <a:pt x="7846966" y="3588599"/>
                </a:lnTo>
                <a:lnTo>
                  <a:pt x="7842136" y="3636197"/>
                </a:lnTo>
                <a:lnTo>
                  <a:pt x="7834215" y="3682813"/>
                </a:lnTo>
                <a:lnTo>
                  <a:pt x="7823308" y="3728342"/>
                </a:lnTo>
                <a:lnTo>
                  <a:pt x="7809521" y="3772678"/>
                </a:lnTo>
                <a:lnTo>
                  <a:pt x="7792960" y="3815715"/>
                </a:lnTo>
                <a:lnTo>
                  <a:pt x="7773729" y="3857349"/>
                </a:lnTo>
                <a:lnTo>
                  <a:pt x="7751934" y="3897473"/>
                </a:lnTo>
                <a:lnTo>
                  <a:pt x="7727680" y="3935983"/>
                </a:lnTo>
                <a:lnTo>
                  <a:pt x="7701074" y="3972773"/>
                </a:lnTo>
                <a:lnTo>
                  <a:pt x="7672220" y="4007737"/>
                </a:lnTo>
                <a:lnTo>
                  <a:pt x="7641224" y="4040770"/>
                </a:lnTo>
                <a:lnTo>
                  <a:pt x="7608192" y="4071766"/>
                </a:lnTo>
                <a:lnTo>
                  <a:pt x="7573228" y="4100620"/>
                </a:lnTo>
                <a:lnTo>
                  <a:pt x="7536439" y="4127227"/>
                </a:lnTo>
                <a:lnTo>
                  <a:pt x="7497929" y="4151481"/>
                </a:lnTo>
                <a:lnTo>
                  <a:pt x="7457804" y="4173276"/>
                </a:lnTo>
                <a:lnTo>
                  <a:pt x="7416170" y="4192508"/>
                </a:lnTo>
                <a:lnTo>
                  <a:pt x="7373133" y="4209070"/>
                </a:lnTo>
                <a:lnTo>
                  <a:pt x="7328796" y="4222857"/>
                </a:lnTo>
                <a:lnTo>
                  <a:pt x="7283267" y="4233764"/>
                </a:lnTo>
                <a:lnTo>
                  <a:pt x="7236650" y="4241686"/>
                </a:lnTo>
                <a:lnTo>
                  <a:pt x="7189050" y="4246516"/>
                </a:lnTo>
                <a:lnTo>
                  <a:pt x="7140575" y="4248150"/>
                </a:lnTo>
                <a:lnTo>
                  <a:pt x="708025" y="4248150"/>
                </a:lnTo>
                <a:lnTo>
                  <a:pt x="659550" y="4246516"/>
                </a:lnTo>
                <a:lnTo>
                  <a:pt x="611952" y="4241686"/>
                </a:lnTo>
                <a:lnTo>
                  <a:pt x="565336" y="4233764"/>
                </a:lnTo>
                <a:lnTo>
                  <a:pt x="519807" y="4222857"/>
                </a:lnTo>
                <a:lnTo>
                  <a:pt x="475471" y="4209070"/>
                </a:lnTo>
                <a:lnTo>
                  <a:pt x="432434" y="4192508"/>
                </a:lnTo>
                <a:lnTo>
                  <a:pt x="390800" y="4173276"/>
                </a:lnTo>
                <a:lnTo>
                  <a:pt x="350676" y="4151481"/>
                </a:lnTo>
                <a:lnTo>
                  <a:pt x="312166" y="4127227"/>
                </a:lnTo>
                <a:lnTo>
                  <a:pt x="275376" y="4100620"/>
                </a:lnTo>
                <a:lnTo>
                  <a:pt x="240412" y="4071766"/>
                </a:lnTo>
                <a:lnTo>
                  <a:pt x="207379" y="4040770"/>
                </a:lnTo>
                <a:lnTo>
                  <a:pt x="176383" y="4007737"/>
                </a:lnTo>
                <a:lnTo>
                  <a:pt x="147529" y="3972773"/>
                </a:lnTo>
                <a:lnTo>
                  <a:pt x="120922" y="3935983"/>
                </a:lnTo>
                <a:lnTo>
                  <a:pt x="96668" y="3897473"/>
                </a:lnTo>
                <a:lnTo>
                  <a:pt x="74873" y="3857349"/>
                </a:lnTo>
                <a:lnTo>
                  <a:pt x="55641" y="3815715"/>
                </a:lnTo>
                <a:lnTo>
                  <a:pt x="39079" y="3772678"/>
                </a:lnTo>
                <a:lnTo>
                  <a:pt x="25292" y="3728342"/>
                </a:lnTo>
                <a:lnTo>
                  <a:pt x="14385" y="3682813"/>
                </a:lnTo>
                <a:lnTo>
                  <a:pt x="6463" y="3636197"/>
                </a:lnTo>
                <a:lnTo>
                  <a:pt x="1633" y="3588599"/>
                </a:lnTo>
                <a:lnTo>
                  <a:pt x="0" y="3540125"/>
                </a:lnTo>
                <a:lnTo>
                  <a:pt x="0" y="708025"/>
                </a:lnTo>
                <a:close/>
              </a:path>
            </a:pathLst>
          </a:custGeom>
          <a:ln w="1905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986382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2918</TotalTime>
  <Words>1712</Words>
  <Application>Microsoft Office PowerPoint</Application>
  <PresentationFormat>On-screen Show (16:9)</PresentationFormat>
  <Paragraphs>251</Paragraphs>
  <Slides>30</Slides>
  <Notes>28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Oswald</vt:lpstr>
      <vt:lpstr>Roboto Condensed</vt:lpstr>
      <vt:lpstr>Trebuchet MS</vt:lpstr>
      <vt:lpstr>Calibri</vt:lpstr>
      <vt:lpstr>Wolsey template</vt:lpstr>
      <vt:lpstr>Office Theme</vt:lpstr>
      <vt:lpstr>Welcome</vt:lpstr>
      <vt:lpstr>Spring Framework</vt:lpstr>
      <vt:lpstr>  Spring Batch</vt:lpstr>
      <vt:lpstr>What is Spring Batch?</vt:lpstr>
      <vt:lpstr>Why is Spring Batch Useful?</vt:lpstr>
      <vt:lpstr>Why is Spring Batch Useful? (Contd..)</vt:lpstr>
      <vt:lpstr>Understanding Spring Batch</vt:lpstr>
      <vt:lpstr>How Spring Batch Works</vt:lpstr>
      <vt:lpstr>Spring Batch Dependency</vt:lpstr>
      <vt:lpstr>Spring Batch Annotations</vt:lpstr>
      <vt:lpstr>@EnableBatchProcessing </vt:lpstr>
      <vt:lpstr>@Scheduled </vt:lpstr>
      <vt:lpstr>Sample Job</vt:lpstr>
      <vt:lpstr>Main approaches to building a step</vt:lpstr>
      <vt:lpstr>Tasklet Based</vt:lpstr>
      <vt:lpstr>Chunk Oriented Processing</vt:lpstr>
      <vt:lpstr>Chunk Oriented Processing Example</vt:lpstr>
      <vt:lpstr>ItemReader</vt:lpstr>
      <vt:lpstr>ItemReader (Contd..)</vt:lpstr>
      <vt:lpstr>ItemReader (Contd..)</vt:lpstr>
      <vt:lpstr>ItemProcessor</vt:lpstr>
      <vt:lpstr>ItemProcessor (Contd..)</vt:lpstr>
      <vt:lpstr>ItemProcessor (Contd..)</vt:lpstr>
      <vt:lpstr>ItemWriter</vt:lpstr>
      <vt:lpstr>ItemWriter (Contd..)</vt:lpstr>
      <vt:lpstr>ItemWriter(Contd..)</vt:lpstr>
      <vt:lpstr>Scheduling Spring Batch Jobs</vt:lpstr>
      <vt:lpstr>Scheduling Spring Batch Jobs (Contd..)</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Jeba, Allwin Samuel (SHS TI DC IND LD SWD SH)</dc:creator>
  <cp:lastModifiedBy>Regu</cp:lastModifiedBy>
  <cp:revision>94</cp:revision>
  <dcterms:modified xsi:type="dcterms:W3CDTF">2019-12-25T17:51:54Z</dcterms:modified>
</cp:coreProperties>
</file>