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8"/>
  </p:notesMasterIdLst>
  <p:sldIdLst>
    <p:sldId id="295" r:id="rId2"/>
    <p:sldId id="284" r:id="rId3"/>
    <p:sldId id="259" r:id="rId4"/>
    <p:sldId id="261" r:id="rId5"/>
    <p:sldId id="297" r:id="rId6"/>
    <p:sldId id="298" r:id="rId7"/>
    <p:sldId id="299" r:id="rId8"/>
    <p:sldId id="300" r:id="rId9"/>
    <p:sldId id="301" r:id="rId10"/>
    <p:sldId id="302" r:id="rId11"/>
    <p:sldId id="303" r:id="rId12"/>
    <p:sldId id="304" r:id="rId13"/>
    <p:sldId id="305" r:id="rId14"/>
    <p:sldId id="306" r:id="rId15"/>
    <p:sldId id="296" r:id="rId16"/>
    <p:sldId id="279" r:id="rId17"/>
  </p:sldIdLst>
  <p:sldSz cx="9144000" cy="5143500" type="screen16x9"/>
  <p:notesSz cx="6858000" cy="9144000"/>
  <p:embeddedFontLst>
    <p:embeddedFont>
      <p:font typeface="Roboto Condensed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DC93DCF1-BD6E-466C-B1BB-100150808752}">
  <a:tblStyle styleId="{DC93DCF1-BD6E-466C-B1BB-10015080875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516" y="1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4182407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612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17221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006168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00616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1832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FF9900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Shape 24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25" name="Shape 25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30" name="Shape 30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31" name="Shape 31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36" name="Shape 36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ubTitle" idx="1"/>
          </p:nvPr>
        </p:nvSpPr>
        <p:spPr>
          <a:xfrm>
            <a:off x="685800" y="3449654"/>
            <a:ext cx="5074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Shape 55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56" name="Shape 56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61" name="Shape 61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62" name="Shape 62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»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Shape 71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72" name="Shape 72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77" name="Shape 77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78" name="Shape 78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1031425" y="1860875"/>
            <a:ext cx="2796000" cy="306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»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2"/>
          </p:nvPr>
        </p:nvSpPr>
        <p:spPr>
          <a:xfrm>
            <a:off x="3995772" y="1860875"/>
            <a:ext cx="2796000" cy="306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»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Shape 136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137" name="Shape 137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142" name="Shape 142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143" name="Shape 143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148" name="Shape 148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18854E-8B22-9345-96FB-198CAC6B1B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174FAE1-FD5C-BB45-A027-6599B17EDB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0C7E183-C29D-8B4B-B3D4-F0EDB42132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84B6097B-0828-4444-952A-9A8965F1BFF1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181F8E4-B8B9-F44E-A0C6-43D7E51AC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CEEA0F7-563A-8045-AB57-2DEB1C2FB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0FE5-8A7A-F04A-977E-E5475537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510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7400044-6E42-4D46-927A-CC475A984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AE90B4D-1F08-724D-9872-68A96940A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74988CF-1AFF-C94B-A4B2-0AA4D48D4C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84B6097B-0828-4444-952A-9A8965F1BFF1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00E513A-FB04-584E-9151-566AF35FC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75D690F-26B7-5040-85A3-FA2A84217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0FE5-8A7A-F04A-977E-E5475537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904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6" r:id="rId4"/>
    <p:sldLayoutId id="2147483659" r:id="rId5"/>
    <p:sldLayoutId id="2147483660" r:id="rId6"/>
  </p:sldLayoutIdLst>
  <p:transition>
    <p:fade thruBlk="1"/>
  </p:transition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mailto:info@emexotechnologies.com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5" Type="http://schemas.openxmlformats.org/officeDocument/2006/relationships/hyperlink" Target="https://www.emexotechnologies.com/" TargetMode="External"/><Relationship Id="rId4" Type="http://schemas.openxmlformats.org/officeDocument/2006/relationships/hyperlink" Target="tel:9513216462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emexotechnologies.com/" TargetMode="External"/><Relationship Id="rId5" Type="http://schemas.openxmlformats.org/officeDocument/2006/relationships/hyperlink" Target="mailto:info@emexotechnologies.com" TargetMode="External"/><Relationship Id="rId4" Type="http://schemas.openxmlformats.org/officeDocument/2006/relationships/hyperlink" Target="tel:9513216462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tel:9513216462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hyperlink" Target="https://www.emexotechnologies.com/" TargetMode="External"/><Relationship Id="rId4" Type="http://schemas.openxmlformats.org/officeDocument/2006/relationships/hyperlink" Target="mailto:info@emexotechnologies.com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tel:9513216462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www.emexotechnologies.com/" TargetMode="External"/><Relationship Id="rId4" Type="http://schemas.openxmlformats.org/officeDocument/2006/relationships/hyperlink" Target="mailto:info@emexotechnologies.com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eveloper.com/java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tel:9513216462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www.emexotechnologies.com/" TargetMode="External"/><Relationship Id="rId4" Type="http://schemas.openxmlformats.org/officeDocument/2006/relationships/hyperlink" Target="mailto:info@emexotechnologies.com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EDA955-8C02-2649-AAA2-00D6BA5EE6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8481" y="480061"/>
            <a:ext cx="2532887" cy="2761482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3300" dirty="0"/>
              <a:t>Welcome</a:t>
            </a:r>
          </a:p>
        </p:txBody>
      </p:sp>
      <p:pic>
        <p:nvPicPr>
          <p:cNvPr id="5" name="Picture 4" descr="A close up of a brick building&#10;&#10;Description automatically generated">
            <a:extLst>
              <a:ext uri="{FF2B5EF4-FFF2-40B4-BE49-F238E27FC236}">
                <a16:creationId xmlns:a16="http://schemas.microsoft.com/office/drawing/2014/main" xmlns="" id="{A373883B-5B35-3641-B9C0-EC1AE81C8A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966" r="7943"/>
          <a:stretch/>
        </p:blipFill>
        <p:spPr>
          <a:xfrm>
            <a:off x="3490723" y="7"/>
            <a:ext cx="5653278" cy="5143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10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960" y="60064"/>
            <a:ext cx="7040880" cy="663836"/>
          </a:xfrm>
        </p:spPr>
        <p:txBody>
          <a:bodyPr/>
          <a:lstStyle/>
          <a:p>
            <a:r>
              <a:rPr lang="en-US" dirty="0" smtClean="0"/>
              <a:t>    What is Authorization? (Contd..)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3324" y="725564"/>
            <a:ext cx="7792535" cy="3907396"/>
          </a:xfrm>
        </p:spPr>
        <p:txBody>
          <a:bodyPr/>
          <a:lstStyle/>
          <a:p>
            <a:r>
              <a:rPr lang="en-US" dirty="0"/>
              <a:t>But, URL-based security is not a very clever mechanism and often can be </a:t>
            </a:r>
            <a:r>
              <a:rPr lang="en-US" dirty="0" smtClean="0"/>
              <a:t>misused. Malicious </a:t>
            </a:r>
            <a:r>
              <a:rPr lang="en-US" dirty="0"/>
              <a:t>users can manipulate the URL and gain access to a method that actually is meant for an administrative user. </a:t>
            </a:r>
            <a:endParaRPr lang="en-US" dirty="0" smtClean="0"/>
          </a:p>
          <a:p>
            <a:r>
              <a:rPr lang="en-US" dirty="0" smtClean="0"/>
              <a:t>Because</a:t>
            </a:r>
            <a:r>
              <a:rPr lang="en-US" dirty="0"/>
              <a:t>, in a URL-based system, restricted method access invocations are sent through hyperlinks, it quite easy to re-create the same method invocation from the URL and send it to the server.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server may naively execute the restricted operations without verifying the role of the user who invoked the </a:t>
            </a:r>
            <a:r>
              <a:rPr lang="en-US" dirty="0" smtClean="0"/>
              <a:t>request. Therefore</a:t>
            </a:r>
            <a:r>
              <a:rPr lang="en-US" dirty="0"/>
              <a:t>, to tackle this problem, Spring offers </a:t>
            </a:r>
            <a:r>
              <a:rPr lang="en-US" i="1" dirty="0"/>
              <a:t>method-level security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This simply means that only certain authorized users can invoke restricted methods and simply re-creating the URL and sending it to the server will not execute them.</a:t>
            </a:r>
          </a:p>
        </p:txBody>
      </p:sp>
    </p:spTree>
    <p:extLst>
      <p:ext uri="{BB962C8B-B14F-4D97-AF65-F5344CB8AC3E}">
        <p14:creationId xmlns:p14="http://schemas.microsoft.com/office/powerpoint/2010/main" val="25077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960" y="60064"/>
            <a:ext cx="7040880" cy="663836"/>
          </a:xfrm>
        </p:spPr>
        <p:txBody>
          <a:bodyPr/>
          <a:lstStyle/>
          <a:p>
            <a:r>
              <a:rPr lang="en-US" dirty="0" smtClean="0"/>
              <a:t>    Spring Security Annotations </a:t>
            </a:r>
            <a:r>
              <a:rPr lang="en-US" sz="2000" dirty="0" smtClean="0"/>
              <a:t>(Contd..)</a:t>
            </a:r>
            <a:endParaRPr lang="en-US" sz="2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3324" y="725564"/>
            <a:ext cx="7792535" cy="3907396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The annotation </a:t>
            </a:r>
            <a:r>
              <a:rPr lang="en-US" i="1" dirty="0" smtClean="0"/>
              <a:t>@</a:t>
            </a:r>
            <a:r>
              <a:rPr lang="en-US" i="1" dirty="0" err="1" smtClean="0"/>
              <a:t>EnableWebSecurity</a:t>
            </a:r>
            <a:r>
              <a:rPr lang="en-US" dirty="0" smtClean="0"/>
              <a:t> enables Web security; otherwise, it remains disabled by default. </a:t>
            </a:r>
          </a:p>
          <a:p>
            <a:r>
              <a:rPr lang="en-US" dirty="0" smtClean="0"/>
              <a:t>Now, to configure the security, we can either implements the interface called </a:t>
            </a:r>
            <a:r>
              <a:rPr lang="en-US" i="1" dirty="0" err="1" smtClean="0"/>
              <a:t>WebSecurityConfigurer</a:t>
            </a:r>
            <a:r>
              <a:rPr lang="en-US" dirty="0" smtClean="0"/>
              <a:t> or extend the more convenient class called </a:t>
            </a:r>
            <a:r>
              <a:rPr lang="en-US" i="1" dirty="0" err="1" smtClean="0"/>
              <a:t>WebSecurityConfigurerAdapter</a:t>
            </a:r>
            <a:r>
              <a:rPr lang="en-US" dirty="0" smtClean="0"/>
              <a:t>. </a:t>
            </a:r>
          </a:p>
          <a:p>
            <a:r>
              <a:rPr lang="en-US" dirty="0" smtClean="0"/>
              <a:t>The advantage of extending the adapter class is that we can configure Web security by overriding only those parts that we are interested in; others can remain their default form.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26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960" y="60064"/>
            <a:ext cx="7040880" cy="663836"/>
          </a:xfrm>
        </p:spPr>
        <p:txBody>
          <a:bodyPr/>
          <a:lstStyle/>
          <a:p>
            <a:r>
              <a:rPr lang="en-US" dirty="0" smtClean="0"/>
              <a:t>    Spring Security Annotations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3324" y="725564"/>
            <a:ext cx="7792535" cy="3907396"/>
          </a:xfrm>
        </p:spPr>
        <p:txBody>
          <a:bodyPr/>
          <a:lstStyle/>
          <a:p>
            <a:r>
              <a:rPr lang="en-US" dirty="0" smtClean="0"/>
              <a:t>There </a:t>
            </a:r>
            <a:r>
              <a:rPr lang="en-US" dirty="0"/>
              <a:t>are three variations of the </a:t>
            </a:r>
            <a:r>
              <a:rPr lang="en-US" i="1" dirty="0"/>
              <a:t>configure</a:t>
            </a:r>
            <a:r>
              <a:rPr lang="en-US" dirty="0"/>
              <a:t> method that we can override to configure and secure the application:</a:t>
            </a:r>
          </a:p>
          <a:p>
            <a:r>
              <a:rPr lang="en-US" i="1" dirty="0"/>
              <a:t>void configure( </a:t>
            </a:r>
            <a:r>
              <a:rPr lang="en-US" i="1" dirty="0" err="1"/>
              <a:t>AuthenticationManagerBuilder</a:t>
            </a:r>
            <a:r>
              <a:rPr lang="en-US" i="1" dirty="0"/>
              <a:t> </a:t>
            </a:r>
            <a:r>
              <a:rPr lang="en-US" i="1" dirty="0" err="1"/>
              <a:t>auth</a:t>
            </a:r>
            <a:r>
              <a:rPr lang="en-US" i="1" dirty="0"/>
              <a:t>)</a:t>
            </a:r>
            <a:r>
              <a:rPr lang="en-US" dirty="0"/>
              <a:t>: To configure user details services</a:t>
            </a:r>
          </a:p>
          <a:p>
            <a:r>
              <a:rPr lang="en-US" i="1" dirty="0"/>
              <a:t>void configure( </a:t>
            </a:r>
            <a:r>
              <a:rPr lang="en-US" i="1" dirty="0" err="1"/>
              <a:t>HttpSecurity</a:t>
            </a:r>
            <a:r>
              <a:rPr lang="en-US" i="1" dirty="0"/>
              <a:t> http)</a:t>
            </a:r>
            <a:r>
              <a:rPr lang="en-US" dirty="0"/>
              <a:t>: To configure how requests are secured by interceptors</a:t>
            </a:r>
          </a:p>
          <a:p>
            <a:r>
              <a:rPr lang="en-US" i="1" dirty="0"/>
              <a:t>void configure( </a:t>
            </a:r>
            <a:r>
              <a:rPr lang="en-US" i="1" dirty="0" err="1"/>
              <a:t>WebSecurity</a:t>
            </a:r>
            <a:r>
              <a:rPr lang="en-US" i="1" dirty="0"/>
              <a:t> web)</a:t>
            </a:r>
            <a:r>
              <a:rPr lang="en-US" dirty="0"/>
              <a:t>: To configure Spring Security's filter chain</a:t>
            </a:r>
          </a:p>
          <a:p>
            <a:r>
              <a:rPr lang="en-US" dirty="0"/>
              <a:t>The default filter chain is fine for most needs. So, we may configure the other two in the following manner.</a:t>
            </a:r>
          </a:p>
        </p:txBody>
      </p:sp>
    </p:spTree>
    <p:extLst>
      <p:ext uri="{BB962C8B-B14F-4D97-AF65-F5344CB8AC3E}">
        <p14:creationId xmlns:p14="http://schemas.microsoft.com/office/powerpoint/2010/main" val="337958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6" y="143884"/>
            <a:ext cx="8928734" cy="1008641"/>
          </a:xfrm>
        </p:spPr>
        <p:txBody>
          <a:bodyPr/>
          <a:lstStyle/>
          <a:p>
            <a:r>
              <a:rPr lang="en-US" b="0" dirty="0"/>
              <a:t>O</a:t>
            </a:r>
            <a:r>
              <a:rPr lang="en-US" b="0" dirty="0" smtClean="0"/>
              <a:t>verriding </a:t>
            </a:r>
            <a:r>
              <a:rPr lang="en-US" b="0" dirty="0"/>
              <a:t>the 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sz="2400" b="0" i="1" dirty="0" smtClean="0"/>
              <a:t>configure(</a:t>
            </a:r>
            <a:r>
              <a:rPr lang="en-US" sz="2400" b="0" i="1" dirty="0" err="1" smtClean="0"/>
              <a:t>AuthenticationManagerBuilder</a:t>
            </a:r>
            <a:r>
              <a:rPr lang="en-US" sz="2400" b="0" i="1" dirty="0" smtClean="0"/>
              <a:t> </a:t>
            </a:r>
            <a:r>
              <a:rPr lang="en-US" sz="2400" b="0" i="1" dirty="0" err="1"/>
              <a:t>auth</a:t>
            </a:r>
            <a:r>
              <a:rPr lang="en-US" sz="2400" b="0" i="1" dirty="0"/>
              <a:t>)</a:t>
            </a:r>
            <a:r>
              <a:rPr lang="en-US" b="0" dirty="0"/>
              <a:t> </a:t>
            </a:r>
            <a:r>
              <a:rPr lang="en-US" b="0" dirty="0" smtClean="0"/>
              <a:t>method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8625" y="1319924"/>
            <a:ext cx="8372475" cy="4006456"/>
          </a:xfrm>
        </p:spPr>
        <p:txBody>
          <a:bodyPr/>
          <a:lstStyle/>
          <a:p>
            <a:pPr marL="101600" indent="0">
              <a:buNone/>
            </a:pPr>
            <a:r>
              <a:rPr lang="en-US" dirty="0" smtClean="0"/>
              <a:t>public </a:t>
            </a:r>
            <a:r>
              <a:rPr lang="en-US" dirty="0"/>
              <a:t>class </a:t>
            </a:r>
            <a:r>
              <a:rPr lang="en-US" dirty="0" err="1"/>
              <a:t>SecurityConfiguration</a:t>
            </a:r>
            <a:r>
              <a:rPr lang="en-US" dirty="0"/>
              <a:t> extends </a:t>
            </a:r>
            <a:r>
              <a:rPr lang="en-US" dirty="0" err="1"/>
              <a:t>WebSecurityConfigurerAdapter</a:t>
            </a:r>
            <a:r>
              <a:rPr lang="en-US" dirty="0"/>
              <a:t> { </a:t>
            </a:r>
            <a:endParaRPr lang="en-US" dirty="0" smtClean="0"/>
          </a:p>
          <a:p>
            <a:pPr marL="101600" indent="0">
              <a:buNone/>
            </a:pPr>
            <a:r>
              <a:rPr lang="en-US" dirty="0" smtClean="0"/>
              <a:t>@</a:t>
            </a:r>
            <a:r>
              <a:rPr lang="en-US" dirty="0"/>
              <a:t>Override </a:t>
            </a:r>
            <a:endParaRPr lang="en-US" dirty="0" smtClean="0"/>
          </a:p>
          <a:p>
            <a:pPr marL="101600" indent="0">
              <a:buNone/>
            </a:pPr>
            <a:r>
              <a:rPr lang="en-US" dirty="0" smtClean="0"/>
              <a:t>protected </a:t>
            </a:r>
            <a:r>
              <a:rPr lang="en-US" dirty="0"/>
              <a:t>void configure(</a:t>
            </a:r>
            <a:r>
              <a:rPr lang="en-US" dirty="0" err="1"/>
              <a:t>AuthenticationManagerBuilder</a:t>
            </a:r>
            <a:r>
              <a:rPr lang="en-US" dirty="0"/>
              <a:t> </a:t>
            </a:r>
            <a:r>
              <a:rPr lang="en-US" dirty="0" err="1"/>
              <a:t>auth</a:t>
            </a:r>
            <a:r>
              <a:rPr lang="en-US" dirty="0"/>
              <a:t>) throws Exception { </a:t>
            </a:r>
            <a:endParaRPr lang="en-US" dirty="0" smtClean="0"/>
          </a:p>
          <a:p>
            <a:pPr marL="558800" lvl="1" indent="0">
              <a:buNone/>
            </a:pPr>
            <a:r>
              <a:rPr lang="en-US" dirty="0" err="1" smtClean="0"/>
              <a:t>auth.inMemoryAuthentication</a:t>
            </a:r>
            <a:r>
              <a:rPr lang="en-US" dirty="0"/>
              <a:t>() .</a:t>
            </a:r>
            <a:r>
              <a:rPr lang="en-US" dirty="0" err="1"/>
              <a:t>withUser</a:t>
            </a:r>
            <a:r>
              <a:rPr lang="en-US" dirty="0"/>
              <a:t>("user").password("password").roles("USER").and() .</a:t>
            </a:r>
            <a:r>
              <a:rPr lang="en-US" dirty="0" err="1"/>
              <a:t>withUser</a:t>
            </a:r>
            <a:r>
              <a:rPr lang="en-US" dirty="0"/>
              <a:t>("admin").password("password").roles("USER", "ADMIN"); </a:t>
            </a:r>
            <a:r>
              <a:rPr lang="en-US" dirty="0" smtClean="0"/>
              <a:t>}</a:t>
            </a:r>
          </a:p>
          <a:p>
            <a:pPr marL="558800" lvl="1" indent="0">
              <a:buNone/>
            </a:pPr>
            <a:r>
              <a:rPr lang="en-US" dirty="0" smtClean="0"/>
              <a:t> </a:t>
            </a:r>
            <a:r>
              <a:rPr lang="en-US" dirty="0"/>
              <a:t>// ... </a:t>
            </a:r>
            <a:endParaRPr lang="en-US" dirty="0" smtClean="0"/>
          </a:p>
          <a:p>
            <a:pPr marL="10160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00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" y="113404"/>
            <a:ext cx="9117329" cy="1077221"/>
          </a:xfrm>
        </p:spPr>
        <p:txBody>
          <a:bodyPr/>
          <a:lstStyle/>
          <a:p>
            <a:r>
              <a:rPr lang="en-US" b="0" dirty="0" smtClean="0"/>
              <a:t>Overriding the </a:t>
            </a:r>
            <a:r>
              <a:rPr lang="en-US" sz="2000" b="0" i="1" dirty="0" smtClean="0"/>
              <a:t>configure(</a:t>
            </a:r>
            <a:r>
              <a:rPr lang="en-US" sz="2000" b="0" i="1" dirty="0" err="1" smtClean="0"/>
              <a:t>AuthenticationManagerBuilder</a:t>
            </a:r>
            <a:r>
              <a:rPr lang="en-US" sz="2000" b="0" i="1" dirty="0" smtClean="0"/>
              <a:t> </a:t>
            </a:r>
            <a:r>
              <a:rPr lang="en-US" sz="2000" b="0" i="1" dirty="0" err="1" smtClean="0"/>
              <a:t>auth</a:t>
            </a:r>
            <a:r>
              <a:rPr lang="en-US" sz="2000" b="0" i="1" dirty="0" smtClean="0"/>
              <a:t>)</a:t>
            </a:r>
            <a:r>
              <a:rPr lang="en-US" b="0" dirty="0" smtClean="0"/>
              <a:t> method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650" y="1777124"/>
            <a:ext cx="8561069" cy="3366376"/>
          </a:xfrm>
        </p:spPr>
        <p:txBody>
          <a:bodyPr/>
          <a:lstStyle/>
          <a:p>
            <a:pPr marL="101600" indent="0">
              <a:buNone/>
            </a:pPr>
            <a:r>
              <a:rPr lang="en-US" dirty="0" smtClean="0"/>
              <a:t>public class </a:t>
            </a:r>
            <a:r>
              <a:rPr lang="en-US" dirty="0" err="1" smtClean="0"/>
              <a:t>SecurityConfiguration</a:t>
            </a:r>
            <a:r>
              <a:rPr lang="en-US" dirty="0" smtClean="0"/>
              <a:t> extends </a:t>
            </a:r>
            <a:r>
              <a:rPr lang="en-US" dirty="0" err="1" smtClean="0"/>
              <a:t>WebSecurityConfigurerAdapter</a:t>
            </a:r>
            <a:r>
              <a:rPr lang="en-US" dirty="0" smtClean="0"/>
              <a:t> { </a:t>
            </a:r>
          </a:p>
          <a:p>
            <a:pPr marL="101600" indent="0">
              <a:buNone/>
            </a:pPr>
            <a:r>
              <a:rPr lang="en-US" dirty="0" smtClean="0"/>
              <a:t>@Override </a:t>
            </a:r>
          </a:p>
          <a:p>
            <a:pPr marL="101600" indent="0">
              <a:buNone/>
            </a:pPr>
            <a:r>
              <a:rPr lang="en-US" dirty="0" smtClean="0"/>
              <a:t>protected void configure(</a:t>
            </a:r>
            <a:r>
              <a:rPr lang="en-US" dirty="0" err="1" smtClean="0"/>
              <a:t>HttpSecurity</a:t>
            </a:r>
            <a:r>
              <a:rPr lang="en-US" dirty="0" smtClean="0"/>
              <a:t> http) throws Exception { </a:t>
            </a:r>
          </a:p>
          <a:p>
            <a:pPr marL="558800" lvl="1" indent="0">
              <a:buNone/>
            </a:pPr>
            <a:r>
              <a:rPr lang="en-US" dirty="0" err="1" smtClean="0"/>
              <a:t>http.authorizeRequests</a:t>
            </a:r>
            <a:r>
              <a:rPr lang="en-US" dirty="0" smtClean="0"/>
              <a:t>() .</a:t>
            </a:r>
            <a:r>
              <a:rPr lang="en-US" dirty="0" err="1" smtClean="0"/>
              <a:t>antRequest</a:t>
            </a:r>
            <a:r>
              <a:rPr lang="en-US" dirty="0" smtClean="0"/>
              <a:t>().authenticated() .and().</a:t>
            </a:r>
            <a:r>
              <a:rPr lang="en-US" dirty="0" err="1" smtClean="0"/>
              <a:t>formLogin</a:t>
            </a:r>
            <a:r>
              <a:rPr lang="en-US" dirty="0" smtClean="0"/>
              <a:t>().and().</a:t>
            </a:r>
            <a:r>
              <a:rPr lang="en-US" dirty="0" err="1" smtClean="0"/>
              <a:t>httpBasic</a:t>
            </a:r>
            <a:r>
              <a:rPr lang="en-US" dirty="0" smtClean="0"/>
              <a:t>();</a:t>
            </a:r>
          </a:p>
          <a:p>
            <a:pPr marL="101600" indent="0">
              <a:buNone/>
            </a:pPr>
            <a:r>
              <a:rPr lang="en-US" dirty="0" smtClean="0"/>
              <a:t> } </a:t>
            </a:r>
          </a:p>
          <a:p>
            <a:pPr marL="101600" indent="0">
              <a:buNone/>
            </a:pPr>
            <a:r>
              <a:rPr lang="en-US" dirty="0" smtClean="0"/>
              <a:t>// ...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382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EDACC420-DF2D-F949-99C8-F000ACBDC1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2600" y="935989"/>
            <a:ext cx="8178800" cy="327152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9481" y="0"/>
            <a:ext cx="1014519" cy="101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06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>
            <a:spLocks noGrp="1"/>
          </p:cNvSpPr>
          <p:nvPr>
            <p:ph type="ctrTitle" idx="4294967295"/>
          </p:nvPr>
        </p:nvSpPr>
        <p:spPr>
          <a:xfrm>
            <a:off x="685799" y="2093550"/>
            <a:ext cx="6396135" cy="71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>
                <a:solidFill>
                  <a:srgbClr val="FF9900"/>
                </a:solidFill>
              </a:rPr>
              <a:t>THANK YOU!</a:t>
            </a:r>
            <a:endParaRPr sz="6000" dirty="0">
              <a:solidFill>
                <a:srgbClr val="FF9900"/>
              </a:solidFill>
            </a:endParaRPr>
          </a:p>
        </p:txBody>
      </p:sp>
      <p:sp>
        <p:nvSpPr>
          <p:cNvPr id="369" name="Shape 369"/>
          <p:cNvSpPr txBox="1">
            <a:spLocks noGrp="1"/>
          </p:cNvSpPr>
          <p:nvPr>
            <p:ph type="subTitle" idx="4294967295"/>
          </p:nvPr>
        </p:nvSpPr>
        <p:spPr>
          <a:xfrm>
            <a:off x="685800" y="2608685"/>
            <a:ext cx="4924200" cy="19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rgbClr val="3796BF"/>
                </a:solidFill>
              </a:rPr>
              <a:t>Any questions?</a:t>
            </a:r>
            <a:endParaRPr sz="3600" b="1" dirty="0">
              <a:solidFill>
                <a:srgbClr val="3796BF"/>
              </a:solidFill>
            </a:endParaRPr>
          </a:p>
          <a:p>
            <a:pPr marL="0" lvl="0" indent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You can find </a:t>
            </a:r>
            <a:r>
              <a:rPr lang="en" dirty="0" smtClean="0"/>
              <a:t>us </a:t>
            </a:r>
            <a:r>
              <a:rPr lang="en" dirty="0"/>
              <a:t>at</a:t>
            </a:r>
            <a:endParaRPr dirty="0"/>
          </a:p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»"/>
            </a:pPr>
            <a:r>
              <a:rPr lang="en-US" dirty="0" smtClean="0"/>
              <a:t>E</a:t>
            </a:r>
            <a:r>
              <a:rPr lang="en" dirty="0" smtClean="0"/>
              <a:t>mail: </a:t>
            </a:r>
            <a:r>
              <a:rPr lang="en" dirty="0" smtClean="0">
                <a:hlinkClick r:id="rId3"/>
              </a:rPr>
              <a:t>info@emexotechnologies.com</a:t>
            </a:r>
            <a:endParaRPr lang="en" dirty="0" smtClean="0"/>
          </a:p>
          <a:p>
            <a:pPr lvl="0"/>
            <a:r>
              <a:rPr lang="en-US" dirty="0" smtClean="0"/>
              <a:t>Call/</a:t>
            </a:r>
            <a:r>
              <a:rPr lang="en-US" dirty="0" err="1" smtClean="0"/>
              <a:t>WhatsApp</a:t>
            </a:r>
            <a:r>
              <a:rPr lang="en-US" dirty="0" smtClean="0"/>
              <a:t>: </a:t>
            </a:r>
            <a:r>
              <a:rPr lang="en-US" dirty="0" smtClean="0">
                <a:hlinkClick r:id="rId4"/>
              </a:rPr>
              <a:t>9513216462</a:t>
            </a:r>
            <a:endParaRPr dirty="0"/>
          </a:p>
        </p:txBody>
      </p:sp>
      <p:sp>
        <p:nvSpPr>
          <p:cNvPr id="5" name="Shape 210"/>
          <p:cNvSpPr txBox="1">
            <a:spLocks/>
          </p:cNvSpPr>
          <p:nvPr/>
        </p:nvSpPr>
        <p:spPr>
          <a:xfrm>
            <a:off x="0" y="4812280"/>
            <a:ext cx="5926914" cy="38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>
              <a:buNone/>
            </a:pPr>
            <a:r>
              <a:rPr lang="en-US" sz="800" dirty="0" err="1" smtClean="0"/>
              <a:t>ph</a:t>
            </a:r>
            <a:r>
              <a:rPr lang="en-US" sz="800" dirty="0" smtClean="0"/>
              <a:t> </a:t>
            </a:r>
            <a:r>
              <a:rPr lang="en-US" sz="800" dirty="0"/>
              <a:t>n</a:t>
            </a:r>
            <a:r>
              <a:rPr lang="en-US" sz="800" dirty="0" smtClean="0"/>
              <a:t>o: </a:t>
            </a:r>
            <a:r>
              <a:rPr lang="en-US" sz="800" dirty="0" smtClean="0">
                <a:hlinkClick r:id="rId4"/>
              </a:rPr>
              <a:t>9513216462</a:t>
            </a:r>
            <a:r>
              <a:rPr lang="en-US" sz="800" dirty="0" smtClean="0"/>
              <a:t> | email : </a:t>
            </a:r>
            <a:r>
              <a:rPr lang="en-US" sz="800" dirty="0" smtClean="0">
                <a:hlinkClick r:id="rId3"/>
              </a:rPr>
              <a:t>info@emexotechnologies.com</a:t>
            </a:r>
            <a:r>
              <a:rPr lang="en-US" sz="800" dirty="0" smtClean="0"/>
              <a:t> | website: </a:t>
            </a:r>
            <a:r>
              <a:rPr lang="en-US" sz="800" dirty="0" smtClean="0">
                <a:hlinkClick r:id="rId5"/>
              </a:rPr>
              <a:t>https://www.emexotechnologies.com</a:t>
            </a:r>
            <a:endParaRPr lang="en-US" sz="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6180" y="-25032"/>
            <a:ext cx="1014519" cy="10145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193" y="2267338"/>
            <a:ext cx="8217663" cy="998375"/>
          </a:xfrm>
        </p:spPr>
        <p:txBody>
          <a:bodyPr/>
          <a:lstStyle/>
          <a:p>
            <a:r>
              <a:rPr lang="en-US" sz="7200" dirty="0" smtClean="0"/>
              <a:t>Spring Framework</a:t>
            </a:r>
            <a:endParaRPr lang="en-US" sz="7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6180" y="-25032"/>
            <a:ext cx="1014519" cy="1014519"/>
          </a:xfrm>
          <a:prstGeom prst="rect">
            <a:avLst/>
          </a:prstGeom>
        </p:spPr>
      </p:pic>
      <p:sp>
        <p:nvSpPr>
          <p:cNvPr id="8" name="Shape 210"/>
          <p:cNvSpPr txBox="1">
            <a:spLocks/>
          </p:cNvSpPr>
          <p:nvPr/>
        </p:nvSpPr>
        <p:spPr>
          <a:xfrm>
            <a:off x="0" y="4812280"/>
            <a:ext cx="5926914" cy="38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>
              <a:buNone/>
            </a:pPr>
            <a:r>
              <a:rPr lang="en-US" sz="800" dirty="0" err="1" smtClean="0"/>
              <a:t>ph</a:t>
            </a:r>
            <a:r>
              <a:rPr lang="en-US" sz="800" dirty="0" smtClean="0"/>
              <a:t> </a:t>
            </a:r>
            <a:r>
              <a:rPr lang="en-US" sz="800" dirty="0"/>
              <a:t>n</a:t>
            </a:r>
            <a:r>
              <a:rPr lang="en-US" sz="800" dirty="0" smtClean="0"/>
              <a:t>o: </a:t>
            </a:r>
            <a:r>
              <a:rPr lang="en-US" sz="800" dirty="0" smtClean="0">
                <a:hlinkClick r:id="rId4"/>
              </a:rPr>
              <a:t>9513216462</a:t>
            </a:r>
            <a:r>
              <a:rPr lang="en-US" sz="800" dirty="0" smtClean="0"/>
              <a:t> | email : </a:t>
            </a:r>
            <a:r>
              <a:rPr lang="en-US" sz="800" dirty="0" smtClean="0">
                <a:hlinkClick r:id="rId5"/>
              </a:rPr>
              <a:t>info@emexotechnologies.com</a:t>
            </a:r>
            <a:r>
              <a:rPr lang="en-US" sz="800" dirty="0" smtClean="0"/>
              <a:t> | website: </a:t>
            </a:r>
            <a:r>
              <a:rPr lang="en-US" sz="800" dirty="0" smtClean="0">
                <a:hlinkClick r:id="rId6"/>
              </a:rPr>
              <a:t>https://www.emexotechnologies.com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653703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ctrTitle"/>
          </p:nvPr>
        </p:nvSpPr>
        <p:spPr>
          <a:xfrm>
            <a:off x="0" y="1402375"/>
            <a:ext cx="9056398" cy="163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800" b="0" dirty="0" smtClean="0">
                <a:solidFill>
                  <a:schemeClr val="bg1"/>
                </a:solidFill>
              </a:rPr>
              <a:t>  Spring </a:t>
            </a:r>
            <a:r>
              <a:rPr lang="en" sz="8800" b="0" dirty="0" smtClean="0">
                <a:solidFill>
                  <a:schemeClr val="bg1"/>
                </a:solidFill>
              </a:rPr>
              <a:t>Security</a:t>
            </a:r>
            <a:endParaRPr sz="8800" b="0" dirty="0">
              <a:solidFill>
                <a:schemeClr val="bg1"/>
              </a:solidFill>
            </a:endParaRPr>
          </a:p>
        </p:txBody>
      </p:sp>
      <p:sp>
        <p:nvSpPr>
          <p:cNvPr id="5" name="Shape 210"/>
          <p:cNvSpPr txBox="1">
            <a:spLocks/>
          </p:cNvSpPr>
          <p:nvPr/>
        </p:nvSpPr>
        <p:spPr>
          <a:xfrm>
            <a:off x="0" y="4812280"/>
            <a:ext cx="5926914" cy="38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>
              <a:buNone/>
            </a:pPr>
            <a:r>
              <a:rPr lang="en-US" sz="800" dirty="0" err="1" smtClean="0"/>
              <a:t>ph</a:t>
            </a:r>
            <a:r>
              <a:rPr lang="en-US" sz="800" dirty="0" smtClean="0"/>
              <a:t> </a:t>
            </a:r>
            <a:r>
              <a:rPr lang="en-US" sz="800" dirty="0"/>
              <a:t>n</a:t>
            </a:r>
            <a:r>
              <a:rPr lang="en-US" sz="800" dirty="0" smtClean="0"/>
              <a:t>o: </a:t>
            </a:r>
            <a:r>
              <a:rPr lang="en-US" sz="800" dirty="0" smtClean="0">
                <a:hlinkClick r:id="rId3"/>
              </a:rPr>
              <a:t>9513216462</a:t>
            </a:r>
            <a:r>
              <a:rPr lang="en-US" sz="800" dirty="0" smtClean="0"/>
              <a:t> | email : </a:t>
            </a:r>
            <a:r>
              <a:rPr lang="en-US" sz="800" dirty="0" smtClean="0">
                <a:hlinkClick r:id="rId4"/>
              </a:rPr>
              <a:t>info@emexotechnologies.com</a:t>
            </a:r>
            <a:r>
              <a:rPr lang="en-US" sz="800" dirty="0" smtClean="0"/>
              <a:t> | website: </a:t>
            </a:r>
            <a:r>
              <a:rPr lang="en-US" sz="800" dirty="0" smtClean="0">
                <a:hlinkClick r:id="rId5"/>
              </a:rPr>
              <a:t>https://www.emexotechnologies.com</a:t>
            </a:r>
            <a:endParaRPr lang="en-US" sz="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6180" y="-25032"/>
            <a:ext cx="1014519" cy="10145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title"/>
          </p:nvPr>
        </p:nvSpPr>
        <p:spPr>
          <a:xfrm>
            <a:off x="2104445" y="141877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b="0" dirty="0"/>
              <a:t>What Is Spring Security?</a:t>
            </a:r>
          </a:p>
        </p:txBody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429364" y="1063690"/>
            <a:ext cx="7361853" cy="37485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n-US" sz="2200" dirty="0"/>
              <a:t>Spring Security is an important feature that often goes well with the Spring Web MVC framework. </a:t>
            </a:r>
            <a:endParaRPr lang="en-US" sz="2200" dirty="0" smtClean="0"/>
          </a:p>
          <a:p>
            <a:pPr lvl="0">
              <a:spcBef>
                <a:spcPts val="0"/>
              </a:spcBef>
            </a:pPr>
            <a:r>
              <a:rPr lang="en-US" sz="2200" dirty="0"/>
              <a:t>Spring Security is a framework that enables a programmer to impose security restrictions to Spring-framework–based Web applications through JEE components. </a:t>
            </a:r>
            <a:endParaRPr lang="en-US" sz="2200" dirty="0" smtClean="0"/>
          </a:p>
          <a:p>
            <a:pPr lvl="0">
              <a:spcBef>
                <a:spcPts val="0"/>
              </a:spcBef>
            </a:pPr>
            <a:r>
              <a:rPr lang="en-US" sz="2200" dirty="0" smtClean="0"/>
              <a:t>In </a:t>
            </a:r>
            <a:r>
              <a:rPr lang="en-US" sz="2200" dirty="0"/>
              <a:t>short, it is a library that can be used, extended to customize as per the programmer's needs. Because it is a member of the same Spring family, it goes smoothly hand in hand with the Spring Web MVC. </a:t>
            </a:r>
            <a:endParaRPr sz="2200" dirty="0"/>
          </a:p>
        </p:txBody>
      </p:sp>
      <p:sp>
        <p:nvSpPr>
          <p:cNvPr id="5" name="Shape 210"/>
          <p:cNvSpPr txBox="1">
            <a:spLocks/>
          </p:cNvSpPr>
          <p:nvPr/>
        </p:nvSpPr>
        <p:spPr>
          <a:xfrm>
            <a:off x="0" y="4812280"/>
            <a:ext cx="5926914" cy="38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>
              <a:buNone/>
            </a:pPr>
            <a:r>
              <a:rPr lang="en-US" sz="800" dirty="0" err="1" smtClean="0"/>
              <a:t>ph</a:t>
            </a:r>
            <a:r>
              <a:rPr lang="en-US" sz="800" dirty="0" smtClean="0"/>
              <a:t> </a:t>
            </a:r>
            <a:r>
              <a:rPr lang="en-US" sz="800" dirty="0"/>
              <a:t>n</a:t>
            </a:r>
            <a:r>
              <a:rPr lang="en-US" sz="800" dirty="0" smtClean="0"/>
              <a:t>o: </a:t>
            </a:r>
            <a:r>
              <a:rPr lang="en-US" sz="800" dirty="0" smtClean="0">
                <a:hlinkClick r:id="rId3"/>
              </a:rPr>
              <a:t>9513216462</a:t>
            </a:r>
            <a:r>
              <a:rPr lang="en-US" sz="800" dirty="0" smtClean="0"/>
              <a:t> | email : </a:t>
            </a:r>
            <a:r>
              <a:rPr lang="en-US" sz="800" dirty="0" smtClean="0">
                <a:hlinkClick r:id="rId4"/>
              </a:rPr>
              <a:t>info@emexotechnologies.com</a:t>
            </a:r>
            <a:r>
              <a:rPr lang="en-US" sz="800" dirty="0" smtClean="0"/>
              <a:t> | website: </a:t>
            </a:r>
            <a:r>
              <a:rPr lang="en-US" sz="800" dirty="0" smtClean="0">
                <a:hlinkClick r:id="rId5"/>
              </a:rPr>
              <a:t>https://www.emexotechnologies.com</a:t>
            </a:r>
            <a:endParaRPr lang="en-US" sz="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6180" y="-25032"/>
            <a:ext cx="1014519" cy="10145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9665" y="0"/>
            <a:ext cx="5760300" cy="680700"/>
          </a:xfrm>
        </p:spPr>
        <p:txBody>
          <a:bodyPr/>
          <a:lstStyle/>
          <a:p>
            <a:r>
              <a:rPr lang="en-US" b="0" dirty="0"/>
              <a:t>What Is Spring Security</a:t>
            </a:r>
            <a:r>
              <a:rPr lang="en-US" b="0" dirty="0" smtClean="0"/>
              <a:t>? </a:t>
            </a:r>
            <a:r>
              <a:rPr lang="en-US" sz="1400" b="0" dirty="0"/>
              <a:t>(</a:t>
            </a:r>
            <a:r>
              <a:rPr lang="en-US" sz="1400" b="0" dirty="0" smtClean="0"/>
              <a:t>Contd..)</a:t>
            </a:r>
            <a:endParaRPr lang="en-US" sz="1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815340"/>
            <a:ext cx="7627620" cy="4122419"/>
          </a:xfrm>
        </p:spPr>
        <p:txBody>
          <a:bodyPr/>
          <a:lstStyle/>
          <a:p>
            <a:r>
              <a:rPr lang="en-US" dirty="0"/>
              <a:t> Its primary area of operation is to handle authentication and authorization at the Web request level as well as the method invocation level. Perhaps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The greatest advantage of this framework is that it is powerful yet highly customizable in its implementation. </a:t>
            </a:r>
            <a:endParaRPr lang="en-US" dirty="0" smtClean="0"/>
          </a:p>
          <a:p>
            <a:r>
              <a:rPr lang="en-US" dirty="0" smtClean="0"/>
              <a:t>Although </a:t>
            </a:r>
            <a:r>
              <a:rPr lang="en-US" dirty="0"/>
              <a:t>it follows Spring's convention over configuration, programmers can choose between default provisions or customizing it according to their needs.</a:t>
            </a:r>
          </a:p>
        </p:txBody>
      </p:sp>
    </p:spTree>
    <p:extLst>
      <p:ext uri="{BB962C8B-B14F-4D97-AF65-F5344CB8AC3E}">
        <p14:creationId xmlns:p14="http://schemas.microsoft.com/office/powerpoint/2010/main" val="271810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960" y="60064"/>
            <a:ext cx="7040880" cy="663836"/>
          </a:xfrm>
        </p:spPr>
        <p:txBody>
          <a:bodyPr/>
          <a:lstStyle/>
          <a:p>
            <a:r>
              <a:rPr lang="en-US" dirty="0" smtClean="0"/>
              <a:t>Why Should We Use Spring Security?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3324" y="725564"/>
            <a:ext cx="7792535" cy="3907396"/>
          </a:xfrm>
        </p:spPr>
        <p:txBody>
          <a:bodyPr/>
          <a:lstStyle/>
          <a:p>
            <a:r>
              <a:rPr lang="en-US" dirty="0"/>
              <a:t>Web applications are vulnerable to security threats because they are exposed to the open world of the Internet. </a:t>
            </a:r>
            <a:endParaRPr lang="en-US" dirty="0" smtClean="0"/>
          </a:p>
          <a:p>
            <a:r>
              <a:rPr lang="en-US" dirty="0" smtClean="0"/>
              <a:t>Access </a:t>
            </a:r>
            <a:r>
              <a:rPr lang="en-US" dirty="0"/>
              <a:t>to certain Web pages, files, or other classified resources must be restricted to authorized personnel only. </a:t>
            </a:r>
            <a:endParaRPr lang="en-US" dirty="0" smtClean="0"/>
          </a:p>
          <a:p>
            <a:r>
              <a:rPr lang="en-US" dirty="0" smtClean="0"/>
              <a:t>Of </a:t>
            </a:r>
            <a:r>
              <a:rPr lang="en-US" dirty="0"/>
              <a:t>course, there are several layers of security that are often applied, such as firewall, proxy server, JVM security, and so forth. </a:t>
            </a:r>
            <a:endParaRPr lang="en-US" dirty="0" smtClean="0"/>
          </a:p>
          <a:p>
            <a:r>
              <a:rPr lang="en-US" dirty="0" smtClean="0"/>
              <a:t>But</a:t>
            </a:r>
            <a:r>
              <a:rPr lang="en-US" dirty="0"/>
              <a:t>, to control access, there must be some security restriction at the application level as well. </a:t>
            </a:r>
            <a:endParaRPr lang="en-US" dirty="0" smtClean="0"/>
          </a:p>
          <a:p>
            <a:r>
              <a:rPr lang="en-US" dirty="0" smtClean="0"/>
              <a:t>Therefore</a:t>
            </a:r>
            <a:r>
              <a:rPr lang="en-US" dirty="0"/>
              <a:t>, Spring Security, a part of the Spring Framework, is only an advice or provision to apply a level of security at the </a:t>
            </a:r>
            <a:r>
              <a:rPr lang="en-US" dirty="0">
                <a:hlinkClick r:id="rId2"/>
              </a:rPr>
              <a:t>Java</a:t>
            </a:r>
            <a:r>
              <a:rPr lang="en-US" dirty="0"/>
              <a:t> Application stratum.</a:t>
            </a:r>
          </a:p>
        </p:txBody>
      </p:sp>
    </p:spTree>
    <p:extLst>
      <p:ext uri="{BB962C8B-B14F-4D97-AF65-F5344CB8AC3E}">
        <p14:creationId xmlns:p14="http://schemas.microsoft.com/office/powerpoint/2010/main" val="361627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title"/>
          </p:nvPr>
        </p:nvSpPr>
        <p:spPr>
          <a:xfrm>
            <a:off x="2104445" y="141877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b="0" dirty="0" smtClean="0"/>
              <a:t>Spring Security Features?</a:t>
            </a:r>
            <a:endParaRPr lang="en-US" b="0" dirty="0"/>
          </a:p>
        </p:txBody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429364" y="1063690"/>
            <a:ext cx="7361853" cy="37485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</a:pPr>
            <a:endParaRPr lang="en-US" sz="2400" dirty="0" smtClean="0"/>
          </a:p>
          <a:p>
            <a:pPr lvl="0">
              <a:spcBef>
                <a:spcPts val="0"/>
              </a:spcBef>
            </a:pPr>
            <a:r>
              <a:rPr lang="en-US" sz="2400" dirty="0" smtClean="0"/>
              <a:t>Spring </a:t>
            </a:r>
            <a:r>
              <a:rPr lang="en-US" sz="2400" dirty="0"/>
              <a:t>Security operates on two major </a:t>
            </a:r>
            <a:r>
              <a:rPr lang="en-US" sz="2400" dirty="0" smtClean="0"/>
              <a:t>areas</a:t>
            </a:r>
          </a:p>
          <a:p>
            <a:pPr marL="101600" lvl="0" indent="0">
              <a:spcBef>
                <a:spcPts val="0"/>
              </a:spcBef>
              <a:buNone/>
            </a:pPr>
            <a:endParaRPr lang="en-US" sz="2400" dirty="0" smtClean="0"/>
          </a:p>
          <a:p>
            <a:pPr lvl="0">
              <a:spcBef>
                <a:spcPts val="0"/>
              </a:spcBef>
            </a:pPr>
            <a:r>
              <a:rPr lang="en-US" sz="2400" i="1" dirty="0" smtClean="0"/>
              <a:t>Authentication</a:t>
            </a:r>
            <a:r>
              <a:rPr lang="en-US" sz="2400" dirty="0"/>
              <a:t> and </a:t>
            </a:r>
            <a:r>
              <a:rPr lang="en-US" sz="2400" i="1" dirty="0"/>
              <a:t>Authorization</a:t>
            </a:r>
            <a:r>
              <a:rPr lang="en-US" sz="2400" dirty="0"/>
              <a:t>.</a:t>
            </a:r>
            <a:r>
              <a:rPr lang="en-US" sz="2200" dirty="0" smtClean="0"/>
              <a:t> </a:t>
            </a:r>
            <a:endParaRPr sz="2200" dirty="0"/>
          </a:p>
        </p:txBody>
      </p:sp>
      <p:sp>
        <p:nvSpPr>
          <p:cNvPr id="5" name="Shape 210"/>
          <p:cNvSpPr txBox="1">
            <a:spLocks/>
          </p:cNvSpPr>
          <p:nvPr/>
        </p:nvSpPr>
        <p:spPr>
          <a:xfrm>
            <a:off x="0" y="4812280"/>
            <a:ext cx="5926914" cy="38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>
              <a:buNone/>
            </a:pPr>
            <a:r>
              <a:rPr lang="en-US" sz="800" dirty="0" err="1" smtClean="0"/>
              <a:t>ph</a:t>
            </a:r>
            <a:r>
              <a:rPr lang="en-US" sz="800" dirty="0" smtClean="0"/>
              <a:t> </a:t>
            </a:r>
            <a:r>
              <a:rPr lang="en-US" sz="800" dirty="0"/>
              <a:t>n</a:t>
            </a:r>
            <a:r>
              <a:rPr lang="en-US" sz="800" dirty="0" smtClean="0"/>
              <a:t>o: </a:t>
            </a:r>
            <a:r>
              <a:rPr lang="en-US" sz="800" dirty="0" smtClean="0">
                <a:hlinkClick r:id="rId3"/>
              </a:rPr>
              <a:t>9513216462</a:t>
            </a:r>
            <a:r>
              <a:rPr lang="en-US" sz="800" dirty="0" smtClean="0"/>
              <a:t> | email : </a:t>
            </a:r>
            <a:r>
              <a:rPr lang="en-US" sz="800" dirty="0" smtClean="0">
                <a:hlinkClick r:id="rId4"/>
              </a:rPr>
              <a:t>info@emexotechnologies.com</a:t>
            </a:r>
            <a:r>
              <a:rPr lang="en-US" sz="800" dirty="0" smtClean="0"/>
              <a:t> | website: </a:t>
            </a:r>
            <a:r>
              <a:rPr lang="en-US" sz="800" dirty="0" smtClean="0">
                <a:hlinkClick r:id="rId5"/>
              </a:rPr>
              <a:t>https://www.emexotechnologies.com</a:t>
            </a:r>
            <a:endParaRPr lang="en-US" sz="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6180" y="-25032"/>
            <a:ext cx="1014519" cy="101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36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960" y="60064"/>
            <a:ext cx="7040880" cy="663836"/>
          </a:xfrm>
        </p:spPr>
        <p:txBody>
          <a:bodyPr/>
          <a:lstStyle/>
          <a:p>
            <a:r>
              <a:rPr lang="en-US" dirty="0" smtClean="0"/>
              <a:t>    What is Authentication?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3324" y="725564"/>
            <a:ext cx="7792535" cy="3907396"/>
          </a:xfrm>
        </p:spPr>
        <p:txBody>
          <a:bodyPr/>
          <a:lstStyle/>
          <a:p>
            <a:r>
              <a:rPr lang="en-US" i="1" dirty="0"/>
              <a:t>Authentication</a:t>
            </a:r>
            <a:r>
              <a:rPr lang="en-US" dirty="0"/>
              <a:t> means that, while accessing certain restricted resources, the user actually is the right person to do so. </a:t>
            </a:r>
            <a:endParaRPr lang="en-US" dirty="0" smtClean="0"/>
          </a:p>
          <a:p>
            <a:r>
              <a:rPr lang="en-US" dirty="0" smtClean="0"/>
              <a:t>There </a:t>
            </a:r>
            <a:r>
              <a:rPr lang="en-US" dirty="0"/>
              <a:t>are two processes to make sure that the user is authentic: identification and verification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For </a:t>
            </a:r>
            <a:r>
              <a:rPr lang="en-US" dirty="0"/>
              <a:t>example, a user is authenticated through their username and password, which is typically stored in a database; LDAP (Lightweight Directory Access Protocol, a lightweight protocol for accessing directory services); or CAS (Central Authentication Service, a single sign-on protocol for the Web). </a:t>
            </a:r>
            <a:endParaRPr lang="en-US" dirty="0" smtClean="0"/>
          </a:p>
          <a:p>
            <a:r>
              <a:rPr lang="en-US" dirty="0" smtClean="0"/>
              <a:t>Spring </a:t>
            </a:r>
            <a:r>
              <a:rPr lang="en-US" dirty="0"/>
              <a:t>Security also has required an interface to encode the password to make it more secure.</a:t>
            </a:r>
          </a:p>
        </p:txBody>
      </p:sp>
    </p:spTree>
    <p:extLst>
      <p:ext uri="{BB962C8B-B14F-4D97-AF65-F5344CB8AC3E}">
        <p14:creationId xmlns:p14="http://schemas.microsoft.com/office/powerpoint/2010/main" val="2664427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960" y="60064"/>
            <a:ext cx="7040880" cy="663836"/>
          </a:xfrm>
        </p:spPr>
        <p:txBody>
          <a:bodyPr/>
          <a:lstStyle/>
          <a:p>
            <a:r>
              <a:rPr lang="en-US" dirty="0" smtClean="0"/>
              <a:t>    What is Authorization?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3324" y="725564"/>
            <a:ext cx="7792535" cy="3907396"/>
          </a:xfrm>
        </p:spPr>
        <p:txBody>
          <a:bodyPr/>
          <a:lstStyle/>
          <a:p>
            <a:r>
              <a:rPr lang="en-US" i="1" dirty="0"/>
              <a:t>Authorization</a:t>
            </a:r>
            <a:r>
              <a:rPr lang="en-US" dirty="0"/>
              <a:t> determines the extent of a user's right to access restricted resources. It ensures that a user is allowed to access only those parts of the resource that one has been authorized to use.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example, an ADMIN user has unlimited access to application properties and can change or manipulate them—for good or for </a:t>
            </a:r>
            <a:r>
              <a:rPr lang="en-US" dirty="0" smtClean="0"/>
              <a:t>worse</a:t>
            </a:r>
          </a:p>
          <a:p>
            <a:r>
              <a:rPr lang="en-US" dirty="0" smtClean="0"/>
              <a:t>A </a:t>
            </a:r>
            <a:r>
              <a:rPr lang="en-US" dirty="0"/>
              <a:t>normal USER or a GUEST user, on the other hand, has more controlled access and does not enjoy the same rights as the ADMIN user.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is called </a:t>
            </a:r>
            <a:r>
              <a:rPr lang="en-US" i="1" dirty="0"/>
              <a:t>user role authorization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any Web application, this is done through URL-based security. Spring provides filters to ensure the role of securing an application.</a:t>
            </a:r>
          </a:p>
        </p:txBody>
      </p:sp>
    </p:spTree>
    <p:extLst>
      <p:ext uri="{BB962C8B-B14F-4D97-AF65-F5344CB8AC3E}">
        <p14:creationId xmlns:p14="http://schemas.microsoft.com/office/powerpoint/2010/main" val="158923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olse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490</Words>
  <Application>Microsoft Office PowerPoint</Application>
  <PresentationFormat>On-screen Show (16:9)</PresentationFormat>
  <Paragraphs>73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Roboto Condensed</vt:lpstr>
      <vt:lpstr>Oswald</vt:lpstr>
      <vt:lpstr>Wolsey template</vt:lpstr>
      <vt:lpstr>Welcome</vt:lpstr>
      <vt:lpstr>Spring Framework</vt:lpstr>
      <vt:lpstr>  Spring Security</vt:lpstr>
      <vt:lpstr>What Is Spring Security?</vt:lpstr>
      <vt:lpstr>What Is Spring Security? (Contd..)</vt:lpstr>
      <vt:lpstr>Why Should We Use Spring Security?</vt:lpstr>
      <vt:lpstr>Spring Security Features?</vt:lpstr>
      <vt:lpstr>    What is Authentication?</vt:lpstr>
      <vt:lpstr>    What is Authorization?</vt:lpstr>
      <vt:lpstr>    What is Authorization? (Contd..)</vt:lpstr>
      <vt:lpstr>    Spring Security Annotations (Contd..)</vt:lpstr>
      <vt:lpstr>    Spring Security Annotations</vt:lpstr>
      <vt:lpstr>Overriding the  configure(AuthenticationManagerBuilder auth) method</vt:lpstr>
      <vt:lpstr>Overriding the configure(AuthenticationManagerBuilder auth) method</vt:lpstr>
      <vt:lpstr>PowerPoint Presentation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Jeba, Allwin Samuel (SHS TI DC IND LD SWD SH)</dc:creator>
  <cp:lastModifiedBy>Regu</cp:lastModifiedBy>
  <cp:revision>33</cp:revision>
  <dcterms:modified xsi:type="dcterms:W3CDTF">2019-11-29T05:38:09Z</dcterms:modified>
</cp:coreProperties>
</file>