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jp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media/image6.jpg" ContentType="image/jpeg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  <p:sldMasterId id="2147483661" r:id="rId2"/>
  </p:sldMasterIdLst>
  <p:notesMasterIdLst>
    <p:notesMasterId r:id="rId31"/>
  </p:notesMasterIdLst>
  <p:sldIdLst>
    <p:sldId id="295" r:id="rId3"/>
    <p:sldId id="284" r:id="rId4"/>
    <p:sldId id="259" r:id="rId5"/>
    <p:sldId id="307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296" r:id="rId29"/>
    <p:sldId id="279" r:id="rId30"/>
  </p:sldIdLst>
  <p:sldSz cx="9144000" cy="5143500" type="screen16x9"/>
  <p:notesSz cx="6858000" cy="9144000"/>
  <p:embeddedFontLst>
    <p:embeddedFont>
      <p:font typeface="Roboto Condensed" charset="0"/>
      <p:regular r:id="rId32"/>
      <p:bold r:id="rId33"/>
      <p:italic r:id="rId34"/>
      <p:boldItalic r:id="rId35"/>
    </p:embeddedFont>
    <p:embeddedFont>
      <p:font typeface="Trebuchet MS" pitchFamily="34" charset="0"/>
      <p:regular r:id="rId36"/>
      <p:bold r:id="rId37"/>
      <p:italic r:id="rId38"/>
      <p:boldItalic r:id="rId39"/>
    </p:embeddedFont>
    <p:embeddedFont>
      <p:font typeface="Calibri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93DCF1-BD6E-466C-B1BB-100150808752}">
  <a:tblStyle styleId="{DC93DCF1-BD6E-466C-B1BB-1001508087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18240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12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722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832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3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hape 24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Shape 2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Shape 3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Shape 3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47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hape 7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Shape 7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Shape 7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Shape 78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Shape 137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Shape 142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Shape 14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18854E-8B22-9345-96FB-198CAC6B1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174FAE1-FD5C-BB45-A027-6599B17ED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0C7E183-C29D-8B4B-B3D4-F0EDB421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4B6097B-0828-4444-952A-9A8965F1BFF1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81F8E4-B8B9-F44E-A0C6-43D7E51A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EEA0F7-563A-8045-AB57-2DEB1C2F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0FE5-8A7A-F04A-977E-E5475537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1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400044-6E42-4D46-927A-CC475A98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E90B4D-1F08-724D-9872-68A96940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4988CF-1AFF-C94B-A4B2-0AA4D48D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4B6097B-0828-4444-952A-9A8965F1BFF1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0E513A-FB04-584E-9151-566AF35F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5D690F-26B7-5040-85A3-FA2A8421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0FE5-8A7A-F04A-977E-E5475537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0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17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45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61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9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6" r:id="rId3"/>
    <p:sldLayoutId id="2147483659" r:id="rId4"/>
    <p:sldLayoutId id="2147483660" r:id="rId5"/>
  </p:sldLayoutIdLst>
  <p:transition>
    <p:fade thruBlk="1"/>
  </p:transition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078" y="1703879"/>
            <a:ext cx="8825966" cy="34396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buClrTx/>
              <a:buFontTx/>
              <a:buNone/>
            </a:pPr>
            <a:endParaRPr sz="1800" kern="120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4553" y="0"/>
            <a:ext cx="9139428" cy="5191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buClrTx/>
              <a:buFontTx/>
              <a:buNone/>
            </a:pPr>
            <a:endParaRPr sz="1800" kern="120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6872350" y="241744"/>
            <a:ext cx="2272030" cy="309563"/>
          </a:xfrm>
          <a:custGeom>
            <a:avLst/>
            <a:gdLst/>
            <a:ahLst/>
            <a:cxnLst/>
            <a:rect l="l" t="t" r="r" b="b"/>
            <a:pathLst>
              <a:path w="2272029" h="412750">
                <a:moveTo>
                  <a:pt x="2271649" y="0"/>
                </a:moveTo>
                <a:lnTo>
                  <a:pt x="351663" y="27177"/>
                </a:lnTo>
                <a:lnTo>
                  <a:pt x="0" y="371094"/>
                </a:lnTo>
                <a:lnTo>
                  <a:pt x="2271649" y="412750"/>
                </a:lnTo>
                <a:lnTo>
                  <a:pt x="22716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>
              <a:buClrTx/>
              <a:buFontTx/>
              <a:buNone/>
            </a:pPr>
            <a:endParaRPr sz="1800" kern="120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244" y="234182"/>
            <a:ext cx="807151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783195"/>
            <a:ext cx="810768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endParaRPr sz="18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fld id="{1D8BD707-D9CF-40AE-B4C6-C98DA3205C09}" type="datetimeFigureOut">
              <a:rPr lang="en-US" sz="18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12/8/2019</a:t>
            </a:fld>
            <a:endParaRPr lang="en-US" sz="18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fld id="{B6F15528-21DE-4FAA-801E-634DDDAF4B2B}" type="slidenum">
              <a:rPr sz="18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sz="18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047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mexotechnologies.com/" TargetMode="External"/><Relationship Id="rId5" Type="http://schemas.openxmlformats.org/officeDocument/2006/relationships/hyperlink" Target="mailto:info@emexotechnologies.com" TargetMode="External"/><Relationship Id="rId4" Type="http://schemas.openxmlformats.org/officeDocument/2006/relationships/hyperlink" Target="tel:9513216462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emexotechnologies.co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hyperlink" Target="https://www.emexotechnologies.com/" TargetMode="External"/><Relationship Id="rId4" Type="http://schemas.openxmlformats.org/officeDocument/2006/relationships/hyperlink" Target="tel:951321646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tel:951321646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www.emexotechnologies.com/" TargetMode="External"/><Relationship Id="rId4" Type="http://schemas.openxmlformats.org/officeDocument/2006/relationships/hyperlink" Target="mailto:info@emexotechnologies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EDA955-8C02-2649-AAA2-00D6BA5EE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481" y="480061"/>
            <a:ext cx="2532887" cy="2761482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300" dirty="0"/>
              <a:t>Welcome</a:t>
            </a:r>
          </a:p>
        </p:txBody>
      </p:sp>
      <p:pic>
        <p:nvPicPr>
          <p:cNvPr id="5" name="Picture 4" descr="A close up of a brick building&#10;&#10;Description automatically generated">
            <a:extLst>
              <a:ext uri="{FF2B5EF4-FFF2-40B4-BE49-F238E27FC236}">
                <a16:creationId xmlns="" xmlns:a16="http://schemas.microsoft.com/office/drawing/2014/main" id="{A373883B-5B35-3641-B9C0-EC1AE81C8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66" r="7943"/>
          <a:stretch/>
        </p:blipFill>
        <p:spPr>
          <a:xfrm>
            <a:off x="3490723" y="7"/>
            <a:ext cx="5653278" cy="514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18498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The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Spring Boot Project provides four key features to begin it. 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They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are typically called: starter dependencies, CLI, Automatic configuration, and the actuator. </a:t>
            </a:r>
            <a:endParaRPr lang="en-US" sz="1800" b="1" kern="1200" dirty="0" smtClean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Let's get a brief overview on each of them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399" y="119777"/>
            <a:ext cx="583882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What are the advantages of Spring Boot</a:t>
            </a:r>
            <a:r>
              <a:rPr lang="en-US" dirty="0" smtClean="0"/>
              <a:t>? (Contd..)</a:t>
            </a:r>
            <a:endParaRPr spc="-1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152399" y="4849763"/>
            <a:ext cx="6334125" cy="307777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no: +91 9513216462 | email : info@emexotechnologies.com | website: https://www.emexotechnologies.com</a:t>
            </a:r>
          </a:p>
        </p:txBody>
      </p:sp>
    </p:spTree>
    <p:extLst>
      <p:ext uri="{BB962C8B-B14F-4D97-AF65-F5344CB8AC3E}">
        <p14:creationId xmlns:p14="http://schemas.microsoft.com/office/powerpoint/2010/main" val="420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401969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The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starters are basically a set of dependency descriptors tagged under a single banner, called starter name, such as spring-boot-starter-web. 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This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starter includes all the dependent libraries required for developing a Spring Web application. Additional dependencies may be added, but in most cases the starter is sufficient for a particular category of project. 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Also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, there is no harm in using more than one starter in pom.xml. Similarly, there is a starter called spring-boot-starter-test. 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This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starter automatically includes almost all the libraries usually required for testing: Spring Test, 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JUnit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, 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Hamcrest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, and 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Mockito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. 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Although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dependencies can be added manually, Spring Boot Starters are rather more convenient.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399" y="119777"/>
            <a:ext cx="583882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Starter Dependencies</a:t>
            </a:r>
            <a:endParaRPr spc="-1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152399" y="4849763"/>
            <a:ext cx="6334125" cy="307777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no: +91 9513216462 | email : info@emexotechnologies.com | website: https://www.emexotechnologies.com</a:t>
            </a:r>
          </a:p>
        </p:txBody>
      </p:sp>
    </p:spTree>
    <p:extLst>
      <p:ext uri="{BB962C8B-B14F-4D97-AF65-F5344CB8AC3E}">
        <p14:creationId xmlns:p14="http://schemas.microsoft.com/office/powerpoint/2010/main" val="383718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257314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For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example, we can add spring-boot-starter-web for Web application development as follows</a:t>
            </a: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.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 smtClean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12065">
              <a:buSzPct val="150000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	</a:t>
            </a:r>
            <a:endParaRPr lang="en-US" sz="1800" b="1" kern="1200" dirty="0" smtClean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12065">
              <a:buSzPct val="150000"/>
              <a:tabLst>
                <a:tab pos="357505" algn="l"/>
              </a:tabLst>
            </a:pPr>
            <a:r>
              <a:rPr lang="en-US" sz="1800" b="1" kern="1200" spc="-5" dirty="0">
                <a:solidFill>
                  <a:prstClr val="black"/>
                </a:solidFill>
                <a:latin typeface="Trebuchet MS"/>
                <a:ea typeface="+mn-ea"/>
              </a:rPr>
              <a:t> </a:t>
            </a:r>
            <a:r>
              <a:rPr lang="en-US" sz="1800" b="1" kern="1200" spc="-5" dirty="0" smtClean="0">
                <a:solidFill>
                  <a:prstClr val="black"/>
                </a:solidFill>
                <a:latin typeface="Trebuchet MS"/>
                <a:ea typeface="+mn-ea"/>
              </a:rPr>
              <a:t>   </a:t>
            </a:r>
            <a:r>
              <a:rPr lang="en-US" sz="2000" kern="1200" spc="-5" dirty="0" smtClean="0">
                <a:solidFill>
                  <a:srgbClr val="993300"/>
                </a:solidFill>
                <a:ea typeface="+mn-ea"/>
              </a:rPr>
              <a:t>&lt;</a:t>
            </a:r>
            <a:r>
              <a:rPr lang="en-US" sz="2000" kern="1200" spc="-5" dirty="0">
                <a:solidFill>
                  <a:srgbClr val="993300"/>
                </a:solidFill>
                <a:ea typeface="+mn-ea"/>
              </a:rPr>
              <a:t>dependency&gt;</a:t>
            </a:r>
          </a:p>
          <a:p>
            <a:pPr marL="12065">
              <a:buSzPct val="150000"/>
              <a:tabLst>
                <a:tab pos="357505" algn="l"/>
              </a:tabLst>
            </a:pPr>
            <a:r>
              <a:rPr lang="en-US" sz="2000" kern="1200" spc="-5" dirty="0">
                <a:solidFill>
                  <a:srgbClr val="993300"/>
                </a:solidFill>
                <a:ea typeface="+mn-ea"/>
              </a:rPr>
              <a:t>   </a:t>
            </a:r>
            <a:r>
              <a:rPr lang="en-US" sz="2000" kern="1200" spc="-5" dirty="0" smtClean="0">
                <a:solidFill>
                  <a:srgbClr val="993300"/>
                </a:solidFill>
                <a:ea typeface="+mn-ea"/>
              </a:rPr>
              <a:t>		&lt;</a:t>
            </a:r>
            <a:r>
              <a:rPr lang="en-US" sz="2000" kern="1200" spc="-5" dirty="0" err="1">
                <a:solidFill>
                  <a:srgbClr val="993300"/>
                </a:solidFill>
                <a:ea typeface="+mn-ea"/>
              </a:rPr>
              <a:t>groupId</a:t>
            </a:r>
            <a:r>
              <a:rPr lang="en-US" sz="2000" kern="1200" spc="-5" dirty="0">
                <a:solidFill>
                  <a:srgbClr val="993300"/>
                </a:solidFill>
                <a:ea typeface="+mn-ea"/>
              </a:rPr>
              <a:t>&gt;</a:t>
            </a:r>
            <a:r>
              <a:rPr lang="en-US" sz="2000" kern="1200" spc="-5" dirty="0" err="1">
                <a:solidFill>
                  <a:srgbClr val="993300"/>
                </a:solidFill>
                <a:ea typeface="+mn-ea"/>
              </a:rPr>
              <a:t>org.springframework.boot</a:t>
            </a:r>
            <a:r>
              <a:rPr lang="en-US" sz="2000" kern="1200" spc="-5" dirty="0">
                <a:solidFill>
                  <a:srgbClr val="993300"/>
                </a:solidFill>
                <a:ea typeface="+mn-ea"/>
              </a:rPr>
              <a:t>&lt;/</a:t>
            </a:r>
            <a:r>
              <a:rPr lang="en-US" sz="2000" kern="1200" spc="-5" dirty="0" err="1">
                <a:solidFill>
                  <a:srgbClr val="993300"/>
                </a:solidFill>
                <a:ea typeface="+mn-ea"/>
              </a:rPr>
              <a:t>groupId</a:t>
            </a:r>
            <a:r>
              <a:rPr lang="en-US" sz="2000" kern="1200" spc="-5" dirty="0">
                <a:solidFill>
                  <a:srgbClr val="993300"/>
                </a:solidFill>
                <a:ea typeface="+mn-ea"/>
              </a:rPr>
              <a:t>&gt;</a:t>
            </a:r>
          </a:p>
          <a:p>
            <a:pPr marL="12065">
              <a:buSzPct val="150000"/>
              <a:tabLst>
                <a:tab pos="357505" algn="l"/>
              </a:tabLst>
            </a:pPr>
            <a:r>
              <a:rPr lang="en-US" sz="2000" kern="1200" spc="-5" dirty="0">
                <a:solidFill>
                  <a:srgbClr val="993300"/>
                </a:solidFill>
                <a:ea typeface="+mn-ea"/>
              </a:rPr>
              <a:t>   </a:t>
            </a:r>
            <a:r>
              <a:rPr lang="en-US" sz="2000" kern="1200" spc="-5" dirty="0" smtClean="0">
                <a:solidFill>
                  <a:srgbClr val="993300"/>
                </a:solidFill>
                <a:ea typeface="+mn-ea"/>
              </a:rPr>
              <a:t>		&lt;</a:t>
            </a:r>
            <a:r>
              <a:rPr lang="en-US" sz="2000" kern="1200" spc="-5" dirty="0" err="1">
                <a:solidFill>
                  <a:srgbClr val="993300"/>
                </a:solidFill>
                <a:ea typeface="+mn-ea"/>
              </a:rPr>
              <a:t>artifactId</a:t>
            </a:r>
            <a:r>
              <a:rPr lang="en-US" sz="2000" kern="1200" spc="-5" dirty="0">
                <a:solidFill>
                  <a:srgbClr val="993300"/>
                </a:solidFill>
                <a:ea typeface="+mn-ea"/>
              </a:rPr>
              <a:t>&gt;spring-boot-starter-web&lt;/</a:t>
            </a:r>
            <a:r>
              <a:rPr lang="en-US" sz="2000" kern="1200" spc="-5" dirty="0" err="1">
                <a:solidFill>
                  <a:srgbClr val="993300"/>
                </a:solidFill>
                <a:ea typeface="+mn-ea"/>
              </a:rPr>
              <a:t>artifactId</a:t>
            </a:r>
            <a:r>
              <a:rPr lang="en-US" sz="2000" kern="1200" spc="-5" dirty="0">
                <a:solidFill>
                  <a:srgbClr val="993300"/>
                </a:solidFill>
                <a:ea typeface="+mn-ea"/>
              </a:rPr>
              <a:t>&gt;</a:t>
            </a:r>
          </a:p>
          <a:p>
            <a:pPr marL="12065">
              <a:buSzPct val="150000"/>
              <a:tabLst>
                <a:tab pos="357505" algn="l"/>
              </a:tabLst>
            </a:pPr>
            <a:r>
              <a:rPr lang="en-US" sz="2000" kern="1200" spc="-5" dirty="0" smtClean="0">
                <a:solidFill>
                  <a:srgbClr val="993300"/>
                </a:solidFill>
                <a:ea typeface="+mn-ea"/>
              </a:rPr>
              <a:t>	&lt;/</a:t>
            </a:r>
            <a:r>
              <a:rPr lang="en-US" sz="2000" kern="1200" spc="-5" dirty="0">
                <a:solidFill>
                  <a:srgbClr val="993300"/>
                </a:solidFill>
                <a:ea typeface="+mn-ea"/>
              </a:rPr>
              <a:t>dependency</a:t>
            </a:r>
            <a:r>
              <a:rPr lang="en-US" sz="2000" kern="1200" spc="-5" dirty="0" smtClean="0">
                <a:solidFill>
                  <a:srgbClr val="993300"/>
                </a:solidFill>
                <a:ea typeface="+mn-ea"/>
              </a:rPr>
              <a:t>&gt;</a:t>
            </a:r>
            <a:endParaRPr lang="en-US" sz="2000" kern="1200" spc="-5" dirty="0">
              <a:solidFill>
                <a:srgbClr val="993300"/>
              </a:solidFill>
              <a:ea typeface="+mn-e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399" y="119777"/>
            <a:ext cx="583882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Starter </a:t>
            </a:r>
            <a:r>
              <a:rPr lang="en-US" dirty="0" smtClean="0"/>
              <a:t>Dependencies (Contd..)</a:t>
            </a:r>
            <a:endParaRPr spc="-1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152399" y="4849763"/>
            <a:ext cx="6334125" cy="307777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no: +91 9513216462 | email : info@emexotechnologies.com | website: https://www.emexotechnologies.com</a:t>
            </a:r>
          </a:p>
        </p:txBody>
      </p:sp>
      <p:sp>
        <p:nvSpPr>
          <p:cNvPr id="6" name="object 3"/>
          <p:cNvSpPr/>
          <p:nvPr/>
        </p:nvSpPr>
        <p:spPr>
          <a:xfrm>
            <a:off x="514350" y="1590675"/>
            <a:ext cx="6953250" cy="2400300"/>
          </a:xfrm>
          <a:custGeom>
            <a:avLst/>
            <a:gdLst/>
            <a:ahLst/>
            <a:cxnLst/>
            <a:rect l="l" t="t" r="r" b="b"/>
            <a:pathLst>
              <a:path w="7848600" h="4248150">
                <a:moveTo>
                  <a:pt x="0" y="708025"/>
                </a:moveTo>
                <a:lnTo>
                  <a:pt x="1633" y="659549"/>
                </a:lnTo>
                <a:lnTo>
                  <a:pt x="6463" y="611949"/>
                </a:lnTo>
                <a:lnTo>
                  <a:pt x="14385" y="565332"/>
                </a:lnTo>
                <a:lnTo>
                  <a:pt x="25292" y="519803"/>
                </a:lnTo>
                <a:lnTo>
                  <a:pt x="39079" y="475466"/>
                </a:lnTo>
                <a:lnTo>
                  <a:pt x="55641" y="432429"/>
                </a:lnTo>
                <a:lnTo>
                  <a:pt x="74873" y="390795"/>
                </a:lnTo>
                <a:lnTo>
                  <a:pt x="96668" y="350670"/>
                </a:lnTo>
                <a:lnTo>
                  <a:pt x="120922" y="312160"/>
                </a:lnTo>
                <a:lnTo>
                  <a:pt x="147529" y="275371"/>
                </a:lnTo>
                <a:lnTo>
                  <a:pt x="176383" y="240407"/>
                </a:lnTo>
                <a:lnTo>
                  <a:pt x="207379" y="207375"/>
                </a:lnTo>
                <a:lnTo>
                  <a:pt x="240412" y="176379"/>
                </a:lnTo>
                <a:lnTo>
                  <a:pt x="275376" y="147525"/>
                </a:lnTo>
                <a:lnTo>
                  <a:pt x="312166" y="120919"/>
                </a:lnTo>
                <a:lnTo>
                  <a:pt x="350676" y="96665"/>
                </a:lnTo>
                <a:lnTo>
                  <a:pt x="390800" y="74870"/>
                </a:lnTo>
                <a:lnTo>
                  <a:pt x="432434" y="55639"/>
                </a:lnTo>
                <a:lnTo>
                  <a:pt x="475471" y="39078"/>
                </a:lnTo>
                <a:lnTo>
                  <a:pt x="519807" y="25291"/>
                </a:lnTo>
                <a:lnTo>
                  <a:pt x="565336" y="14384"/>
                </a:lnTo>
                <a:lnTo>
                  <a:pt x="611952" y="6463"/>
                </a:lnTo>
                <a:lnTo>
                  <a:pt x="659550" y="1633"/>
                </a:lnTo>
                <a:lnTo>
                  <a:pt x="708025" y="0"/>
                </a:lnTo>
                <a:lnTo>
                  <a:pt x="7140575" y="0"/>
                </a:lnTo>
                <a:lnTo>
                  <a:pt x="7189050" y="1633"/>
                </a:lnTo>
                <a:lnTo>
                  <a:pt x="7236650" y="6463"/>
                </a:lnTo>
                <a:lnTo>
                  <a:pt x="7283267" y="14384"/>
                </a:lnTo>
                <a:lnTo>
                  <a:pt x="7328796" y="25291"/>
                </a:lnTo>
                <a:lnTo>
                  <a:pt x="7373133" y="39078"/>
                </a:lnTo>
                <a:lnTo>
                  <a:pt x="7416170" y="55639"/>
                </a:lnTo>
                <a:lnTo>
                  <a:pt x="7457804" y="74870"/>
                </a:lnTo>
                <a:lnTo>
                  <a:pt x="7497929" y="96665"/>
                </a:lnTo>
                <a:lnTo>
                  <a:pt x="7536439" y="120919"/>
                </a:lnTo>
                <a:lnTo>
                  <a:pt x="7573228" y="147525"/>
                </a:lnTo>
                <a:lnTo>
                  <a:pt x="7608192" y="176379"/>
                </a:lnTo>
                <a:lnTo>
                  <a:pt x="7641224" y="207375"/>
                </a:lnTo>
                <a:lnTo>
                  <a:pt x="7672220" y="240407"/>
                </a:lnTo>
                <a:lnTo>
                  <a:pt x="7701074" y="275371"/>
                </a:lnTo>
                <a:lnTo>
                  <a:pt x="7727680" y="312160"/>
                </a:lnTo>
                <a:lnTo>
                  <a:pt x="7751934" y="350670"/>
                </a:lnTo>
                <a:lnTo>
                  <a:pt x="7773729" y="390795"/>
                </a:lnTo>
                <a:lnTo>
                  <a:pt x="7792960" y="432429"/>
                </a:lnTo>
                <a:lnTo>
                  <a:pt x="7809521" y="475466"/>
                </a:lnTo>
                <a:lnTo>
                  <a:pt x="7823308" y="519803"/>
                </a:lnTo>
                <a:lnTo>
                  <a:pt x="7834215" y="565332"/>
                </a:lnTo>
                <a:lnTo>
                  <a:pt x="7842136" y="611949"/>
                </a:lnTo>
                <a:lnTo>
                  <a:pt x="7846966" y="659549"/>
                </a:lnTo>
                <a:lnTo>
                  <a:pt x="7848600" y="708025"/>
                </a:lnTo>
                <a:lnTo>
                  <a:pt x="7848600" y="3540125"/>
                </a:lnTo>
                <a:lnTo>
                  <a:pt x="7846966" y="3588599"/>
                </a:lnTo>
                <a:lnTo>
                  <a:pt x="7842136" y="3636197"/>
                </a:lnTo>
                <a:lnTo>
                  <a:pt x="7834215" y="3682813"/>
                </a:lnTo>
                <a:lnTo>
                  <a:pt x="7823308" y="3728342"/>
                </a:lnTo>
                <a:lnTo>
                  <a:pt x="7809521" y="3772678"/>
                </a:lnTo>
                <a:lnTo>
                  <a:pt x="7792960" y="3815715"/>
                </a:lnTo>
                <a:lnTo>
                  <a:pt x="7773729" y="3857349"/>
                </a:lnTo>
                <a:lnTo>
                  <a:pt x="7751934" y="3897473"/>
                </a:lnTo>
                <a:lnTo>
                  <a:pt x="7727680" y="3935983"/>
                </a:lnTo>
                <a:lnTo>
                  <a:pt x="7701074" y="3972773"/>
                </a:lnTo>
                <a:lnTo>
                  <a:pt x="7672220" y="4007737"/>
                </a:lnTo>
                <a:lnTo>
                  <a:pt x="7641224" y="4040770"/>
                </a:lnTo>
                <a:lnTo>
                  <a:pt x="7608192" y="4071766"/>
                </a:lnTo>
                <a:lnTo>
                  <a:pt x="7573228" y="4100620"/>
                </a:lnTo>
                <a:lnTo>
                  <a:pt x="7536439" y="4127227"/>
                </a:lnTo>
                <a:lnTo>
                  <a:pt x="7497929" y="4151481"/>
                </a:lnTo>
                <a:lnTo>
                  <a:pt x="7457804" y="4173276"/>
                </a:lnTo>
                <a:lnTo>
                  <a:pt x="7416170" y="4192508"/>
                </a:lnTo>
                <a:lnTo>
                  <a:pt x="7373133" y="4209070"/>
                </a:lnTo>
                <a:lnTo>
                  <a:pt x="7328796" y="4222857"/>
                </a:lnTo>
                <a:lnTo>
                  <a:pt x="7283267" y="4233764"/>
                </a:lnTo>
                <a:lnTo>
                  <a:pt x="7236650" y="4241686"/>
                </a:lnTo>
                <a:lnTo>
                  <a:pt x="7189050" y="4246516"/>
                </a:lnTo>
                <a:lnTo>
                  <a:pt x="7140575" y="4248150"/>
                </a:lnTo>
                <a:lnTo>
                  <a:pt x="708025" y="4248150"/>
                </a:lnTo>
                <a:lnTo>
                  <a:pt x="659550" y="4246516"/>
                </a:lnTo>
                <a:lnTo>
                  <a:pt x="611952" y="4241686"/>
                </a:lnTo>
                <a:lnTo>
                  <a:pt x="565336" y="4233764"/>
                </a:lnTo>
                <a:lnTo>
                  <a:pt x="519807" y="4222857"/>
                </a:lnTo>
                <a:lnTo>
                  <a:pt x="475471" y="4209070"/>
                </a:lnTo>
                <a:lnTo>
                  <a:pt x="432434" y="4192508"/>
                </a:lnTo>
                <a:lnTo>
                  <a:pt x="390800" y="4173276"/>
                </a:lnTo>
                <a:lnTo>
                  <a:pt x="350676" y="4151481"/>
                </a:lnTo>
                <a:lnTo>
                  <a:pt x="312166" y="4127227"/>
                </a:lnTo>
                <a:lnTo>
                  <a:pt x="275376" y="4100620"/>
                </a:lnTo>
                <a:lnTo>
                  <a:pt x="240412" y="4071766"/>
                </a:lnTo>
                <a:lnTo>
                  <a:pt x="207379" y="4040770"/>
                </a:lnTo>
                <a:lnTo>
                  <a:pt x="176383" y="4007737"/>
                </a:lnTo>
                <a:lnTo>
                  <a:pt x="147529" y="3972773"/>
                </a:lnTo>
                <a:lnTo>
                  <a:pt x="120922" y="3935983"/>
                </a:lnTo>
                <a:lnTo>
                  <a:pt x="96668" y="3897473"/>
                </a:lnTo>
                <a:lnTo>
                  <a:pt x="74873" y="3857349"/>
                </a:lnTo>
                <a:lnTo>
                  <a:pt x="55641" y="3815715"/>
                </a:lnTo>
                <a:lnTo>
                  <a:pt x="39079" y="3772678"/>
                </a:lnTo>
                <a:lnTo>
                  <a:pt x="25292" y="3728342"/>
                </a:lnTo>
                <a:lnTo>
                  <a:pt x="14385" y="3682813"/>
                </a:lnTo>
                <a:lnTo>
                  <a:pt x="6463" y="3636197"/>
                </a:lnTo>
                <a:lnTo>
                  <a:pt x="1633" y="3588599"/>
                </a:lnTo>
                <a:lnTo>
                  <a:pt x="0" y="3540125"/>
                </a:lnTo>
                <a:lnTo>
                  <a:pt x="0" y="7080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078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3534942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cs typeface="Trebuchet MS"/>
              </a:rPr>
              <a:t>Adding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cs typeface="Trebuchet MS"/>
              </a:rPr>
              <a:t>spring-boot-starter-test: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 smtClean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12065" lvl="3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r>
              <a:rPr lang="en-US" sz="1800" kern="1200" spc="-5" dirty="0" smtClean="0">
                <a:solidFill>
                  <a:srgbClr val="993300"/>
                </a:solidFill>
              </a:rPr>
              <a:t>       </a:t>
            </a:r>
          </a:p>
          <a:p>
            <a:pPr marL="12065" lvl="3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r>
              <a:rPr lang="en-US" sz="1800" kern="1200" spc="-5" dirty="0">
                <a:solidFill>
                  <a:srgbClr val="993300"/>
                </a:solidFill>
              </a:rPr>
              <a:t>	</a:t>
            </a:r>
            <a:r>
              <a:rPr lang="en-US" sz="1800" kern="1200" spc="-5" dirty="0" smtClean="0">
                <a:solidFill>
                  <a:srgbClr val="993300"/>
                </a:solidFill>
              </a:rPr>
              <a:t>&lt;</a:t>
            </a:r>
            <a:r>
              <a:rPr lang="en-US" sz="1800" kern="1200" spc="-5" dirty="0">
                <a:solidFill>
                  <a:srgbClr val="993300"/>
                </a:solidFill>
              </a:rPr>
              <a:t>dependency&gt;</a:t>
            </a:r>
          </a:p>
          <a:p>
            <a:pPr marL="12065" lvl="3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r>
              <a:rPr lang="en-US" sz="1800" kern="1200" spc="-5" dirty="0">
                <a:solidFill>
                  <a:srgbClr val="993300"/>
                </a:solidFill>
              </a:rPr>
              <a:t>   </a:t>
            </a:r>
            <a:r>
              <a:rPr lang="en-US" sz="1800" kern="1200" spc="-5" dirty="0" smtClean="0">
                <a:solidFill>
                  <a:srgbClr val="993300"/>
                </a:solidFill>
              </a:rPr>
              <a:t>         &lt;</a:t>
            </a:r>
            <a:r>
              <a:rPr lang="en-US" sz="1800" kern="1200" spc="-5" dirty="0" err="1">
                <a:solidFill>
                  <a:srgbClr val="993300"/>
                </a:solidFill>
              </a:rPr>
              <a:t>groupId</a:t>
            </a:r>
            <a:r>
              <a:rPr lang="en-US" sz="1800" kern="1200" spc="-5" dirty="0">
                <a:solidFill>
                  <a:srgbClr val="993300"/>
                </a:solidFill>
              </a:rPr>
              <a:t>&gt;</a:t>
            </a:r>
            <a:r>
              <a:rPr lang="en-US" sz="1800" kern="1200" spc="-5" dirty="0" err="1">
                <a:solidFill>
                  <a:srgbClr val="993300"/>
                </a:solidFill>
              </a:rPr>
              <a:t>org.springframework.boot</a:t>
            </a:r>
            <a:r>
              <a:rPr lang="en-US" sz="1800" kern="1200" spc="-5" dirty="0">
                <a:solidFill>
                  <a:srgbClr val="993300"/>
                </a:solidFill>
              </a:rPr>
              <a:t>&lt;/</a:t>
            </a:r>
            <a:r>
              <a:rPr lang="en-US" sz="1800" kern="1200" spc="-5" dirty="0" err="1">
                <a:solidFill>
                  <a:srgbClr val="993300"/>
                </a:solidFill>
              </a:rPr>
              <a:t>groupId</a:t>
            </a:r>
            <a:r>
              <a:rPr lang="en-US" sz="1800" kern="1200" spc="-5" dirty="0">
                <a:solidFill>
                  <a:srgbClr val="993300"/>
                </a:solidFill>
              </a:rPr>
              <a:t>&gt;</a:t>
            </a:r>
          </a:p>
          <a:p>
            <a:pPr marL="12065" lvl="3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r>
              <a:rPr lang="en-US" sz="1800" kern="1200" spc="-5" dirty="0">
                <a:solidFill>
                  <a:srgbClr val="993300"/>
                </a:solidFill>
              </a:rPr>
              <a:t>   </a:t>
            </a:r>
            <a:r>
              <a:rPr lang="en-US" sz="1800" kern="1200" spc="-5" dirty="0" smtClean="0">
                <a:solidFill>
                  <a:srgbClr val="993300"/>
                </a:solidFill>
              </a:rPr>
              <a:t>         &lt;</a:t>
            </a:r>
            <a:r>
              <a:rPr lang="en-US" sz="1800" kern="1200" spc="-5" dirty="0" err="1">
                <a:solidFill>
                  <a:srgbClr val="993300"/>
                </a:solidFill>
              </a:rPr>
              <a:t>artifactId</a:t>
            </a:r>
            <a:r>
              <a:rPr lang="en-US" sz="1800" kern="1200" spc="-5" dirty="0">
                <a:solidFill>
                  <a:srgbClr val="993300"/>
                </a:solidFill>
              </a:rPr>
              <a:t>&gt;spring-boot-starter-test&lt;/</a:t>
            </a:r>
            <a:r>
              <a:rPr lang="en-US" sz="1800" kern="1200" spc="-5" dirty="0" err="1">
                <a:solidFill>
                  <a:srgbClr val="993300"/>
                </a:solidFill>
              </a:rPr>
              <a:t>artifactId</a:t>
            </a:r>
            <a:r>
              <a:rPr lang="en-US" sz="1800" kern="1200" spc="-5" dirty="0">
                <a:solidFill>
                  <a:srgbClr val="993300"/>
                </a:solidFill>
              </a:rPr>
              <a:t>&gt;</a:t>
            </a:r>
          </a:p>
          <a:p>
            <a:pPr marL="12065" lvl="3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r>
              <a:rPr lang="en-US" sz="1800" kern="1200" spc="-5" dirty="0">
                <a:solidFill>
                  <a:srgbClr val="993300"/>
                </a:solidFill>
              </a:rPr>
              <a:t>   </a:t>
            </a:r>
            <a:r>
              <a:rPr lang="en-US" sz="1800" kern="1200" spc="-5" dirty="0" smtClean="0">
                <a:solidFill>
                  <a:srgbClr val="993300"/>
                </a:solidFill>
              </a:rPr>
              <a:t>         &lt;</a:t>
            </a:r>
            <a:r>
              <a:rPr lang="en-US" sz="1800" kern="1200" spc="-5" dirty="0">
                <a:solidFill>
                  <a:srgbClr val="993300"/>
                </a:solidFill>
              </a:rPr>
              <a:t>scope&gt;test&lt;/scope&gt;</a:t>
            </a:r>
          </a:p>
          <a:p>
            <a:pPr marL="12065" lvl="3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r>
              <a:rPr lang="en-US" sz="1800" kern="1200" spc="-5" dirty="0" smtClean="0">
                <a:solidFill>
                  <a:srgbClr val="993300"/>
                </a:solidFill>
              </a:rPr>
              <a:t>      &lt;/</a:t>
            </a:r>
            <a:r>
              <a:rPr lang="en-US" sz="1800" kern="1200" spc="-5" dirty="0">
                <a:solidFill>
                  <a:srgbClr val="993300"/>
                </a:solidFill>
              </a:rPr>
              <a:t>dependency&gt;</a:t>
            </a:r>
          </a:p>
          <a:p>
            <a:pPr marL="12065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399" y="119777"/>
            <a:ext cx="583882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Starter </a:t>
            </a:r>
            <a:r>
              <a:rPr lang="en-US" dirty="0" smtClean="0"/>
              <a:t>Dependencies (Contd..)</a:t>
            </a:r>
            <a:endParaRPr spc="-1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152399" y="4849763"/>
            <a:ext cx="6334125" cy="307777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no: +91 9513216462 | email : info@emexotechnologies.com | website: https://www.emexotechnologies.com</a:t>
            </a:r>
          </a:p>
        </p:txBody>
      </p:sp>
      <p:sp>
        <p:nvSpPr>
          <p:cNvPr id="6" name="object 3"/>
          <p:cNvSpPr/>
          <p:nvPr/>
        </p:nvSpPr>
        <p:spPr>
          <a:xfrm>
            <a:off x="514350" y="1590674"/>
            <a:ext cx="6953250" cy="2752725"/>
          </a:xfrm>
          <a:custGeom>
            <a:avLst/>
            <a:gdLst/>
            <a:ahLst/>
            <a:cxnLst/>
            <a:rect l="l" t="t" r="r" b="b"/>
            <a:pathLst>
              <a:path w="7848600" h="4248150">
                <a:moveTo>
                  <a:pt x="0" y="708025"/>
                </a:moveTo>
                <a:lnTo>
                  <a:pt x="1633" y="659549"/>
                </a:lnTo>
                <a:lnTo>
                  <a:pt x="6463" y="611949"/>
                </a:lnTo>
                <a:lnTo>
                  <a:pt x="14385" y="565332"/>
                </a:lnTo>
                <a:lnTo>
                  <a:pt x="25292" y="519803"/>
                </a:lnTo>
                <a:lnTo>
                  <a:pt x="39079" y="475466"/>
                </a:lnTo>
                <a:lnTo>
                  <a:pt x="55641" y="432429"/>
                </a:lnTo>
                <a:lnTo>
                  <a:pt x="74873" y="390795"/>
                </a:lnTo>
                <a:lnTo>
                  <a:pt x="96668" y="350670"/>
                </a:lnTo>
                <a:lnTo>
                  <a:pt x="120922" y="312160"/>
                </a:lnTo>
                <a:lnTo>
                  <a:pt x="147529" y="275371"/>
                </a:lnTo>
                <a:lnTo>
                  <a:pt x="176383" y="240407"/>
                </a:lnTo>
                <a:lnTo>
                  <a:pt x="207379" y="207375"/>
                </a:lnTo>
                <a:lnTo>
                  <a:pt x="240412" y="176379"/>
                </a:lnTo>
                <a:lnTo>
                  <a:pt x="275376" y="147525"/>
                </a:lnTo>
                <a:lnTo>
                  <a:pt x="312166" y="120919"/>
                </a:lnTo>
                <a:lnTo>
                  <a:pt x="350676" y="96665"/>
                </a:lnTo>
                <a:lnTo>
                  <a:pt x="390800" y="74870"/>
                </a:lnTo>
                <a:lnTo>
                  <a:pt x="432434" y="55639"/>
                </a:lnTo>
                <a:lnTo>
                  <a:pt x="475471" y="39078"/>
                </a:lnTo>
                <a:lnTo>
                  <a:pt x="519807" y="25291"/>
                </a:lnTo>
                <a:lnTo>
                  <a:pt x="565336" y="14384"/>
                </a:lnTo>
                <a:lnTo>
                  <a:pt x="611952" y="6463"/>
                </a:lnTo>
                <a:lnTo>
                  <a:pt x="659550" y="1633"/>
                </a:lnTo>
                <a:lnTo>
                  <a:pt x="708025" y="0"/>
                </a:lnTo>
                <a:lnTo>
                  <a:pt x="7140575" y="0"/>
                </a:lnTo>
                <a:lnTo>
                  <a:pt x="7189050" y="1633"/>
                </a:lnTo>
                <a:lnTo>
                  <a:pt x="7236650" y="6463"/>
                </a:lnTo>
                <a:lnTo>
                  <a:pt x="7283267" y="14384"/>
                </a:lnTo>
                <a:lnTo>
                  <a:pt x="7328796" y="25291"/>
                </a:lnTo>
                <a:lnTo>
                  <a:pt x="7373133" y="39078"/>
                </a:lnTo>
                <a:lnTo>
                  <a:pt x="7416170" y="55639"/>
                </a:lnTo>
                <a:lnTo>
                  <a:pt x="7457804" y="74870"/>
                </a:lnTo>
                <a:lnTo>
                  <a:pt x="7497929" y="96665"/>
                </a:lnTo>
                <a:lnTo>
                  <a:pt x="7536439" y="120919"/>
                </a:lnTo>
                <a:lnTo>
                  <a:pt x="7573228" y="147525"/>
                </a:lnTo>
                <a:lnTo>
                  <a:pt x="7608192" y="176379"/>
                </a:lnTo>
                <a:lnTo>
                  <a:pt x="7641224" y="207375"/>
                </a:lnTo>
                <a:lnTo>
                  <a:pt x="7672220" y="240407"/>
                </a:lnTo>
                <a:lnTo>
                  <a:pt x="7701074" y="275371"/>
                </a:lnTo>
                <a:lnTo>
                  <a:pt x="7727680" y="312160"/>
                </a:lnTo>
                <a:lnTo>
                  <a:pt x="7751934" y="350670"/>
                </a:lnTo>
                <a:lnTo>
                  <a:pt x="7773729" y="390795"/>
                </a:lnTo>
                <a:lnTo>
                  <a:pt x="7792960" y="432429"/>
                </a:lnTo>
                <a:lnTo>
                  <a:pt x="7809521" y="475466"/>
                </a:lnTo>
                <a:lnTo>
                  <a:pt x="7823308" y="519803"/>
                </a:lnTo>
                <a:lnTo>
                  <a:pt x="7834215" y="565332"/>
                </a:lnTo>
                <a:lnTo>
                  <a:pt x="7842136" y="611949"/>
                </a:lnTo>
                <a:lnTo>
                  <a:pt x="7846966" y="659549"/>
                </a:lnTo>
                <a:lnTo>
                  <a:pt x="7848600" y="708025"/>
                </a:lnTo>
                <a:lnTo>
                  <a:pt x="7848600" y="3540125"/>
                </a:lnTo>
                <a:lnTo>
                  <a:pt x="7846966" y="3588599"/>
                </a:lnTo>
                <a:lnTo>
                  <a:pt x="7842136" y="3636197"/>
                </a:lnTo>
                <a:lnTo>
                  <a:pt x="7834215" y="3682813"/>
                </a:lnTo>
                <a:lnTo>
                  <a:pt x="7823308" y="3728342"/>
                </a:lnTo>
                <a:lnTo>
                  <a:pt x="7809521" y="3772678"/>
                </a:lnTo>
                <a:lnTo>
                  <a:pt x="7792960" y="3815715"/>
                </a:lnTo>
                <a:lnTo>
                  <a:pt x="7773729" y="3857349"/>
                </a:lnTo>
                <a:lnTo>
                  <a:pt x="7751934" y="3897473"/>
                </a:lnTo>
                <a:lnTo>
                  <a:pt x="7727680" y="3935983"/>
                </a:lnTo>
                <a:lnTo>
                  <a:pt x="7701074" y="3972773"/>
                </a:lnTo>
                <a:lnTo>
                  <a:pt x="7672220" y="4007737"/>
                </a:lnTo>
                <a:lnTo>
                  <a:pt x="7641224" y="4040770"/>
                </a:lnTo>
                <a:lnTo>
                  <a:pt x="7608192" y="4071766"/>
                </a:lnTo>
                <a:lnTo>
                  <a:pt x="7573228" y="4100620"/>
                </a:lnTo>
                <a:lnTo>
                  <a:pt x="7536439" y="4127227"/>
                </a:lnTo>
                <a:lnTo>
                  <a:pt x="7497929" y="4151481"/>
                </a:lnTo>
                <a:lnTo>
                  <a:pt x="7457804" y="4173276"/>
                </a:lnTo>
                <a:lnTo>
                  <a:pt x="7416170" y="4192508"/>
                </a:lnTo>
                <a:lnTo>
                  <a:pt x="7373133" y="4209070"/>
                </a:lnTo>
                <a:lnTo>
                  <a:pt x="7328796" y="4222857"/>
                </a:lnTo>
                <a:lnTo>
                  <a:pt x="7283267" y="4233764"/>
                </a:lnTo>
                <a:lnTo>
                  <a:pt x="7236650" y="4241686"/>
                </a:lnTo>
                <a:lnTo>
                  <a:pt x="7189050" y="4246516"/>
                </a:lnTo>
                <a:lnTo>
                  <a:pt x="7140575" y="4248150"/>
                </a:lnTo>
                <a:lnTo>
                  <a:pt x="708025" y="4248150"/>
                </a:lnTo>
                <a:lnTo>
                  <a:pt x="659550" y="4246516"/>
                </a:lnTo>
                <a:lnTo>
                  <a:pt x="611952" y="4241686"/>
                </a:lnTo>
                <a:lnTo>
                  <a:pt x="565336" y="4233764"/>
                </a:lnTo>
                <a:lnTo>
                  <a:pt x="519807" y="4222857"/>
                </a:lnTo>
                <a:lnTo>
                  <a:pt x="475471" y="4209070"/>
                </a:lnTo>
                <a:lnTo>
                  <a:pt x="432434" y="4192508"/>
                </a:lnTo>
                <a:lnTo>
                  <a:pt x="390800" y="4173276"/>
                </a:lnTo>
                <a:lnTo>
                  <a:pt x="350676" y="4151481"/>
                </a:lnTo>
                <a:lnTo>
                  <a:pt x="312166" y="4127227"/>
                </a:lnTo>
                <a:lnTo>
                  <a:pt x="275376" y="4100620"/>
                </a:lnTo>
                <a:lnTo>
                  <a:pt x="240412" y="4071766"/>
                </a:lnTo>
                <a:lnTo>
                  <a:pt x="207379" y="4040770"/>
                </a:lnTo>
                <a:lnTo>
                  <a:pt x="176383" y="4007737"/>
                </a:lnTo>
                <a:lnTo>
                  <a:pt x="147529" y="3972773"/>
                </a:lnTo>
                <a:lnTo>
                  <a:pt x="120922" y="3935983"/>
                </a:lnTo>
                <a:lnTo>
                  <a:pt x="96668" y="3897473"/>
                </a:lnTo>
                <a:lnTo>
                  <a:pt x="74873" y="3857349"/>
                </a:lnTo>
                <a:lnTo>
                  <a:pt x="55641" y="3815715"/>
                </a:lnTo>
                <a:lnTo>
                  <a:pt x="39079" y="3772678"/>
                </a:lnTo>
                <a:lnTo>
                  <a:pt x="25292" y="3728342"/>
                </a:lnTo>
                <a:lnTo>
                  <a:pt x="14385" y="3682813"/>
                </a:lnTo>
                <a:lnTo>
                  <a:pt x="6463" y="3636197"/>
                </a:lnTo>
                <a:lnTo>
                  <a:pt x="1633" y="3588599"/>
                </a:lnTo>
                <a:lnTo>
                  <a:pt x="0" y="3540125"/>
                </a:lnTo>
                <a:lnTo>
                  <a:pt x="0" y="7080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961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4073551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cs typeface="Trebuchet MS"/>
              </a:rPr>
              <a:t>Data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cs typeface="Trebuchet MS"/>
              </a:rPr>
              <a:t>JPA starter with embedded h2 database: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 smtClean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12065" lvl="3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r>
              <a:rPr lang="en-US" sz="1800" kern="1200" spc="-5" dirty="0" smtClean="0">
                <a:solidFill>
                  <a:srgbClr val="993300"/>
                </a:solidFill>
              </a:rPr>
              <a:t>       	</a:t>
            </a:r>
            <a:r>
              <a:rPr lang="en-US" sz="1600" kern="1200" spc="-5" dirty="0" smtClean="0">
                <a:solidFill>
                  <a:srgbClr val="993300"/>
                </a:solidFill>
              </a:rPr>
              <a:t>&lt;</a:t>
            </a:r>
            <a:r>
              <a:rPr lang="en-US" sz="1600" kern="1200" spc="-5" dirty="0">
                <a:solidFill>
                  <a:srgbClr val="993300"/>
                </a:solidFill>
              </a:rPr>
              <a:t>dependency&gt;</a:t>
            </a:r>
          </a:p>
          <a:p>
            <a:pPr marL="12065" lvl="3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r>
              <a:rPr lang="en-US" sz="1600" kern="1200" spc="-5" dirty="0">
                <a:solidFill>
                  <a:srgbClr val="993300"/>
                </a:solidFill>
              </a:rPr>
              <a:t>   </a:t>
            </a:r>
            <a:r>
              <a:rPr lang="en-US" sz="1600" kern="1200" spc="-5" dirty="0" smtClean="0">
                <a:solidFill>
                  <a:srgbClr val="993300"/>
                </a:solidFill>
              </a:rPr>
              <a:t>	</a:t>
            </a:r>
            <a:r>
              <a:rPr lang="en-US" sz="1600" kern="1200" spc="-5" dirty="0">
                <a:solidFill>
                  <a:srgbClr val="993300"/>
                </a:solidFill>
              </a:rPr>
              <a:t>	</a:t>
            </a:r>
            <a:r>
              <a:rPr lang="en-US" sz="1600" kern="1200" spc="-5" dirty="0" smtClean="0">
                <a:solidFill>
                  <a:srgbClr val="993300"/>
                </a:solidFill>
              </a:rPr>
              <a:t>         &lt;</a:t>
            </a:r>
            <a:r>
              <a:rPr lang="en-US" sz="1600" kern="1200" spc="-5" dirty="0" err="1">
                <a:solidFill>
                  <a:srgbClr val="993300"/>
                </a:solidFill>
              </a:rPr>
              <a:t>groupId</a:t>
            </a:r>
            <a:r>
              <a:rPr lang="en-US" sz="1600" kern="1200" spc="-5" dirty="0">
                <a:solidFill>
                  <a:srgbClr val="993300"/>
                </a:solidFill>
              </a:rPr>
              <a:t>&gt;</a:t>
            </a:r>
            <a:r>
              <a:rPr lang="en-US" sz="1600" kern="1200" spc="-5" dirty="0" err="1">
                <a:solidFill>
                  <a:srgbClr val="993300"/>
                </a:solidFill>
              </a:rPr>
              <a:t>org.springframework.boot</a:t>
            </a:r>
            <a:r>
              <a:rPr lang="en-US" sz="1600" kern="1200" spc="-5" dirty="0">
                <a:solidFill>
                  <a:srgbClr val="993300"/>
                </a:solidFill>
              </a:rPr>
              <a:t>&lt;/</a:t>
            </a:r>
            <a:r>
              <a:rPr lang="en-US" sz="1600" kern="1200" spc="-5" dirty="0" err="1">
                <a:solidFill>
                  <a:srgbClr val="993300"/>
                </a:solidFill>
              </a:rPr>
              <a:t>groupId</a:t>
            </a:r>
            <a:r>
              <a:rPr lang="en-US" sz="1600" kern="1200" spc="-5" dirty="0">
                <a:solidFill>
                  <a:srgbClr val="993300"/>
                </a:solidFill>
              </a:rPr>
              <a:t>&gt;</a:t>
            </a:r>
          </a:p>
          <a:p>
            <a:pPr marL="12065" lvl="3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r>
              <a:rPr lang="en-US" sz="1600" kern="1200" spc="-5" dirty="0">
                <a:solidFill>
                  <a:srgbClr val="993300"/>
                </a:solidFill>
              </a:rPr>
              <a:t>   </a:t>
            </a:r>
            <a:r>
              <a:rPr lang="en-US" sz="1600" kern="1200" spc="-5" dirty="0" smtClean="0">
                <a:solidFill>
                  <a:srgbClr val="993300"/>
                </a:solidFill>
              </a:rPr>
              <a:t>		          &lt;</a:t>
            </a:r>
            <a:r>
              <a:rPr lang="en-US" sz="1600" kern="1200" spc="-5" dirty="0" err="1">
                <a:solidFill>
                  <a:srgbClr val="993300"/>
                </a:solidFill>
              </a:rPr>
              <a:t>artifactId</a:t>
            </a:r>
            <a:r>
              <a:rPr lang="en-US" sz="1600" kern="1200" spc="-5" dirty="0">
                <a:solidFill>
                  <a:srgbClr val="993300"/>
                </a:solidFill>
              </a:rPr>
              <a:t>&gt;spring-boot-starter-data-</a:t>
            </a:r>
            <a:r>
              <a:rPr lang="en-US" sz="1600" kern="1200" spc="-5" dirty="0" err="1">
                <a:solidFill>
                  <a:srgbClr val="993300"/>
                </a:solidFill>
              </a:rPr>
              <a:t>jpa</a:t>
            </a:r>
            <a:r>
              <a:rPr lang="en-US" sz="1600" kern="1200" spc="-5" dirty="0">
                <a:solidFill>
                  <a:srgbClr val="993300"/>
                </a:solidFill>
              </a:rPr>
              <a:t>&lt;/</a:t>
            </a:r>
            <a:r>
              <a:rPr lang="en-US" sz="1600" kern="1200" spc="-5" dirty="0" err="1">
                <a:solidFill>
                  <a:srgbClr val="993300"/>
                </a:solidFill>
              </a:rPr>
              <a:t>artifactId</a:t>
            </a:r>
            <a:r>
              <a:rPr lang="en-US" sz="1600" kern="1200" spc="-5" dirty="0">
                <a:solidFill>
                  <a:srgbClr val="993300"/>
                </a:solidFill>
              </a:rPr>
              <a:t>&gt;</a:t>
            </a:r>
          </a:p>
          <a:p>
            <a:pPr marL="12065" lvl="3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r>
              <a:rPr lang="en-US" sz="1600" kern="1200" spc="-5" dirty="0" smtClean="0">
                <a:solidFill>
                  <a:srgbClr val="993300"/>
                </a:solidFill>
              </a:rPr>
              <a:t>		&lt;/</a:t>
            </a:r>
            <a:r>
              <a:rPr lang="en-US" sz="1600" kern="1200" spc="-5" dirty="0">
                <a:solidFill>
                  <a:srgbClr val="993300"/>
                </a:solidFill>
              </a:rPr>
              <a:t>dependency&gt;</a:t>
            </a:r>
          </a:p>
          <a:p>
            <a:pPr marL="12065" lvl="3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r>
              <a:rPr lang="en-US" sz="1600" kern="1200" spc="-5" dirty="0" smtClean="0">
                <a:solidFill>
                  <a:srgbClr val="993300"/>
                </a:solidFill>
              </a:rPr>
              <a:t>		&lt;</a:t>
            </a:r>
            <a:r>
              <a:rPr lang="en-US" sz="1600" kern="1200" spc="-5" dirty="0">
                <a:solidFill>
                  <a:srgbClr val="993300"/>
                </a:solidFill>
              </a:rPr>
              <a:t>dependency&gt;</a:t>
            </a:r>
          </a:p>
          <a:p>
            <a:pPr marL="12065" lvl="3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r>
              <a:rPr lang="en-US" sz="1600" kern="1200" spc="-5" dirty="0">
                <a:solidFill>
                  <a:srgbClr val="993300"/>
                </a:solidFill>
              </a:rPr>
              <a:t>   </a:t>
            </a:r>
            <a:r>
              <a:rPr lang="en-US" sz="1600" kern="1200" spc="-5" dirty="0" smtClean="0">
                <a:solidFill>
                  <a:srgbClr val="993300"/>
                </a:solidFill>
              </a:rPr>
              <a:t>		         </a:t>
            </a:r>
            <a:r>
              <a:rPr lang="en-US" sz="1600" kern="1200" spc="-5" dirty="0" smtClean="0">
                <a:solidFill>
                  <a:srgbClr val="993300"/>
                </a:solidFill>
              </a:rPr>
              <a:t>&lt;</a:t>
            </a:r>
            <a:r>
              <a:rPr lang="en-US" sz="1600" kern="1200" spc="-5" dirty="0" err="1">
                <a:solidFill>
                  <a:srgbClr val="993300"/>
                </a:solidFill>
              </a:rPr>
              <a:t>groupId</a:t>
            </a:r>
            <a:r>
              <a:rPr lang="en-US" sz="1600" kern="1200" spc="-5" dirty="0">
                <a:solidFill>
                  <a:srgbClr val="993300"/>
                </a:solidFill>
              </a:rPr>
              <a:t>&gt;com.h2database&lt;/</a:t>
            </a:r>
            <a:r>
              <a:rPr lang="en-US" sz="1600" kern="1200" spc="-5" dirty="0" err="1">
                <a:solidFill>
                  <a:srgbClr val="993300"/>
                </a:solidFill>
              </a:rPr>
              <a:t>groupId</a:t>
            </a:r>
            <a:r>
              <a:rPr lang="en-US" sz="1600" kern="1200" spc="-5" dirty="0">
                <a:solidFill>
                  <a:srgbClr val="993300"/>
                </a:solidFill>
              </a:rPr>
              <a:t>&gt;</a:t>
            </a:r>
          </a:p>
          <a:p>
            <a:pPr marL="12065" lvl="3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r>
              <a:rPr lang="en-US" sz="1600" kern="1200" spc="-5" dirty="0">
                <a:solidFill>
                  <a:srgbClr val="993300"/>
                </a:solidFill>
              </a:rPr>
              <a:t>   </a:t>
            </a:r>
            <a:r>
              <a:rPr lang="en-US" sz="1600" kern="1200" spc="-5" dirty="0" smtClean="0">
                <a:solidFill>
                  <a:srgbClr val="993300"/>
                </a:solidFill>
              </a:rPr>
              <a:t>		         </a:t>
            </a:r>
            <a:r>
              <a:rPr lang="en-US" sz="1600" kern="1200" spc="-5" dirty="0" smtClean="0">
                <a:solidFill>
                  <a:srgbClr val="993300"/>
                </a:solidFill>
              </a:rPr>
              <a:t>&lt;</a:t>
            </a:r>
            <a:r>
              <a:rPr lang="en-US" sz="1600" kern="1200" spc="-5" dirty="0" err="1" smtClean="0">
                <a:solidFill>
                  <a:srgbClr val="993300"/>
                </a:solidFill>
              </a:rPr>
              <a:t>artifactId</a:t>
            </a:r>
            <a:r>
              <a:rPr lang="en-US" sz="1600" kern="1200" spc="-5" dirty="0" smtClean="0">
                <a:solidFill>
                  <a:srgbClr val="993300"/>
                </a:solidFill>
              </a:rPr>
              <a:t>&gt;h2</a:t>
            </a:r>
            <a:r>
              <a:rPr lang="en-US" sz="1600" kern="1200" spc="-5" dirty="0">
                <a:solidFill>
                  <a:srgbClr val="993300"/>
                </a:solidFill>
              </a:rPr>
              <a:t>&lt;/</a:t>
            </a:r>
            <a:r>
              <a:rPr lang="en-US" sz="1600" kern="1200" spc="-5" dirty="0" err="1">
                <a:solidFill>
                  <a:srgbClr val="993300"/>
                </a:solidFill>
              </a:rPr>
              <a:t>artifactId</a:t>
            </a:r>
            <a:r>
              <a:rPr lang="en-US" sz="1600" kern="1200" spc="-5" dirty="0">
                <a:solidFill>
                  <a:srgbClr val="993300"/>
                </a:solidFill>
              </a:rPr>
              <a:t>&gt;</a:t>
            </a:r>
          </a:p>
          <a:p>
            <a:pPr marL="12065" lvl="3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r>
              <a:rPr lang="en-US" sz="1600" kern="1200" spc="-5" dirty="0">
                <a:solidFill>
                  <a:srgbClr val="993300"/>
                </a:solidFill>
              </a:rPr>
              <a:t>   </a:t>
            </a:r>
            <a:r>
              <a:rPr lang="en-US" sz="1600" kern="1200" spc="-5" dirty="0" smtClean="0">
                <a:solidFill>
                  <a:srgbClr val="993300"/>
                </a:solidFill>
              </a:rPr>
              <a:t>		          </a:t>
            </a:r>
            <a:r>
              <a:rPr lang="en-US" sz="1600" kern="1200" spc="-5" dirty="0" smtClean="0">
                <a:solidFill>
                  <a:srgbClr val="993300"/>
                </a:solidFill>
              </a:rPr>
              <a:t>&lt;</a:t>
            </a:r>
            <a:r>
              <a:rPr lang="en-US" sz="1600" kern="1200" spc="-5" dirty="0">
                <a:solidFill>
                  <a:srgbClr val="993300"/>
                </a:solidFill>
              </a:rPr>
              <a:t>scope&gt;runtime&lt;/scope&gt;</a:t>
            </a:r>
          </a:p>
          <a:p>
            <a:pPr marL="12065" lvl="3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r>
              <a:rPr lang="en-US" sz="1600" kern="1200" spc="-5" dirty="0" smtClean="0">
                <a:solidFill>
                  <a:srgbClr val="993300"/>
                </a:solidFill>
              </a:rPr>
              <a:t>		&lt;/</a:t>
            </a:r>
            <a:r>
              <a:rPr lang="en-US" sz="1600" kern="1200" spc="-5" dirty="0">
                <a:solidFill>
                  <a:srgbClr val="993300"/>
                </a:solidFill>
              </a:rPr>
              <a:t>dependency&gt;</a:t>
            </a:r>
            <a:endParaRPr lang="en-US" sz="16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399" y="119777"/>
            <a:ext cx="583882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Starter </a:t>
            </a:r>
            <a:r>
              <a:rPr lang="en-US" dirty="0" smtClean="0"/>
              <a:t>Dependencies (Contd..)</a:t>
            </a:r>
            <a:endParaRPr spc="-1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152399" y="4849763"/>
            <a:ext cx="6334125" cy="307777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no: +91 9513216462 | email : info@emexotechnologies.com | website: https://www.emexotechnologies.com</a:t>
            </a:r>
          </a:p>
        </p:txBody>
      </p:sp>
      <p:sp>
        <p:nvSpPr>
          <p:cNvPr id="6" name="object 3"/>
          <p:cNvSpPr/>
          <p:nvPr/>
        </p:nvSpPr>
        <p:spPr>
          <a:xfrm>
            <a:off x="514350" y="1590674"/>
            <a:ext cx="6953250" cy="3228976"/>
          </a:xfrm>
          <a:custGeom>
            <a:avLst/>
            <a:gdLst/>
            <a:ahLst/>
            <a:cxnLst/>
            <a:rect l="l" t="t" r="r" b="b"/>
            <a:pathLst>
              <a:path w="7848600" h="4248150">
                <a:moveTo>
                  <a:pt x="0" y="708025"/>
                </a:moveTo>
                <a:lnTo>
                  <a:pt x="1633" y="659549"/>
                </a:lnTo>
                <a:lnTo>
                  <a:pt x="6463" y="611949"/>
                </a:lnTo>
                <a:lnTo>
                  <a:pt x="14385" y="565332"/>
                </a:lnTo>
                <a:lnTo>
                  <a:pt x="25292" y="519803"/>
                </a:lnTo>
                <a:lnTo>
                  <a:pt x="39079" y="475466"/>
                </a:lnTo>
                <a:lnTo>
                  <a:pt x="55641" y="432429"/>
                </a:lnTo>
                <a:lnTo>
                  <a:pt x="74873" y="390795"/>
                </a:lnTo>
                <a:lnTo>
                  <a:pt x="96668" y="350670"/>
                </a:lnTo>
                <a:lnTo>
                  <a:pt x="120922" y="312160"/>
                </a:lnTo>
                <a:lnTo>
                  <a:pt x="147529" y="275371"/>
                </a:lnTo>
                <a:lnTo>
                  <a:pt x="176383" y="240407"/>
                </a:lnTo>
                <a:lnTo>
                  <a:pt x="207379" y="207375"/>
                </a:lnTo>
                <a:lnTo>
                  <a:pt x="240412" y="176379"/>
                </a:lnTo>
                <a:lnTo>
                  <a:pt x="275376" y="147525"/>
                </a:lnTo>
                <a:lnTo>
                  <a:pt x="312166" y="120919"/>
                </a:lnTo>
                <a:lnTo>
                  <a:pt x="350676" y="96665"/>
                </a:lnTo>
                <a:lnTo>
                  <a:pt x="390800" y="74870"/>
                </a:lnTo>
                <a:lnTo>
                  <a:pt x="432434" y="55639"/>
                </a:lnTo>
                <a:lnTo>
                  <a:pt x="475471" y="39078"/>
                </a:lnTo>
                <a:lnTo>
                  <a:pt x="519807" y="25291"/>
                </a:lnTo>
                <a:lnTo>
                  <a:pt x="565336" y="14384"/>
                </a:lnTo>
                <a:lnTo>
                  <a:pt x="611952" y="6463"/>
                </a:lnTo>
                <a:lnTo>
                  <a:pt x="659550" y="1633"/>
                </a:lnTo>
                <a:lnTo>
                  <a:pt x="708025" y="0"/>
                </a:lnTo>
                <a:lnTo>
                  <a:pt x="7140575" y="0"/>
                </a:lnTo>
                <a:lnTo>
                  <a:pt x="7189050" y="1633"/>
                </a:lnTo>
                <a:lnTo>
                  <a:pt x="7236650" y="6463"/>
                </a:lnTo>
                <a:lnTo>
                  <a:pt x="7283267" y="14384"/>
                </a:lnTo>
                <a:lnTo>
                  <a:pt x="7328796" y="25291"/>
                </a:lnTo>
                <a:lnTo>
                  <a:pt x="7373133" y="39078"/>
                </a:lnTo>
                <a:lnTo>
                  <a:pt x="7416170" y="55639"/>
                </a:lnTo>
                <a:lnTo>
                  <a:pt x="7457804" y="74870"/>
                </a:lnTo>
                <a:lnTo>
                  <a:pt x="7497929" y="96665"/>
                </a:lnTo>
                <a:lnTo>
                  <a:pt x="7536439" y="120919"/>
                </a:lnTo>
                <a:lnTo>
                  <a:pt x="7573228" y="147525"/>
                </a:lnTo>
                <a:lnTo>
                  <a:pt x="7608192" y="176379"/>
                </a:lnTo>
                <a:lnTo>
                  <a:pt x="7641224" y="207375"/>
                </a:lnTo>
                <a:lnTo>
                  <a:pt x="7672220" y="240407"/>
                </a:lnTo>
                <a:lnTo>
                  <a:pt x="7701074" y="275371"/>
                </a:lnTo>
                <a:lnTo>
                  <a:pt x="7727680" y="312160"/>
                </a:lnTo>
                <a:lnTo>
                  <a:pt x="7751934" y="350670"/>
                </a:lnTo>
                <a:lnTo>
                  <a:pt x="7773729" y="390795"/>
                </a:lnTo>
                <a:lnTo>
                  <a:pt x="7792960" y="432429"/>
                </a:lnTo>
                <a:lnTo>
                  <a:pt x="7809521" y="475466"/>
                </a:lnTo>
                <a:lnTo>
                  <a:pt x="7823308" y="519803"/>
                </a:lnTo>
                <a:lnTo>
                  <a:pt x="7834215" y="565332"/>
                </a:lnTo>
                <a:lnTo>
                  <a:pt x="7842136" y="611949"/>
                </a:lnTo>
                <a:lnTo>
                  <a:pt x="7846966" y="659549"/>
                </a:lnTo>
                <a:lnTo>
                  <a:pt x="7848600" y="708025"/>
                </a:lnTo>
                <a:lnTo>
                  <a:pt x="7848600" y="3540125"/>
                </a:lnTo>
                <a:lnTo>
                  <a:pt x="7846966" y="3588599"/>
                </a:lnTo>
                <a:lnTo>
                  <a:pt x="7842136" y="3636197"/>
                </a:lnTo>
                <a:lnTo>
                  <a:pt x="7834215" y="3682813"/>
                </a:lnTo>
                <a:lnTo>
                  <a:pt x="7823308" y="3728342"/>
                </a:lnTo>
                <a:lnTo>
                  <a:pt x="7809521" y="3772678"/>
                </a:lnTo>
                <a:lnTo>
                  <a:pt x="7792960" y="3815715"/>
                </a:lnTo>
                <a:lnTo>
                  <a:pt x="7773729" y="3857349"/>
                </a:lnTo>
                <a:lnTo>
                  <a:pt x="7751934" y="3897473"/>
                </a:lnTo>
                <a:lnTo>
                  <a:pt x="7727680" y="3935983"/>
                </a:lnTo>
                <a:lnTo>
                  <a:pt x="7701074" y="3972773"/>
                </a:lnTo>
                <a:lnTo>
                  <a:pt x="7672220" y="4007737"/>
                </a:lnTo>
                <a:lnTo>
                  <a:pt x="7641224" y="4040770"/>
                </a:lnTo>
                <a:lnTo>
                  <a:pt x="7608192" y="4071766"/>
                </a:lnTo>
                <a:lnTo>
                  <a:pt x="7573228" y="4100620"/>
                </a:lnTo>
                <a:lnTo>
                  <a:pt x="7536439" y="4127227"/>
                </a:lnTo>
                <a:lnTo>
                  <a:pt x="7497929" y="4151481"/>
                </a:lnTo>
                <a:lnTo>
                  <a:pt x="7457804" y="4173276"/>
                </a:lnTo>
                <a:lnTo>
                  <a:pt x="7416170" y="4192508"/>
                </a:lnTo>
                <a:lnTo>
                  <a:pt x="7373133" y="4209070"/>
                </a:lnTo>
                <a:lnTo>
                  <a:pt x="7328796" y="4222857"/>
                </a:lnTo>
                <a:lnTo>
                  <a:pt x="7283267" y="4233764"/>
                </a:lnTo>
                <a:lnTo>
                  <a:pt x="7236650" y="4241686"/>
                </a:lnTo>
                <a:lnTo>
                  <a:pt x="7189050" y="4246516"/>
                </a:lnTo>
                <a:lnTo>
                  <a:pt x="7140575" y="4248150"/>
                </a:lnTo>
                <a:lnTo>
                  <a:pt x="708025" y="4248150"/>
                </a:lnTo>
                <a:lnTo>
                  <a:pt x="659550" y="4246516"/>
                </a:lnTo>
                <a:lnTo>
                  <a:pt x="611952" y="4241686"/>
                </a:lnTo>
                <a:lnTo>
                  <a:pt x="565336" y="4233764"/>
                </a:lnTo>
                <a:lnTo>
                  <a:pt x="519807" y="4222857"/>
                </a:lnTo>
                <a:lnTo>
                  <a:pt x="475471" y="4209070"/>
                </a:lnTo>
                <a:lnTo>
                  <a:pt x="432434" y="4192508"/>
                </a:lnTo>
                <a:lnTo>
                  <a:pt x="390800" y="4173276"/>
                </a:lnTo>
                <a:lnTo>
                  <a:pt x="350676" y="4151481"/>
                </a:lnTo>
                <a:lnTo>
                  <a:pt x="312166" y="4127227"/>
                </a:lnTo>
                <a:lnTo>
                  <a:pt x="275376" y="4100620"/>
                </a:lnTo>
                <a:lnTo>
                  <a:pt x="240412" y="4071766"/>
                </a:lnTo>
                <a:lnTo>
                  <a:pt x="207379" y="4040770"/>
                </a:lnTo>
                <a:lnTo>
                  <a:pt x="176383" y="4007737"/>
                </a:lnTo>
                <a:lnTo>
                  <a:pt x="147529" y="3972773"/>
                </a:lnTo>
                <a:lnTo>
                  <a:pt x="120922" y="3935983"/>
                </a:lnTo>
                <a:lnTo>
                  <a:pt x="96668" y="3897473"/>
                </a:lnTo>
                <a:lnTo>
                  <a:pt x="74873" y="3857349"/>
                </a:lnTo>
                <a:lnTo>
                  <a:pt x="55641" y="3815715"/>
                </a:lnTo>
                <a:lnTo>
                  <a:pt x="39079" y="3772678"/>
                </a:lnTo>
                <a:lnTo>
                  <a:pt x="25292" y="3728342"/>
                </a:lnTo>
                <a:lnTo>
                  <a:pt x="14385" y="3682813"/>
                </a:lnTo>
                <a:lnTo>
                  <a:pt x="6463" y="3636197"/>
                </a:lnTo>
                <a:lnTo>
                  <a:pt x="1633" y="3588599"/>
                </a:lnTo>
                <a:lnTo>
                  <a:pt x="0" y="3540125"/>
                </a:lnTo>
                <a:lnTo>
                  <a:pt x="0" y="7080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622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2011448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Spring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Boot provides a command line tool, called CLI (Command Line Interface), to quickly prototype a Spring application using Groovy Scripts. 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As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mentioned, Spring Boot CLI is ideal for quick prototyping; production grade applications are rarely created using Spring Boot CLI. 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To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use Spring Boot CLI, one needs to install a CLI distribution and create a Groovy file of the required application.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399" y="119777"/>
            <a:ext cx="583882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CLI (Command Line Interface)</a:t>
            </a:r>
            <a:endParaRPr spc="-1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152399" y="4849763"/>
            <a:ext cx="6334125" cy="307777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no: +91 9513216462 | email : info@emexotechnologies.com | website: https://www.emexotechnologies.com</a:t>
            </a:r>
          </a:p>
        </p:txBody>
      </p:sp>
    </p:spTree>
    <p:extLst>
      <p:ext uri="{BB962C8B-B14F-4D97-AF65-F5344CB8AC3E}">
        <p14:creationId xmlns:p14="http://schemas.microsoft.com/office/powerpoint/2010/main" val="22763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2957861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Auto configuration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is enabled with @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EnableAutoConfiguration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annotation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This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feature tries to automatically configure the application based upon the dependent libraries added to the project class path. 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Automatic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configuration means. Spring Boot implicitly scans the application class path and detects the required database library and provides the necessary configuration to use it. 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If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part of the code includes 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JdbcTemplate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, it is also automatically configured. An automatic configuration scheme is not restricted to database use only. </a:t>
            </a: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399" y="119777"/>
            <a:ext cx="583882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Automatic Configuration</a:t>
            </a:r>
            <a:endParaRPr spc="-1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152399" y="4849763"/>
            <a:ext cx="6334125" cy="307777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no: +91 9513216462 | email : info@emexotechnologies.com | website: https://www.emexotechnologies.com</a:t>
            </a:r>
          </a:p>
        </p:txBody>
      </p:sp>
    </p:spTree>
    <p:extLst>
      <p:ext uri="{BB962C8B-B14F-4D97-AF65-F5344CB8AC3E}">
        <p14:creationId xmlns:p14="http://schemas.microsoft.com/office/powerpoint/2010/main" val="325104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4135106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The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actuator basically enables inspection of a production-grade application by enabling auditing, health monitoring, and metric gathering features. 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The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other Spring Boot features are primarily targeted towards development whereas the actuator exposes the internal runtime operational information, such as: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Beans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configured in the Spring Application Context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Spring Boot's auto-configuration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Available environment variables, system and configuration properties, and the like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Trace of a recent HTTP request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Metrics of memory usage, garbage collection, data source usages, or Web request</a:t>
            </a: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399" y="119777"/>
            <a:ext cx="583882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The Actuator</a:t>
            </a:r>
            <a:endParaRPr spc="-1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152399" y="4849763"/>
            <a:ext cx="6334125" cy="307777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no: +91 9513216462 | email : info@emexotechnologies.com | website: https://www.emexotechnologies.com</a:t>
            </a:r>
          </a:p>
        </p:txBody>
      </p:sp>
    </p:spTree>
    <p:extLst>
      <p:ext uri="{BB962C8B-B14F-4D97-AF65-F5344CB8AC3E}">
        <p14:creationId xmlns:p14="http://schemas.microsoft.com/office/powerpoint/2010/main" val="388528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2750112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cs typeface="Trebuchet MS"/>
              </a:rPr>
              <a:t>To enable the actuator, we may add the dependency as follows:</a:t>
            </a:r>
            <a:endParaRPr lang="en-US" sz="1800" b="1" kern="1200" dirty="0" smtClean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12065" lvl="3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r>
              <a:rPr lang="en-US" sz="1800" kern="1200" spc="-5" dirty="0" smtClean="0">
                <a:solidFill>
                  <a:srgbClr val="993300"/>
                </a:solidFill>
              </a:rPr>
              <a:t>       	</a:t>
            </a:r>
            <a:endParaRPr lang="en-US" sz="1800" kern="1200" spc="-5" dirty="0" smtClean="0">
              <a:solidFill>
                <a:srgbClr val="993300"/>
              </a:solidFill>
            </a:endParaRPr>
          </a:p>
          <a:p>
            <a:pPr marL="12065" lvl="3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endParaRPr lang="en-US" sz="1800" kern="1200" spc="-5" dirty="0">
              <a:solidFill>
                <a:srgbClr val="993300"/>
              </a:solidFill>
            </a:endParaRPr>
          </a:p>
          <a:p>
            <a:pPr marL="12065" lvl="3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r>
              <a:rPr lang="en-US" sz="1800" kern="1200" spc="-5" dirty="0" smtClean="0">
                <a:solidFill>
                  <a:srgbClr val="993300"/>
                </a:solidFill>
              </a:rPr>
              <a:t>		&lt;</a:t>
            </a:r>
            <a:r>
              <a:rPr lang="en-US" sz="1800" kern="1200" spc="-5" dirty="0">
                <a:solidFill>
                  <a:srgbClr val="993300"/>
                </a:solidFill>
              </a:rPr>
              <a:t>dependency&gt;</a:t>
            </a:r>
          </a:p>
          <a:p>
            <a:pPr marL="12065" lvl="3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r>
              <a:rPr lang="en-US" sz="1800" kern="1200" spc="-5" dirty="0">
                <a:solidFill>
                  <a:srgbClr val="993300"/>
                </a:solidFill>
              </a:rPr>
              <a:t>   </a:t>
            </a:r>
            <a:r>
              <a:rPr lang="en-US" sz="1800" kern="1200" spc="-5" dirty="0" smtClean="0">
                <a:solidFill>
                  <a:srgbClr val="993300"/>
                </a:solidFill>
              </a:rPr>
              <a:t>		      &lt;</a:t>
            </a:r>
            <a:r>
              <a:rPr lang="en-US" sz="1800" kern="1200" spc="-5" dirty="0" err="1">
                <a:solidFill>
                  <a:srgbClr val="993300"/>
                </a:solidFill>
              </a:rPr>
              <a:t>groupId</a:t>
            </a:r>
            <a:r>
              <a:rPr lang="en-US" sz="1800" kern="1200" spc="-5" dirty="0">
                <a:solidFill>
                  <a:srgbClr val="993300"/>
                </a:solidFill>
              </a:rPr>
              <a:t>&gt;</a:t>
            </a:r>
            <a:r>
              <a:rPr lang="en-US" sz="1800" kern="1200" spc="-5" dirty="0" err="1">
                <a:solidFill>
                  <a:srgbClr val="993300"/>
                </a:solidFill>
              </a:rPr>
              <a:t>org.springframework.boot</a:t>
            </a:r>
            <a:r>
              <a:rPr lang="en-US" sz="1800" kern="1200" spc="-5" dirty="0">
                <a:solidFill>
                  <a:srgbClr val="993300"/>
                </a:solidFill>
              </a:rPr>
              <a:t>&lt;/</a:t>
            </a:r>
            <a:r>
              <a:rPr lang="en-US" sz="1800" kern="1200" spc="-5" dirty="0" err="1">
                <a:solidFill>
                  <a:srgbClr val="993300"/>
                </a:solidFill>
              </a:rPr>
              <a:t>groupId</a:t>
            </a:r>
            <a:r>
              <a:rPr lang="en-US" sz="1800" kern="1200" spc="-5" dirty="0">
                <a:solidFill>
                  <a:srgbClr val="993300"/>
                </a:solidFill>
              </a:rPr>
              <a:t>&gt;</a:t>
            </a:r>
          </a:p>
          <a:p>
            <a:pPr marL="12065" lvl="3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r>
              <a:rPr lang="en-US" sz="1800" kern="1200" spc="-5" dirty="0">
                <a:solidFill>
                  <a:srgbClr val="993300"/>
                </a:solidFill>
              </a:rPr>
              <a:t>   </a:t>
            </a:r>
            <a:r>
              <a:rPr lang="en-US" sz="1800" kern="1200" spc="-5" dirty="0" smtClean="0">
                <a:solidFill>
                  <a:srgbClr val="993300"/>
                </a:solidFill>
              </a:rPr>
              <a:t>		      &lt;</a:t>
            </a:r>
            <a:r>
              <a:rPr lang="en-US" sz="1800" kern="1200" spc="-5" dirty="0" err="1">
                <a:solidFill>
                  <a:srgbClr val="993300"/>
                </a:solidFill>
              </a:rPr>
              <a:t>artifactId</a:t>
            </a:r>
            <a:r>
              <a:rPr lang="en-US" sz="1800" kern="1200" spc="-5" dirty="0">
                <a:solidFill>
                  <a:srgbClr val="993300"/>
                </a:solidFill>
              </a:rPr>
              <a:t>&gt;spring-boot-starter-actuator&lt;/</a:t>
            </a:r>
            <a:r>
              <a:rPr lang="en-US" sz="1800" kern="1200" spc="-5" dirty="0" err="1">
                <a:solidFill>
                  <a:srgbClr val="993300"/>
                </a:solidFill>
              </a:rPr>
              <a:t>artifactId</a:t>
            </a:r>
            <a:r>
              <a:rPr lang="en-US" sz="1800" kern="1200" spc="-5" dirty="0">
                <a:solidFill>
                  <a:srgbClr val="993300"/>
                </a:solidFill>
              </a:rPr>
              <a:t>&gt;</a:t>
            </a:r>
          </a:p>
          <a:p>
            <a:pPr marL="12065" lvl="3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r>
              <a:rPr lang="en-US" sz="1800" kern="1200" spc="-5" dirty="0" smtClean="0">
                <a:solidFill>
                  <a:srgbClr val="993300"/>
                </a:solidFill>
              </a:rPr>
              <a:t>		&lt;/</a:t>
            </a:r>
            <a:r>
              <a:rPr lang="en-US" sz="1800" kern="1200" spc="-5" dirty="0">
                <a:solidFill>
                  <a:srgbClr val="993300"/>
                </a:solidFill>
              </a:rPr>
              <a:t>dependency&gt;</a:t>
            </a: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399" y="119777"/>
            <a:ext cx="583882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The Actuator(Contd</a:t>
            </a:r>
            <a:r>
              <a:rPr lang="en-US" dirty="0" smtClean="0"/>
              <a:t>..)</a:t>
            </a:r>
            <a:endParaRPr spc="-1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152399" y="4849763"/>
            <a:ext cx="6334125" cy="307777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no: +91 9513216462 | email : info@emexotechnologies.com | website: https://www.emexotechnologies.com</a:t>
            </a:r>
          </a:p>
        </p:txBody>
      </p:sp>
      <p:sp>
        <p:nvSpPr>
          <p:cNvPr id="6" name="object 3"/>
          <p:cNvSpPr/>
          <p:nvPr/>
        </p:nvSpPr>
        <p:spPr>
          <a:xfrm>
            <a:off x="514350" y="1590674"/>
            <a:ext cx="6953250" cy="2333626"/>
          </a:xfrm>
          <a:custGeom>
            <a:avLst/>
            <a:gdLst/>
            <a:ahLst/>
            <a:cxnLst/>
            <a:rect l="l" t="t" r="r" b="b"/>
            <a:pathLst>
              <a:path w="7848600" h="4248150">
                <a:moveTo>
                  <a:pt x="0" y="708025"/>
                </a:moveTo>
                <a:lnTo>
                  <a:pt x="1633" y="659549"/>
                </a:lnTo>
                <a:lnTo>
                  <a:pt x="6463" y="611949"/>
                </a:lnTo>
                <a:lnTo>
                  <a:pt x="14385" y="565332"/>
                </a:lnTo>
                <a:lnTo>
                  <a:pt x="25292" y="519803"/>
                </a:lnTo>
                <a:lnTo>
                  <a:pt x="39079" y="475466"/>
                </a:lnTo>
                <a:lnTo>
                  <a:pt x="55641" y="432429"/>
                </a:lnTo>
                <a:lnTo>
                  <a:pt x="74873" y="390795"/>
                </a:lnTo>
                <a:lnTo>
                  <a:pt x="96668" y="350670"/>
                </a:lnTo>
                <a:lnTo>
                  <a:pt x="120922" y="312160"/>
                </a:lnTo>
                <a:lnTo>
                  <a:pt x="147529" y="275371"/>
                </a:lnTo>
                <a:lnTo>
                  <a:pt x="176383" y="240407"/>
                </a:lnTo>
                <a:lnTo>
                  <a:pt x="207379" y="207375"/>
                </a:lnTo>
                <a:lnTo>
                  <a:pt x="240412" y="176379"/>
                </a:lnTo>
                <a:lnTo>
                  <a:pt x="275376" y="147525"/>
                </a:lnTo>
                <a:lnTo>
                  <a:pt x="312166" y="120919"/>
                </a:lnTo>
                <a:lnTo>
                  <a:pt x="350676" y="96665"/>
                </a:lnTo>
                <a:lnTo>
                  <a:pt x="390800" y="74870"/>
                </a:lnTo>
                <a:lnTo>
                  <a:pt x="432434" y="55639"/>
                </a:lnTo>
                <a:lnTo>
                  <a:pt x="475471" y="39078"/>
                </a:lnTo>
                <a:lnTo>
                  <a:pt x="519807" y="25291"/>
                </a:lnTo>
                <a:lnTo>
                  <a:pt x="565336" y="14384"/>
                </a:lnTo>
                <a:lnTo>
                  <a:pt x="611952" y="6463"/>
                </a:lnTo>
                <a:lnTo>
                  <a:pt x="659550" y="1633"/>
                </a:lnTo>
                <a:lnTo>
                  <a:pt x="708025" y="0"/>
                </a:lnTo>
                <a:lnTo>
                  <a:pt x="7140575" y="0"/>
                </a:lnTo>
                <a:lnTo>
                  <a:pt x="7189050" y="1633"/>
                </a:lnTo>
                <a:lnTo>
                  <a:pt x="7236650" y="6463"/>
                </a:lnTo>
                <a:lnTo>
                  <a:pt x="7283267" y="14384"/>
                </a:lnTo>
                <a:lnTo>
                  <a:pt x="7328796" y="25291"/>
                </a:lnTo>
                <a:lnTo>
                  <a:pt x="7373133" y="39078"/>
                </a:lnTo>
                <a:lnTo>
                  <a:pt x="7416170" y="55639"/>
                </a:lnTo>
                <a:lnTo>
                  <a:pt x="7457804" y="74870"/>
                </a:lnTo>
                <a:lnTo>
                  <a:pt x="7497929" y="96665"/>
                </a:lnTo>
                <a:lnTo>
                  <a:pt x="7536439" y="120919"/>
                </a:lnTo>
                <a:lnTo>
                  <a:pt x="7573228" y="147525"/>
                </a:lnTo>
                <a:lnTo>
                  <a:pt x="7608192" y="176379"/>
                </a:lnTo>
                <a:lnTo>
                  <a:pt x="7641224" y="207375"/>
                </a:lnTo>
                <a:lnTo>
                  <a:pt x="7672220" y="240407"/>
                </a:lnTo>
                <a:lnTo>
                  <a:pt x="7701074" y="275371"/>
                </a:lnTo>
                <a:lnTo>
                  <a:pt x="7727680" y="312160"/>
                </a:lnTo>
                <a:lnTo>
                  <a:pt x="7751934" y="350670"/>
                </a:lnTo>
                <a:lnTo>
                  <a:pt x="7773729" y="390795"/>
                </a:lnTo>
                <a:lnTo>
                  <a:pt x="7792960" y="432429"/>
                </a:lnTo>
                <a:lnTo>
                  <a:pt x="7809521" y="475466"/>
                </a:lnTo>
                <a:lnTo>
                  <a:pt x="7823308" y="519803"/>
                </a:lnTo>
                <a:lnTo>
                  <a:pt x="7834215" y="565332"/>
                </a:lnTo>
                <a:lnTo>
                  <a:pt x="7842136" y="611949"/>
                </a:lnTo>
                <a:lnTo>
                  <a:pt x="7846966" y="659549"/>
                </a:lnTo>
                <a:lnTo>
                  <a:pt x="7848600" y="708025"/>
                </a:lnTo>
                <a:lnTo>
                  <a:pt x="7848600" y="3540125"/>
                </a:lnTo>
                <a:lnTo>
                  <a:pt x="7846966" y="3588599"/>
                </a:lnTo>
                <a:lnTo>
                  <a:pt x="7842136" y="3636197"/>
                </a:lnTo>
                <a:lnTo>
                  <a:pt x="7834215" y="3682813"/>
                </a:lnTo>
                <a:lnTo>
                  <a:pt x="7823308" y="3728342"/>
                </a:lnTo>
                <a:lnTo>
                  <a:pt x="7809521" y="3772678"/>
                </a:lnTo>
                <a:lnTo>
                  <a:pt x="7792960" y="3815715"/>
                </a:lnTo>
                <a:lnTo>
                  <a:pt x="7773729" y="3857349"/>
                </a:lnTo>
                <a:lnTo>
                  <a:pt x="7751934" y="3897473"/>
                </a:lnTo>
                <a:lnTo>
                  <a:pt x="7727680" y="3935983"/>
                </a:lnTo>
                <a:lnTo>
                  <a:pt x="7701074" y="3972773"/>
                </a:lnTo>
                <a:lnTo>
                  <a:pt x="7672220" y="4007737"/>
                </a:lnTo>
                <a:lnTo>
                  <a:pt x="7641224" y="4040770"/>
                </a:lnTo>
                <a:lnTo>
                  <a:pt x="7608192" y="4071766"/>
                </a:lnTo>
                <a:lnTo>
                  <a:pt x="7573228" y="4100620"/>
                </a:lnTo>
                <a:lnTo>
                  <a:pt x="7536439" y="4127227"/>
                </a:lnTo>
                <a:lnTo>
                  <a:pt x="7497929" y="4151481"/>
                </a:lnTo>
                <a:lnTo>
                  <a:pt x="7457804" y="4173276"/>
                </a:lnTo>
                <a:lnTo>
                  <a:pt x="7416170" y="4192508"/>
                </a:lnTo>
                <a:lnTo>
                  <a:pt x="7373133" y="4209070"/>
                </a:lnTo>
                <a:lnTo>
                  <a:pt x="7328796" y="4222857"/>
                </a:lnTo>
                <a:lnTo>
                  <a:pt x="7283267" y="4233764"/>
                </a:lnTo>
                <a:lnTo>
                  <a:pt x="7236650" y="4241686"/>
                </a:lnTo>
                <a:lnTo>
                  <a:pt x="7189050" y="4246516"/>
                </a:lnTo>
                <a:lnTo>
                  <a:pt x="7140575" y="4248150"/>
                </a:lnTo>
                <a:lnTo>
                  <a:pt x="708025" y="4248150"/>
                </a:lnTo>
                <a:lnTo>
                  <a:pt x="659550" y="4246516"/>
                </a:lnTo>
                <a:lnTo>
                  <a:pt x="611952" y="4241686"/>
                </a:lnTo>
                <a:lnTo>
                  <a:pt x="565336" y="4233764"/>
                </a:lnTo>
                <a:lnTo>
                  <a:pt x="519807" y="4222857"/>
                </a:lnTo>
                <a:lnTo>
                  <a:pt x="475471" y="4209070"/>
                </a:lnTo>
                <a:lnTo>
                  <a:pt x="432434" y="4192508"/>
                </a:lnTo>
                <a:lnTo>
                  <a:pt x="390800" y="4173276"/>
                </a:lnTo>
                <a:lnTo>
                  <a:pt x="350676" y="4151481"/>
                </a:lnTo>
                <a:lnTo>
                  <a:pt x="312166" y="4127227"/>
                </a:lnTo>
                <a:lnTo>
                  <a:pt x="275376" y="4100620"/>
                </a:lnTo>
                <a:lnTo>
                  <a:pt x="240412" y="4071766"/>
                </a:lnTo>
                <a:lnTo>
                  <a:pt x="207379" y="4040770"/>
                </a:lnTo>
                <a:lnTo>
                  <a:pt x="176383" y="4007737"/>
                </a:lnTo>
                <a:lnTo>
                  <a:pt x="147529" y="3972773"/>
                </a:lnTo>
                <a:lnTo>
                  <a:pt x="120922" y="3935983"/>
                </a:lnTo>
                <a:lnTo>
                  <a:pt x="96668" y="3897473"/>
                </a:lnTo>
                <a:lnTo>
                  <a:pt x="74873" y="3857349"/>
                </a:lnTo>
                <a:lnTo>
                  <a:pt x="55641" y="3815715"/>
                </a:lnTo>
                <a:lnTo>
                  <a:pt x="39079" y="3772678"/>
                </a:lnTo>
                <a:lnTo>
                  <a:pt x="25292" y="3728342"/>
                </a:lnTo>
                <a:lnTo>
                  <a:pt x="14385" y="3682813"/>
                </a:lnTo>
                <a:lnTo>
                  <a:pt x="6463" y="3636197"/>
                </a:lnTo>
                <a:lnTo>
                  <a:pt x="1633" y="3588599"/>
                </a:lnTo>
                <a:lnTo>
                  <a:pt x="0" y="3540125"/>
                </a:lnTo>
                <a:lnTo>
                  <a:pt x="0" y="7080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49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1734449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cs typeface="Trebuchet MS"/>
              </a:rPr>
              <a:t>Spring boot applications always include tomcat as embedded server dependency</a:t>
            </a: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endParaRPr lang="en-US" sz="1800" b="1" kern="12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cs typeface="Trebuchet MS"/>
              </a:rPr>
              <a:t>You can exclude tomcat and include any other embedded server if you want.</a:t>
            </a:r>
            <a:r>
              <a:rPr lang="en-US" sz="1800" kern="1200" spc="-5" dirty="0" smtClean="0">
                <a:solidFill>
                  <a:srgbClr val="993300"/>
                </a:solidFill>
              </a:rPr>
              <a:t>       </a:t>
            </a:r>
            <a:r>
              <a:rPr lang="en-US" sz="1800" kern="1200" spc="-5" dirty="0" smtClean="0">
                <a:solidFill>
                  <a:srgbClr val="993300"/>
                </a:solidFill>
              </a:rPr>
              <a:t>	</a:t>
            </a:r>
            <a:endParaRPr lang="en-US" sz="1800" kern="1200" spc="-5" dirty="0" smtClean="0">
              <a:solidFill>
                <a:srgbClr val="993300"/>
              </a:solidFill>
            </a:endParaRPr>
          </a:p>
          <a:p>
            <a:pPr marL="12065" lvl="3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r>
              <a:rPr lang="en-US" sz="1800" kern="1200" spc="-5" dirty="0" smtClean="0">
                <a:solidFill>
                  <a:srgbClr val="993300"/>
                </a:solidFill>
              </a:rPr>
              <a:t>		</a:t>
            </a:r>
            <a:endParaRPr lang="en-US" sz="1200" kern="1200" spc="-5" dirty="0">
              <a:solidFill>
                <a:srgbClr val="993300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969" y="215132"/>
            <a:ext cx="8071510" cy="3077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Embedded server</a:t>
            </a:r>
            <a:endParaRPr spc="-1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00025" y="2162173"/>
            <a:ext cx="4514850" cy="2369880"/>
          </a:xfrm>
        </p:spPr>
        <p:txBody>
          <a:bodyPr/>
          <a:lstStyle/>
          <a:p>
            <a:r>
              <a:rPr lang="en-US" sz="1400" kern="1200" spc="-5" dirty="0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&lt;dependency&gt;</a:t>
            </a:r>
          </a:p>
          <a:p>
            <a:r>
              <a:rPr lang="en-US" sz="1400" kern="1200" spc="-5" dirty="0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    &lt;</a:t>
            </a:r>
            <a:r>
              <a:rPr lang="en-US" sz="1400" kern="1200" spc="-5" dirty="0" err="1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groupId</a:t>
            </a:r>
            <a:r>
              <a:rPr lang="en-US" sz="1400" kern="1200" spc="-5" dirty="0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400" kern="1200" spc="-5" dirty="0" err="1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org.springframework.boot</a:t>
            </a:r>
            <a:r>
              <a:rPr lang="en-US" sz="1400" kern="1200" spc="-5" dirty="0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400" kern="1200" spc="-5" dirty="0" err="1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groupId</a:t>
            </a:r>
            <a:r>
              <a:rPr lang="en-US" sz="1400" kern="1200" spc="-5" dirty="0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r>
              <a:rPr lang="en-US" sz="1400" kern="1200" spc="-5" dirty="0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    &lt;</a:t>
            </a:r>
            <a:r>
              <a:rPr lang="en-US" sz="1400" kern="1200" spc="-5" dirty="0" err="1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artifactId</a:t>
            </a:r>
            <a:r>
              <a:rPr lang="en-US" sz="1400" kern="1200" spc="-5" dirty="0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&gt;spring-boot-starter-web&lt;/</a:t>
            </a:r>
            <a:r>
              <a:rPr lang="en-US" sz="1400" kern="1200" spc="-5" dirty="0" err="1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artifactId</a:t>
            </a:r>
            <a:r>
              <a:rPr lang="en-US" sz="1400" kern="1200" spc="-5" dirty="0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r>
              <a:rPr lang="en-US" sz="1400" kern="1200" spc="-5" dirty="0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    &lt;exclusions&gt;</a:t>
            </a:r>
          </a:p>
          <a:p>
            <a:r>
              <a:rPr lang="en-US" sz="1400" kern="1200" spc="-5" dirty="0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        &lt;exclusion</a:t>
            </a:r>
            <a:r>
              <a:rPr lang="en-US" sz="1400" kern="1200" spc="-5" dirty="0" smtClean="0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&gt;                    </a:t>
            </a:r>
          </a:p>
          <a:p>
            <a:r>
              <a:rPr lang="en-US" sz="1400" kern="1200" spc="-5" dirty="0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kern="1200" spc="-5" dirty="0" smtClean="0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             &lt;</a:t>
            </a:r>
            <a:r>
              <a:rPr lang="en-US" sz="1400" kern="1200" spc="-5" dirty="0" err="1" smtClean="0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groupId</a:t>
            </a:r>
            <a:r>
              <a:rPr lang="en-US" sz="1400" kern="1200" spc="-5" dirty="0" smtClean="0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1400" kern="1200" spc="-5" dirty="0" err="1" smtClean="0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org.springframework.boot</a:t>
            </a:r>
            <a:r>
              <a:rPr lang="en-US" sz="1400" kern="1200" spc="-5" dirty="0" smtClean="0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                 &lt;/</a:t>
            </a:r>
            <a:r>
              <a:rPr lang="en-US" sz="1400" kern="1200" spc="-5" dirty="0" err="1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groupId</a:t>
            </a:r>
            <a:r>
              <a:rPr lang="en-US" sz="1400" kern="1200" spc="-5" dirty="0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r>
              <a:rPr lang="en-US" sz="1400" kern="1200" spc="-5" dirty="0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            &lt;</a:t>
            </a:r>
            <a:r>
              <a:rPr lang="en-US" sz="1400" kern="1200" spc="-5" dirty="0" err="1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artifactId</a:t>
            </a:r>
            <a:r>
              <a:rPr lang="en-US" sz="1400" kern="1200" spc="-5" dirty="0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&gt;spring-boot-starter-tomcat&lt;/</a:t>
            </a:r>
            <a:r>
              <a:rPr lang="en-US" sz="1400" kern="1200" spc="-5" dirty="0" err="1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artifactId</a:t>
            </a:r>
            <a:r>
              <a:rPr lang="en-US" sz="1400" kern="1200" spc="-5" dirty="0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r>
              <a:rPr lang="en-US" sz="1400" kern="1200" spc="-5" dirty="0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        &lt;/exclusion&gt;</a:t>
            </a:r>
          </a:p>
          <a:p>
            <a:r>
              <a:rPr lang="en-US" sz="1400" kern="1200" spc="-5" dirty="0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    &lt;/exclusions&gt;</a:t>
            </a:r>
          </a:p>
          <a:p>
            <a:r>
              <a:rPr lang="en-US" sz="1400" kern="1200" spc="-5" dirty="0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&lt;/dependency&gt;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>
          <a:xfrm>
            <a:off x="4880610" y="2819398"/>
            <a:ext cx="3977640" cy="861774"/>
          </a:xfrm>
        </p:spPr>
        <p:txBody>
          <a:bodyPr/>
          <a:lstStyle/>
          <a:p>
            <a:r>
              <a:rPr lang="en-US" sz="1400" kern="1200" spc="-5" dirty="0">
                <a:solidFill>
                  <a:srgbClr val="993300"/>
                </a:solidFill>
                <a:latin typeface="Arial"/>
                <a:ea typeface="Arial"/>
                <a:cs typeface="Arial"/>
              </a:rPr>
              <a:t>&lt;dependency&gt;</a:t>
            </a:r>
          </a:p>
          <a:p>
            <a:r>
              <a:rPr lang="en-US" sz="1400" kern="1200" spc="-5" dirty="0">
                <a:solidFill>
                  <a:srgbClr val="993300"/>
                </a:solidFill>
                <a:latin typeface="Arial"/>
                <a:ea typeface="Arial"/>
                <a:cs typeface="Arial"/>
              </a:rPr>
              <a:t>    &lt;</a:t>
            </a:r>
            <a:r>
              <a:rPr lang="en-US" sz="1400" kern="1200" spc="-5" dirty="0" err="1">
                <a:solidFill>
                  <a:srgbClr val="993300"/>
                </a:solidFill>
                <a:latin typeface="Arial"/>
                <a:ea typeface="Arial"/>
                <a:cs typeface="Arial"/>
              </a:rPr>
              <a:t>groupId</a:t>
            </a:r>
            <a:r>
              <a:rPr lang="en-US" sz="1400" kern="1200" spc="-5" dirty="0">
                <a:solidFill>
                  <a:srgbClr val="993300"/>
                </a:solidFill>
                <a:latin typeface="Arial"/>
                <a:ea typeface="Arial"/>
                <a:cs typeface="Arial"/>
              </a:rPr>
              <a:t>&gt;</a:t>
            </a:r>
            <a:r>
              <a:rPr lang="en-US" sz="1400" kern="1200" spc="-5" dirty="0" err="1">
                <a:solidFill>
                  <a:srgbClr val="993300"/>
                </a:solidFill>
                <a:latin typeface="Arial"/>
                <a:ea typeface="Arial"/>
                <a:cs typeface="Arial"/>
              </a:rPr>
              <a:t>org.springframework.boot</a:t>
            </a:r>
            <a:r>
              <a:rPr lang="en-US" sz="1400" kern="1200" spc="-5" dirty="0">
                <a:solidFill>
                  <a:srgbClr val="993300"/>
                </a:solidFill>
                <a:latin typeface="Arial"/>
                <a:ea typeface="Arial"/>
                <a:cs typeface="Arial"/>
              </a:rPr>
              <a:t>&lt;/</a:t>
            </a:r>
            <a:r>
              <a:rPr lang="en-US" sz="1400" kern="1200" spc="-5" dirty="0" err="1">
                <a:solidFill>
                  <a:srgbClr val="993300"/>
                </a:solidFill>
                <a:latin typeface="Arial"/>
                <a:ea typeface="Arial"/>
                <a:cs typeface="Arial"/>
              </a:rPr>
              <a:t>groupId</a:t>
            </a:r>
            <a:r>
              <a:rPr lang="en-US" sz="1400" kern="1200" spc="-5" dirty="0">
                <a:solidFill>
                  <a:srgbClr val="993300"/>
                </a:solidFill>
                <a:latin typeface="Arial"/>
                <a:ea typeface="Arial"/>
                <a:cs typeface="Arial"/>
              </a:rPr>
              <a:t>&gt;</a:t>
            </a:r>
          </a:p>
          <a:p>
            <a:r>
              <a:rPr lang="en-US" sz="1400" kern="1200" spc="-5" dirty="0">
                <a:solidFill>
                  <a:srgbClr val="993300"/>
                </a:solidFill>
                <a:latin typeface="Arial"/>
                <a:ea typeface="Arial"/>
                <a:cs typeface="Arial"/>
              </a:rPr>
              <a:t>    &lt;</a:t>
            </a:r>
            <a:r>
              <a:rPr lang="en-US" sz="1400" kern="1200" spc="-5" dirty="0" err="1">
                <a:solidFill>
                  <a:srgbClr val="993300"/>
                </a:solidFill>
                <a:latin typeface="Arial"/>
                <a:ea typeface="Arial"/>
                <a:cs typeface="Arial"/>
              </a:rPr>
              <a:t>artifactId</a:t>
            </a:r>
            <a:r>
              <a:rPr lang="en-US" sz="1400" kern="1200" spc="-5" dirty="0">
                <a:solidFill>
                  <a:srgbClr val="993300"/>
                </a:solidFill>
                <a:latin typeface="Arial"/>
                <a:ea typeface="Arial"/>
                <a:cs typeface="Arial"/>
              </a:rPr>
              <a:t>&gt;spring-boot-starter-jetty&lt;/</a:t>
            </a:r>
            <a:r>
              <a:rPr lang="en-US" sz="1400" kern="1200" spc="-5" dirty="0" err="1">
                <a:solidFill>
                  <a:srgbClr val="993300"/>
                </a:solidFill>
                <a:latin typeface="Arial"/>
                <a:ea typeface="Arial"/>
                <a:cs typeface="Arial"/>
              </a:rPr>
              <a:t>artifactId</a:t>
            </a:r>
            <a:r>
              <a:rPr lang="en-US" sz="1400" kern="1200" spc="-5" dirty="0">
                <a:solidFill>
                  <a:srgbClr val="993300"/>
                </a:solidFill>
                <a:latin typeface="Arial"/>
                <a:ea typeface="Arial"/>
                <a:cs typeface="Arial"/>
              </a:rPr>
              <a:t>&gt;</a:t>
            </a:r>
          </a:p>
          <a:p>
            <a:r>
              <a:rPr lang="en-US" sz="1400" kern="1200" spc="-5" dirty="0">
                <a:solidFill>
                  <a:srgbClr val="993300"/>
                </a:solidFill>
                <a:latin typeface="Arial"/>
                <a:ea typeface="Arial"/>
                <a:cs typeface="Arial"/>
              </a:rPr>
              <a:t>&lt;/dependency&gt;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104774" y="4783455"/>
            <a:ext cx="5930265" cy="276999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no: +91 9513216462 | email : info@emexotechnologies.com | website: https://www.emexotechnologies.com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bject 3"/>
          <p:cNvSpPr/>
          <p:nvPr/>
        </p:nvSpPr>
        <p:spPr>
          <a:xfrm>
            <a:off x="126695" y="2105023"/>
            <a:ext cx="4578655" cy="2609851"/>
          </a:xfrm>
          <a:custGeom>
            <a:avLst/>
            <a:gdLst/>
            <a:ahLst/>
            <a:cxnLst/>
            <a:rect l="l" t="t" r="r" b="b"/>
            <a:pathLst>
              <a:path w="7848600" h="4248150">
                <a:moveTo>
                  <a:pt x="0" y="708025"/>
                </a:moveTo>
                <a:lnTo>
                  <a:pt x="1633" y="659549"/>
                </a:lnTo>
                <a:lnTo>
                  <a:pt x="6463" y="611949"/>
                </a:lnTo>
                <a:lnTo>
                  <a:pt x="14385" y="565332"/>
                </a:lnTo>
                <a:lnTo>
                  <a:pt x="25292" y="519803"/>
                </a:lnTo>
                <a:lnTo>
                  <a:pt x="39079" y="475466"/>
                </a:lnTo>
                <a:lnTo>
                  <a:pt x="55641" y="432429"/>
                </a:lnTo>
                <a:lnTo>
                  <a:pt x="74873" y="390795"/>
                </a:lnTo>
                <a:lnTo>
                  <a:pt x="96668" y="350670"/>
                </a:lnTo>
                <a:lnTo>
                  <a:pt x="120922" y="312160"/>
                </a:lnTo>
                <a:lnTo>
                  <a:pt x="147529" y="275371"/>
                </a:lnTo>
                <a:lnTo>
                  <a:pt x="176383" y="240407"/>
                </a:lnTo>
                <a:lnTo>
                  <a:pt x="207379" y="207375"/>
                </a:lnTo>
                <a:lnTo>
                  <a:pt x="240412" y="176379"/>
                </a:lnTo>
                <a:lnTo>
                  <a:pt x="275376" y="147525"/>
                </a:lnTo>
                <a:lnTo>
                  <a:pt x="312166" y="120919"/>
                </a:lnTo>
                <a:lnTo>
                  <a:pt x="350676" y="96665"/>
                </a:lnTo>
                <a:lnTo>
                  <a:pt x="390800" y="74870"/>
                </a:lnTo>
                <a:lnTo>
                  <a:pt x="432434" y="55639"/>
                </a:lnTo>
                <a:lnTo>
                  <a:pt x="475471" y="39078"/>
                </a:lnTo>
                <a:lnTo>
                  <a:pt x="519807" y="25291"/>
                </a:lnTo>
                <a:lnTo>
                  <a:pt x="565336" y="14384"/>
                </a:lnTo>
                <a:lnTo>
                  <a:pt x="611952" y="6463"/>
                </a:lnTo>
                <a:lnTo>
                  <a:pt x="659550" y="1633"/>
                </a:lnTo>
                <a:lnTo>
                  <a:pt x="708025" y="0"/>
                </a:lnTo>
                <a:lnTo>
                  <a:pt x="7140575" y="0"/>
                </a:lnTo>
                <a:lnTo>
                  <a:pt x="7189050" y="1633"/>
                </a:lnTo>
                <a:lnTo>
                  <a:pt x="7236650" y="6463"/>
                </a:lnTo>
                <a:lnTo>
                  <a:pt x="7283267" y="14384"/>
                </a:lnTo>
                <a:lnTo>
                  <a:pt x="7328796" y="25291"/>
                </a:lnTo>
                <a:lnTo>
                  <a:pt x="7373133" y="39078"/>
                </a:lnTo>
                <a:lnTo>
                  <a:pt x="7416170" y="55639"/>
                </a:lnTo>
                <a:lnTo>
                  <a:pt x="7457804" y="74870"/>
                </a:lnTo>
                <a:lnTo>
                  <a:pt x="7497929" y="96665"/>
                </a:lnTo>
                <a:lnTo>
                  <a:pt x="7536439" y="120919"/>
                </a:lnTo>
                <a:lnTo>
                  <a:pt x="7573228" y="147525"/>
                </a:lnTo>
                <a:lnTo>
                  <a:pt x="7608192" y="176379"/>
                </a:lnTo>
                <a:lnTo>
                  <a:pt x="7641224" y="207375"/>
                </a:lnTo>
                <a:lnTo>
                  <a:pt x="7672220" y="240407"/>
                </a:lnTo>
                <a:lnTo>
                  <a:pt x="7701074" y="275371"/>
                </a:lnTo>
                <a:lnTo>
                  <a:pt x="7727680" y="312160"/>
                </a:lnTo>
                <a:lnTo>
                  <a:pt x="7751934" y="350670"/>
                </a:lnTo>
                <a:lnTo>
                  <a:pt x="7773729" y="390795"/>
                </a:lnTo>
                <a:lnTo>
                  <a:pt x="7792960" y="432429"/>
                </a:lnTo>
                <a:lnTo>
                  <a:pt x="7809521" y="475466"/>
                </a:lnTo>
                <a:lnTo>
                  <a:pt x="7823308" y="519803"/>
                </a:lnTo>
                <a:lnTo>
                  <a:pt x="7834215" y="565332"/>
                </a:lnTo>
                <a:lnTo>
                  <a:pt x="7842136" y="611949"/>
                </a:lnTo>
                <a:lnTo>
                  <a:pt x="7846966" y="659549"/>
                </a:lnTo>
                <a:lnTo>
                  <a:pt x="7848600" y="708025"/>
                </a:lnTo>
                <a:lnTo>
                  <a:pt x="7848600" y="3540125"/>
                </a:lnTo>
                <a:lnTo>
                  <a:pt x="7846966" y="3588599"/>
                </a:lnTo>
                <a:lnTo>
                  <a:pt x="7842136" y="3636197"/>
                </a:lnTo>
                <a:lnTo>
                  <a:pt x="7834215" y="3682813"/>
                </a:lnTo>
                <a:lnTo>
                  <a:pt x="7823308" y="3728342"/>
                </a:lnTo>
                <a:lnTo>
                  <a:pt x="7809521" y="3772678"/>
                </a:lnTo>
                <a:lnTo>
                  <a:pt x="7792960" y="3815715"/>
                </a:lnTo>
                <a:lnTo>
                  <a:pt x="7773729" y="3857349"/>
                </a:lnTo>
                <a:lnTo>
                  <a:pt x="7751934" y="3897473"/>
                </a:lnTo>
                <a:lnTo>
                  <a:pt x="7727680" y="3935983"/>
                </a:lnTo>
                <a:lnTo>
                  <a:pt x="7701074" y="3972773"/>
                </a:lnTo>
                <a:lnTo>
                  <a:pt x="7672220" y="4007737"/>
                </a:lnTo>
                <a:lnTo>
                  <a:pt x="7641224" y="4040770"/>
                </a:lnTo>
                <a:lnTo>
                  <a:pt x="7608192" y="4071766"/>
                </a:lnTo>
                <a:lnTo>
                  <a:pt x="7573228" y="4100620"/>
                </a:lnTo>
                <a:lnTo>
                  <a:pt x="7536439" y="4127227"/>
                </a:lnTo>
                <a:lnTo>
                  <a:pt x="7497929" y="4151481"/>
                </a:lnTo>
                <a:lnTo>
                  <a:pt x="7457804" y="4173276"/>
                </a:lnTo>
                <a:lnTo>
                  <a:pt x="7416170" y="4192508"/>
                </a:lnTo>
                <a:lnTo>
                  <a:pt x="7373133" y="4209070"/>
                </a:lnTo>
                <a:lnTo>
                  <a:pt x="7328796" y="4222857"/>
                </a:lnTo>
                <a:lnTo>
                  <a:pt x="7283267" y="4233764"/>
                </a:lnTo>
                <a:lnTo>
                  <a:pt x="7236650" y="4241686"/>
                </a:lnTo>
                <a:lnTo>
                  <a:pt x="7189050" y="4246516"/>
                </a:lnTo>
                <a:lnTo>
                  <a:pt x="7140575" y="4248150"/>
                </a:lnTo>
                <a:lnTo>
                  <a:pt x="708025" y="4248150"/>
                </a:lnTo>
                <a:lnTo>
                  <a:pt x="659550" y="4246516"/>
                </a:lnTo>
                <a:lnTo>
                  <a:pt x="611952" y="4241686"/>
                </a:lnTo>
                <a:lnTo>
                  <a:pt x="565336" y="4233764"/>
                </a:lnTo>
                <a:lnTo>
                  <a:pt x="519807" y="4222857"/>
                </a:lnTo>
                <a:lnTo>
                  <a:pt x="475471" y="4209070"/>
                </a:lnTo>
                <a:lnTo>
                  <a:pt x="432434" y="4192508"/>
                </a:lnTo>
                <a:lnTo>
                  <a:pt x="390800" y="4173276"/>
                </a:lnTo>
                <a:lnTo>
                  <a:pt x="350676" y="4151481"/>
                </a:lnTo>
                <a:lnTo>
                  <a:pt x="312166" y="4127227"/>
                </a:lnTo>
                <a:lnTo>
                  <a:pt x="275376" y="4100620"/>
                </a:lnTo>
                <a:lnTo>
                  <a:pt x="240412" y="4071766"/>
                </a:lnTo>
                <a:lnTo>
                  <a:pt x="207379" y="4040770"/>
                </a:lnTo>
                <a:lnTo>
                  <a:pt x="176383" y="4007737"/>
                </a:lnTo>
                <a:lnTo>
                  <a:pt x="147529" y="3972773"/>
                </a:lnTo>
                <a:lnTo>
                  <a:pt x="120922" y="3935983"/>
                </a:lnTo>
                <a:lnTo>
                  <a:pt x="96668" y="3897473"/>
                </a:lnTo>
                <a:lnTo>
                  <a:pt x="74873" y="3857349"/>
                </a:lnTo>
                <a:lnTo>
                  <a:pt x="55641" y="3815715"/>
                </a:lnTo>
                <a:lnTo>
                  <a:pt x="39079" y="3772678"/>
                </a:lnTo>
                <a:lnTo>
                  <a:pt x="25292" y="3728342"/>
                </a:lnTo>
                <a:lnTo>
                  <a:pt x="14385" y="3682813"/>
                </a:lnTo>
                <a:lnTo>
                  <a:pt x="6463" y="3636197"/>
                </a:lnTo>
                <a:lnTo>
                  <a:pt x="1633" y="3588599"/>
                </a:lnTo>
                <a:lnTo>
                  <a:pt x="0" y="3540125"/>
                </a:lnTo>
                <a:lnTo>
                  <a:pt x="0" y="7080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/>
          <p:cNvSpPr/>
          <p:nvPr/>
        </p:nvSpPr>
        <p:spPr>
          <a:xfrm>
            <a:off x="4857751" y="2105022"/>
            <a:ext cx="4114800" cy="2609851"/>
          </a:xfrm>
          <a:custGeom>
            <a:avLst/>
            <a:gdLst/>
            <a:ahLst/>
            <a:cxnLst/>
            <a:rect l="l" t="t" r="r" b="b"/>
            <a:pathLst>
              <a:path w="7848600" h="4248150">
                <a:moveTo>
                  <a:pt x="0" y="708025"/>
                </a:moveTo>
                <a:lnTo>
                  <a:pt x="1633" y="659549"/>
                </a:lnTo>
                <a:lnTo>
                  <a:pt x="6463" y="611949"/>
                </a:lnTo>
                <a:lnTo>
                  <a:pt x="14385" y="565332"/>
                </a:lnTo>
                <a:lnTo>
                  <a:pt x="25292" y="519803"/>
                </a:lnTo>
                <a:lnTo>
                  <a:pt x="39079" y="475466"/>
                </a:lnTo>
                <a:lnTo>
                  <a:pt x="55641" y="432429"/>
                </a:lnTo>
                <a:lnTo>
                  <a:pt x="74873" y="390795"/>
                </a:lnTo>
                <a:lnTo>
                  <a:pt x="96668" y="350670"/>
                </a:lnTo>
                <a:lnTo>
                  <a:pt x="120922" y="312160"/>
                </a:lnTo>
                <a:lnTo>
                  <a:pt x="147529" y="275371"/>
                </a:lnTo>
                <a:lnTo>
                  <a:pt x="176383" y="240407"/>
                </a:lnTo>
                <a:lnTo>
                  <a:pt x="207379" y="207375"/>
                </a:lnTo>
                <a:lnTo>
                  <a:pt x="240412" y="176379"/>
                </a:lnTo>
                <a:lnTo>
                  <a:pt x="275376" y="147525"/>
                </a:lnTo>
                <a:lnTo>
                  <a:pt x="312166" y="120919"/>
                </a:lnTo>
                <a:lnTo>
                  <a:pt x="350676" y="96665"/>
                </a:lnTo>
                <a:lnTo>
                  <a:pt x="390800" y="74870"/>
                </a:lnTo>
                <a:lnTo>
                  <a:pt x="432434" y="55639"/>
                </a:lnTo>
                <a:lnTo>
                  <a:pt x="475471" y="39078"/>
                </a:lnTo>
                <a:lnTo>
                  <a:pt x="519807" y="25291"/>
                </a:lnTo>
                <a:lnTo>
                  <a:pt x="565336" y="14384"/>
                </a:lnTo>
                <a:lnTo>
                  <a:pt x="611952" y="6463"/>
                </a:lnTo>
                <a:lnTo>
                  <a:pt x="659550" y="1633"/>
                </a:lnTo>
                <a:lnTo>
                  <a:pt x="708025" y="0"/>
                </a:lnTo>
                <a:lnTo>
                  <a:pt x="7140575" y="0"/>
                </a:lnTo>
                <a:lnTo>
                  <a:pt x="7189050" y="1633"/>
                </a:lnTo>
                <a:lnTo>
                  <a:pt x="7236650" y="6463"/>
                </a:lnTo>
                <a:lnTo>
                  <a:pt x="7283267" y="14384"/>
                </a:lnTo>
                <a:lnTo>
                  <a:pt x="7328796" y="25291"/>
                </a:lnTo>
                <a:lnTo>
                  <a:pt x="7373133" y="39078"/>
                </a:lnTo>
                <a:lnTo>
                  <a:pt x="7416170" y="55639"/>
                </a:lnTo>
                <a:lnTo>
                  <a:pt x="7457804" y="74870"/>
                </a:lnTo>
                <a:lnTo>
                  <a:pt x="7497929" y="96665"/>
                </a:lnTo>
                <a:lnTo>
                  <a:pt x="7536439" y="120919"/>
                </a:lnTo>
                <a:lnTo>
                  <a:pt x="7573228" y="147525"/>
                </a:lnTo>
                <a:lnTo>
                  <a:pt x="7608192" y="176379"/>
                </a:lnTo>
                <a:lnTo>
                  <a:pt x="7641224" y="207375"/>
                </a:lnTo>
                <a:lnTo>
                  <a:pt x="7672220" y="240407"/>
                </a:lnTo>
                <a:lnTo>
                  <a:pt x="7701074" y="275371"/>
                </a:lnTo>
                <a:lnTo>
                  <a:pt x="7727680" y="312160"/>
                </a:lnTo>
                <a:lnTo>
                  <a:pt x="7751934" y="350670"/>
                </a:lnTo>
                <a:lnTo>
                  <a:pt x="7773729" y="390795"/>
                </a:lnTo>
                <a:lnTo>
                  <a:pt x="7792960" y="432429"/>
                </a:lnTo>
                <a:lnTo>
                  <a:pt x="7809521" y="475466"/>
                </a:lnTo>
                <a:lnTo>
                  <a:pt x="7823308" y="519803"/>
                </a:lnTo>
                <a:lnTo>
                  <a:pt x="7834215" y="565332"/>
                </a:lnTo>
                <a:lnTo>
                  <a:pt x="7842136" y="611949"/>
                </a:lnTo>
                <a:lnTo>
                  <a:pt x="7846966" y="659549"/>
                </a:lnTo>
                <a:lnTo>
                  <a:pt x="7848600" y="708025"/>
                </a:lnTo>
                <a:lnTo>
                  <a:pt x="7848600" y="3540125"/>
                </a:lnTo>
                <a:lnTo>
                  <a:pt x="7846966" y="3588599"/>
                </a:lnTo>
                <a:lnTo>
                  <a:pt x="7842136" y="3636197"/>
                </a:lnTo>
                <a:lnTo>
                  <a:pt x="7834215" y="3682813"/>
                </a:lnTo>
                <a:lnTo>
                  <a:pt x="7823308" y="3728342"/>
                </a:lnTo>
                <a:lnTo>
                  <a:pt x="7809521" y="3772678"/>
                </a:lnTo>
                <a:lnTo>
                  <a:pt x="7792960" y="3815715"/>
                </a:lnTo>
                <a:lnTo>
                  <a:pt x="7773729" y="3857349"/>
                </a:lnTo>
                <a:lnTo>
                  <a:pt x="7751934" y="3897473"/>
                </a:lnTo>
                <a:lnTo>
                  <a:pt x="7727680" y="3935983"/>
                </a:lnTo>
                <a:lnTo>
                  <a:pt x="7701074" y="3972773"/>
                </a:lnTo>
                <a:lnTo>
                  <a:pt x="7672220" y="4007737"/>
                </a:lnTo>
                <a:lnTo>
                  <a:pt x="7641224" y="4040770"/>
                </a:lnTo>
                <a:lnTo>
                  <a:pt x="7608192" y="4071766"/>
                </a:lnTo>
                <a:lnTo>
                  <a:pt x="7573228" y="4100620"/>
                </a:lnTo>
                <a:lnTo>
                  <a:pt x="7536439" y="4127227"/>
                </a:lnTo>
                <a:lnTo>
                  <a:pt x="7497929" y="4151481"/>
                </a:lnTo>
                <a:lnTo>
                  <a:pt x="7457804" y="4173276"/>
                </a:lnTo>
                <a:lnTo>
                  <a:pt x="7416170" y="4192508"/>
                </a:lnTo>
                <a:lnTo>
                  <a:pt x="7373133" y="4209070"/>
                </a:lnTo>
                <a:lnTo>
                  <a:pt x="7328796" y="4222857"/>
                </a:lnTo>
                <a:lnTo>
                  <a:pt x="7283267" y="4233764"/>
                </a:lnTo>
                <a:lnTo>
                  <a:pt x="7236650" y="4241686"/>
                </a:lnTo>
                <a:lnTo>
                  <a:pt x="7189050" y="4246516"/>
                </a:lnTo>
                <a:lnTo>
                  <a:pt x="7140575" y="4248150"/>
                </a:lnTo>
                <a:lnTo>
                  <a:pt x="708025" y="4248150"/>
                </a:lnTo>
                <a:lnTo>
                  <a:pt x="659550" y="4246516"/>
                </a:lnTo>
                <a:lnTo>
                  <a:pt x="611952" y="4241686"/>
                </a:lnTo>
                <a:lnTo>
                  <a:pt x="565336" y="4233764"/>
                </a:lnTo>
                <a:lnTo>
                  <a:pt x="519807" y="4222857"/>
                </a:lnTo>
                <a:lnTo>
                  <a:pt x="475471" y="4209070"/>
                </a:lnTo>
                <a:lnTo>
                  <a:pt x="432434" y="4192508"/>
                </a:lnTo>
                <a:lnTo>
                  <a:pt x="390800" y="4173276"/>
                </a:lnTo>
                <a:lnTo>
                  <a:pt x="350676" y="4151481"/>
                </a:lnTo>
                <a:lnTo>
                  <a:pt x="312166" y="4127227"/>
                </a:lnTo>
                <a:lnTo>
                  <a:pt x="275376" y="4100620"/>
                </a:lnTo>
                <a:lnTo>
                  <a:pt x="240412" y="4071766"/>
                </a:lnTo>
                <a:lnTo>
                  <a:pt x="207379" y="4040770"/>
                </a:lnTo>
                <a:lnTo>
                  <a:pt x="176383" y="4007737"/>
                </a:lnTo>
                <a:lnTo>
                  <a:pt x="147529" y="3972773"/>
                </a:lnTo>
                <a:lnTo>
                  <a:pt x="120922" y="3935983"/>
                </a:lnTo>
                <a:lnTo>
                  <a:pt x="96668" y="3897473"/>
                </a:lnTo>
                <a:lnTo>
                  <a:pt x="74873" y="3857349"/>
                </a:lnTo>
                <a:lnTo>
                  <a:pt x="55641" y="3815715"/>
                </a:lnTo>
                <a:lnTo>
                  <a:pt x="39079" y="3772678"/>
                </a:lnTo>
                <a:lnTo>
                  <a:pt x="25292" y="3728342"/>
                </a:lnTo>
                <a:lnTo>
                  <a:pt x="14385" y="3682813"/>
                </a:lnTo>
                <a:lnTo>
                  <a:pt x="6463" y="3636197"/>
                </a:lnTo>
                <a:lnTo>
                  <a:pt x="1633" y="3588599"/>
                </a:lnTo>
                <a:lnTo>
                  <a:pt x="0" y="3540125"/>
                </a:lnTo>
                <a:lnTo>
                  <a:pt x="0" y="7080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295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193" y="2267338"/>
            <a:ext cx="8217663" cy="998375"/>
          </a:xfrm>
        </p:spPr>
        <p:txBody>
          <a:bodyPr/>
          <a:lstStyle/>
          <a:p>
            <a:r>
              <a:rPr lang="en-US" sz="7200" dirty="0" smtClean="0"/>
              <a:t>Spring Framework</a:t>
            </a:r>
            <a:endParaRPr lang="en-US" sz="7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180" y="-25032"/>
            <a:ext cx="1014519" cy="1014519"/>
          </a:xfrm>
          <a:prstGeom prst="rect">
            <a:avLst/>
          </a:prstGeom>
        </p:spPr>
      </p:pic>
      <p:sp>
        <p:nvSpPr>
          <p:cNvPr id="8" name="Shape 210"/>
          <p:cNvSpPr txBox="1">
            <a:spLocks/>
          </p:cNvSpPr>
          <p:nvPr/>
        </p:nvSpPr>
        <p:spPr>
          <a:xfrm>
            <a:off x="29757" y="4717586"/>
            <a:ext cx="5926914" cy="38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None/>
            </a:pPr>
            <a:r>
              <a:rPr lang="en-US" sz="1000" dirty="0" err="1" smtClean="0"/>
              <a:t>ph</a:t>
            </a:r>
            <a:r>
              <a:rPr lang="en-US" sz="1000" dirty="0" smtClean="0"/>
              <a:t> </a:t>
            </a:r>
            <a:r>
              <a:rPr lang="en-US" sz="1000" dirty="0"/>
              <a:t>n</a:t>
            </a:r>
            <a:r>
              <a:rPr lang="en-US" sz="1000" dirty="0" smtClean="0"/>
              <a:t>o: </a:t>
            </a:r>
            <a:r>
              <a:rPr lang="en-US" sz="1000" dirty="0" smtClean="0">
                <a:hlinkClick r:id="rId4"/>
              </a:rPr>
              <a:t>9513216462</a:t>
            </a:r>
            <a:r>
              <a:rPr lang="en-US" sz="1000" dirty="0" smtClean="0"/>
              <a:t> | email : </a:t>
            </a:r>
            <a:r>
              <a:rPr lang="en-US" sz="1000" dirty="0" smtClean="0">
                <a:hlinkClick r:id="rId5"/>
              </a:rPr>
              <a:t>info@emexotechnologies.com</a:t>
            </a:r>
            <a:r>
              <a:rPr lang="en-US" sz="1000" dirty="0" smtClean="0"/>
              <a:t> | website: </a:t>
            </a:r>
            <a:r>
              <a:rPr lang="en-US" sz="1000" dirty="0" smtClean="0">
                <a:hlinkClick r:id="rId6"/>
              </a:rPr>
              <a:t>https://www.emexotechnologies.com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5370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949619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The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spring boot annotations are mostly placed in 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org.springframework.boot.autoconfigure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and 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org.springframework.boot.autoconfigure.condition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packages.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399" y="119777"/>
            <a:ext cx="583882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Spring Boot </a:t>
            </a:r>
            <a:r>
              <a:rPr lang="en-US" dirty="0" smtClean="0"/>
              <a:t>Annotations</a:t>
            </a:r>
            <a:endParaRPr spc="-1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152399" y="4849763"/>
            <a:ext cx="6334125" cy="307777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no: +91 9513216462 | email : info@emexotechnologies.com | website: https://www.emexotechnologies.com</a:t>
            </a:r>
          </a:p>
        </p:txBody>
      </p:sp>
    </p:spTree>
    <p:extLst>
      <p:ext uri="{BB962C8B-B14F-4D97-AF65-F5344CB8AC3E}">
        <p14:creationId xmlns:p14="http://schemas.microsoft.com/office/powerpoint/2010/main" val="32556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18498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@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SpringBootApplication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annotation enable all able things in one step. It enables the three features: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@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EnableAutoConfiguration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: enable auto-configuration mechanism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@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ComponentScan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: enable @Component scan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@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SpringBootConfiguration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: register extra beans in the </a:t>
            </a: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context</a:t>
            </a: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399" y="119777"/>
            <a:ext cx="583882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@</a:t>
            </a:r>
            <a:r>
              <a:rPr lang="en-US" dirty="0" err="1"/>
              <a:t>SpringBootApplication</a:t>
            </a:r>
            <a:endParaRPr spc="-1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152399" y="4849763"/>
            <a:ext cx="6334125" cy="307777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no: +91 9513216462 | email : info@emexotechnologies.com | website: https://www.emexotechnologies.com</a:t>
            </a:r>
          </a:p>
        </p:txBody>
      </p:sp>
    </p:spTree>
    <p:extLst>
      <p:ext uri="{BB962C8B-B14F-4D97-AF65-F5344CB8AC3E}">
        <p14:creationId xmlns:p14="http://schemas.microsoft.com/office/powerpoint/2010/main" val="401918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399" y="119777"/>
            <a:ext cx="583882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@</a:t>
            </a:r>
            <a:r>
              <a:rPr lang="en-US" dirty="0" err="1" smtClean="0"/>
              <a:t>SpringBootApplication</a:t>
            </a:r>
            <a:r>
              <a:rPr lang="en-US" dirty="0" smtClean="0"/>
              <a:t> (Contd..)</a:t>
            </a:r>
            <a:endParaRPr spc="-1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152399" y="4849763"/>
            <a:ext cx="6334125" cy="307777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no: +91 9513216462 | email : info@emexotechnologies.com | website: https://www.emexotechnologies.com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771525" y="1232922"/>
            <a:ext cx="75723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kern="1200" spc="-5" dirty="0" smtClean="0">
              <a:solidFill>
                <a:srgbClr val="993300"/>
              </a:solidFill>
            </a:endParaRPr>
          </a:p>
          <a:p>
            <a:endParaRPr lang="en-US" sz="1800" kern="1200" spc="-5" dirty="0">
              <a:solidFill>
                <a:srgbClr val="993300"/>
              </a:solidFill>
            </a:endParaRPr>
          </a:p>
          <a:p>
            <a:r>
              <a:rPr lang="en-US" sz="1800" kern="1200" spc="-5" dirty="0" smtClean="0">
                <a:solidFill>
                  <a:srgbClr val="993300"/>
                </a:solidFill>
              </a:rPr>
              <a:t>import </a:t>
            </a:r>
            <a:r>
              <a:rPr lang="en-US" sz="1800" kern="1200" spc="-5" dirty="0" err="1">
                <a:solidFill>
                  <a:srgbClr val="993300"/>
                </a:solidFill>
              </a:rPr>
              <a:t>org.springframework.boot.SpringApplication</a:t>
            </a:r>
            <a:r>
              <a:rPr lang="en-US" sz="1800" kern="1200" spc="-5" dirty="0">
                <a:solidFill>
                  <a:srgbClr val="993300"/>
                </a:solidFill>
              </a:rPr>
              <a:t>;</a:t>
            </a:r>
          </a:p>
          <a:p>
            <a:r>
              <a:rPr lang="en-US" sz="1800" kern="1200" spc="-5" dirty="0">
                <a:solidFill>
                  <a:srgbClr val="993300"/>
                </a:solidFill>
              </a:rPr>
              <a:t>import </a:t>
            </a:r>
            <a:r>
              <a:rPr lang="en-US" sz="1800" kern="1200" spc="-5" dirty="0" err="1">
                <a:solidFill>
                  <a:srgbClr val="993300"/>
                </a:solidFill>
              </a:rPr>
              <a:t>org.springframework.boot.autoconfigure.SpringBootApplication</a:t>
            </a:r>
            <a:r>
              <a:rPr lang="en-US" sz="1800" kern="1200" spc="-5" dirty="0">
                <a:solidFill>
                  <a:srgbClr val="993300"/>
                </a:solidFill>
              </a:rPr>
              <a:t>;</a:t>
            </a:r>
          </a:p>
          <a:p>
            <a:r>
              <a:rPr lang="en-US" sz="1800" kern="1200" spc="-5" dirty="0">
                <a:solidFill>
                  <a:srgbClr val="993300"/>
                </a:solidFill>
              </a:rPr>
              <a:t> </a:t>
            </a:r>
          </a:p>
          <a:p>
            <a:r>
              <a:rPr lang="en-US" sz="1800" kern="1200" spc="-5" dirty="0">
                <a:solidFill>
                  <a:srgbClr val="993300"/>
                </a:solidFill>
              </a:rPr>
              <a:t>@</a:t>
            </a:r>
            <a:r>
              <a:rPr lang="en-US" sz="1800" kern="1200" spc="-5" dirty="0" err="1">
                <a:solidFill>
                  <a:srgbClr val="993300"/>
                </a:solidFill>
              </a:rPr>
              <a:t>SpringBootApplication</a:t>
            </a:r>
            <a:endParaRPr lang="en-US" sz="1800" kern="1200" spc="-5" dirty="0">
              <a:solidFill>
                <a:srgbClr val="993300"/>
              </a:solidFill>
            </a:endParaRPr>
          </a:p>
          <a:p>
            <a:r>
              <a:rPr lang="en-US" sz="1800" kern="1200" spc="-5" dirty="0">
                <a:solidFill>
                  <a:srgbClr val="993300"/>
                </a:solidFill>
              </a:rPr>
              <a:t>public class Application {</a:t>
            </a:r>
          </a:p>
          <a:p>
            <a:r>
              <a:rPr lang="en-US" sz="1800" kern="1200" spc="-5" dirty="0">
                <a:solidFill>
                  <a:srgbClr val="993300"/>
                </a:solidFill>
              </a:rPr>
              <a:t> </a:t>
            </a:r>
          </a:p>
          <a:p>
            <a:r>
              <a:rPr lang="en-US" sz="1800" kern="1200" spc="-5" dirty="0">
                <a:solidFill>
                  <a:srgbClr val="993300"/>
                </a:solidFill>
              </a:rPr>
              <a:t>    public static void main(String[] </a:t>
            </a:r>
            <a:r>
              <a:rPr lang="en-US" sz="1800" kern="1200" spc="-5" dirty="0" err="1">
                <a:solidFill>
                  <a:srgbClr val="993300"/>
                </a:solidFill>
              </a:rPr>
              <a:t>args</a:t>
            </a:r>
            <a:r>
              <a:rPr lang="en-US" sz="1800" kern="1200" spc="-5" dirty="0">
                <a:solidFill>
                  <a:srgbClr val="993300"/>
                </a:solidFill>
              </a:rPr>
              <a:t>) {</a:t>
            </a:r>
          </a:p>
          <a:p>
            <a:r>
              <a:rPr lang="en-US" sz="1800" kern="1200" spc="-5" dirty="0">
                <a:solidFill>
                  <a:srgbClr val="993300"/>
                </a:solidFill>
              </a:rPr>
              <a:t>        </a:t>
            </a:r>
            <a:r>
              <a:rPr lang="en-US" sz="1800" kern="1200" spc="-5" dirty="0" err="1">
                <a:solidFill>
                  <a:srgbClr val="993300"/>
                </a:solidFill>
              </a:rPr>
              <a:t>SpringApplication.run</a:t>
            </a:r>
            <a:r>
              <a:rPr lang="en-US" sz="1800" kern="1200" spc="-5" dirty="0">
                <a:solidFill>
                  <a:srgbClr val="993300"/>
                </a:solidFill>
              </a:rPr>
              <a:t>(</a:t>
            </a:r>
            <a:r>
              <a:rPr lang="en-US" sz="1800" kern="1200" spc="-5" dirty="0" err="1">
                <a:solidFill>
                  <a:srgbClr val="993300"/>
                </a:solidFill>
              </a:rPr>
              <a:t>Application.class</a:t>
            </a:r>
            <a:r>
              <a:rPr lang="en-US" sz="1800" kern="1200" spc="-5" dirty="0">
                <a:solidFill>
                  <a:srgbClr val="993300"/>
                </a:solidFill>
              </a:rPr>
              <a:t>, </a:t>
            </a:r>
            <a:r>
              <a:rPr lang="en-US" sz="1800" kern="1200" spc="-5" dirty="0" err="1">
                <a:solidFill>
                  <a:srgbClr val="993300"/>
                </a:solidFill>
              </a:rPr>
              <a:t>args</a:t>
            </a:r>
            <a:r>
              <a:rPr lang="en-US" sz="1800" kern="1200" spc="-5" dirty="0">
                <a:solidFill>
                  <a:srgbClr val="993300"/>
                </a:solidFill>
              </a:rPr>
              <a:t>);</a:t>
            </a:r>
          </a:p>
          <a:p>
            <a:r>
              <a:rPr lang="en-US" sz="1800" kern="1200" spc="-5" dirty="0">
                <a:solidFill>
                  <a:srgbClr val="993300"/>
                </a:solidFill>
              </a:rPr>
              <a:t>    } </a:t>
            </a:r>
          </a:p>
          <a:p>
            <a:r>
              <a:rPr lang="en-US" sz="1800" kern="1200" spc="-5" dirty="0">
                <a:solidFill>
                  <a:srgbClr val="993300"/>
                </a:solidFill>
              </a:rPr>
              <a:t>}</a:t>
            </a:r>
          </a:p>
        </p:txBody>
      </p:sp>
      <p:sp>
        <p:nvSpPr>
          <p:cNvPr id="8" name="object 3"/>
          <p:cNvSpPr/>
          <p:nvPr/>
        </p:nvSpPr>
        <p:spPr>
          <a:xfrm>
            <a:off x="288620" y="1661547"/>
            <a:ext cx="8131480" cy="3110478"/>
          </a:xfrm>
          <a:custGeom>
            <a:avLst/>
            <a:gdLst/>
            <a:ahLst/>
            <a:cxnLst/>
            <a:rect l="l" t="t" r="r" b="b"/>
            <a:pathLst>
              <a:path w="7848600" h="4248150">
                <a:moveTo>
                  <a:pt x="0" y="708025"/>
                </a:moveTo>
                <a:lnTo>
                  <a:pt x="1633" y="659549"/>
                </a:lnTo>
                <a:lnTo>
                  <a:pt x="6463" y="611949"/>
                </a:lnTo>
                <a:lnTo>
                  <a:pt x="14385" y="565332"/>
                </a:lnTo>
                <a:lnTo>
                  <a:pt x="25292" y="519803"/>
                </a:lnTo>
                <a:lnTo>
                  <a:pt x="39079" y="475466"/>
                </a:lnTo>
                <a:lnTo>
                  <a:pt x="55641" y="432429"/>
                </a:lnTo>
                <a:lnTo>
                  <a:pt x="74873" y="390795"/>
                </a:lnTo>
                <a:lnTo>
                  <a:pt x="96668" y="350670"/>
                </a:lnTo>
                <a:lnTo>
                  <a:pt x="120922" y="312160"/>
                </a:lnTo>
                <a:lnTo>
                  <a:pt x="147529" y="275371"/>
                </a:lnTo>
                <a:lnTo>
                  <a:pt x="176383" y="240407"/>
                </a:lnTo>
                <a:lnTo>
                  <a:pt x="207379" y="207375"/>
                </a:lnTo>
                <a:lnTo>
                  <a:pt x="240412" y="176379"/>
                </a:lnTo>
                <a:lnTo>
                  <a:pt x="275376" y="147525"/>
                </a:lnTo>
                <a:lnTo>
                  <a:pt x="312166" y="120919"/>
                </a:lnTo>
                <a:lnTo>
                  <a:pt x="350676" y="96665"/>
                </a:lnTo>
                <a:lnTo>
                  <a:pt x="390800" y="74870"/>
                </a:lnTo>
                <a:lnTo>
                  <a:pt x="432434" y="55639"/>
                </a:lnTo>
                <a:lnTo>
                  <a:pt x="475471" y="39078"/>
                </a:lnTo>
                <a:lnTo>
                  <a:pt x="519807" y="25291"/>
                </a:lnTo>
                <a:lnTo>
                  <a:pt x="565336" y="14384"/>
                </a:lnTo>
                <a:lnTo>
                  <a:pt x="611952" y="6463"/>
                </a:lnTo>
                <a:lnTo>
                  <a:pt x="659550" y="1633"/>
                </a:lnTo>
                <a:lnTo>
                  <a:pt x="708025" y="0"/>
                </a:lnTo>
                <a:lnTo>
                  <a:pt x="7140575" y="0"/>
                </a:lnTo>
                <a:lnTo>
                  <a:pt x="7189050" y="1633"/>
                </a:lnTo>
                <a:lnTo>
                  <a:pt x="7236650" y="6463"/>
                </a:lnTo>
                <a:lnTo>
                  <a:pt x="7283267" y="14384"/>
                </a:lnTo>
                <a:lnTo>
                  <a:pt x="7328796" y="25291"/>
                </a:lnTo>
                <a:lnTo>
                  <a:pt x="7373133" y="39078"/>
                </a:lnTo>
                <a:lnTo>
                  <a:pt x="7416170" y="55639"/>
                </a:lnTo>
                <a:lnTo>
                  <a:pt x="7457804" y="74870"/>
                </a:lnTo>
                <a:lnTo>
                  <a:pt x="7497929" y="96665"/>
                </a:lnTo>
                <a:lnTo>
                  <a:pt x="7536439" y="120919"/>
                </a:lnTo>
                <a:lnTo>
                  <a:pt x="7573228" y="147525"/>
                </a:lnTo>
                <a:lnTo>
                  <a:pt x="7608192" y="176379"/>
                </a:lnTo>
                <a:lnTo>
                  <a:pt x="7641224" y="207375"/>
                </a:lnTo>
                <a:lnTo>
                  <a:pt x="7672220" y="240407"/>
                </a:lnTo>
                <a:lnTo>
                  <a:pt x="7701074" y="275371"/>
                </a:lnTo>
                <a:lnTo>
                  <a:pt x="7727680" y="312160"/>
                </a:lnTo>
                <a:lnTo>
                  <a:pt x="7751934" y="350670"/>
                </a:lnTo>
                <a:lnTo>
                  <a:pt x="7773729" y="390795"/>
                </a:lnTo>
                <a:lnTo>
                  <a:pt x="7792960" y="432429"/>
                </a:lnTo>
                <a:lnTo>
                  <a:pt x="7809521" y="475466"/>
                </a:lnTo>
                <a:lnTo>
                  <a:pt x="7823308" y="519803"/>
                </a:lnTo>
                <a:lnTo>
                  <a:pt x="7834215" y="565332"/>
                </a:lnTo>
                <a:lnTo>
                  <a:pt x="7842136" y="611949"/>
                </a:lnTo>
                <a:lnTo>
                  <a:pt x="7846966" y="659549"/>
                </a:lnTo>
                <a:lnTo>
                  <a:pt x="7848600" y="708025"/>
                </a:lnTo>
                <a:lnTo>
                  <a:pt x="7848600" y="3540125"/>
                </a:lnTo>
                <a:lnTo>
                  <a:pt x="7846966" y="3588599"/>
                </a:lnTo>
                <a:lnTo>
                  <a:pt x="7842136" y="3636197"/>
                </a:lnTo>
                <a:lnTo>
                  <a:pt x="7834215" y="3682813"/>
                </a:lnTo>
                <a:lnTo>
                  <a:pt x="7823308" y="3728342"/>
                </a:lnTo>
                <a:lnTo>
                  <a:pt x="7809521" y="3772678"/>
                </a:lnTo>
                <a:lnTo>
                  <a:pt x="7792960" y="3815715"/>
                </a:lnTo>
                <a:lnTo>
                  <a:pt x="7773729" y="3857349"/>
                </a:lnTo>
                <a:lnTo>
                  <a:pt x="7751934" y="3897473"/>
                </a:lnTo>
                <a:lnTo>
                  <a:pt x="7727680" y="3935983"/>
                </a:lnTo>
                <a:lnTo>
                  <a:pt x="7701074" y="3972773"/>
                </a:lnTo>
                <a:lnTo>
                  <a:pt x="7672220" y="4007737"/>
                </a:lnTo>
                <a:lnTo>
                  <a:pt x="7641224" y="4040770"/>
                </a:lnTo>
                <a:lnTo>
                  <a:pt x="7608192" y="4071766"/>
                </a:lnTo>
                <a:lnTo>
                  <a:pt x="7573228" y="4100620"/>
                </a:lnTo>
                <a:lnTo>
                  <a:pt x="7536439" y="4127227"/>
                </a:lnTo>
                <a:lnTo>
                  <a:pt x="7497929" y="4151481"/>
                </a:lnTo>
                <a:lnTo>
                  <a:pt x="7457804" y="4173276"/>
                </a:lnTo>
                <a:lnTo>
                  <a:pt x="7416170" y="4192508"/>
                </a:lnTo>
                <a:lnTo>
                  <a:pt x="7373133" y="4209070"/>
                </a:lnTo>
                <a:lnTo>
                  <a:pt x="7328796" y="4222857"/>
                </a:lnTo>
                <a:lnTo>
                  <a:pt x="7283267" y="4233764"/>
                </a:lnTo>
                <a:lnTo>
                  <a:pt x="7236650" y="4241686"/>
                </a:lnTo>
                <a:lnTo>
                  <a:pt x="7189050" y="4246516"/>
                </a:lnTo>
                <a:lnTo>
                  <a:pt x="7140575" y="4248150"/>
                </a:lnTo>
                <a:lnTo>
                  <a:pt x="708025" y="4248150"/>
                </a:lnTo>
                <a:lnTo>
                  <a:pt x="659550" y="4246516"/>
                </a:lnTo>
                <a:lnTo>
                  <a:pt x="611952" y="4241686"/>
                </a:lnTo>
                <a:lnTo>
                  <a:pt x="565336" y="4233764"/>
                </a:lnTo>
                <a:lnTo>
                  <a:pt x="519807" y="4222857"/>
                </a:lnTo>
                <a:lnTo>
                  <a:pt x="475471" y="4209070"/>
                </a:lnTo>
                <a:lnTo>
                  <a:pt x="432434" y="4192508"/>
                </a:lnTo>
                <a:lnTo>
                  <a:pt x="390800" y="4173276"/>
                </a:lnTo>
                <a:lnTo>
                  <a:pt x="350676" y="4151481"/>
                </a:lnTo>
                <a:lnTo>
                  <a:pt x="312166" y="4127227"/>
                </a:lnTo>
                <a:lnTo>
                  <a:pt x="275376" y="4100620"/>
                </a:lnTo>
                <a:lnTo>
                  <a:pt x="240412" y="4071766"/>
                </a:lnTo>
                <a:lnTo>
                  <a:pt x="207379" y="4040770"/>
                </a:lnTo>
                <a:lnTo>
                  <a:pt x="176383" y="4007737"/>
                </a:lnTo>
                <a:lnTo>
                  <a:pt x="147529" y="3972773"/>
                </a:lnTo>
                <a:lnTo>
                  <a:pt x="120922" y="3935983"/>
                </a:lnTo>
                <a:lnTo>
                  <a:pt x="96668" y="3897473"/>
                </a:lnTo>
                <a:lnTo>
                  <a:pt x="74873" y="3857349"/>
                </a:lnTo>
                <a:lnTo>
                  <a:pt x="55641" y="3815715"/>
                </a:lnTo>
                <a:lnTo>
                  <a:pt x="39079" y="3772678"/>
                </a:lnTo>
                <a:lnTo>
                  <a:pt x="25292" y="3728342"/>
                </a:lnTo>
                <a:lnTo>
                  <a:pt x="14385" y="3682813"/>
                </a:lnTo>
                <a:lnTo>
                  <a:pt x="6463" y="3636197"/>
                </a:lnTo>
                <a:lnTo>
                  <a:pt x="1633" y="3588599"/>
                </a:lnTo>
                <a:lnTo>
                  <a:pt x="0" y="3540125"/>
                </a:lnTo>
                <a:lnTo>
                  <a:pt x="0" y="7080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428624" y="551646"/>
            <a:ext cx="75914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cs typeface="Trebuchet MS"/>
              </a:rPr>
              <a:t>The java class annotated with @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cs typeface="Trebuchet MS"/>
              </a:rPr>
              <a:t>SpringBootApplication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cs typeface="Trebuchet MS"/>
              </a:rPr>
              <a:t> is the main class of a Spring Boot application and application starts from here.</a:t>
            </a:r>
          </a:p>
        </p:txBody>
      </p:sp>
    </p:spTree>
    <p:extLst>
      <p:ext uri="{BB962C8B-B14F-4D97-AF65-F5344CB8AC3E}">
        <p14:creationId xmlns:p14="http://schemas.microsoft.com/office/powerpoint/2010/main" val="153387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3073277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This annotation enables auto-configuration of the Spring Application Context, attempting to guess and configure beans that we are likely to need based on the presence of predefined classes in 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classpath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.	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As this annotation is already included via @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SpringBootApplication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, so adding it again on main class has no impact. 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It is also advised to include this annotation only once via @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SpringBootApplication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399" y="119777"/>
            <a:ext cx="583882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@</a:t>
            </a:r>
            <a:r>
              <a:rPr lang="en-US" dirty="0" err="1"/>
              <a:t>EnableAutoConfiguration</a:t>
            </a:r>
            <a:endParaRPr spc="-1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152399" y="4849763"/>
            <a:ext cx="6334125" cy="307777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no: +91 9513216462 | email : info@emexotechnologies.com | website: https://www.emexotechnologies.com</a:t>
            </a:r>
          </a:p>
        </p:txBody>
      </p:sp>
    </p:spTree>
    <p:extLst>
      <p:ext uri="{BB962C8B-B14F-4D97-AF65-F5344CB8AC3E}">
        <p14:creationId xmlns:p14="http://schemas.microsoft.com/office/powerpoint/2010/main" val="339208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2288447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It indicates that a class provides Spring Boot application configuration. It can be used as an alternative to the Spring’s standard @Configuration annotation so that configuration can be found automatically.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Application should only ever include one @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SpringBootConfiguration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and most idiomatic Spring Boot applications will inherit it from @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SpringBootApplication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399" y="119777"/>
            <a:ext cx="583882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 @</a:t>
            </a:r>
            <a:r>
              <a:rPr lang="en-US" dirty="0" err="1"/>
              <a:t>SpringBootConfiguration</a:t>
            </a:r>
            <a:endParaRPr spc="-1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152399" y="4849763"/>
            <a:ext cx="6334125" cy="307777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no: +91 9513216462 | email : info@emexotechnologies.com | website: https://www.emexotechnologies.com</a:t>
            </a:r>
          </a:p>
        </p:txBody>
      </p:sp>
    </p:spTree>
    <p:extLst>
      <p:ext uri="{BB962C8B-B14F-4D97-AF65-F5344CB8AC3E}">
        <p14:creationId xmlns:p14="http://schemas.microsoft.com/office/powerpoint/2010/main" val="42754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1619033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It import and apply only the specified auto-configuration classes. 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The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difference between @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ImportAutoConfiguration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and @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EnableAutoConfiguration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is that later attempts to configure beans that are found in the 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classpath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during scanning, whereas @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ImportAutoConfiguration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only runs the configuration classes that we provide in the annotation.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399" y="119777"/>
            <a:ext cx="583882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 @</a:t>
            </a:r>
            <a:r>
              <a:rPr lang="en-US" dirty="0" err="1"/>
              <a:t>ImportAutoConfiguration</a:t>
            </a:r>
            <a:endParaRPr spc="-1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152399" y="4849763"/>
            <a:ext cx="6334125" cy="307777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no: +91 9513216462 | email : info@emexotechnologies.com | website: https://www.emexotechnologies.com</a:t>
            </a:r>
          </a:p>
        </p:txBody>
      </p:sp>
      <p:sp>
        <p:nvSpPr>
          <p:cNvPr id="5" name="Rectangle 4"/>
          <p:cNvSpPr/>
          <p:nvPr/>
        </p:nvSpPr>
        <p:spPr>
          <a:xfrm>
            <a:off x="561974" y="2571750"/>
            <a:ext cx="84582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1200" spc="-5" dirty="0">
                <a:solidFill>
                  <a:srgbClr val="993300"/>
                </a:solidFill>
              </a:rPr>
              <a:t>@</a:t>
            </a:r>
            <a:r>
              <a:rPr lang="en-US" kern="1200" spc="-5" dirty="0" err="1">
                <a:solidFill>
                  <a:srgbClr val="993300"/>
                </a:solidFill>
              </a:rPr>
              <a:t>ImportAutoConfiguration</a:t>
            </a:r>
            <a:r>
              <a:rPr lang="en-US" kern="1200" spc="-5" dirty="0">
                <a:solidFill>
                  <a:srgbClr val="993300"/>
                </a:solidFill>
              </a:rPr>
              <a:t> example</a:t>
            </a:r>
          </a:p>
          <a:p>
            <a:r>
              <a:rPr lang="en-US" kern="1200" spc="-5" dirty="0">
                <a:solidFill>
                  <a:srgbClr val="993300"/>
                </a:solidFill>
              </a:rPr>
              <a:t>@</a:t>
            </a:r>
            <a:r>
              <a:rPr lang="en-US" kern="1200" spc="-5" dirty="0" err="1">
                <a:solidFill>
                  <a:srgbClr val="993300"/>
                </a:solidFill>
              </a:rPr>
              <a:t>ComponentScan</a:t>
            </a:r>
            <a:r>
              <a:rPr lang="en-US" kern="1200" spc="-5" dirty="0">
                <a:solidFill>
                  <a:srgbClr val="993300"/>
                </a:solidFill>
              </a:rPr>
              <a:t>("</a:t>
            </a:r>
            <a:r>
              <a:rPr lang="en-US" kern="1200" spc="-5" dirty="0" err="1">
                <a:solidFill>
                  <a:srgbClr val="993300"/>
                </a:solidFill>
              </a:rPr>
              <a:t>path.to.your.controllers</a:t>
            </a:r>
            <a:r>
              <a:rPr lang="en-US" kern="1200" spc="-5" dirty="0">
                <a:solidFill>
                  <a:srgbClr val="993300"/>
                </a:solidFill>
              </a:rPr>
              <a:t>")</a:t>
            </a:r>
          </a:p>
          <a:p>
            <a:r>
              <a:rPr lang="en-US" kern="1200" spc="-5" dirty="0">
                <a:solidFill>
                  <a:srgbClr val="993300"/>
                </a:solidFill>
              </a:rPr>
              <a:t>@</a:t>
            </a:r>
            <a:r>
              <a:rPr lang="en-US" kern="1200" spc="-5" dirty="0" err="1">
                <a:solidFill>
                  <a:srgbClr val="993300"/>
                </a:solidFill>
              </a:rPr>
              <a:t>ImportAutoConfiguration</a:t>
            </a:r>
            <a:r>
              <a:rPr lang="en-US" kern="1200" spc="-5" dirty="0">
                <a:solidFill>
                  <a:srgbClr val="993300"/>
                </a:solidFill>
              </a:rPr>
              <a:t>({</a:t>
            </a:r>
            <a:r>
              <a:rPr lang="en-US" kern="1200" spc="-5" dirty="0" err="1">
                <a:solidFill>
                  <a:srgbClr val="993300"/>
                </a:solidFill>
              </a:rPr>
              <a:t>WebMvcAutoConfiguration.class</a:t>
            </a:r>
            <a:r>
              <a:rPr lang="en-US" kern="1200" spc="-5" dirty="0">
                <a:solidFill>
                  <a:srgbClr val="993300"/>
                </a:solidFill>
              </a:rPr>
              <a:t>, </a:t>
            </a:r>
            <a:r>
              <a:rPr lang="en-US" kern="1200" spc="-5" dirty="0" err="1">
                <a:solidFill>
                  <a:srgbClr val="993300"/>
                </a:solidFill>
              </a:rPr>
              <a:t>DispatcherServletAutoConfiguration.class</a:t>
            </a:r>
            <a:endParaRPr lang="en-US" kern="1200" spc="-5" dirty="0">
              <a:solidFill>
                <a:srgbClr val="993300"/>
              </a:solidFill>
            </a:endParaRPr>
          </a:p>
          <a:p>
            <a:r>
              <a:rPr lang="en-US" kern="1200" spc="-5" dirty="0">
                <a:solidFill>
                  <a:srgbClr val="993300"/>
                </a:solidFill>
              </a:rPr>
              <a:t>public </a:t>
            </a:r>
            <a:r>
              <a:rPr lang="en-US" kern="1200" spc="-5" dirty="0">
                <a:solidFill>
                  <a:srgbClr val="993300"/>
                </a:solidFill>
              </a:rPr>
              <a:t>class App </a:t>
            </a:r>
          </a:p>
          <a:p>
            <a:r>
              <a:rPr lang="en-US" kern="1200" spc="-5" dirty="0">
                <a:solidFill>
                  <a:srgbClr val="993300"/>
                </a:solidFill>
              </a:rPr>
              <a:t>{</a:t>
            </a:r>
          </a:p>
          <a:p>
            <a:r>
              <a:rPr lang="en-US" kern="1200" spc="-5" dirty="0">
                <a:solidFill>
                  <a:srgbClr val="993300"/>
                </a:solidFill>
              </a:rPr>
              <a:t>    public static void main(String[] </a:t>
            </a:r>
            <a:r>
              <a:rPr lang="en-US" kern="1200" spc="-5" dirty="0" err="1">
                <a:solidFill>
                  <a:srgbClr val="993300"/>
                </a:solidFill>
              </a:rPr>
              <a:t>args</a:t>
            </a:r>
            <a:r>
              <a:rPr lang="en-US" kern="1200" spc="-5" dirty="0">
                <a:solidFill>
                  <a:srgbClr val="993300"/>
                </a:solidFill>
              </a:rPr>
              <a:t>) </a:t>
            </a:r>
          </a:p>
          <a:p>
            <a:r>
              <a:rPr lang="en-US" kern="1200" spc="-5" dirty="0">
                <a:solidFill>
                  <a:srgbClr val="993300"/>
                </a:solidFill>
              </a:rPr>
              <a:t>    {</a:t>
            </a:r>
          </a:p>
          <a:p>
            <a:r>
              <a:rPr lang="en-US" kern="1200" spc="-5" dirty="0">
                <a:solidFill>
                  <a:srgbClr val="993300"/>
                </a:solidFill>
              </a:rPr>
              <a:t>        </a:t>
            </a:r>
            <a:r>
              <a:rPr lang="en-US" kern="1200" spc="-5" dirty="0" err="1">
                <a:solidFill>
                  <a:srgbClr val="993300"/>
                </a:solidFill>
              </a:rPr>
              <a:t>SpringApplication.run</a:t>
            </a:r>
            <a:r>
              <a:rPr lang="en-US" kern="1200" spc="-5" dirty="0">
                <a:solidFill>
                  <a:srgbClr val="993300"/>
                </a:solidFill>
              </a:rPr>
              <a:t>(</a:t>
            </a:r>
            <a:r>
              <a:rPr lang="en-US" kern="1200" spc="-5" dirty="0" err="1">
                <a:solidFill>
                  <a:srgbClr val="993300"/>
                </a:solidFill>
              </a:rPr>
              <a:t>App.class</a:t>
            </a:r>
            <a:r>
              <a:rPr lang="en-US" kern="1200" spc="-5" dirty="0">
                <a:solidFill>
                  <a:srgbClr val="993300"/>
                </a:solidFill>
              </a:rPr>
              <a:t>, </a:t>
            </a:r>
            <a:r>
              <a:rPr lang="en-US" kern="1200" spc="-5" dirty="0" err="1">
                <a:solidFill>
                  <a:srgbClr val="993300"/>
                </a:solidFill>
              </a:rPr>
              <a:t>args</a:t>
            </a:r>
            <a:r>
              <a:rPr lang="en-US" kern="1200" spc="-5" dirty="0">
                <a:solidFill>
                  <a:srgbClr val="993300"/>
                </a:solidFill>
              </a:rPr>
              <a:t>);</a:t>
            </a:r>
          </a:p>
          <a:p>
            <a:r>
              <a:rPr lang="en-US" kern="1200" spc="-5" dirty="0">
                <a:solidFill>
                  <a:srgbClr val="993300"/>
                </a:solidFill>
              </a:rPr>
              <a:t>    }</a:t>
            </a:r>
          </a:p>
          <a:p>
            <a:r>
              <a:rPr lang="en-US" kern="1200" spc="-5" dirty="0">
                <a:solidFill>
                  <a:srgbClr val="993300"/>
                </a:solidFill>
              </a:rPr>
              <a:t>}</a:t>
            </a:r>
          </a:p>
        </p:txBody>
      </p:sp>
      <p:sp>
        <p:nvSpPr>
          <p:cNvPr id="7" name="object 3"/>
          <p:cNvSpPr/>
          <p:nvPr/>
        </p:nvSpPr>
        <p:spPr>
          <a:xfrm>
            <a:off x="288620" y="2466975"/>
            <a:ext cx="8664880" cy="2305049"/>
          </a:xfrm>
          <a:custGeom>
            <a:avLst/>
            <a:gdLst/>
            <a:ahLst/>
            <a:cxnLst/>
            <a:rect l="l" t="t" r="r" b="b"/>
            <a:pathLst>
              <a:path w="7848600" h="4248150">
                <a:moveTo>
                  <a:pt x="0" y="708025"/>
                </a:moveTo>
                <a:lnTo>
                  <a:pt x="1633" y="659549"/>
                </a:lnTo>
                <a:lnTo>
                  <a:pt x="6463" y="611949"/>
                </a:lnTo>
                <a:lnTo>
                  <a:pt x="14385" y="565332"/>
                </a:lnTo>
                <a:lnTo>
                  <a:pt x="25292" y="519803"/>
                </a:lnTo>
                <a:lnTo>
                  <a:pt x="39079" y="475466"/>
                </a:lnTo>
                <a:lnTo>
                  <a:pt x="55641" y="432429"/>
                </a:lnTo>
                <a:lnTo>
                  <a:pt x="74873" y="390795"/>
                </a:lnTo>
                <a:lnTo>
                  <a:pt x="96668" y="350670"/>
                </a:lnTo>
                <a:lnTo>
                  <a:pt x="120922" y="312160"/>
                </a:lnTo>
                <a:lnTo>
                  <a:pt x="147529" y="275371"/>
                </a:lnTo>
                <a:lnTo>
                  <a:pt x="176383" y="240407"/>
                </a:lnTo>
                <a:lnTo>
                  <a:pt x="207379" y="207375"/>
                </a:lnTo>
                <a:lnTo>
                  <a:pt x="240412" y="176379"/>
                </a:lnTo>
                <a:lnTo>
                  <a:pt x="275376" y="147525"/>
                </a:lnTo>
                <a:lnTo>
                  <a:pt x="312166" y="120919"/>
                </a:lnTo>
                <a:lnTo>
                  <a:pt x="350676" y="96665"/>
                </a:lnTo>
                <a:lnTo>
                  <a:pt x="390800" y="74870"/>
                </a:lnTo>
                <a:lnTo>
                  <a:pt x="432434" y="55639"/>
                </a:lnTo>
                <a:lnTo>
                  <a:pt x="475471" y="39078"/>
                </a:lnTo>
                <a:lnTo>
                  <a:pt x="519807" y="25291"/>
                </a:lnTo>
                <a:lnTo>
                  <a:pt x="565336" y="14384"/>
                </a:lnTo>
                <a:lnTo>
                  <a:pt x="611952" y="6463"/>
                </a:lnTo>
                <a:lnTo>
                  <a:pt x="659550" y="1633"/>
                </a:lnTo>
                <a:lnTo>
                  <a:pt x="708025" y="0"/>
                </a:lnTo>
                <a:lnTo>
                  <a:pt x="7140575" y="0"/>
                </a:lnTo>
                <a:lnTo>
                  <a:pt x="7189050" y="1633"/>
                </a:lnTo>
                <a:lnTo>
                  <a:pt x="7236650" y="6463"/>
                </a:lnTo>
                <a:lnTo>
                  <a:pt x="7283267" y="14384"/>
                </a:lnTo>
                <a:lnTo>
                  <a:pt x="7328796" y="25291"/>
                </a:lnTo>
                <a:lnTo>
                  <a:pt x="7373133" y="39078"/>
                </a:lnTo>
                <a:lnTo>
                  <a:pt x="7416170" y="55639"/>
                </a:lnTo>
                <a:lnTo>
                  <a:pt x="7457804" y="74870"/>
                </a:lnTo>
                <a:lnTo>
                  <a:pt x="7497929" y="96665"/>
                </a:lnTo>
                <a:lnTo>
                  <a:pt x="7536439" y="120919"/>
                </a:lnTo>
                <a:lnTo>
                  <a:pt x="7573228" y="147525"/>
                </a:lnTo>
                <a:lnTo>
                  <a:pt x="7608192" y="176379"/>
                </a:lnTo>
                <a:lnTo>
                  <a:pt x="7641224" y="207375"/>
                </a:lnTo>
                <a:lnTo>
                  <a:pt x="7672220" y="240407"/>
                </a:lnTo>
                <a:lnTo>
                  <a:pt x="7701074" y="275371"/>
                </a:lnTo>
                <a:lnTo>
                  <a:pt x="7727680" y="312160"/>
                </a:lnTo>
                <a:lnTo>
                  <a:pt x="7751934" y="350670"/>
                </a:lnTo>
                <a:lnTo>
                  <a:pt x="7773729" y="390795"/>
                </a:lnTo>
                <a:lnTo>
                  <a:pt x="7792960" y="432429"/>
                </a:lnTo>
                <a:lnTo>
                  <a:pt x="7809521" y="475466"/>
                </a:lnTo>
                <a:lnTo>
                  <a:pt x="7823308" y="519803"/>
                </a:lnTo>
                <a:lnTo>
                  <a:pt x="7834215" y="565332"/>
                </a:lnTo>
                <a:lnTo>
                  <a:pt x="7842136" y="611949"/>
                </a:lnTo>
                <a:lnTo>
                  <a:pt x="7846966" y="659549"/>
                </a:lnTo>
                <a:lnTo>
                  <a:pt x="7848600" y="708025"/>
                </a:lnTo>
                <a:lnTo>
                  <a:pt x="7848600" y="3540125"/>
                </a:lnTo>
                <a:lnTo>
                  <a:pt x="7846966" y="3588599"/>
                </a:lnTo>
                <a:lnTo>
                  <a:pt x="7842136" y="3636197"/>
                </a:lnTo>
                <a:lnTo>
                  <a:pt x="7834215" y="3682813"/>
                </a:lnTo>
                <a:lnTo>
                  <a:pt x="7823308" y="3728342"/>
                </a:lnTo>
                <a:lnTo>
                  <a:pt x="7809521" y="3772678"/>
                </a:lnTo>
                <a:lnTo>
                  <a:pt x="7792960" y="3815715"/>
                </a:lnTo>
                <a:lnTo>
                  <a:pt x="7773729" y="3857349"/>
                </a:lnTo>
                <a:lnTo>
                  <a:pt x="7751934" y="3897473"/>
                </a:lnTo>
                <a:lnTo>
                  <a:pt x="7727680" y="3935983"/>
                </a:lnTo>
                <a:lnTo>
                  <a:pt x="7701074" y="3972773"/>
                </a:lnTo>
                <a:lnTo>
                  <a:pt x="7672220" y="4007737"/>
                </a:lnTo>
                <a:lnTo>
                  <a:pt x="7641224" y="4040770"/>
                </a:lnTo>
                <a:lnTo>
                  <a:pt x="7608192" y="4071766"/>
                </a:lnTo>
                <a:lnTo>
                  <a:pt x="7573228" y="4100620"/>
                </a:lnTo>
                <a:lnTo>
                  <a:pt x="7536439" y="4127227"/>
                </a:lnTo>
                <a:lnTo>
                  <a:pt x="7497929" y="4151481"/>
                </a:lnTo>
                <a:lnTo>
                  <a:pt x="7457804" y="4173276"/>
                </a:lnTo>
                <a:lnTo>
                  <a:pt x="7416170" y="4192508"/>
                </a:lnTo>
                <a:lnTo>
                  <a:pt x="7373133" y="4209070"/>
                </a:lnTo>
                <a:lnTo>
                  <a:pt x="7328796" y="4222857"/>
                </a:lnTo>
                <a:lnTo>
                  <a:pt x="7283267" y="4233764"/>
                </a:lnTo>
                <a:lnTo>
                  <a:pt x="7236650" y="4241686"/>
                </a:lnTo>
                <a:lnTo>
                  <a:pt x="7189050" y="4246516"/>
                </a:lnTo>
                <a:lnTo>
                  <a:pt x="7140575" y="4248150"/>
                </a:lnTo>
                <a:lnTo>
                  <a:pt x="708025" y="4248150"/>
                </a:lnTo>
                <a:lnTo>
                  <a:pt x="659550" y="4246516"/>
                </a:lnTo>
                <a:lnTo>
                  <a:pt x="611952" y="4241686"/>
                </a:lnTo>
                <a:lnTo>
                  <a:pt x="565336" y="4233764"/>
                </a:lnTo>
                <a:lnTo>
                  <a:pt x="519807" y="4222857"/>
                </a:lnTo>
                <a:lnTo>
                  <a:pt x="475471" y="4209070"/>
                </a:lnTo>
                <a:lnTo>
                  <a:pt x="432434" y="4192508"/>
                </a:lnTo>
                <a:lnTo>
                  <a:pt x="390800" y="4173276"/>
                </a:lnTo>
                <a:lnTo>
                  <a:pt x="350676" y="4151481"/>
                </a:lnTo>
                <a:lnTo>
                  <a:pt x="312166" y="4127227"/>
                </a:lnTo>
                <a:lnTo>
                  <a:pt x="275376" y="4100620"/>
                </a:lnTo>
                <a:lnTo>
                  <a:pt x="240412" y="4071766"/>
                </a:lnTo>
                <a:lnTo>
                  <a:pt x="207379" y="4040770"/>
                </a:lnTo>
                <a:lnTo>
                  <a:pt x="176383" y="4007737"/>
                </a:lnTo>
                <a:lnTo>
                  <a:pt x="147529" y="3972773"/>
                </a:lnTo>
                <a:lnTo>
                  <a:pt x="120922" y="3935983"/>
                </a:lnTo>
                <a:lnTo>
                  <a:pt x="96668" y="3897473"/>
                </a:lnTo>
                <a:lnTo>
                  <a:pt x="74873" y="3857349"/>
                </a:lnTo>
                <a:lnTo>
                  <a:pt x="55641" y="3815715"/>
                </a:lnTo>
                <a:lnTo>
                  <a:pt x="39079" y="3772678"/>
                </a:lnTo>
                <a:lnTo>
                  <a:pt x="25292" y="3728342"/>
                </a:lnTo>
                <a:lnTo>
                  <a:pt x="14385" y="3682813"/>
                </a:lnTo>
                <a:lnTo>
                  <a:pt x="6463" y="3636197"/>
                </a:lnTo>
                <a:lnTo>
                  <a:pt x="1633" y="3588599"/>
                </a:lnTo>
                <a:lnTo>
                  <a:pt x="0" y="3540125"/>
                </a:lnTo>
                <a:lnTo>
                  <a:pt x="0" y="7080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145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1734449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We can use the @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AutoConfigureAfter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or @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AutoConfigureBefore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annotations if our configuration needs to be applied in a specific order (before of after).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If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we want to order certain auto-configurations that should not have any direct knowledge of each other, we can also use @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AutoConfigureOrder</a:t>
            </a: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@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AutoConfigureAfter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Example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399" y="119777"/>
            <a:ext cx="7905751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 @</a:t>
            </a:r>
            <a:r>
              <a:rPr lang="en-US" dirty="0" err="1"/>
              <a:t>AutoConfigureBefore</a:t>
            </a:r>
            <a:r>
              <a:rPr lang="en-US" dirty="0"/>
              <a:t>, @</a:t>
            </a:r>
            <a:r>
              <a:rPr lang="en-US" dirty="0" err="1"/>
              <a:t>AutoConfigureAfter</a:t>
            </a:r>
            <a:r>
              <a:rPr lang="en-US" dirty="0"/>
              <a:t>, @</a:t>
            </a:r>
            <a:r>
              <a:rPr lang="en-US" dirty="0" err="1"/>
              <a:t>AutoConfigureOrder</a:t>
            </a:r>
            <a:endParaRPr spc="-1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152399" y="4849763"/>
            <a:ext cx="6334125" cy="307777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no: +91 9513216462 | email : info@emexotechnologies.com | website: https://www.emexotechnologies.com</a:t>
            </a:r>
          </a:p>
        </p:txBody>
      </p:sp>
      <p:sp>
        <p:nvSpPr>
          <p:cNvPr id="5" name="Rectangle 4"/>
          <p:cNvSpPr/>
          <p:nvPr/>
        </p:nvSpPr>
        <p:spPr>
          <a:xfrm>
            <a:off x="561974" y="2571750"/>
            <a:ext cx="84582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1200" spc="-5" dirty="0">
                <a:solidFill>
                  <a:srgbClr val="993300"/>
                </a:solidFill>
              </a:rPr>
              <a:t>@Configuration</a:t>
            </a:r>
          </a:p>
          <a:p>
            <a:r>
              <a:rPr lang="en-US" kern="1200" spc="-5" dirty="0">
                <a:solidFill>
                  <a:srgbClr val="993300"/>
                </a:solidFill>
              </a:rPr>
              <a:t>@</a:t>
            </a:r>
            <a:r>
              <a:rPr lang="en-US" kern="1200" spc="-5" dirty="0" err="1">
                <a:solidFill>
                  <a:srgbClr val="993300"/>
                </a:solidFill>
              </a:rPr>
              <a:t>AutoConfigureAfter</a:t>
            </a:r>
            <a:r>
              <a:rPr lang="en-US" kern="1200" spc="-5" dirty="0">
                <a:solidFill>
                  <a:srgbClr val="993300"/>
                </a:solidFill>
              </a:rPr>
              <a:t>(</a:t>
            </a:r>
            <a:r>
              <a:rPr lang="en-US" kern="1200" spc="-5" dirty="0" err="1">
                <a:solidFill>
                  <a:srgbClr val="993300"/>
                </a:solidFill>
              </a:rPr>
              <a:t>CacheAutoConfiguration.class</a:t>
            </a:r>
            <a:r>
              <a:rPr lang="en-US" kern="1200" spc="-5" dirty="0">
                <a:solidFill>
                  <a:srgbClr val="993300"/>
                </a:solidFill>
              </a:rPr>
              <a:t>)</a:t>
            </a:r>
          </a:p>
          <a:p>
            <a:r>
              <a:rPr lang="en-US" kern="1200" spc="-5" dirty="0">
                <a:solidFill>
                  <a:srgbClr val="993300"/>
                </a:solidFill>
              </a:rPr>
              <a:t>public class </a:t>
            </a:r>
            <a:r>
              <a:rPr lang="en-US" kern="1200" spc="-5" dirty="0" err="1">
                <a:solidFill>
                  <a:srgbClr val="993300"/>
                </a:solidFill>
              </a:rPr>
              <a:t>RedissonCacheStatisticsAutoConfiguration</a:t>
            </a:r>
            <a:r>
              <a:rPr lang="en-US" kern="1200" spc="-5" dirty="0">
                <a:solidFill>
                  <a:srgbClr val="993300"/>
                </a:solidFill>
              </a:rPr>
              <a:t> </a:t>
            </a:r>
          </a:p>
          <a:p>
            <a:r>
              <a:rPr lang="en-US" kern="1200" spc="-5" dirty="0">
                <a:solidFill>
                  <a:srgbClr val="993300"/>
                </a:solidFill>
              </a:rPr>
              <a:t>{</a:t>
            </a:r>
          </a:p>
          <a:p>
            <a:r>
              <a:rPr lang="en-US" kern="1200" spc="-5" dirty="0">
                <a:solidFill>
                  <a:srgbClr val="993300"/>
                </a:solidFill>
              </a:rPr>
              <a:t>    @Bean</a:t>
            </a:r>
          </a:p>
          <a:p>
            <a:r>
              <a:rPr lang="en-US" kern="1200" spc="-5" dirty="0">
                <a:solidFill>
                  <a:srgbClr val="993300"/>
                </a:solidFill>
              </a:rPr>
              <a:t>    public </a:t>
            </a:r>
            <a:r>
              <a:rPr lang="en-US" kern="1200" spc="-5" dirty="0" err="1">
                <a:solidFill>
                  <a:srgbClr val="993300"/>
                </a:solidFill>
              </a:rPr>
              <a:t>RedissonCacheStatisticsProvider</a:t>
            </a:r>
            <a:r>
              <a:rPr lang="en-US" kern="1200" spc="-5" dirty="0">
                <a:solidFill>
                  <a:srgbClr val="993300"/>
                </a:solidFill>
              </a:rPr>
              <a:t> </a:t>
            </a:r>
            <a:r>
              <a:rPr lang="en-US" kern="1200" spc="-5" dirty="0" err="1">
                <a:solidFill>
                  <a:srgbClr val="993300"/>
                </a:solidFill>
              </a:rPr>
              <a:t>redissonCacheStatisticsProvider</a:t>
            </a:r>
            <a:r>
              <a:rPr lang="en-US" kern="1200" spc="-5" dirty="0">
                <a:solidFill>
                  <a:srgbClr val="993300"/>
                </a:solidFill>
              </a:rPr>
              <a:t>(){</a:t>
            </a:r>
          </a:p>
          <a:p>
            <a:r>
              <a:rPr lang="en-US" kern="1200" spc="-5" dirty="0">
                <a:solidFill>
                  <a:srgbClr val="993300"/>
                </a:solidFill>
              </a:rPr>
              <a:t>        return new </a:t>
            </a:r>
            <a:r>
              <a:rPr lang="en-US" kern="1200" spc="-5" dirty="0" err="1">
                <a:solidFill>
                  <a:srgbClr val="993300"/>
                </a:solidFill>
              </a:rPr>
              <a:t>RedissonCacheStatisticsProvider</a:t>
            </a:r>
            <a:r>
              <a:rPr lang="en-US" kern="1200" spc="-5" dirty="0">
                <a:solidFill>
                  <a:srgbClr val="993300"/>
                </a:solidFill>
              </a:rPr>
              <a:t>();</a:t>
            </a:r>
          </a:p>
          <a:p>
            <a:r>
              <a:rPr lang="en-US" kern="1200" spc="-5" dirty="0">
                <a:solidFill>
                  <a:srgbClr val="993300"/>
                </a:solidFill>
              </a:rPr>
              <a:t>    }</a:t>
            </a:r>
          </a:p>
          <a:p>
            <a:r>
              <a:rPr lang="en-US" kern="1200" spc="-5" dirty="0">
                <a:solidFill>
                  <a:srgbClr val="993300"/>
                </a:solidFill>
              </a:rPr>
              <a:t>}</a:t>
            </a:r>
            <a:endParaRPr lang="en-US" kern="1200" spc="-5" dirty="0">
              <a:solidFill>
                <a:srgbClr val="993300"/>
              </a:solidFill>
            </a:endParaRPr>
          </a:p>
        </p:txBody>
      </p:sp>
      <p:sp>
        <p:nvSpPr>
          <p:cNvPr id="7" name="object 3"/>
          <p:cNvSpPr/>
          <p:nvPr/>
        </p:nvSpPr>
        <p:spPr>
          <a:xfrm>
            <a:off x="288620" y="2466975"/>
            <a:ext cx="8664880" cy="2305049"/>
          </a:xfrm>
          <a:custGeom>
            <a:avLst/>
            <a:gdLst/>
            <a:ahLst/>
            <a:cxnLst/>
            <a:rect l="l" t="t" r="r" b="b"/>
            <a:pathLst>
              <a:path w="7848600" h="4248150">
                <a:moveTo>
                  <a:pt x="0" y="708025"/>
                </a:moveTo>
                <a:lnTo>
                  <a:pt x="1633" y="659549"/>
                </a:lnTo>
                <a:lnTo>
                  <a:pt x="6463" y="611949"/>
                </a:lnTo>
                <a:lnTo>
                  <a:pt x="14385" y="565332"/>
                </a:lnTo>
                <a:lnTo>
                  <a:pt x="25292" y="519803"/>
                </a:lnTo>
                <a:lnTo>
                  <a:pt x="39079" y="475466"/>
                </a:lnTo>
                <a:lnTo>
                  <a:pt x="55641" y="432429"/>
                </a:lnTo>
                <a:lnTo>
                  <a:pt x="74873" y="390795"/>
                </a:lnTo>
                <a:lnTo>
                  <a:pt x="96668" y="350670"/>
                </a:lnTo>
                <a:lnTo>
                  <a:pt x="120922" y="312160"/>
                </a:lnTo>
                <a:lnTo>
                  <a:pt x="147529" y="275371"/>
                </a:lnTo>
                <a:lnTo>
                  <a:pt x="176383" y="240407"/>
                </a:lnTo>
                <a:lnTo>
                  <a:pt x="207379" y="207375"/>
                </a:lnTo>
                <a:lnTo>
                  <a:pt x="240412" y="176379"/>
                </a:lnTo>
                <a:lnTo>
                  <a:pt x="275376" y="147525"/>
                </a:lnTo>
                <a:lnTo>
                  <a:pt x="312166" y="120919"/>
                </a:lnTo>
                <a:lnTo>
                  <a:pt x="350676" y="96665"/>
                </a:lnTo>
                <a:lnTo>
                  <a:pt x="390800" y="74870"/>
                </a:lnTo>
                <a:lnTo>
                  <a:pt x="432434" y="55639"/>
                </a:lnTo>
                <a:lnTo>
                  <a:pt x="475471" y="39078"/>
                </a:lnTo>
                <a:lnTo>
                  <a:pt x="519807" y="25291"/>
                </a:lnTo>
                <a:lnTo>
                  <a:pt x="565336" y="14384"/>
                </a:lnTo>
                <a:lnTo>
                  <a:pt x="611952" y="6463"/>
                </a:lnTo>
                <a:lnTo>
                  <a:pt x="659550" y="1633"/>
                </a:lnTo>
                <a:lnTo>
                  <a:pt x="708025" y="0"/>
                </a:lnTo>
                <a:lnTo>
                  <a:pt x="7140575" y="0"/>
                </a:lnTo>
                <a:lnTo>
                  <a:pt x="7189050" y="1633"/>
                </a:lnTo>
                <a:lnTo>
                  <a:pt x="7236650" y="6463"/>
                </a:lnTo>
                <a:lnTo>
                  <a:pt x="7283267" y="14384"/>
                </a:lnTo>
                <a:lnTo>
                  <a:pt x="7328796" y="25291"/>
                </a:lnTo>
                <a:lnTo>
                  <a:pt x="7373133" y="39078"/>
                </a:lnTo>
                <a:lnTo>
                  <a:pt x="7416170" y="55639"/>
                </a:lnTo>
                <a:lnTo>
                  <a:pt x="7457804" y="74870"/>
                </a:lnTo>
                <a:lnTo>
                  <a:pt x="7497929" y="96665"/>
                </a:lnTo>
                <a:lnTo>
                  <a:pt x="7536439" y="120919"/>
                </a:lnTo>
                <a:lnTo>
                  <a:pt x="7573228" y="147525"/>
                </a:lnTo>
                <a:lnTo>
                  <a:pt x="7608192" y="176379"/>
                </a:lnTo>
                <a:lnTo>
                  <a:pt x="7641224" y="207375"/>
                </a:lnTo>
                <a:lnTo>
                  <a:pt x="7672220" y="240407"/>
                </a:lnTo>
                <a:lnTo>
                  <a:pt x="7701074" y="275371"/>
                </a:lnTo>
                <a:lnTo>
                  <a:pt x="7727680" y="312160"/>
                </a:lnTo>
                <a:lnTo>
                  <a:pt x="7751934" y="350670"/>
                </a:lnTo>
                <a:lnTo>
                  <a:pt x="7773729" y="390795"/>
                </a:lnTo>
                <a:lnTo>
                  <a:pt x="7792960" y="432429"/>
                </a:lnTo>
                <a:lnTo>
                  <a:pt x="7809521" y="475466"/>
                </a:lnTo>
                <a:lnTo>
                  <a:pt x="7823308" y="519803"/>
                </a:lnTo>
                <a:lnTo>
                  <a:pt x="7834215" y="565332"/>
                </a:lnTo>
                <a:lnTo>
                  <a:pt x="7842136" y="611949"/>
                </a:lnTo>
                <a:lnTo>
                  <a:pt x="7846966" y="659549"/>
                </a:lnTo>
                <a:lnTo>
                  <a:pt x="7848600" y="708025"/>
                </a:lnTo>
                <a:lnTo>
                  <a:pt x="7848600" y="3540125"/>
                </a:lnTo>
                <a:lnTo>
                  <a:pt x="7846966" y="3588599"/>
                </a:lnTo>
                <a:lnTo>
                  <a:pt x="7842136" y="3636197"/>
                </a:lnTo>
                <a:lnTo>
                  <a:pt x="7834215" y="3682813"/>
                </a:lnTo>
                <a:lnTo>
                  <a:pt x="7823308" y="3728342"/>
                </a:lnTo>
                <a:lnTo>
                  <a:pt x="7809521" y="3772678"/>
                </a:lnTo>
                <a:lnTo>
                  <a:pt x="7792960" y="3815715"/>
                </a:lnTo>
                <a:lnTo>
                  <a:pt x="7773729" y="3857349"/>
                </a:lnTo>
                <a:lnTo>
                  <a:pt x="7751934" y="3897473"/>
                </a:lnTo>
                <a:lnTo>
                  <a:pt x="7727680" y="3935983"/>
                </a:lnTo>
                <a:lnTo>
                  <a:pt x="7701074" y="3972773"/>
                </a:lnTo>
                <a:lnTo>
                  <a:pt x="7672220" y="4007737"/>
                </a:lnTo>
                <a:lnTo>
                  <a:pt x="7641224" y="4040770"/>
                </a:lnTo>
                <a:lnTo>
                  <a:pt x="7608192" y="4071766"/>
                </a:lnTo>
                <a:lnTo>
                  <a:pt x="7573228" y="4100620"/>
                </a:lnTo>
                <a:lnTo>
                  <a:pt x="7536439" y="4127227"/>
                </a:lnTo>
                <a:lnTo>
                  <a:pt x="7497929" y="4151481"/>
                </a:lnTo>
                <a:lnTo>
                  <a:pt x="7457804" y="4173276"/>
                </a:lnTo>
                <a:lnTo>
                  <a:pt x="7416170" y="4192508"/>
                </a:lnTo>
                <a:lnTo>
                  <a:pt x="7373133" y="4209070"/>
                </a:lnTo>
                <a:lnTo>
                  <a:pt x="7328796" y="4222857"/>
                </a:lnTo>
                <a:lnTo>
                  <a:pt x="7283267" y="4233764"/>
                </a:lnTo>
                <a:lnTo>
                  <a:pt x="7236650" y="4241686"/>
                </a:lnTo>
                <a:lnTo>
                  <a:pt x="7189050" y="4246516"/>
                </a:lnTo>
                <a:lnTo>
                  <a:pt x="7140575" y="4248150"/>
                </a:lnTo>
                <a:lnTo>
                  <a:pt x="708025" y="4248150"/>
                </a:lnTo>
                <a:lnTo>
                  <a:pt x="659550" y="4246516"/>
                </a:lnTo>
                <a:lnTo>
                  <a:pt x="611952" y="4241686"/>
                </a:lnTo>
                <a:lnTo>
                  <a:pt x="565336" y="4233764"/>
                </a:lnTo>
                <a:lnTo>
                  <a:pt x="519807" y="4222857"/>
                </a:lnTo>
                <a:lnTo>
                  <a:pt x="475471" y="4209070"/>
                </a:lnTo>
                <a:lnTo>
                  <a:pt x="432434" y="4192508"/>
                </a:lnTo>
                <a:lnTo>
                  <a:pt x="390800" y="4173276"/>
                </a:lnTo>
                <a:lnTo>
                  <a:pt x="350676" y="4151481"/>
                </a:lnTo>
                <a:lnTo>
                  <a:pt x="312166" y="4127227"/>
                </a:lnTo>
                <a:lnTo>
                  <a:pt x="275376" y="4100620"/>
                </a:lnTo>
                <a:lnTo>
                  <a:pt x="240412" y="4071766"/>
                </a:lnTo>
                <a:lnTo>
                  <a:pt x="207379" y="4040770"/>
                </a:lnTo>
                <a:lnTo>
                  <a:pt x="176383" y="4007737"/>
                </a:lnTo>
                <a:lnTo>
                  <a:pt x="147529" y="3972773"/>
                </a:lnTo>
                <a:lnTo>
                  <a:pt x="120922" y="3935983"/>
                </a:lnTo>
                <a:lnTo>
                  <a:pt x="96668" y="3897473"/>
                </a:lnTo>
                <a:lnTo>
                  <a:pt x="74873" y="3857349"/>
                </a:lnTo>
                <a:lnTo>
                  <a:pt x="55641" y="3815715"/>
                </a:lnTo>
                <a:lnTo>
                  <a:pt x="39079" y="3772678"/>
                </a:lnTo>
                <a:lnTo>
                  <a:pt x="25292" y="3728342"/>
                </a:lnTo>
                <a:lnTo>
                  <a:pt x="14385" y="3682813"/>
                </a:lnTo>
                <a:lnTo>
                  <a:pt x="6463" y="3636197"/>
                </a:lnTo>
                <a:lnTo>
                  <a:pt x="1633" y="3588599"/>
                </a:lnTo>
                <a:lnTo>
                  <a:pt x="0" y="3540125"/>
                </a:lnTo>
                <a:lnTo>
                  <a:pt x="0" y="7080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170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DACC420-DF2D-F949-99C8-F000ACBDC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935989"/>
            <a:ext cx="8178800" cy="32715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481" y="0"/>
            <a:ext cx="1014519" cy="101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6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ctrTitle" idx="4294967295"/>
          </p:nvPr>
        </p:nvSpPr>
        <p:spPr>
          <a:xfrm>
            <a:off x="685799" y="2093550"/>
            <a:ext cx="6396135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FF9900"/>
                </a:solidFill>
              </a:rPr>
              <a:t>THANK YOU!</a:t>
            </a:r>
            <a:endParaRPr sz="6000" dirty="0">
              <a:solidFill>
                <a:srgbClr val="FF9900"/>
              </a:solidFill>
            </a:endParaRPr>
          </a:p>
        </p:txBody>
      </p:sp>
      <p:sp>
        <p:nvSpPr>
          <p:cNvPr id="369" name="Shape 369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5"/>
            <a:ext cx="4924200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3796BF"/>
                </a:solidFill>
              </a:rPr>
              <a:t>Any questions?</a:t>
            </a:r>
            <a:endParaRPr sz="3600" b="1" dirty="0">
              <a:solidFill>
                <a:srgbClr val="3796BF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</a:t>
            </a:r>
            <a:r>
              <a:rPr lang="en" dirty="0" smtClean="0"/>
              <a:t>us </a:t>
            </a:r>
            <a:r>
              <a:rPr lang="en" dirty="0"/>
              <a:t>at</a:t>
            </a:r>
            <a:endParaRPr dirty="0"/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US" dirty="0" smtClean="0"/>
              <a:t>E</a:t>
            </a:r>
            <a:r>
              <a:rPr lang="en" dirty="0" smtClean="0"/>
              <a:t>mail: </a:t>
            </a:r>
            <a:r>
              <a:rPr lang="en" dirty="0" smtClean="0">
                <a:hlinkClick r:id="rId3"/>
              </a:rPr>
              <a:t>info@emexotechnologies.com</a:t>
            </a:r>
            <a:endParaRPr lang="en" dirty="0" smtClean="0"/>
          </a:p>
          <a:p>
            <a:pPr lvl="0"/>
            <a:r>
              <a:rPr lang="en-US" dirty="0" smtClean="0"/>
              <a:t>Call/</a:t>
            </a:r>
            <a:r>
              <a:rPr lang="en-US" dirty="0" err="1" smtClean="0"/>
              <a:t>WhatsApp</a:t>
            </a:r>
            <a:r>
              <a:rPr lang="en-US" dirty="0" smtClean="0"/>
              <a:t>: </a:t>
            </a:r>
            <a:r>
              <a:rPr lang="en-US" dirty="0"/>
              <a:t>+91 </a:t>
            </a:r>
            <a:r>
              <a:rPr lang="en-US" dirty="0" smtClean="0">
                <a:hlinkClick r:id="rId4"/>
              </a:rPr>
              <a:t>9513216462</a:t>
            </a:r>
            <a:endParaRPr dirty="0"/>
          </a:p>
        </p:txBody>
      </p:sp>
      <p:sp>
        <p:nvSpPr>
          <p:cNvPr id="5" name="Shape 210"/>
          <p:cNvSpPr txBox="1">
            <a:spLocks/>
          </p:cNvSpPr>
          <p:nvPr/>
        </p:nvSpPr>
        <p:spPr>
          <a:xfrm>
            <a:off x="0" y="4812280"/>
            <a:ext cx="5926914" cy="38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None/>
            </a:pPr>
            <a:r>
              <a:rPr lang="en-US" sz="800" dirty="0" err="1" smtClean="0"/>
              <a:t>ph</a:t>
            </a:r>
            <a:r>
              <a:rPr lang="en-US" sz="800" dirty="0" smtClean="0"/>
              <a:t> </a:t>
            </a:r>
            <a:r>
              <a:rPr lang="en-US" sz="800" dirty="0"/>
              <a:t>n</a:t>
            </a:r>
            <a:r>
              <a:rPr lang="en-US" sz="800" dirty="0" smtClean="0"/>
              <a:t>o: </a:t>
            </a:r>
            <a:r>
              <a:rPr lang="en-US" sz="800" dirty="0" smtClean="0">
                <a:hlinkClick r:id="rId4"/>
              </a:rPr>
              <a:t>9513216462</a:t>
            </a:r>
            <a:r>
              <a:rPr lang="en-US" sz="800" dirty="0" smtClean="0"/>
              <a:t> | email : </a:t>
            </a:r>
            <a:r>
              <a:rPr lang="en-US" sz="800" dirty="0" smtClean="0">
                <a:hlinkClick r:id="rId3"/>
              </a:rPr>
              <a:t>info@emexotechnologies.com</a:t>
            </a:r>
            <a:r>
              <a:rPr lang="en-US" sz="800" dirty="0" smtClean="0"/>
              <a:t> | website: </a:t>
            </a:r>
            <a:r>
              <a:rPr lang="en-US" sz="800" dirty="0" smtClean="0">
                <a:hlinkClick r:id="rId5"/>
              </a:rPr>
              <a:t>https://www.emexotechnologies.com</a:t>
            </a:r>
            <a:endParaRPr lang="en-US" sz="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180" y="-25032"/>
            <a:ext cx="1014519" cy="1014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ctrTitle"/>
          </p:nvPr>
        </p:nvSpPr>
        <p:spPr>
          <a:xfrm>
            <a:off x="0" y="1402375"/>
            <a:ext cx="9056398" cy="163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b="0" dirty="0" smtClean="0">
                <a:solidFill>
                  <a:schemeClr val="bg1"/>
                </a:solidFill>
              </a:rPr>
              <a:t>  Spring Boot</a:t>
            </a:r>
            <a:endParaRPr sz="8800" b="0" dirty="0">
              <a:solidFill>
                <a:schemeClr val="bg1"/>
              </a:solidFill>
            </a:endParaRPr>
          </a:p>
        </p:txBody>
      </p:sp>
      <p:sp>
        <p:nvSpPr>
          <p:cNvPr id="5" name="Shape 210"/>
          <p:cNvSpPr txBox="1">
            <a:spLocks/>
          </p:cNvSpPr>
          <p:nvPr/>
        </p:nvSpPr>
        <p:spPr>
          <a:xfrm>
            <a:off x="48807" y="4727111"/>
            <a:ext cx="5926914" cy="38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None/>
            </a:pPr>
            <a:r>
              <a:rPr lang="en-US" sz="1000" dirty="0" err="1" smtClean="0"/>
              <a:t>ph</a:t>
            </a:r>
            <a:r>
              <a:rPr lang="en-US" sz="1000" dirty="0" smtClean="0"/>
              <a:t> </a:t>
            </a:r>
            <a:r>
              <a:rPr lang="en-US" sz="1000" dirty="0"/>
              <a:t>n</a:t>
            </a:r>
            <a:r>
              <a:rPr lang="en-US" sz="1000" dirty="0" smtClean="0"/>
              <a:t>o: </a:t>
            </a:r>
            <a:r>
              <a:rPr lang="en-US" sz="1000" dirty="0" smtClean="0">
                <a:hlinkClick r:id="rId3"/>
              </a:rPr>
              <a:t>9513216462</a:t>
            </a:r>
            <a:r>
              <a:rPr lang="en-US" sz="1000" dirty="0" smtClean="0"/>
              <a:t> | email : </a:t>
            </a:r>
            <a:r>
              <a:rPr lang="en-US" sz="1000" dirty="0" smtClean="0">
                <a:hlinkClick r:id="rId4"/>
              </a:rPr>
              <a:t>info@emexotechnologies.com</a:t>
            </a:r>
            <a:r>
              <a:rPr lang="en-US" sz="1000" dirty="0" smtClean="0"/>
              <a:t> | website: </a:t>
            </a:r>
            <a:r>
              <a:rPr lang="en-US" sz="1000" dirty="0" smtClean="0">
                <a:hlinkClick r:id="rId5"/>
              </a:rPr>
              <a:t>https://www.emexotechnologies.com</a:t>
            </a:r>
            <a:endParaRPr lang="en-US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180" y="-25032"/>
            <a:ext cx="1014519" cy="1014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4250523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Spring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Boot enables developers to focus on the application logic rather than being bogged down by the intricacies of configuration</a:t>
            </a: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.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Spring has always </a:t>
            </a: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prioritized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convention over configuration as a model for simpler programming and Spring Boot Project emphasizes a similar discipline</a:t>
            </a: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.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Specifically, there are four main features that come with Spring Boot Project: </a:t>
            </a:r>
            <a:endParaRPr lang="en-US" sz="1800" b="1" kern="1200" dirty="0" smtClean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12065" lvl="2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    1. Starter Dependencies</a:t>
            </a:r>
          </a:p>
          <a:p>
            <a:pPr marL="12065" lvl="2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	2. Automatic Configuration</a:t>
            </a:r>
          </a:p>
          <a:p>
            <a:pPr marL="12065" lvl="2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	3. CLI</a:t>
            </a:r>
          </a:p>
          <a:p>
            <a:pPr marL="12065" lvl="2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	4. The Actuator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590" y="119777"/>
            <a:ext cx="369285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 smtClean="0"/>
              <a:t>What’s </a:t>
            </a:r>
            <a:r>
              <a:rPr lang="en-US" dirty="0"/>
              <a:t>Spring </a:t>
            </a:r>
            <a:r>
              <a:rPr lang="en-US" dirty="0" smtClean="0"/>
              <a:t>Boot?</a:t>
            </a:r>
            <a:endParaRPr spc="-1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152399" y="4849763"/>
            <a:ext cx="6334125" cy="307777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no: +91 9513216462 | email : info@emexotechnologies.com | website: https://www.emexotechnologies.com</a:t>
            </a:r>
          </a:p>
        </p:txBody>
      </p:sp>
    </p:spTree>
    <p:extLst>
      <p:ext uri="{BB962C8B-B14F-4D97-AF65-F5344CB8AC3E}">
        <p14:creationId xmlns:p14="http://schemas.microsoft.com/office/powerpoint/2010/main" val="398644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441210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Spring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Boot enables developers to focus on the application logic rather than being bogged down by the intricacies of configuration</a:t>
            </a: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.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The problem in Spring framework is that there are too many on the verge of making an application development dense with numerous configuration codes.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If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we consider EJB a mess of heavyweight components, the Spring framework is definitely a mess of configuration. 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Apart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from these, meeting the right dependency for the project is another tricky problem. 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So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, Spring has to solve not only the configuration issues but also the problem associated with library dependencies.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590" y="119777"/>
            <a:ext cx="369285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Why Spring Boot?</a:t>
            </a:r>
            <a:endParaRPr spc="-1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152399" y="4849763"/>
            <a:ext cx="6334125" cy="307777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no: +91 9513216462 | email : info@emexotechnologies.com | website: https://www.emexotechnologies.com</a:t>
            </a:r>
          </a:p>
        </p:txBody>
      </p:sp>
    </p:spTree>
    <p:extLst>
      <p:ext uri="{BB962C8B-B14F-4D97-AF65-F5344CB8AC3E}">
        <p14:creationId xmlns:p14="http://schemas.microsoft.com/office/powerpoint/2010/main" val="26538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4296689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In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most project development, we heavily need 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boilerplated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code, such as a project structure with similar dependencies defined with Maven or </a:t>
            </a:r>
            <a:r>
              <a:rPr lang="en-US" sz="1800" b="1" kern="1200" dirty="0" err="1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Gradle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. 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And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, the project falls into one of the many known categories which require dependencies such as Spring MVC, Servlet API, JDBC, ORM, JPA, and so forth. 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If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it is a Web application, we need an XML file to initiate the application, a controller class that responds to the HTTP request, and a Web application server such as Tomcat to deploy the application. 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There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is actually very little code that is new to the application; the rest are repetitive, reusable, boilerplate code. 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So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, Spring thought why not bootstrap them; provide these functionality behind the scene with minimal user's intervention as possible. 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590" y="119777"/>
            <a:ext cx="369285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Why Spring Boot</a:t>
            </a:r>
            <a:r>
              <a:rPr lang="en-US" dirty="0" smtClean="0"/>
              <a:t>? (Contd..)</a:t>
            </a:r>
            <a:endParaRPr spc="-1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152399" y="4849763"/>
            <a:ext cx="6334125" cy="307777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no: +91 9513216462 | email : info@emexotechnologies.com | website: https://www.emexotechnologies.com</a:t>
            </a:r>
          </a:p>
        </p:txBody>
      </p:sp>
    </p:spTree>
    <p:extLst>
      <p:ext uri="{BB962C8B-B14F-4D97-AF65-F5344CB8AC3E}">
        <p14:creationId xmlns:p14="http://schemas.microsoft.com/office/powerpoint/2010/main" val="226293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67262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Boilerplate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code or boilerplate refers to sections of code that have to be included in many places with little or no alteration.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590" y="119777"/>
            <a:ext cx="369285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 smtClean="0"/>
              <a:t>What’s </a:t>
            </a:r>
            <a:r>
              <a:rPr lang="en-US" dirty="0"/>
              <a:t>Boilerplate Code?</a:t>
            </a:r>
            <a:endParaRPr spc="-1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152399" y="4849763"/>
            <a:ext cx="6334125" cy="307777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no: +91 9513216462 | email : info@emexotechnologies.com | website: https://www.emexotechnologies.com</a:t>
            </a:r>
          </a:p>
        </p:txBody>
      </p:sp>
    </p:spTree>
    <p:extLst>
      <p:ext uri="{BB962C8B-B14F-4D97-AF65-F5344CB8AC3E}">
        <p14:creationId xmlns:p14="http://schemas.microsoft.com/office/powerpoint/2010/main" val="414205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2288447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Spring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Boot enables developers to focus more on the business logic of the application than project infrastructure, which is taken care of by Spring Boot. 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For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example, Spring Boot automatically finds the specific beans declared in the project.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There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is no need to configure them explicitly; it automatically embeds Tomcat as the Web application server.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119777"/>
            <a:ext cx="484822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What are the advantages of Spring Boot?</a:t>
            </a:r>
            <a:endParaRPr spc="-1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152399" y="4849763"/>
            <a:ext cx="6334125" cy="307777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no: +91 9513216462 | email : info@emexotechnologies.com | website: https://www.emexotechnologies.com</a:t>
            </a:r>
          </a:p>
        </p:txBody>
      </p:sp>
    </p:spTree>
    <p:extLst>
      <p:ext uri="{BB962C8B-B14F-4D97-AF65-F5344CB8AC3E}">
        <p14:creationId xmlns:p14="http://schemas.microsoft.com/office/powerpoint/2010/main" val="14620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72923"/>
            <a:ext cx="8528660" cy="4250523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Spring Boot leverages the following features</a:t>
            </a: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:</a:t>
            </a:r>
          </a:p>
          <a:p>
            <a:pPr marL="12065" lvl="1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      1. Create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stand-alone Spring applications</a:t>
            </a:r>
          </a:p>
          <a:p>
            <a:pPr marL="12065" lvl="1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       2. Embed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Tomcat, Jetty, or Undertow directly (no need to deploy WAR files)</a:t>
            </a:r>
          </a:p>
          <a:p>
            <a:pPr marL="12065" lvl="1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        3. Provide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opinionated 'starter' POMs to simplify your Maven configuration</a:t>
            </a:r>
          </a:p>
          <a:p>
            <a:pPr marL="12065" lvl="1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       4. Automatically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configure Spring whenever possible</a:t>
            </a:r>
          </a:p>
          <a:p>
            <a:pPr marL="12065" lvl="1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       5. Provide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production-ready features such as metrics, health checks, and externalized configuration</a:t>
            </a:r>
          </a:p>
          <a:p>
            <a:pPr marL="12065" lvl="1">
              <a:spcBef>
                <a:spcPts val="925"/>
              </a:spcBef>
              <a:buClr>
                <a:srgbClr val="C00000"/>
              </a:buClr>
              <a:buSzPct val="150000"/>
              <a:tabLst>
                <a:tab pos="357505" algn="l"/>
              </a:tabLst>
            </a:pPr>
            <a:r>
              <a:rPr lang="en-US" sz="1800" b="1" kern="1200" dirty="0" smtClean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        6. Absolutely </a:t>
            </a:r>
            <a:r>
              <a:rPr lang="en-US" sz="1800" b="1" kern="120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no code generation and no requirement for XML configuration</a:t>
            </a:r>
          </a:p>
          <a:p>
            <a:pPr marL="356870" indent="-344805">
              <a:spcBef>
                <a:spcPts val="925"/>
              </a:spcBef>
              <a:buClr>
                <a:srgbClr val="C00000"/>
              </a:buClr>
              <a:buSzPct val="150000"/>
              <a:buFont typeface="Trebuchet MS"/>
              <a:buChar char="●"/>
              <a:tabLst>
                <a:tab pos="357505" algn="l"/>
              </a:tabLst>
            </a:pPr>
            <a:endParaRPr lang="en-US" sz="1800" b="1" kern="1200" dirty="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399" y="119777"/>
            <a:ext cx="623887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What are the advantages of Spring Boot</a:t>
            </a:r>
            <a:r>
              <a:rPr lang="en-US" dirty="0" smtClean="0"/>
              <a:t>? (Contd..)</a:t>
            </a:r>
            <a:endParaRPr spc="-1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763" y="-65882"/>
            <a:ext cx="10112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152399" y="4849763"/>
            <a:ext cx="6334125" cy="307777"/>
          </a:xfrm>
        </p:spPr>
        <p:txBody>
          <a:bodyPr/>
          <a:lstStyle/>
          <a:p>
            <a:pPr algn="l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1000" dirty="0" err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Ph</a:t>
            </a:r>
            <a:r>
              <a:rPr lang="en-US" sz="1000" dirty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no: +91 9513216462 | email : info@emexotechnologies.com | website: https://www.emexotechnologies.com</a:t>
            </a:r>
          </a:p>
        </p:txBody>
      </p:sp>
    </p:spTree>
    <p:extLst>
      <p:ext uri="{BB962C8B-B14F-4D97-AF65-F5344CB8AC3E}">
        <p14:creationId xmlns:p14="http://schemas.microsoft.com/office/powerpoint/2010/main" val="284418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1903</Words>
  <Application>Microsoft Office PowerPoint</Application>
  <PresentationFormat>On-screen Show (16:9)</PresentationFormat>
  <Paragraphs>207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Roboto Condensed</vt:lpstr>
      <vt:lpstr>Trebuchet MS</vt:lpstr>
      <vt:lpstr>Calibri</vt:lpstr>
      <vt:lpstr>Oswald</vt:lpstr>
      <vt:lpstr>Wolsey template</vt:lpstr>
      <vt:lpstr>Office Theme</vt:lpstr>
      <vt:lpstr>Welcome</vt:lpstr>
      <vt:lpstr>Spring Framework</vt:lpstr>
      <vt:lpstr>  Spring Boot</vt:lpstr>
      <vt:lpstr>What’s Spring Boot?</vt:lpstr>
      <vt:lpstr>Why Spring Boot?</vt:lpstr>
      <vt:lpstr>Why Spring Boot? (Contd..)</vt:lpstr>
      <vt:lpstr>What’s Boilerplate Code?</vt:lpstr>
      <vt:lpstr>What are the advantages of Spring Boot?</vt:lpstr>
      <vt:lpstr>What are the advantages of Spring Boot? (Contd..)</vt:lpstr>
      <vt:lpstr>What are the advantages of Spring Boot? (Contd..)</vt:lpstr>
      <vt:lpstr>Starter Dependencies</vt:lpstr>
      <vt:lpstr>Starter Dependencies (Contd..)</vt:lpstr>
      <vt:lpstr>Starter Dependencies (Contd..)</vt:lpstr>
      <vt:lpstr>Starter Dependencies (Contd..)</vt:lpstr>
      <vt:lpstr>CLI (Command Line Interface)</vt:lpstr>
      <vt:lpstr>Automatic Configuration</vt:lpstr>
      <vt:lpstr>The Actuator</vt:lpstr>
      <vt:lpstr>The Actuator(Contd..)</vt:lpstr>
      <vt:lpstr>Embedded server</vt:lpstr>
      <vt:lpstr>Spring Boot Annotations</vt:lpstr>
      <vt:lpstr>@SpringBootApplication</vt:lpstr>
      <vt:lpstr>@SpringBootApplication (Contd..)</vt:lpstr>
      <vt:lpstr>@EnableAutoConfiguration</vt:lpstr>
      <vt:lpstr> @SpringBootConfiguration</vt:lpstr>
      <vt:lpstr> @ImportAutoConfiguration</vt:lpstr>
      <vt:lpstr> @AutoConfigureBefore, @AutoConfigureAfter, @AutoConfigureOrder</vt:lpstr>
      <vt:lpstr>PowerPoint Presentation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Jeba, Allwin Samuel (SHS TI DC IND LD SWD SH)</dc:creator>
  <cp:lastModifiedBy>Regu</cp:lastModifiedBy>
  <cp:revision>66</cp:revision>
  <dcterms:modified xsi:type="dcterms:W3CDTF">2019-12-08T01:17:13Z</dcterms:modified>
</cp:coreProperties>
</file>