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ppt/tags/tag19.xml" ContentType="application/vnd.openxmlformats-officedocument.presentationml.tags+xml"/>
  <Override PartName="/ppt/notesSlides/notesSlide32.xml" ContentType="application/vnd.openxmlformats-officedocument.presentationml.notesSlide+xml"/>
  <Override PartName="/ppt/tags/tag20.xml" ContentType="application/vnd.openxmlformats-officedocument.presentationml.tags+xml"/>
  <Override PartName="/ppt/notesSlides/notesSlide33.xml" ContentType="application/vnd.openxmlformats-officedocument.presentationml.notesSlide+xml"/>
  <Override PartName="/ppt/tags/tag21.xml" ContentType="application/vnd.openxmlformats-officedocument.presentationml.tags+xml"/>
  <Override PartName="/ppt/notesSlides/notesSlide34.xml" ContentType="application/vnd.openxmlformats-officedocument.presentationml.notesSlide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ppt/tags/tag23.xml" ContentType="application/vnd.openxmlformats-officedocument.presentationml.tags+xml"/>
  <Override PartName="/ppt/notesSlides/notesSlide36.xml" ContentType="application/vnd.openxmlformats-officedocument.presentationml.notesSlide+xml"/>
  <Override PartName="/ppt/tags/tag24.xml" ContentType="application/vnd.openxmlformats-officedocument.presentationml.tags+xml"/>
  <Override PartName="/ppt/notesSlides/notesSlide37.xml" ContentType="application/vnd.openxmlformats-officedocument.presentationml.notesSlide+xml"/>
  <Override PartName="/ppt/tags/tag25.xml" ContentType="application/vnd.openxmlformats-officedocument.presentationml.tags+xml"/>
  <Override PartName="/ppt/notesSlides/notesSlide38.xml" ContentType="application/vnd.openxmlformats-officedocument.presentationml.notesSlide+xml"/>
  <Override PartName="/ppt/tags/tag26.xml" ContentType="application/vnd.openxmlformats-officedocument.presentationml.tags+xml"/>
  <Override PartName="/ppt/notesSlides/notesSlide39.xml" ContentType="application/vnd.openxmlformats-officedocument.presentationml.notesSlide+xml"/>
  <Override PartName="/ppt/tags/tag27.xml" ContentType="application/vnd.openxmlformats-officedocument.presentationml.tags+xml"/>
  <Override PartName="/ppt/notesSlides/notesSlide40.xml" ContentType="application/vnd.openxmlformats-officedocument.presentationml.notesSlide+xml"/>
  <Override PartName="/ppt/tags/tag28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61" r:id="rId2"/>
    <p:sldId id="262" r:id="rId3"/>
    <p:sldId id="1685" r:id="rId4"/>
    <p:sldId id="682" r:id="rId5"/>
    <p:sldId id="413" r:id="rId6"/>
    <p:sldId id="721" r:id="rId7"/>
    <p:sldId id="722" r:id="rId8"/>
    <p:sldId id="723" r:id="rId9"/>
    <p:sldId id="416" r:id="rId10"/>
    <p:sldId id="711" r:id="rId11"/>
    <p:sldId id="697" r:id="rId12"/>
    <p:sldId id="698" r:id="rId13"/>
    <p:sldId id="704" r:id="rId14"/>
    <p:sldId id="700" r:id="rId15"/>
    <p:sldId id="701" r:id="rId16"/>
    <p:sldId id="702" r:id="rId17"/>
    <p:sldId id="703" r:id="rId18"/>
    <p:sldId id="419" r:id="rId19"/>
    <p:sldId id="420" r:id="rId20"/>
    <p:sldId id="539" r:id="rId21"/>
    <p:sldId id="421" r:id="rId22"/>
    <p:sldId id="707" r:id="rId23"/>
    <p:sldId id="708" r:id="rId24"/>
    <p:sldId id="448" r:id="rId25"/>
    <p:sldId id="449" r:id="rId26"/>
    <p:sldId id="709" r:id="rId27"/>
    <p:sldId id="686" r:id="rId28"/>
    <p:sldId id="533" r:id="rId29"/>
    <p:sldId id="447" r:id="rId30"/>
    <p:sldId id="532" r:id="rId31"/>
    <p:sldId id="529" r:id="rId32"/>
    <p:sldId id="427" r:id="rId33"/>
    <p:sldId id="428" r:id="rId34"/>
    <p:sldId id="429" r:id="rId35"/>
    <p:sldId id="430" r:id="rId36"/>
    <p:sldId id="431" r:id="rId37"/>
    <p:sldId id="679" r:id="rId38"/>
    <p:sldId id="378" r:id="rId39"/>
    <p:sldId id="379" r:id="rId40"/>
    <p:sldId id="380" r:id="rId41"/>
    <p:sldId id="381" r:id="rId42"/>
    <p:sldId id="382" r:id="rId43"/>
    <p:sldId id="383" r:id="rId44"/>
    <p:sldId id="391" r:id="rId45"/>
    <p:sldId id="693" r:id="rId46"/>
    <p:sldId id="38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/>
    <p:restoredTop sz="79542" autoAdjust="0"/>
  </p:normalViewPr>
  <p:slideViewPr>
    <p:cSldViewPr snapToGrid="0">
      <p:cViewPr varScale="1">
        <p:scale>
          <a:sx n="95" d="100"/>
          <a:sy n="95" d="100"/>
        </p:scale>
        <p:origin x="4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06315-8566-4682-8180-937D1E52E2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F07A-F55D-4AFE-B77E-51714FC8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3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D5A40-ABE2-C5B2-7F85-7BACED97F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E503D-6E53-DE5A-AC10-F15126C63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099E3-0DC7-B5F9-27D6-E4FA4C4E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D822C-9767-B3EA-72F3-719C30D45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7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2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5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34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3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5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9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4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9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9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84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5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5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37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9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90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68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3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89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7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98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Says that the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6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95% confidence</a:t>
            </a:r>
            <a:r>
              <a:rPr lang="en-US" baseline="0" dirty="0"/>
              <a:t>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4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17AAC-CFF5-4739-BBEB-BD9EAFF0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89F71-3213-F354-C1FF-5AAFB90CF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EA0A8-216A-950D-ADD4-A22AE1B13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C6276-F74C-59CA-B682-0A4F9A96F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93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6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DCE79-4362-56A2-C24D-1697598FD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94EA2E-3598-C203-7221-12A08E758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18F3BA-C52D-76E6-F571-885A5AFFA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F303-134F-3C20-754E-1A8AB392C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8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visual inspection, not just that shorter words being selected b/c they take up more space, but also b/c they are less “interesting”; e.g., god was selected frequently even though it is a short word. Would be interesting to create a model that takes into account word length and other word properties (e.g., parts of speech, valance, etc.) to see which words are selected most frequently.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F07A-F55D-4AFE-B77E-51714FC8A8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Population: All US citizens who can/will vote</a:t>
            </a:r>
          </a:p>
          <a:p>
            <a:r>
              <a:rPr lang="en-US" dirty="0"/>
              <a:t>Sample: citizen’s with telephones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Yes, people</a:t>
            </a:r>
            <a:r>
              <a:rPr lang="en-US" baseline="0" dirty="0"/>
              <a:t> with telephones tended to be wealthier and wealthier people voted for Dewey.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4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8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CB80-892B-4497-8A28-27B861B046BD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D7B0-D19A-4E9E-9EE1-B801B402B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6.jpg"/><Relationship Id="rId4" Type="http://schemas.openxmlformats.org/officeDocument/2006/relationships/hyperlink" Target="https://www.billoreilly.com/poll-cent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8.jpg"/><Relationship Id="rId4" Type="http://schemas.openxmlformats.org/officeDocument/2006/relationships/hyperlink" Target="https://www.youtube.com/watch?v=B7UmUX68Kt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hyperlink" Target="https://ethan-meyers-test.shinyapps.io/gettysburg_sampling_distribution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than-meyers-test.shinyapps.io/gettysburg_sampling_distribution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2.png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04283"/>
            <a:ext cx="9144000" cy="122471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Sampling distributions, </a:t>
            </a:r>
            <a:br>
              <a:rPr lang="en-US" sz="4800" dirty="0"/>
            </a:br>
            <a:r>
              <a:rPr lang="en-US" sz="4800" dirty="0"/>
              <a:t>standard errors, and confidence intervals </a:t>
            </a:r>
          </a:p>
        </p:txBody>
      </p:sp>
    </p:spTree>
    <p:extLst>
      <p:ext uri="{BB962C8B-B14F-4D97-AF65-F5344CB8AC3E}">
        <p14:creationId xmlns:p14="http://schemas.microsoft.com/office/powerpoint/2010/main" val="313669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 for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92" y="2270673"/>
            <a:ext cx="9868590" cy="30011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population?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sample?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they differ in a meaningful way?</a:t>
            </a:r>
          </a:p>
        </p:txBody>
      </p:sp>
      <p:pic>
        <p:nvPicPr>
          <p:cNvPr id="4" name="Picture 3" descr="http://onlineorganizing.com/admin/my_documents/my_pictures/E868A_dewey_defeats_truman.jpg">
            <a:extLst>
              <a:ext uri="{FF2B5EF4-FFF2-40B4-BE49-F238E27FC236}">
                <a16:creationId xmlns:a16="http://schemas.microsoft.com/office/drawing/2014/main" id="{15C5232F-65A0-4792-23D0-FE7E2521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9991" y="2024196"/>
            <a:ext cx="4001587" cy="3001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99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61CD-0AEA-492F-B67E-C8BEF40F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1DD3-54F7-4C62-AC6F-6ED56C56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1EEC9766-ACBD-4461-9E64-CAB640D5B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 r="-1" b="2900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072600-3888-4DAE-8BE6-07F79ACD30D9}"/>
              </a:ext>
            </a:extLst>
          </p:cNvPr>
          <p:cNvSpPr txBox="1">
            <a:spLocks/>
          </p:cNvSpPr>
          <p:nvPr/>
        </p:nvSpPr>
        <p:spPr>
          <a:xfrm>
            <a:off x="3225800" y="2499405"/>
            <a:ext cx="6375400" cy="167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C000"/>
                </a:solidFill>
                <a:latin typeface="Bauhaus 93" panose="04030905020B02020C02" pitchFamily="82" charset="0"/>
                <a:ea typeface="DengXian" panose="02010600030101010101" pitchFamily="2" charset="-122"/>
                <a:cs typeface="Gisha" panose="020B0604020202020204" pitchFamily="34" charset="-79"/>
              </a:rPr>
              <a:t>Bias or no bias? </a:t>
            </a:r>
          </a:p>
        </p:txBody>
      </p:sp>
    </p:spTree>
    <p:extLst>
      <p:ext uri="{BB962C8B-B14F-4D97-AF65-F5344CB8AC3E}">
        <p14:creationId xmlns:p14="http://schemas.microsoft.com/office/powerpoint/2010/main" val="129861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699"/>
            <a:ext cx="10515600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there was a poll for the Truman/Dewey election that had randomly chosen 6,000 people from all voters in the USA and calculated who they voted for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D60D78-3CEC-41CC-BF4C-D221A963B938}"/>
              </a:ext>
            </a:extLst>
          </p:cNvPr>
          <p:cNvGrpSpPr/>
          <p:nvPr/>
        </p:nvGrpSpPr>
        <p:grpSpPr>
          <a:xfrm>
            <a:off x="3386685" y="3741739"/>
            <a:ext cx="5753080" cy="2555875"/>
            <a:chOff x="4942198" y="476462"/>
            <a:chExt cx="4762480" cy="2679565"/>
          </a:xfrm>
        </p:grpSpPr>
        <p:pic>
          <p:nvPicPr>
            <p:cNvPr id="4" name="Content Placeholder 8" descr="Shape&#10;&#10;Description automatically generated">
              <a:extLst>
                <a:ext uri="{FF2B5EF4-FFF2-40B4-BE49-F238E27FC236}">
                  <a16:creationId xmlns:a16="http://schemas.microsoft.com/office/drawing/2014/main" id="{81F2D3BF-D7BE-42C8-839D-E6A9A2CAE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30" r="-1" b="29006"/>
            <a:stretch/>
          </p:blipFill>
          <p:spPr>
            <a:xfrm>
              <a:off x="4942198" y="476462"/>
              <a:ext cx="4762480" cy="2679565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6D74DD7-2265-4493-B0B3-F0E28452D2B7}"/>
                </a:ext>
              </a:extLst>
            </p:cNvPr>
            <p:cNvSpPr txBox="1">
              <a:spLocks/>
            </p:cNvSpPr>
            <p:nvPr/>
          </p:nvSpPr>
          <p:spPr>
            <a:xfrm>
              <a:off x="6105664" y="1556286"/>
              <a:ext cx="2582734" cy="5199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>
                  <a:solidFill>
                    <a:srgbClr val="FFC000"/>
                  </a:solidFill>
                  <a:latin typeface="Bauhaus 93" panose="04030905020B02020C02" pitchFamily="82" charset="0"/>
                  <a:ea typeface="DengXian" panose="02010600030101010101" pitchFamily="2" charset="-122"/>
                  <a:cs typeface="Gisha" panose="020B0604020202020204" pitchFamily="34" charset="-79"/>
                </a:rPr>
                <a:t>Bias or no bias? 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AE10390-B9E9-4DF2-B4BC-40DCFB3C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1948 US election: Dewey vs. Truman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9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C2457-0BBD-3A8E-D025-199214EF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F429372A-D505-FE35-C24E-4E29F987DF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 r="-1" b="29006"/>
          <a:stretch/>
        </p:blipFill>
        <p:spPr>
          <a:xfrm>
            <a:off x="1155720" y="228600"/>
            <a:ext cx="2819380" cy="17399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E8DC-19AC-F8BD-BCAE-EB44679F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6" y="2455163"/>
            <a:ext cx="4813987" cy="40128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As part of a strategic-planning process, in spring 2013 Hampshire College launched a survey of alums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Via email, the College </a:t>
            </a:r>
            <a:r>
              <a:rPr lang="en-US" b="1" dirty="0">
                <a:solidFill>
                  <a:srgbClr val="FF0000"/>
                </a:solidFill>
              </a:rPr>
              <a:t>invited 8,160 alums to fill out an online questionnaire </a:t>
            </a:r>
            <a:r>
              <a:rPr lang="en-US" dirty="0"/>
              <a:t>administered by the campus’s offices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 total of 1,920 surveys were completed, yielding a response rate of 24%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8B84D-577B-1C1F-018E-8FEF80A5C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80" y="0"/>
            <a:ext cx="5618603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201E93-CF47-59A1-6C60-7B1586859E8B}"/>
              </a:ext>
            </a:extLst>
          </p:cNvPr>
          <p:cNvSpPr txBox="1">
            <a:spLocks/>
          </p:cNvSpPr>
          <p:nvPr/>
        </p:nvSpPr>
        <p:spPr>
          <a:xfrm>
            <a:off x="1851880" y="715263"/>
            <a:ext cx="1701768" cy="766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C000"/>
                </a:solidFill>
                <a:latin typeface="Bauhaus 93" panose="04030905020B02020C02" pitchFamily="82" charset="0"/>
                <a:ea typeface="DengXian" panose="02010600030101010101" pitchFamily="2" charset="-122"/>
                <a:cs typeface="Gisha" panose="020B0604020202020204" pitchFamily="34" charset="-79"/>
              </a:rPr>
              <a:t>Bias or no bias?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6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1599"/>
            <a:ext cx="10515600" cy="32762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Yelp reviews of restaurants?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anonymous survey randomly select 6,000 people and asked them if have they used an elicit drug in the past month?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www.billoreilly.com</a:t>
            </a:r>
            <a:r>
              <a:rPr lang="en-US" dirty="0">
                <a:hlinkClick r:id="rId4"/>
              </a:rPr>
              <a:t>/poll-center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4F0889-A945-4845-9083-3BFC1C7C85D1}"/>
              </a:ext>
            </a:extLst>
          </p:cNvPr>
          <p:cNvGrpSpPr/>
          <p:nvPr/>
        </p:nvGrpSpPr>
        <p:grpSpPr>
          <a:xfrm>
            <a:off x="1155720" y="228600"/>
            <a:ext cx="2819380" cy="1739900"/>
            <a:chOff x="4650647" y="1111816"/>
            <a:chExt cx="4762480" cy="2679565"/>
          </a:xfrm>
        </p:grpSpPr>
        <p:pic>
          <p:nvPicPr>
            <p:cNvPr id="7" name="Content Placeholder 8" descr="Shape&#10;&#10;Description automatically generated">
              <a:extLst>
                <a:ext uri="{FF2B5EF4-FFF2-40B4-BE49-F238E27FC236}">
                  <a16:creationId xmlns:a16="http://schemas.microsoft.com/office/drawing/2014/main" id="{C98BCF6D-8A08-480D-AE5E-6BDA8CD18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30" r="-1" b="29006"/>
            <a:stretch/>
          </p:blipFill>
          <p:spPr>
            <a:xfrm>
              <a:off x="4650647" y="1111816"/>
              <a:ext cx="4762480" cy="2679565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F22A4755-52B1-42DE-B49A-5CDD091CE028}"/>
                </a:ext>
              </a:extLst>
            </p:cNvPr>
            <p:cNvSpPr txBox="1">
              <a:spLocks/>
            </p:cNvSpPr>
            <p:nvPr/>
          </p:nvSpPr>
          <p:spPr>
            <a:xfrm>
              <a:off x="5690307" y="1949180"/>
              <a:ext cx="2874617" cy="11805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4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7200" dirty="0">
                  <a:solidFill>
                    <a:srgbClr val="FFC000"/>
                  </a:solidFill>
                  <a:latin typeface="Bauhaus 93" panose="04030905020B02020C02" pitchFamily="82" charset="0"/>
                  <a:ea typeface="DengXian" panose="02010600030101010101" pitchFamily="2" charset="-122"/>
                  <a:cs typeface="Gisha" panose="020B0604020202020204" pitchFamily="34" charset="-79"/>
                </a:rPr>
                <a:t>Bias or no bias?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19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251" y="312875"/>
            <a:ext cx="9599949" cy="1046025"/>
          </a:xfrm>
        </p:spPr>
        <p:txBody>
          <a:bodyPr>
            <a:normAutofit/>
          </a:bodyPr>
          <a:lstStyle/>
          <a:p>
            <a:r>
              <a:rPr lang="en-US" sz="3600" dirty="0"/>
              <a:t>The way you frame the question matters!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251" y="1743076"/>
            <a:ext cx="10379878" cy="48020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Quinnipiac University conducted two polls on November 5, 2015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300"/>
              </a:spcAft>
              <a:buNone/>
            </a:pPr>
            <a:r>
              <a:rPr lang="en-US" dirty="0"/>
              <a:t>First poll they asked: do you support “stricter gun control laws”?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Yes = 46%</a:t>
            </a: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No = 51%</a:t>
            </a:r>
            <a:r>
              <a:rPr lang="en-US" dirty="0"/>
              <a:t>	 Difference = </a:t>
            </a:r>
            <a:r>
              <a:rPr lang="en-US" dirty="0">
                <a:solidFill>
                  <a:srgbClr val="FF0000"/>
                </a:solidFill>
              </a:rPr>
              <a:t>-5%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300"/>
              </a:spcAft>
              <a:buNone/>
            </a:pPr>
            <a:r>
              <a:rPr lang="en-US" dirty="0"/>
              <a:t>Second poll asked: do you support “stricter gun laws”?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Yes = 52%</a:t>
            </a: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No = 45%</a:t>
            </a:r>
            <a:r>
              <a:rPr lang="en-US" dirty="0"/>
              <a:t>	 Difference = </a:t>
            </a:r>
            <a:r>
              <a:rPr lang="en-US" dirty="0">
                <a:solidFill>
                  <a:srgbClr val="00B050"/>
                </a:solidFill>
              </a:rPr>
              <a:t>7%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dirty="0"/>
              <a:t>How could this affect the newspaper headlines?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“Majority of Americans </a:t>
            </a:r>
            <a:r>
              <a:rPr lang="en-US" b="1" i="1" dirty="0"/>
              <a:t>oppose</a:t>
            </a:r>
            <a:r>
              <a:rPr lang="en-US" dirty="0"/>
              <a:t> stricter gun control laws”  vs.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“Majority of Americans </a:t>
            </a:r>
            <a:r>
              <a:rPr lang="en-US" b="1" i="1" dirty="0"/>
              <a:t>support</a:t>
            </a:r>
            <a:r>
              <a:rPr lang="en-US" dirty="0"/>
              <a:t> stricter gun laws”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see textbook section 1.2:</a:t>
            </a:r>
          </a:p>
          <a:p>
            <a:pPr lvl="1"/>
            <a:r>
              <a:rPr lang="en-US" dirty="0"/>
              <a:t> “If you had to do it over again, would you have children?” 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77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2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might not be feasible to randomly select equally from all members of a population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might not be a problem as long as the sample is representative of the population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 If we wanted to know proportion of people left-handed in the US, randomly sampling Yale students might be good enough 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31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44" y="365127"/>
            <a:ext cx="10023054" cy="1325563"/>
          </a:xfrm>
        </p:spPr>
        <p:txBody>
          <a:bodyPr/>
          <a:lstStyle/>
          <a:p>
            <a:r>
              <a:rPr lang="en-US" dirty="0"/>
              <a:t>Need to think carefully to avoid bias!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786" y="2409780"/>
            <a:ext cx="9736428" cy="310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Statistics requires thought!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your own reasoning:</a:t>
            </a:r>
          </a:p>
          <a:p>
            <a:pPr marL="0" indent="0">
              <a:buNone/>
            </a:pPr>
            <a:r>
              <a:rPr lang="en-US" dirty="0"/>
              <a:t>	What is the population I am interested in? </a:t>
            </a:r>
          </a:p>
          <a:p>
            <a:pPr marL="0" indent="0">
              <a:buNone/>
            </a:pPr>
            <a:r>
              <a:rPr lang="en-US" dirty="0"/>
              <a:t>	Does the sample reflect the population of interest? </a:t>
            </a:r>
          </a:p>
          <a:p>
            <a:pPr marL="0" indent="0">
              <a:buNone/>
            </a:pPr>
            <a:r>
              <a:rPr lang="en-US" dirty="0"/>
              <a:t>	Be your own worst critic! 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35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How can we prevent sampling bias?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91" y="1783287"/>
            <a:ext cx="10419149" cy="1758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prevent bias, use a </a:t>
            </a:r>
            <a:r>
              <a:rPr lang="en-US" b="1" dirty="0"/>
              <a:t>simple random sample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where each member in the population is equally likely to be in the sample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This allows for generalizations to the population!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84728" y="3219929"/>
            <a:ext cx="3263567" cy="3083962"/>
            <a:chOff x="8362767" y="3202041"/>
            <a:chExt cx="3263567" cy="3083962"/>
          </a:xfrm>
        </p:grpSpPr>
        <p:pic>
          <p:nvPicPr>
            <p:cNvPr id="4" name="Picture 3" descr="0.jpg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67" y="3838328"/>
              <a:ext cx="3263567" cy="2447675"/>
            </a:xfrm>
            <a:prstGeom prst="rect">
              <a:avLst/>
            </a:prstGeom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8854099" y="3202041"/>
              <a:ext cx="2432388" cy="5187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/>
                <a:t>Soup analogy!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76" y="3980878"/>
            <a:ext cx="4753591" cy="24825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600" y="3622070"/>
            <a:ext cx="1774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π, </a:t>
            </a:r>
            <a:r>
              <a:rPr lang="el-GR" sz="2800" dirty="0">
                <a:solidFill>
                  <a:srgbClr val="FF0000"/>
                </a:solidFill>
              </a:rPr>
              <a:t>μ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l-GR" sz="2800" dirty="0">
                <a:solidFill>
                  <a:srgbClr val="FF0000"/>
                </a:solidFill>
              </a:rPr>
              <a:t>ρ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8" y="3920432"/>
            <a:ext cx="843525" cy="1265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4" y="5468688"/>
            <a:ext cx="881438" cy="11021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27114" y="4695914"/>
            <a:ext cx="155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p̂,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x̅, s, r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2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How do we select a random 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0" y="2187522"/>
            <a:ext cx="9679800" cy="4109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Mechanically:  </a:t>
            </a:r>
          </a:p>
          <a:p>
            <a:pPr marL="0" indent="0">
              <a:buNone/>
            </a:pPr>
            <a:r>
              <a:rPr lang="en-US" dirty="0"/>
              <a:t>	Flip coins</a:t>
            </a:r>
          </a:p>
          <a:p>
            <a:pPr marL="0" indent="0">
              <a:buNone/>
            </a:pPr>
            <a:r>
              <a:rPr lang="en-US" dirty="0"/>
              <a:t>	Pull balls from well mixed bins</a:t>
            </a:r>
          </a:p>
          <a:p>
            <a:pPr marL="0" indent="0">
              <a:buNone/>
            </a:pPr>
            <a:r>
              <a:rPr lang="en-US" dirty="0"/>
              <a:t>	Deal out shuffled cards,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a computer program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8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51017"/>
            <a:ext cx="9886950" cy="4025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and continuation of sampling and bias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distributions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Exploring sampling distributions in R and the Standard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there is time</a:t>
            </a:r>
          </a:p>
          <a:p>
            <a:pPr lvl="1"/>
            <a:r>
              <a:rPr lang="en-US" dirty="0"/>
              <a:t>Point estimates and confidence intervals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447" y="2228372"/>
            <a:ext cx="7593106" cy="1200628"/>
          </a:xfrm>
        </p:spPr>
        <p:txBody>
          <a:bodyPr/>
          <a:lstStyle/>
          <a:p>
            <a:r>
              <a:rPr lang="en-US" dirty="0"/>
              <a:t>Questions about statistical bias? </a:t>
            </a:r>
          </a:p>
        </p:txBody>
      </p:sp>
    </p:spTree>
    <p:extLst>
      <p:ext uri="{BB962C8B-B14F-4D97-AF65-F5344CB8AC3E}">
        <p14:creationId xmlns:p14="http://schemas.microsoft.com/office/powerpoint/2010/main" val="120416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748567"/>
          </a:xfrm>
        </p:spPr>
        <p:txBody>
          <a:bodyPr/>
          <a:lstStyle/>
          <a:p>
            <a:r>
              <a:rPr lang="en-US" dirty="0"/>
              <a:t>From now on we are going to assume no bias!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66731"/>
            <a:ext cx="3429000" cy="34766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5896396"/>
            <a:ext cx="7566358" cy="6474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Our statistic values, on average, reflect the parameters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90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DD24-108D-47DC-B384-B790CA4E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46225"/>
            <a:ext cx="100457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Sampling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64467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4808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 for our distribution of Gettysburg word lengths…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539"/>
            <a:ext cx="10515600" cy="487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Q: What does each dot that is plotted correspond to?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3476" y="2313848"/>
            <a:ext cx="6965047" cy="41790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50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2322286"/>
            <a:ext cx="9951720" cy="3854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sampling distribution </a:t>
            </a:r>
            <a:r>
              <a:rPr lang="en-US" dirty="0"/>
              <a:t>is the distribution of </a:t>
            </a:r>
            <a:r>
              <a:rPr lang="en-US" u="sng" dirty="0"/>
              <a:t>sample statistics </a:t>
            </a:r>
            <a:r>
              <a:rPr lang="en-US" dirty="0"/>
              <a:t>computed from different samples of the same size (n) from the same population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sampling distribution shows us how the sample statistic varies from sample to sample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9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prink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93" y="1368517"/>
            <a:ext cx="3933540" cy="26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702313" y="500332"/>
            <a:ext cx="702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π</a:t>
            </a:r>
            <a:r>
              <a:rPr lang="en-US" sz="2400" baseline="-25000" dirty="0">
                <a:solidFill>
                  <a:srgbClr val="FF0000"/>
                </a:solidFill>
              </a:rPr>
              <a:t>red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2" y="1"/>
            <a:ext cx="2381563" cy="1900719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314627" y="4090643"/>
            <a:ext cx="3932433" cy="2471801"/>
            <a:chOff x="4790626" y="4090642"/>
            <a:chExt cx="3932433" cy="2471801"/>
          </a:xfrm>
        </p:grpSpPr>
        <p:grpSp>
          <p:nvGrpSpPr>
            <p:cNvPr id="7" name="Group 6"/>
            <p:cNvGrpSpPr/>
            <p:nvPr/>
          </p:nvGrpSpPr>
          <p:grpSpPr>
            <a:xfrm>
              <a:off x="5808377" y="4600293"/>
              <a:ext cx="2914682" cy="1962150"/>
              <a:chOff x="5808377" y="4600293"/>
              <a:chExt cx="2914682" cy="19621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8377" y="4600293"/>
                <a:ext cx="2047875" cy="19621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028125" y="5350535"/>
                <a:ext cx="694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FF0000"/>
                    </a:solidFill>
                  </a:rPr>
                  <a:t>p̂</a:t>
                </a:r>
                <a:r>
                  <a:rPr lang="en-US" sz="2400" baseline="-25000" dirty="0" err="1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4790626" y="4090642"/>
              <a:ext cx="845878" cy="8981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14627" y="2508497"/>
            <a:ext cx="3932433" cy="1962150"/>
            <a:chOff x="4790626" y="2508497"/>
            <a:chExt cx="3932433" cy="1962150"/>
          </a:xfrm>
        </p:grpSpPr>
        <p:grpSp>
          <p:nvGrpSpPr>
            <p:cNvPr id="10" name="Group 9"/>
            <p:cNvGrpSpPr/>
            <p:nvPr/>
          </p:nvGrpSpPr>
          <p:grpSpPr>
            <a:xfrm>
              <a:off x="5808377" y="2508497"/>
              <a:ext cx="2914682" cy="1962150"/>
              <a:chOff x="5808377" y="4600293"/>
              <a:chExt cx="2914682" cy="196215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8377" y="4600293"/>
                <a:ext cx="2047875" cy="196215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8028125" y="5350535"/>
                <a:ext cx="694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FF0000"/>
                    </a:solidFill>
                  </a:rPr>
                  <a:t>p̂</a:t>
                </a:r>
                <a:r>
                  <a:rPr lang="en-US" sz="2400" baseline="-25000" dirty="0" err="1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4790626" y="3119331"/>
              <a:ext cx="933846" cy="2308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975" y="4268813"/>
            <a:ext cx="3223033" cy="210268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354535" y="416702"/>
            <a:ext cx="3892525" cy="1962150"/>
            <a:chOff x="4830534" y="416702"/>
            <a:chExt cx="3892525" cy="196215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830534" y="1726058"/>
              <a:ext cx="805970" cy="6527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808377" y="416702"/>
              <a:ext cx="2914682" cy="1962150"/>
              <a:chOff x="5808377" y="4600293"/>
              <a:chExt cx="2914682" cy="196215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8377" y="4600293"/>
                <a:ext cx="2047875" cy="1962150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8028125" y="5350535"/>
                <a:ext cx="694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FF0000"/>
                    </a:solidFill>
                  </a:rPr>
                  <a:t>p̂</a:t>
                </a:r>
                <a:r>
                  <a:rPr lang="en-US" sz="2400" baseline="-25000" dirty="0" err="1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758013" y="1017900"/>
            <a:ext cx="4605587" cy="3810955"/>
            <a:chOff x="4234012" y="1017899"/>
            <a:chExt cx="4605587" cy="3810955"/>
          </a:xfrm>
        </p:grpSpPr>
        <p:sp>
          <p:nvSpPr>
            <p:cNvPr id="33" name="Oval 32"/>
            <p:cNvSpPr/>
            <p:nvPr/>
          </p:nvSpPr>
          <p:spPr>
            <a:xfrm>
              <a:off x="7925199" y="1017899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4234012" y="1932299"/>
              <a:ext cx="3574647" cy="28965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758014" y="3071711"/>
            <a:ext cx="4598779" cy="2492322"/>
            <a:chOff x="4234013" y="3071711"/>
            <a:chExt cx="4598779" cy="2492322"/>
          </a:xfrm>
        </p:grpSpPr>
        <p:sp>
          <p:nvSpPr>
            <p:cNvPr id="30" name="Oval 29"/>
            <p:cNvSpPr/>
            <p:nvPr/>
          </p:nvSpPr>
          <p:spPr>
            <a:xfrm>
              <a:off x="7918392" y="3071711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234013" y="3894449"/>
              <a:ext cx="3622239" cy="1669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758014" y="5168147"/>
            <a:ext cx="4596943" cy="914400"/>
            <a:chOff x="4234013" y="5168147"/>
            <a:chExt cx="4596943" cy="914400"/>
          </a:xfrm>
        </p:grpSpPr>
        <p:sp>
          <p:nvSpPr>
            <p:cNvPr id="34" name="Oval 33"/>
            <p:cNvSpPr/>
            <p:nvPr/>
          </p:nvSpPr>
          <p:spPr>
            <a:xfrm>
              <a:off x="7916556" y="5168147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234013" y="5657679"/>
              <a:ext cx="3420234" cy="369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436032" y="6331611"/>
            <a:ext cx="301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Sampling distribution!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57029-F435-5E50-3DB1-7B871EC81340}"/>
              </a:ext>
            </a:extLst>
          </p:cNvPr>
          <p:cNvSpPr txBox="1"/>
          <p:nvPr/>
        </p:nvSpPr>
        <p:spPr>
          <a:xfrm>
            <a:off x="6096000" y="258728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100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6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88" y="1323201"/>
            <a:ext cx="3344260" cy="250318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07688" y="59411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µ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975" y="4268813"/>
            <a:ext cx="3223033" cy="210268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758013" y="907783"/>
            <a:ext cx="4726746" cy="3921072"/>
            <a:chOff x="4234012" y="907782"/>
            <a:chExt cx="4726746" cy="3921072"/>
          </a:xfrm>
        </p:grpSpPr>
        <p:sp>
          <p:nvSpPr>
            <p:cNvPr id="33" name="Oval 32"/>
            <p:cNvSpPr/>
            <p:nvPr/>
          </p:nvSpPr>
          <p:spPr>
            <a:xfrm>
              <a:off x="7860444" y="907782"/>
              <a:ext cx="1100314" cy="11003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4234012" y="1932299"/>
              <a:ext cx="3574647" cy="28965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758014" y="2972002"/>
            <a:ext cx="4814893" cy="2592031"/>
            <a:chOff x="4234013" y="2972002"/>
            <a:chExt cx="4814893" cy="2592031"/>
          </a:xfrm>
        </p:grpSpPr>
        <p:sp>
          <p:nvSpPr>
            <p:cNvPr id="30" name="Oval 29"/>
            <p:cNvSpPr/>
            <p:nvPr/>
          </p:nvSpPr>
          <p:spPr>
            <a:xfrm>
              <a:off x="7946968" y="2972002"/>
              <a:ext cx="1101938" cy="11019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234013" y="3894449"/>
              <a:ext cx="3622239" cy="1669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758014" y="4837072"/>
            <a:ext cx="4732435" cy="1190181"/>
            <a:chOff x="4234013" y="4837072"/>
            <a:chExt cx="4732435" cy="1190181"/>
          </a:xfrm>
        </p:grpSpPr>
        <p:sp>
          <p:nvSpPr>
            <p:cNvPr id="34" name="Oval 33"/>
            <p:cNvSpPr/>
            <p:nvPr/>
          </p:nvSpPr>
          <p:spPr>
            <a:xfrm>
              <a:off x="7888499" y="4837072"/>
              <a:ext cx="1077949" cy="10779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234013" y="5577404"/>
              <a:ext cx="3574646" cy="4498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436032" y="6331611"/>
            <a:ext cx="301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Sampling distribution!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7" y="1190811"/>
            <a:ext cx="5541937" cy="274507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594990" y="1190811"/>
            <a:ext cx="764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x̅ = 5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54535" y="1069903"/>
            <a:ext cx="2500514" cy="1308949"/>
            <a:chOff x="6354535" y="1069903"/>
            <a:chExt cx="2500514" cy="13089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354535" y="1726058"/>
              <a:ext cx="805970" cy="6527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468131" y="1069903"/>
              <a:ext cx="13869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10, 3, 3, 3, 4,</a:t>
              </a:r>
            </a:p>
            <a:p>
              <a:r>
                <a:rPr lang="en-US" dirty="0"/>
                <a:t>3, 2, 6, 10, 5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14627" y="3119331"/>
            <a:ext cx="2524405" cy="761747"/>
            <a:chOff x="6314627" y="3119331"/>
            <a:chExt cx="2524405" cy="761747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14627" y="3119331"/>
              <a:ext cx="933846" cy="2308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569133" y="3234747"/>
              <a:ext cx="1269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2, 6, 2, 6, 6,</a:t>
              </a:r>
            </a:p>
            <a:p>
              <a:r>
                <a:rPr lang="en-US" dirty="0"/>
                <a:t>2, 5, 3, 2, 9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552125" y="3298078"/>
            <a:ext cx="997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x̅ = 4.3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14627" y="4090643"/>
            <a:ext cx="2423403" cy="1567036"/>
            <a:chOff x="6314627" y="4090643"/>
            <a:chExt cx="2423403" cy="1567036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314627" y="4090643"/>
              <a:ext cx="1043436" cy="1071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468131" y="5011348"/>
              <a:ext cx="1269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3, 9, 3, 4, 4,</a:t>
              </a:r>
            </a:p>
            <a:p>
              <a:r>
                <a:rPr lang="en-US" dirty="0"/>
                <a:t>3, 6, 6, 2, 2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9487370" y="5102368"/>
            <a:ext cx="997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x̅ = 4.2</a:t>
            </a:r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528638" y="167304"/>
            <a:ext cx="11301412" cy="338231"/>
          </a:xfrm>
        </p:spPr>
        <p:txBody>
          <a:bodyPr>
            <a:normAutofit fontScale="90000"/>
          </a:bodyPr>
          <a:lstStyle/>
          <a:p>
            <a:r>
              <a:rPr lang="en-US" dirty="0"/>
              <a:t>Gettysburg address word length sampling distribution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8682" y="6212541"/>
            <a:ext cx="481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7"/>
              </a:rPr>
              <a:t>Gettysburg sampling distribution app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60953-BDF5-7BFC-B70C-5FBE6E87DF16}"/>
              </a:ext>
            </a:extLst>
          </p:cNvPr>
          <p:cNvSpPr txBox="1"/>
          <p:nvPr/>
        </p:nvSpPr>
        <p:spPr>
          <a:xfrm>
            <a:off x="5517573" y="71524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57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27" grpId="0"/>
      <p:bldP spid="45" grpId="0"/>
      <p:bldP spid="50" grpId="0"/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219684"/>
            <a:ext cx="9220200" cy="806851"/>
          </a:xfrm>
        </p:spPr>
        <p:txBody>
          <a:bodyPr/>
          <a:lstStyle/>
          <a:p>
            <a:r>
              <a:rPr lang="en-US" dirty="0"/>
              <a:t>Let’s create a sampling distribution in R!</a:t>
            </a:r>
          </a:p>
        </p:txBody>
      </p:sp>
    </p:spTree>
    <p:extLst>
      <p:ext uri="{BB962C8B-B14F-4D97-AF65-F5344CB8AC3E}">
        <p14:creationId xmlns:p14="http://schemas.microsoft.com/office/powerpoint/2010/main" val="175965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1"/>
          </a:xfrm>
        </p:spPr>
        <p:txBody>
          <a:bodyPr/>
          <a:lstStyle/>
          <a:p>
            <a:r>
              <a:rPr lang="en-US" dirty="0"/>
              <a:t>Let’s create a sampling distribution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0862"/>
            <a:ext cx="11008659" cy="4670241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dirty="0"/>
              <a:t>Load the SDS1000 library to make all SDS1000 functions available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library(SDS1000)</a:t>
            </a:r>
          </a:p>
          <a:p>
            <a:pPr marL="457200" lvl="1" indent="0">
              <a:spcAft>
                <a:spcPts val="1000"/>
              </a:spcAft>
              <a:buNone/>
            </a:pPr>
            <a:endParaRPr lang="en-US" dirty="0"/>
          </a:p>
          <a:p>
            <a:pPr lvl="1">
              <a:spcAft>
                <a:spcPts val="1000"/>
              </a:spcAft>
            </a:pPr>
            <a:endParaRPr lang="en-US" dirty="0"/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Get the Gettysburg population data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00FF"/>
                </a:solidFill>
              </a:rPr>
              <a:t>load("</a:t>
            </a:r>
            <a:r>
              <a:rPr lang="en-US" dirty="0" err="1">
                <a:solidFill>
                  <a:srgbClr val="0000FF"/>
                </a:solidFill>
              </a:rPr>
              <a:t>gettysburg.Rda</a:t>
            </a:r>
            <a:r>
              <a:rPr lang="en-US" dirty="0">
                <a:solidFill>
                  <a:srgbClr val="0000FF"/>
                </a:solidFill>
              </a:rPr>
              <a:t>")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       </a:t>
            </a:r>
            <a:r>
              <a:rPr lang="en-US" dirty="0" err="1">
                <a:solidFill>
                  <a:srgbClr val="0000FF"/>
                </a:solidFill>
              </a:rPr>
              <a:t>word_lengths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err="1">
                <a:solidFill>
                  <a:srgbClr val="0000FF"/>
                </a:solidFill>
              </a:rPr>
              <a:t>gettysburg$num_letters</a:t>
            </a:r>
            <a:r>
              <a:rPr lang="en-US" dirty="0">
                <a:solidFill>
                  <a:srgbClr val="0000FF"/>
                </a:solidFill>
              </a:rPr>
              <a:t>     </a:t>
            </a:r>
            <a:r>
              <a:rPr lang="en-US" dirty="0">
                <a:solidFill>
                  <a:srgbClr val="00B050"/>
                </a:solidFill>
              </a:rPr>
              <a:t># lengths of the 268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1"/>
          </a:xfrm>
        </p:spPr>
        <p:txBody>
          <a:bodyPr/>
          <a:lstStyle/>
          <a:p>
            <a:r>
              <a:rPr lang="en-US" dirty="0"/>
              <a:t>Let’s create a sampling distribution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969477"/>
            <a:ext cx="11725835" cy="4611626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We can use the </a:t>
            </a:r>
            <a:r>
              <a:rPr lang="en-US" dirty="0">
                <a:solidFill>
                  <a:srgbClr val="0000FF"/>
                </a:solidFill>
              </a:rPr>
              <a:t>sample(</a:t>
            </a:r>
            <a:r>
              <a:rPr lang="en-US" dirty="0" err="1">
                <a:solidFill>
                  <a:srgbClr val="0000FF"/>
                </a:solidFill>
              </a:rPr>
              <a:t>data_vec</a:t>
            </a:r>
            <a:r>
              <a:rPr lang="en-US" dirty="0">
                <a:solidFill>
                  <a:srgbClr val="0000FF"/>
                </a:solidFill>
              </a:rPr>
              <a:t>, n) </a:t>
            </a:r>
            <a:r>
              <a:rPr lang="en-US" dirty="0"/>
              <a:t>to get a sample of length n: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dirty="0"/>
              <a:t>       </a:t>
            </a:r>
            <a:r>
              <a:rPr lang="en-US" dirty="0" err="1">
                <a:solidFill>
                  <a:srgbClr val="0000FF"/>
                </a:solidFill>
              </a:rPr>
              <a:t>curr_sample</a:t>
            </a:r>
            <a:r>
              <a:rPr lang="en-US" dirty="0">
                <a:solidFill>
                  <a:srgbClr val="0000FF"/>
                </a:solidFill>
              </a:rPr>
              <a:t> &lt;- sample(</a:t>
            </a:r>
            <a:r>
              <a:rPr lang="en-US" dirty="0" err="1">
                <a:solidFill>
                  <a:srgbClr val="0000FF"/>
                </a:solidFill>
              </a:rPr>
              <a:t>word_lengths</a:t>
            </a:r>
            <a:r>
              <a:rPr lang="en-US" dirty="0">
                <a:solidFill>
                  <a:srgbClr val="0000FF"/>
                </a:solidFill>
              </a:rPr>
              <a:t>, 10)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Aft>
                <a:spcPts val="500"/>
              </a:spcAft>
              <a:buNone/>
            </a:pPr>
            <a:r>
              <a:rPr lang="en-US" dirty="0"/>
              <a:t>Q: How can we get x̅ from this sample in R? 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     </a:t>
            </a: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mean(</a:t>
            </a:r>
            <a:r>
              <a:rPr lang="en-US" dirty="0" err="1">
                <a:solidFill>
                  <a:srgbClr val="0000FF"/>
                </a:solidFill>
              </a:rPr>
              <a:t>curr_sample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Aft>
                <a:spcPts val="700"/>
              </a:spcAft>
              <a:buNone/>
            </a:pPr>
            <a:r>
              <a:rPr lang="en-US" dirty="0"/>
              <a:t>Q: How could we get a full sampling distribution? </a:t>
            </a:r>
          </a:p>
          <a:p>
            <a:pPr lvl="1">
              <a:spcAft>
                <a:spcPts val="700"/>
              </a:spcAft>
            </a:pPr>
            <a:r>
              <a:rPr lang="en-US" dirty="0"/>
              <a:t>A: Repeat this many times to get an approximation of the sampling distribution </a:t>
            </a:r>
          </a:p>
          <a:p>
            <a:pPr lvl="1">
              <a:spcAft>
                <a:spcPts val="700"/>
              </a:spcAft>
            </a:pPr>
            <a:r>
              <a:rPr lang="en-US" dirty="0"/>
              <a:t>If we store the </a:t>
            </a:r>
            <a:r>
              <a:rPr lang="en-US" dirty="0" err="1"/>
              <a:t>x̅’s</a:t>
            </a:r>
            <a:r>
              <a:rPr lang="en-US" dirty="0"/>
              <a:t> in a vector, we can then plot the sampling distribution as a histogram </a:t>
            </a:r>
          </a:p>
        </p:txBody>
      </p:sp>
    </p:spTree>
    <p:extLst>
      <p:ext uri="{BB962C8B-B14F-4D97-AF65-F5344CB8AC3E}">
        <p14:creationId xmlns:p14="http://schemas.microsoft.com/office/powerpoint/2010/main" val="32711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F27D-1E11-9EC8-AD3C-8C598DDB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251"/>
          </a:xfrm>
        </p:spPr>
        <p:txBody>
          <a:bodyPr/>
          <a:lstStyle/>
          <a:p>
            <a:r>
              <a:rPr lang="en-US" dirty="0"/>
              <a:t>Announcement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0E8C-C108-EF72-DB3C-F1E46A05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30" y="1828800"/>
            <a:ext cx="10515600" cy="410135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Homework 4 has been posted!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It is due on </a:t>
            </a:r>
            <a:r>
              <a:rPr lang="en-US" dirty="0" err="1"/>
              <a:t>Gradescope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Sunday September 28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at 11pm</a:t>
            </a:r>
          </a:p>
          <a:p>
            <a:pPr lvl="1">
              <a:spcAft>
                <a:spcPts val="800"/>
              </a:spcAft>
            </a:pPr>
            <a:r>
              <a:rPr lang="en-US" b="1" dirty="0">
                <a:solidFill>
                  <a:srgbClr val="FF0000"/>
                </a:solidFill>
              </a:rPr>
              <a:t>Be sure to mark each question on </a:t>
            </a:r>
            <a:r>
              <a:rPr lang="en-US" b="1" dirty="0" err="1">
                <a:solidFill>
                  <a:srgbClr val="FF0000"/>
                </a:solidFill>
              </a:rPr>
              <a:t>Gradescope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pPr marL="0" indent="0">
              <a:spcAft>
                <a:spcPts val="800"/>
              </a:spcAft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My office hours will be ending a little early on Wednesday</a:t>
            </a:r>
          </a:p>
          <a:p>
            <a:pPr lvl="1">
              <a:spcAft>
                <a:spcPts val="800"/>
              </a:spcAft>
            </a:pPr>
            <a:r>
              <a:rPr lang="en-US" dirty="0"/>
              <a:t>2pm-2:45pm</a:t>
            </a:r>
            <a:endParaRPr lang="en-US" sz="1100" dirty="0"/>
          </a:p>
          <a:p>
            <a:pPr lvl="1">
              <a:spcAft>
                <a:spcPts val="800"/>
              </a:spcAft>
            </a:pPr>
            <a:endParaRPr lang="en-US" sz="1100" dirty="0"/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The material this week is going to be a bit more conceptually challenging. </a:t>
            </a:r>
            <a:r>
              <a:rPr lang="en-US" b="1" dirty="0"/>
              <a:t>Please attend the practice sessions </a:t>
            </a:r>
            <a:r>
              <a:rPr lang="en-US" dirty="0"/>
              <a:t>to reinforce your understanding!</a:t>
            </a:r>
          </a:p>
        </p:txBody>
      </p:sp>
    </p:spTree>
    <p:extLst>
      <p:ext uri="{BB962C8B-B14F-4D97-AF65-F5344CB8AC3E}">
        <p14:creationId xmlns:p14="http://schemas.microsoft.com/office/powerpoint/2010/main" val="175723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do_it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3435"/>
            <a:ext cx="10515600" cy="2438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do_it</a:t>
            </a:r>
            <a:r>
              <a:rPr lang="en-US" dirty="0">
                <a:solidFill>
                  <a:srgbClr val="0000FF"/>
                </a:solidFill>
              </a:rPr>
              <a:t>(100)  *  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2 + 3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31170E-4DC1-D1A2-33E3-E3E2E8D6190E}"/>
              </a:ext>
            </a:extLst>
          </p:cNvPr>
          <p:cNvSpPr txBox="1">
            <a:spLocks/>
          </p:cNvSpPr>
          <p:nvPr/>
        </p:nvSpPr>
        <p:spPr>
          <a:xfrm>
            <a:off x="726142" y="1982195"/>
            <a:ext cx="10313894" cy="461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</a:rPr>
              <a:t>do_it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function (from the SDS1000 package) repeats a piece of code many times.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It returns a vector with the values created each time the code is repeated</a:t>
            </a:r>
          </a:p>
        </p:txBody>
      </p:sp>
    </p:spTree>
    <p:extLst>
      <p:ext uri="{BB962C8B-B14F-4D97-AF65-F5344CB8AC3E}">
        <p14:creationId xmlns:p14="http://schemas.microsoft.com/office/powerpoint/2010/main" val="38535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sampling distribution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sampling_dist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err="1">
                <a:solidFill>
                  <a:srgbClr val="0000FF"/>
                </a:solidFill>
              </a:rPr>
              <a:t>do_it</a:t>
            </a:r>
            <a:r>
              <a:rPr lang="en-US" dirty="0">
                <a:solidFill>
                  <a:srgbClr val="0000FF"/>
                </a:solidFill>
              </a:rPr>
              <a:t>(10000)  *  {</a:t>
            </a:r>
          </a:p>
          <a:p>
            <a:endParaRPr lang="en-US" dirty="0"/>
          </a:p>
          <a:p>
            <a:pPr marL="0" indent="0">
              <a:spcAft>
                <a:spcPts val="80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curr_sample</a:t>
            </a:r>
            <a:r>
              <a:rPr lang="en-US" dirty="0">
                <a:solidFill>
                  <a:srgbClr val="0000FF"/>
                </a:solidFill>
              </a:rPr>
              <a:t> &lt;- sample(</a:t>
            </a:r>
            <a:r>
              <a:rPr lang="en-US" dirty="0" err="1">
                <a:solidFill>
                  <a:srgbClr val="0000FF"/>
                </a:solidFill>
              </a:rPr>
              <a:t>word_lengths</a:t>
            </a:r>
            <a:r>
              <a:rPr lang="en-US" dirty="0">
                <a:solidFill>
                  <a:srgbClr val="0000FF"/>
                </a:solidFill>
              </a:rPr>
              <a:t>, 10)  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	mean(</a:t>
            </a:r>
            <a:r>
              <a:rPr lang="en-US" dirty="0" err="1">
                <a:solidFill>
                  <a:srgbClr val="0000FF"/>
                </a:solidFill>
              </a:rPr>
              <a:t>curr_sample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hist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sampling_dist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03DDA-5B04-7B1E-62E9-E06D681211DA}"/>
              </a:ext>
            </a:extLst>
          </p:cNvPr>
          <p:cNvSpPr txBox="1"/>
          <p:nvPr/>
        </p:nvSpPr>
        <p:spPr>
          <a:xfrm>
            <a:off x="5809130" y="5969655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Let’s try it ourselves in R!</a:t>
            </a:r>
          </a:p>
        </p:txBody>
      </p:sp>
    </p:spTree>
    <p:extLst>
      <p:ext uri="{BB962C8B-B14F-4D97-AF65-F5344CB8AC3E}">
        <p14:creationId xmlns:p14="http://schemas.microsoft.com/office/powerpoint/2010/main" val="25267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42" y="1457071"/>
            <a:ext cx="7715710" cy="41143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29288"/>
            <a:ext cx="10515600" cy="8389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mean(</a:t>
            </a:r>
            <a:r>
              <a:rPr lang="en-US" dirty="0" err="1">
                <a:solidFill>
                  <a:srgbClr val="0000FF"/>
                </a:solidFill>
              </a:rPr>
              <a:t>sampling_dist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mean(</a:t>
            </a:r>
            <a:r>
              <a:rPr lang="en-US" dirty="0" err="1">
                <a:solidFill>
                  <a:srgbClr val="0000FF"/>
                </a:solidFill>
              </a:rPr>
              <a:t>word_lengths</a:t>
            </a:r>
            <a:r>
              <a:rPr lang="en-US" dirty="0">
                <a:solidFill>
                  <a:srgbClr val="0000FF"/>
                </a:solidFill>
              </a:rPr>
              <a:t>)     </a:t>
            </a:r>
            <a:r>
              <a:rPr lang="en-US" dirty="0">
                <a:solidFill>
                  <a:srgbClr val="008000"/>
                </a:solidFill>
              </a:rPr>
              <a:t># these are the same, so no bias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1"/>
          </a:xfrm>
        </p:spPr>
        <p:txBody>
          <a:bodyPr/>
          <a:lstStyle/>
          <a:p>
            <a:pPr marL="0" indent="0"/>
            <a:r>
              <a:rPr lang="en-US" dirty="0"/>
              <a:t>Sampling distribution in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42" y="1457071"/>
            <a:ext cx="7715710" cy="411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42" y="1457071"/>
            <a:ext cx="7715710" cy="4114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5019" y="2024057"/>
            <a:ext cx="66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</a:t>
            </a:r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µ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6192" y="2024057"/>
            <a:ext cx="675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E[x̅]</a:t>
            </a:r>
          </a:p>
        </p:txBody>
      </p:sp>
    </p:spTree>
    <p:extLst>
      <p:ext uri="{BB962C8B-B14F-4D97-AF65-F5344CB8AC3E}">
        <p14:creationId xmlns:p14="http://schemas.microsoft.com/office/powerpoint/2010/main" val="16052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happens to the sampling distribution as we change </a:t>
            </a:r>
            <a:r>
              <a:rPr lang="en-US" b="1" i="1" dirty="0"/>
              <a:t>n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Experiment for n = 1, 5, 10,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sampling_dist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err="1">
                <a:solidFill>
                  <a:srgbClr val="0000FF"/>
                </a:solidFill>
              </a:rPr>
              <a:t>do_it</a:t>
            </a:r>
            <a:r>
              <a:rPr lang="en-US" dirty="0">
                <a:solidFill>
                  <a:srgbClr val="0000FF"/>
                </a:solidFill>
              </a:rPr>
              <a:t>(10000)  *  {</a:t>
            </a:r>
          </a:p>
          <a:p>
            <a:pPr marL="0" indent="0">
              <a:buNone/>
            </a:pPr>
            <a:endParaRPr lang="en-US" sz="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curr_sample</a:t>
            </a:r>
            <a:r>
              <a:rPr lang="en-US" dirty="0">
                <a:solidFill>
                  <a:srgbClr val="0000FF"/>
                </a:solidFill>
              </a:rPr>
              <a:t> &lt;- sample(</a:t>
            </a:r>
            <a:r>
              <a:rPr lang="en-US" dirty="0" err="1">
                <a:solidFill>
                  <a:srgbClr val="0000FF"/>
                </a:solidFill>
              </a:rPr>
              <a:t>word_lengths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0000FF"/>
                </a:solidFill>
              </a:rPr>
              <a:t>)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mean(</a:t>
            </a:r>
            <a:r>
              <a:rPr lang="en-US" dirty="0" err="1">
                <a:solidFill>
                  <a:srgbClr val="0000FF"/>
                </a:solidFill>
              </a:rPr>
              <a:t>curr_sample</a:t>
            </a:r>
            <a:r>
              <a:rPr lang="en-US" dirty="0">
                <a:solidFill>
                  <a:srgbClr val="0000FF"/>
                </a:solidFill>
              </a:rPr>
              <a:t>)  </a:t>
            </a:r>
          </a:p>
          <a:p>
            <a:pPr marL="0" indent="0">
              <a:buNone/>
            </a:pPr>
            <a:endParaRPr lang="en-US" sz="5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hist(</a:t>
            </a:r>
            <a:r>
              <a:rPr lang="en-US" dirty="0" err="1">
                <a:solidFill>
                  <a:srgbClr val="0000FF"/>
                </a:solidFill>
              </a:rPr>
              <a:t>sample_means</a:t>
            </a:r>
            <a:r>
              <a:rPr lang="en-US" dirty="0">
                <a:solidFill>
                  <a:srgbClr val="0000FF"/>
                </a:solidFill>
              </a:rPr>
              <a:t>, breaks = 100)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1"/>
          </a:xfrm>
        </p:spPr>
        <p:txBody>
          <a:bodyPr/>
          <a:lstStyle/>
          <a:p>
            <a:pPr marL="0" indent="0"/>
            <a:r>
              <a:rPr lang="en-US" dirty="0"/>
              <a:t>Changing the sample size 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9023" y="6106560"/>
            <a:ext cx="481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Gettysburg sampling distribution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5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06" y="2862032"/>
            <a:ext cx="3658111" cy="2991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97" y="-115"/>
            <a:ext cx="3658111" cy="2991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05" y="-115"/>
            <a:ext cx="3658111" cy="2991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97" y="2862032"/>
            <a:ext cx="3658111" cy="299126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4473" y="5900981"/>
            <a:ext cx="10515600" cy="957019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en-US" dirty="0"/>
              <a:t>As the sample size n increases </a:t>
            </a:r>
          </a:p>
          <a:p>
            <a:pPr marL="457200" lvl="1" indent="0">
              <a:spcAft>
                <a:spcPts val="300"/>
              </a:spcAft>
              <a:buNone/>
            </a:pPr>
            <a:r>
              <a:rPr lang="en-US" dirty="0"/>
              <a:t>1. The sampling distribution becomes more like a normal distribution </a:t>
            </a:r>
          </a:p>
          <a:p>
            <a:pPr marL="457200" lvl="1" indent="0">
              <a:spcAft>
                <a:spcPts val="300"/>
              </a:spcAft>
              <a:buNone/>
            </a:pPr>
            <a:r>
              <a:rPr lang="en-US" dirty="0"/>
              <a:t>2. The sampling distribution points (</a:t>
            </a:r>
            <a:r>
              <a:rPr lang="en-US" dirty="0" err="1"/>
              <a:t>x̅’s</a:t>
            </a:r>
            <a:r>
              <a:rPr lang="en-US" dirty="0"/>
              <a:t>) become more concentrated around the mean E[x̅] = µ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0091865" y="2464804"/>
            <a:ext cx="2002630" cy="2545535"/>
            <a:chOff x="10091865" y="2464804"/>
            <a:chExt cx="2002630" cy="2545535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0091865" y="2464804"/>
              <a:ext cx="1238123" cy="10131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0091865" y="3890755"/>
              <a:ext cx="1752473" cy="1119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109849" y="3477999"/>
              <a:ext cx="1984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x-axis range 9 vs. 6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289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2324"/>
            <a:ext cx="10320338" cy="122533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standard error </a:t>
            </a:r>
            <a:r>
              <a:rPr lang="en-US" dirty="0"/>
              <a:t>of a statistic, denoted SE, is the standard deviation of the </a:t>
            </a:r>
            <a:r>
              <a:rPr lang="en-US" u="sng" dirty="0"/>
              <a:t>sample statistic</a:t>
            </a:r>
          </a:p>
          <a:p>
            <a:pPr lvl="1"/>
            <a:r>
              <a:rPr lang="en-US" dirty="0"/>
              <a:t>i.e., SE is the standard deviation of the </a:t>
            </a:r>
            <a:r>
              <a:rPr lang="en-US" i="1" dirty="0"/>
              <a:t>sampling distribution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899" y="3700346"/>
            <a:ext cx="4218269" cy="275196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245728" y="3941980"/>
            <a:ext cx="1061305" cy="764854"/>
            <a:chOff x="406507" y="5123346"/>
            <a:chExt cx="709408" cy="76485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57100" y="5888200"/>
              <a:ext cx="35881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6507" y="5123346"/>
              <a:ext cx="350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50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>
            <a:normAutofit/>
          </a:bodyPr>
          <a:lstStyle/>
          <a:p>
            <a:r>
              <a:rPr lang="en-US" dirty="0"/>
              <a:t>What does the size of a standard error tell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5115836"/>
            <a:ext cx="11215687" cy="1585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Q: If we have a large SE, would we believe a given statistic is a good estimate for the parameter? </a:t>
            </a:r>
          </a:p>
          <a:p>
            <a:pPr lvl="1"/>
            <a:r>
              <a:rPr lang="en-US" dirty="0"/>
              <a:t>E.g., would we believe a particular x̅  is a good estimate for µ?  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40724" y="1762128"/>
            <a:ext cx="4218269" cy="2751969"/>
            <a:chOff x="3940724" y="1905008"/>
            <a:chExt cx="4218269" cy="27519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0724" y="1905008"/>
              <a:ext cx="4218269" cy="2751969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4988553" y="2146642"/>
              <a:ext cx="1061305" cy="764854"/>
              <a:chOff x="406507" y="5123346"/>
              <a:chExt cx="709408" cy="764854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57100" y="5888200"/>
                <a:ext cx="35881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06507" y="5123346"/>
                <a:ext cx="350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SE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808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08E-2DD3-4681-A338-CC6DB8ED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70" y="2103437"/>
            <a:ext cx="9408459" cy="1325563"/>
          </a:xfrm>
        </p:spPr>
        <p:txBody>
          <a:bodyPr/>
          <a:lstStyle/>
          <a:p>
            <a:r>
              <a:rPr lang="en-US" dirty="0"/>
              <a:t>Point estimates and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238777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147412"/>
            <a:ext cx="10115550" cy="909864"/>
          </a:xfrm>
        </p:spPr>
        <p:txBody>
          <a:bodyPr/>
          <a:lstStyle/>
          <a:p>
            <a:r>
              <a:rPr lang="en-US" dirty="0"/>
              <a:t>Back to the big picture: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3" y="1644196"/>
            <a:ext cx="9915525" cy="1494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Statistical inference </a:t>
            </a:r>
            <a:r>
              <a:rPr lang="en-US" dirty="0"/>
              <a:t>is…?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/>
              <a:t>	the process of drawing conclusions about the 	</a:t>
            </a:r>
          </a:p>
          <a:p>
            <a:pPr marL="0" indent="0">
              <a:buNone/>
            </a:pPr>
            <a:r>
              <a:rPr lang="en-US" dirty="0"/>
              <a:t>	entire population based on information in a sample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ampling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58" y="3429601"/>
            <a:ext cx="5696120" cy="297482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68752" y="3470466"/>
            <a:ext cx="2382383" cy="2794259"/>
            <a:chOff x="144751" y="3597465"/>
            <a:chExt cx="2382383" cy="2794259"/>
          </a:xfrm>
        </p:grpSpPr>
        <p:sp>
          <p:nvSpPr>
            <p:cNvPr id="5" name="Rectangle 4"/>
            <p:cNvSpPr/>
            <p:nvPr/>
          </p:nvSpPr>
          <p:spPr>
            <a:xfrm>
              <a:off x="144751" y="3597465"/>
              <a:ext cx="238238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FF0000"/>
                  </a:solidFill>
                </a:rPr>
                <a:t>π, </a:t>
              </a:r>
              <a:r>
                <a:rPr lang="el-GR" sz="4800" dirty="0">
                  <a:solidFill>
                    <a:srgbClr val="FF0000"/>
                  </a:solidFill>
                </a:rPr>
                <a:t>μ</a:t>
              </a:r>
              <a:r>
                <a:rPr lang="en-US" sz="4800" dirty="0">
                  <a:solidFill>
                    <a:srgbClr val="FF0000"/>
                  </a:solidFill>
                </a:rPr>
                <a:t>, </a:t>
              </a:r>
              <a:r>
                <a:rPr lang="el-GR" sz="4800" dirty="0">
                  <a:solidFill>
                    <a:srgbClr val="FF0000"/>
                  </a:solidFill>
                </a:rPr>
                <a:t>σ</a:t>
              </a:r>
              <a:r>
                <a:rPr lang="en-US" sz="4800" dirty="0">
                  <a:solidFill>
                    <a:srgbClr val="FF0000"/>
                  </a:solidFill>
                </a:rPr>
                <a:t>, </a:t>
              </a:r>
              <a:r>
                <a:rPr lang="el-GR" sz="4800" dirty="0">
                  <a:solidFill>
                    <a:srgbClr val="FF0000"/>
                  </a:solidFill>
                </a:rPr>
                <a:t>ρ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67" y="4598326"/>
              <a:ext cx="1195598" cy="179339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803760" y="3570572"/>
            <a:ext cx="2063385" cy="2775263"/>
            <a:chOff x="7279760" y="3570571"/>
            <a:chExt cx="2063385" cy="27752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668" y="4601069"/>
              <a:ext cx="1395427" cy="174476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279760" y="3570571"/>
              <a:ext cx="206338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FF0000"/>
                  </a:solidFill>
                </a:rPr>
                <a:t>p̂,</a:t>
              </a:r>
              <a:r>
                <a:rPr lang="en-US" sz="4800" baseline="-25000" dirty="0">
                  <a:solidFill>
                    <a:srgbClr val="FF0000"/>
                  </a:solidFill>
                </a:rPr>
                <a:t> </a:t>
              </a:r>
              <a:r>
                <a:rPr lang="en-US" sz="4800" dirty="0">
                  <a:solidFill>
                    <a:srgbClr val="FF0000"/>
                  </a:solidFill>
                </a:rPr>
                <a:t>x̅, s, r</a:t>
              </a:r>
              <a:endParaRPr lang="en-US" sz="4800" baseline="-25000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76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412" y="1955418"/>
            <a:ext cx="10339387" cy="4349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 a statistic from a sample as a </a:t>
            </a:r>
            <a:r>
              <a:rPr lang="en-US" b="1" dirty="0"/>
              <a:t>point estimate </a:t>
            </a:r>
            <a:r>
              <a:rPr lang="en-US" dirty="0"/>
              <a:t>for a population parameter</a:t>
            </a:r>
          </a:p>
          <a:p>
            <a:pPr lvl="1"/>
            <a:r>
              <a:rPr lang="en-US" dirty="0"/>
              <a:t> x̅  is a point estimate for…?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40% of American approve of Trump’s job performance according to a recent Gallup poll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are </a:t>
            </a:r>
            <a:r>
              <a:rPr lang="el-GR" dirty="0"/>
              <a:t>π</a:t>
            </a:r>
            <a:r>
              <a:rPr lang="en-US" dirty="0"/>
              <a:t> and p̂ here?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6436" y="246081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200" dirty="0"/>
              <a:t>μ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313D-9ED8-4494-AA56-4B3683DD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619"/>
            <a:ext cx="10515600" cy="1325563"/>
          </a:xfrm>
        </p:spPr>
        <p:txBody>
          <a:bodyPr/>
          <a:lstStyle/>
          <a:p>
            <a:r>
              <a:rPr lang="en-US" dirty="0"/>
              <a:t>Review: sampling and sampling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81724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estimate based on a margin of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229429"/>
            <a:ext cx="10382250" cy="3690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interval estimate </a:t>
            </a:r>
            <a:r>
              <a:rPr lang="en-US" dirty="0"/>
              <a:t>give a range of plausible values for a </a:t>
            </a:r>
            <a:r>
              <a:rPr lang="en-US" u="sng" dirty="0"/>
              <a:t>population parameter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common form of an interval estimate is:</a:t>
            </a:r>
          </a:p>
          <a:p>
            <a:endParaRPr lang="en-US" sz="2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Point estimate ± margin of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the </a:t>
            </a:r>
            <a:r>
              <a:rPr lang="en-US" b="1" dirty="0"/>
              <a:t>margin of error </a:t>
            </a:r>
            <a:r>
              <a:rPr lang="en-US" dirty="0"/>
              <a:t>is a number that reflects the </a:t>
            </a:r>
            <a:r>
              <a:rPr lang="en-US" u="sng" dirty="0"/>
              <a:t>precision of the sample statistic as a point estimate</a:t>
            </a:r>
            <a:r>
              <a:rPr lang="en-US" dirty="0"/>
              <a:t> for this parameter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9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Gallup 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04" y="2222512"/>
            <a:ext cx="11319902" cy="396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40% of American approve of Trump’s job performance, plus or minus 3%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interpret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Says that the </a:t>
            </a:r>
            <a:r>
              <a:rPr lang="en-US" u="sng" dirty="0"/>
              <a:t>population parameter</a:t>
            </a:r>
            <a:r>
              <a:rPr lang="en-US" dirty="0"/>
              <a:t> (</a:t>
            </a:r>
            <a:r>
              <a:rPr lang="el-GR" dirty="0"/>
              <a:t>π</a:t>
            </a:r>
            <a:r>
              <a:rPr lang="en-US" dirty="0"/>
              <a:t>) lies somewhere between 37% to 43%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i.e., if they sampled all voters the true population proportion (</a:t>
            </a:r>
            <a:r>
              <a:rPr lang="el-GR" dirty="0"/>
              <a:t>π</a:t>
            </a:r>
            <a:r>
              <a:rPr lang="en-US" dirty="0"/>
              <a:t>) would be likely be in this range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5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8765"/>
            <a:ext cx="10515600" cy="3823261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A </a:t>
            </a:r>
            <a:r>
              <a:rPr lang="en-US" b="1" dirty="0"/>
              <a:t>confidence interval </a:t>
            </a:r>
            <a:r>
              <a:rPr lang="en-US" dirty="0"/>
              <a:t>is an interval </a:t>
            </a:r>
            <a:r>
              <a:rPr lang="en-US" u="sng" dirty="0"/>
              <a:t>computed by a method </a:t>
            </a:r>
            <a:r>
              <a:rPr lang="en-US" dirty="0"/>
              <a:t>that will contain the </a:t>
            </a:r>
            <a:r>
              <a:rPr lang="en-US" i="1" dirty="0"/>
              <a:t>parameter</a:t>
            </a:r>
            <a:r>
              <a:rPr lang="en-US" dirty="0"/>
              <a:t> a specified percent of times</a:t>
            </a:r>
          </a:p>
          <a:p>
            <a:pPr lvl="1"/>
            <a:r>
              <a:rPr lang="en-US" dirty="0"/>
              <a:t>i.e., if the estimation were repeated many times, the interval will have the parameter x% of the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confidence level</a:t>
            </a:r>
            <a:r>
              <a:rPr lang="en-US" dirty="0"/>
              <a:t> is the percent of all intervals that contain the parameter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ring toss…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8786"/>
            <a:ext cx="10515600" cy="3531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 exists in the ideal world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toss intervals at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95% of those intervals capture the parameter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89" y="1281170"/>
            <a:ext cx="3133436" cy="3133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660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6737"/>
            <a:ext cx="5556330" cy="52669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9612" y="2512712"/>
            <a:ext cx="4848226" cy="2245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</a:t>
            </a:r>
            <a:r>
              <a:rPr lang="en-US" b="1" dirty="0"/>
              <a:t>confidence level</a:t>
            </a:r>
            <a:r>
              <a:rPr lang="en-US" dirty="0"/>
              <a:t> of 95%...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95% of the </a:t>
            </a:r>
            <a:r>
              <a:rPr lang="en-US" b="1" dirty="0"/>
              <a:t>confidence intervals </a:t>
            </a:r>
            <a:r>
              <a:rPr lang="en-US" dirty="0"/>
              <a:t>will have the parameter in them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3F232C-BCA1-1580-0FD5-E2B02D31A39A}"/>
              </a:ext>
            </a:extLst>
          </p:cNvPr>
          <p:cNvSpPr/>
          <p:nvPr/>
        </p:nvSpPr>
        <p:spPr>
          <a:xfrm>
            <a:off x="8665701" y="800665"/>
            <a:ext cx="524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0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81564" cy="1678828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600" dirty="0"/>
              <a:t>Wits and Wagers:</a:t>
            </a:r>
            <a:br>
              <a:rPr lang="en-US" sz="3600" dirty="0"/>
            </a:br>
            <a:r>
              <a:rPr lang="en-US" sz="3600" dirty="0"/>
              <a:t>90% confidence interval estimator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70" y="188405"/>
            <a:ext cx="3634036" cy="24203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5E8288-BF96-405D-88EC-EA61CEA3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7543"/>
            <a:ext cx="10515600" cy="3397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will ask 10 questions that have numeric answers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Please come up with a range of values that contains the true value in it for 9 out of the 10 questions</a:t>
            </a:r>
          </a:p>
          <a:p>
            <a:pPr lvl="1"/>
            <a:r>
              <a:rPr lang="en-US" dirty="0"/>
              <a:t>I.e., be a 90% confidence interval estimator</a:t>
            </a:r>
          </a:p>
          <a:p>
            <a:endParaRPr lang="en-US" dirty="0"/>
          </a:p>
          <a:p>
            <a:pPr marL="0" indent="0">
              <a:spcAft>
                <a:spcPts val="500"/>
              </a:spcAft>
              <a:buNone/>
            </a:pPr>
            <a:r>
              <a:rPr lang="en-US" dirty="0"/>
              <a:t>Write your range of estimates for each question.  as two numbers</a:t>
            </a:r>
          </a:p>
          <a:p>
            <a:pPr lvl="1"/>
            <a:r>
              <a:rPr lang="en-US" dirty="0"/>
              <a:t>E.g.,      [10.2   to   50.7]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6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8875"/>
            <a:ext cx="10515600" cy="37480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any given confidence interval we compute, we don’t know whether it has really captured the parameter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we do know that if we do this 100 times, 95 of these intervals will have the parameter in it  </a:t>
            </a:r>
          </a:p>
          <a:p>
            <a:pPr marL="0" indent="0">
              <a:buNone/>
            </a:pPr>
            <a:r>
              <a:rPr lang="en-US" dirty="0"/>
              <a:t>   (for a 95% confidence interval)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1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056"/>
          </a:xfrm>
        </p:spPr>
        <p:txBody>
          <a:bodyPr/>
          <a:lstStyle/>
          <a:p>
            <a:r>
              <a:rPr lang="en-US" dirty="0"/>
              <a:t>Review: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7" y="1855694"/>
            <a:ext cx="2400480" cy="1800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68" y="3126882"/>
            <a:ext cx="1716936" cy="1716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699" y="1769867"/>
            <a:ext cx="1585665" cy="3053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" y="5791200"/>
            <a:ext cx="7013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Q: What symbol do we use to denote the sample size? </a:t>
            </a:r>
          </a:p>
          <a:p>
            <a:r>
              <a:rPr lang="en-US" sz="2400" dirty="0"/>
              <a:t>A: </a:t>
            </a:r>
            <a:r>
              <a:rPr lang="en-US" sz="2400" b="1" i="1" dirty="0"/>
              <a:t>n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42" y="1969800"/>
            <a:ext cx="4512182" cy="2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00E90-4538-80B4-06C6-A60067539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BECD38A6-1953-39FC-3E4A-F868F51BF9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59" y="1672321"/>
            <a:ext cx="7735920" cy="4641552"/>
          </a:xfrm>
          <a:prstGeom prst="rect">
            <a:avLst/>
          </a:prstGeom>
        </p:spPr>
      </p:pic>
      <p:pic>
        <p:nvPicPr>
          <p:cNvPr id="12" name="Picture 1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DC27AE7F-AB4C-BB66-DAA4-1D034E3A6D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59" y="1672321"/>
            <a:ext cx="7735920" cy="4641552"/>
          </a:xfrm>
          <a:prstGeom prst="rect">
            <a:avLst/>
          </a:prstGeom>
        </p:spPr>
      </p:pic>
      <p:pic>
        <p:nvPicPr>
          <p:cNvPr id="14" name="Picture 13" descr="A graph of a bar graph&#10;&#10;AI-generated content may be incorrect.">
            <a:extLst>
              <a:ext uri="{FF2B5EF4-FFF2-40B4-BE49-F238E27FC236}">
                <a16:creationId xmlns:a16="http://schemas.microsoft.com/office/drawing/2014/main" id="{68EC5F8B-9327-C342-F71B-22D4379AC8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59" y="1672321"/>
            <a:ext cx="7735920" cy="4641552"/>
          </a:xfrm>
          <a:prstGeom prst="rect">
            <a:avLst/>
          </a:prstGeom>
        </p:spPr>
      </p:pic>
      <p:pic>
        <p:nvPicPr>
          <p:cNvPr id="16" name="Picture 15" descr="A graph of a graph&#10;&#10;AI-generated content may be incorrect.">
            <a:extLst>
              <a:ext uri="{FF2B5EF4-FFF2-40B4-BE49-F238E27FC236}">
                <a16:creationId xmlns:a16="http://schemas.microsoft.com/office/drawing/2014/main" id="{C8930722-C6CB-CD77-CCAB-A70D5A8BB4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59" y="1672321"/>
            <a:ext cx="7735920" cy="464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7A97-CF16-53C4-1D4E-66E5AA90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8" y="209277"/>
            <a:ext cx="11848562" cy="930274"/>
          </a:xfrm>
        </p:spPr>
        <p:txBody>
          <a:bodyPr>
            <a:normAutofit fontScale="90000"/>
          </a:bodyPr>
          <a:lstStyle/>
          <a:p>
            <a:r>
              <a:rPr lang="en-US" dirty="0"/>
              <a:t>Bias and the Gettysburg address word length distribution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44106-C9FF-5024-B0DE-B3AD7B3C2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DD97F64E-B4F3-102F-A709-C0DD5BA8FA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59" y="1672321"/>
            <a:ext cx="7735920" cy="4641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5040DB-C186-D6B2-625D-9B66706B2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46" y="1308926"/>
            <a:ext cx="2838866" cy="39497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C63ABF-5B48-F772-7CDF-97F3DBFD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5" y="2043953"/>
            <a:ext cx="2172934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Bias</a:t>
            </a:r>
            <a:r>
              <a:rPr lang="en-US" dirty="0"/>
              <a:t> is when the average statistic values does not equal the population parameter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Here: </a:t>
            </a:r>
          </a:p>
          <a:p>
            <a:pPr marL="0" indent="0">
              <a:buNone/>
            </a:pPr>
            <a:r>
              <a:rPr lang="en-US" dirty="0"/>
              <a:t>     E</a:t>
            </a:r>
            <a:r>
              <a:rPr lang="en-US" baseline="-25000" dirty="0"/>
              <a:t>s</a:t>
            </a:r>
            <a:r>
              <a:rPr lang="en-US" dirty="0"/>
              <a:t>[x̅] ≠ </a:t>
            </a:r>
            <a:r>
              <a:rPr lang="el-GR" dirty="0"/>
              <a:t>μ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16CB5AB-62B3-D796-A73B-046A1AF7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8" y="209277"/>
            <a:ext cx="11848562" cy="930274"/>
          </a:xfrm>
        </p:spPr>
        <p:txBody>
          <a:bodyPr>
            <a:normAutofit fontScale="90000"/>
          </a:bodyPr>
          <a:lstStyle/>
          <a:p>
            <a:r>
              <a:rPr lang="en-US" dirty="0"/>
              <a:t>Bias and the Gettysburg address word length distribution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D4AC-D8F8-1E29-870D-A7112BBD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17" y="262095"/>
            <a:ext cx="9606566" cy="742458"/>
          </a:xfrm>
        </p:spPr>
        <p:txBody>
          <a:bodyPr/>
          <a:lstStyle/>
          <a:p>
            <a:r>
              <a:rPr lang="en-US" dirty="0"/>
              <a:t>Sidenote: where is the bias coming from?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30AB41AD-A9CD-87B1-3603-5722D29FCB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4" y="1252465"/>
            <a:ext cx="11211071" cy="56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0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Statistical bias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78" y="2157255"/>
            <a:ext cx="7767035" cy="40563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77097" y="3023401"/>
            <a:ext cx="6415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x̄</a:t>
            </a:r>
            <a:r>
              <a:rPr lang="en-US" sz="5400" dirty="0"/>
              <a:t> 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711" y="4185442"/>
            <a:ext cx="1614193" cy="2018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5" y="1414284"/>
            <a:ext cx="2996821" cy="29968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6406" y="1244695"/>
            <a:ext cx="5654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μ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54" y="4954137"/>
            <a:ext cx="1691185" cy="1691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44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5|1.8|19|14.1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9.2|13.1|23.9|2.2|4.6|6.4|5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4.9|3.8|6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.4|27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41.2|5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1.2|21.9|18.3|7.5|14.7|0.7|0.5|1.3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5.6|6.5|7.1|6.2|5.1|3.3|2.8|3.1|1.7|0.7|0.6|2.3|5.9|28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7.9|12.5|8.2|3.9|3.4|13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5.9|11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4.4|9.5|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.2|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3|8.6|6.8|5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2.2|15.1|8.4|19.4|13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6.4|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5.2|25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2.7|16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6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21.9|11.7|5.1|19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7|9.7|8.4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5.7|2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8.8|6.1|16|8.9|16|24.2|4.5|1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1.6|2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6|4.2|5.8|7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4078</TotalTime>
  <Words>1996</Words>
  <Application>Microsoft Macintosh PowerPoint</Application>
  <PresentationFormat>Widescreen</PresentationFormat>
  <Paragraphs>310</Paragraphs>
  <Slides>46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Bauhaus 93</vt:lpstr>
      <vt:lpstr>Calibri</vt:lpstr>
      <vt:lpstr>Calibri Light</vt:lpstr>
      <vt:lpstr>Office Theme</vt:lpstr>
      <vt:lpstr>Sampling distributions,  standard errors, and confidence intervals </vt:lpstr>
      <vt:lpstr>Overview</vt:lpstr>
      <vt:lpstr>Announcement </vt:lpstr>
      <vt:lpstr>Review: sampling and sampling distributions</vt:lpstr>
      <vt:lpstr>Review: sampling</vt:lpstr>
      <vt:lpstr>Bias and the Gettysburg address word length distribution </vt:lpstr>
      <vt:lpstr>Bias and the Gettysburg address word length distribution </vt:lpstr>
      <vt:lpstr>Sidenote: where is the bias coming from?</vt:lpstr>
      <vt:lpstr>Statistical bias</vt:lpstr>
      <vt:lpstr>Basic questions for sampling</vt:lpstr>
      <vt:lpstr>PowerPoint Presentation</vt:lpstr>
      <vt:lpstr>1948 US election: Dewey vs. Truman</vt:lpstr>
      <vt:lpstr>PowerPoint Presentation</vt:lpstr>
      <vt:lpstr>PowerPoint Presentation</vt:lpstr>
      <vt:lpstr>The way you frame the question matters!</vt:lpstr>
      <vt:lpstr>Practicalities…</vt:lpstr>
      <vt:lpstr>Need to think carefully to avoid bias!</vt:lpstr>
      <vt:lpstr>Q: How can we prevent sampling bias? </vt:lpstr>
      <vt:lpstr>Q: How do we select a random sample?</vt:lpstr>
      <vt:lpstr>Questions about statistical bias? </vt:lpstr>
      <vt:lpstr>From now on we are going to assume no bias!</vt:lpstr>
      <vt:lpstr>Sampling distributions</vt:lpstr>
      <vt:lpstr>Recall for our distribution of Gettysburg word lengths…</vt:lpstr>
      <vt:lpstr>Sampling distribution</vt:lpstr>
      <vt:lpstr>PowerPoint Presentation</vt:lpstr>
      <vt:lpstr>Gettysburg address word length sampling distribution </vt:lpstr>
      <vt:lpstr>Let’s create a sampling distribution in R!</vt:lpstr>
      <vt:lpstr>Let’s create a sampling distribution in R</vt:lpstr>
      <vt:lpstr>Let’s create a sampling distribution in R</vt:lpstr>
      <vt:lpstr>The do_it() function</vt:lpstr>
      <vt:lpstr>Let’s create a sampling distribution in R</vt:lpstr>
      <vt:lpstr>Sampling distribution in R</vt:lpstr>
      <vt:lpstr>Changing the sample size n</vt:lpstr>
      <vt:lpstr>PowerPoint Presentation</vt:lpstr>
      <vt:lpstr>The standard error</vt:lpstr>
      <vt:lpstr>What does the size of a standard error tell us?</vt:lpstr>
      <vt:lpstr>Point estimates and confidence intervals</vt:lpstr>
      <vt:lpstr>Back to the big picture: Inference</vt:lpstr>
      <vt:lpstr>Point Estimate</vt:lpstr>
      <vt:lpstr>Interval estimate based on a margin of error</vt:lpstr>
      <vt:lpstr>Example: Gallup poll</vt:lpstr>
      <vt:lpstr>Confidence Intervals</vt:lpstr>
      <vt:lpstr>Think ring toss…</vt:lpstr>
      <vt:lpstr>Confidence Intervals</vt:lpstr>
      <vt:lpstr>Wits and Wagers: 90% confidence interval estimator 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206 Introduction to Statistics</dc:title>
  <dc:creator>CSEMeyers</dc:creator>
  <cp:lastModifiedBy>Meyers, Ethan</cp:lastModifiedBy>
  <cp:revision>269</cp:revision>
  <dcterms:created xsi:type="dcterms:W3CDTF">2014-08-26T23:11:55Z</dcterms:created>
  <dcterms:modified xsi:type="dcterms:W3CDTF">2025-09-22T20:03:38Z</dcterms:modified>
</cp:coreProperties>
</file>