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67" r:id="rId2"/>
    <p:sldId id="338" r:id="rId3"/>
    <p:sldId id="794" r:id="rId4"/>
    <p:sldId id="789" r:id="rId5"/>
    <p:sldId id="790" r:id="rId6"/>
    <p:sldId id="751" r:id="rId7"/>
    <p:sldId id="746" r:id="rId8"/>
    <p:sldId id="1534" r:id="rId9"/>
    <p:sldId id="823" r:id="rId10"/>
    <p:sldId id="1643" r:id="rId11"/>
    <p:sldId id="1631" r:id="rId12"/>
    <p:sldId id="1535" r:id="rId13"/>
    <p:sldId id="1640" r:id="rId14"/>
    <p:sldId id="1634" r:id="rId15"/>
    <p:sldId id="1641" r:id="rId16"/>
    <p:sldId id="1315" r:id="rId17"/>
    <p:sldId id="1632" r:id="rId18"/>
    <p:sldId id="1642" r:id="rId19"/>
    <p:sldId id="1530" r:id="rId20"/>
    <p:sldId id="1533" r:id="rId21"/>
    <p:sldId id="155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4"/>
    <p:restoredTop sz="88735" autoAdjust="0"/>
  </p:normalViewPr>
  <p:slideViewPr>
    <p:cSldViewPr snapToGrid="0">
      <p:cViewPr varScale="1">
        <p:scale>
          <a:sx n="83" d="100"/>
          <a:sy n="83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3401B-5C1A-4F44-8595-3B7F97D26CE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5F9E1-9E6A-4A45-8DA0-B485238FD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1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1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5% of the jokes in this class involve repeating the above statements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9A0E8-71F1-4B30-A213-0D1CEAF412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4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5F9E1-9E6A-4A45-8DA0-B485238FDE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1D09-4BB3-4157-BED6-39E55E36F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B591C-428C-42DB-B759-B119601A7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6E5B-9F66-42FF-8A45-340F54E0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1EC1-344D-49E4-B334-BCB4D15AEDD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01B2-0DE9-4B0E-A1C7-AA6042AA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2A999-BDA5-4FD0-AD1A-50FD6899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31D-03E6-457C-BC37-D4CE8FD5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E581-7D12-4DA1-95A1-7C0D5D96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E933B-E3DF-4CA9-A602-9CE2CFEA7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6C9F-DD53-4595-A46E-9BF941D4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1EC1-344D-49E4-B334-BCB4D15AEDD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725D-25A7-4586-813C-77A00AB4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B777-5C57-4668-9BF0-F25574B3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31D-03E6-457C-BC37-D4CE8FD5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64129-0484-4E64-82B8-6218CEB55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E7B2B-28BE-4D7A-84EE-43C03731E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3AD3-D4E7-4F3A-96FD-37A42711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1EC1-344D-49E4-B334-BCB4D15AEDD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91A1-5B1B-42D7-81D6-06660994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A874-D509-4D63-93DF-0F9E09E9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31D-03E6-457C-BC37-D4CE8FD5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F884-C2EE-47F7-92A3-D7A5A3D1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B77D-4165-4FFD-BA57-9F6A06F27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1971-A941-44FC-8F8F-7BA59EAE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1EC1-344D-49E4-B334-BCB4D15AEDD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E8FFB-99EF-470D-B8D5-11446EB1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B427-51C0-438E-A22D-B151FA90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31D-03E6-457C-BC37-D4CE8FD5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3F4F-9A30-40D1-8240-8CCA7D8F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DA662-6458-47BF-ADE1-E6DCC194E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9BAFC-8D9C-4310-A53D-2C7B906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1EC1-344D-49E4-B334-BCB4D15AEDD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738C2-ADA9-449C-97E2-08489A9F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D94D-BE63-4122-BA59-424F8F6C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31D-03E6-457C-BC37-D4CE8FD5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CEF3-254F-461A-876E-7AF508DF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4636-2807-43E0-A362-159D38F30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DEF18-9F44-4299-854F-0B2277C20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9F293-1B55-4846-96FE-95CBFA4A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1EC1-344D-49E4-B334-BCB4D15AEDD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C1623-AF0B-4B48-B9C2-C2178DD4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D72DA-613B-44D9-9071-8F0254BC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31D-03E6-457C-BC37-D4CE8FD5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D1F2-C1B7-4C22-B5B9-B0A25600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C48E-9919-4630-B309-37FECDAA8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651D9-203C-4A86-89E2-B09C4FDE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7A9D5-204D-49D8-91EA-A11F391A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C3643-1BFE-4865-B98D-8186A53E1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E95D6-B78A-4F52-9237-4E84C719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1EC1-344D-49E4-B334-BCB4D15AEDD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F79BE-F955-4B74-8B0E-E03F2D56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3DA69-EC4F-4AD8-BD08-CF6299EF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31D-03E6-457C-BC37-D4CE8FD5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C50A-CB2E-4151-A620-F0A2F98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DAD71-D93C-48D7-8B2D-E2891DBD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1EC1-344D-49E4-B334-BCB4D15AEDD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96F07-EBB2-469C-92FC-E08CF278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8C1CF-0A63-4662-92FD-A8707012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31D-03E6-457C-BC37-D4CE8FD5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D9F21-7B17-43E7-8912-783F144B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1EC1-344D-49E4-B334-BCB4D15AEDD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D06FE-DC59-4960-9B4C-09D06293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89073-4D56-450E-B96F-7700A6E2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31D-03E6-457C-BC37-D4CE8FD5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5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6E5B-EEAC-46C0-8B71-E08F9111C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6AA6-A3D4-414D-9AD9-3A7C0A7E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87C87-8C9F-4491-AA6D-AEDCC863A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4AEC2-4DB4-43E5-85F7-17989DA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1EC1-344D-49E4-B334-BCB4D15AEDD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FC824-F7B9-4FE6-8E91-5B53A47F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3986C-6B29-4746-8BF0-26EE481E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31D-03E6-457C-BC37-D4CE8FD5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2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C56F-678A-400E-BACA-DF19B774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0F0C9-4D37-4A93-A3C9-D0DA03B89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50FE0-D117-4C21-AF29-FD4972E1D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BB7C1-3592-4423-A8CC-C60A5E67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1EC1-344D-49E4-B334-BCB4D15AEDD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6A17D-3706-4257-A2A0-7D3F8C24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DEA91-43A1-4DBB-A776-DE3A4C8B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4531D-03E6-457C-BC37-D4CE8FD5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6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7EA4C-0383-4CAD-ABF4-D8B7733E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C0B8-099F-446F-B121-4C401DA0B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D4F6-E95C-44FA-932C-2E912FEFC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F1EC1-344D-49E4-B334-BCB4D15AEDD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D723-FD60-42A4-AB7F-D0CF2EF6E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0406-257F-4770-B7FD-D2F99F7E5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531D-03E6-457C-BC37-D4CE8FD5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922" y="445477"/>
            <a:ext cx="11254153" cy="820615"/>
          </a:xfrm>
        </p:spPr>
        <p:txBody>
          <a:bodyPr>
            <a:normAutofit/>
          </a:bodyPr>
          <a:lstStyle/>
          <a:p>
            <a:r>
              <a:rPr lang="en-US" sz="4800" dirty="0" err="1"/>
              <a:t>YData</a:t>
            </a:r>
            <a:r>
              <a:rPr lang="en-US" sz="4800" dirty="0"/>
              <a:t>: Introduction to Data Science</a:t>
            </a:r>
          </a:p>
        </p:txBody>
      </p:sp>
      <p:pic>
        <p:nvPicPr>
          <p:cNvPr id="6" name="Picture 5" descr="A picture containing text, indoor, crossword puzzle, tiled&#10;&#10;Description automatically generated">
            <a:extLst>
              <a:ext uri="{FF2B5EF4-FFF2-40B4-BE49-F238E27FC236}">
                <a16:creationId xmlns:a16="http://schemas.microsoft.com/office/drawing/2014/main" id="{06EC72D2-F116-4CDD-9C3F-24CA6747B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09" y="1987062"/>
            <a:ext cx="2531782" cy="25317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475146-E7C3-41AE-AF53-67726B51324B}"/>
              </a:ext>
            </a:extLst>
          </p:cNvPr>
          <p:cNvSpPr txBox="1">
            <a:spLocks/>
          </p:cNvSpPr>
          <p:nvPr/>
        </p:nvSpPr>
        <p:spPr>
          <a:xfrm>
            <a:off x="468922" y="5439508"/>
            <a:ext cx="11254153" cy="820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Class 03: Python basics continued</a:t>
            </a:r>
          </a:p>
        </p:txBody>
      </p:sp>
    </p:spTree>
    <p:extLst>
      <p:ext uri="{BB962C8B-B14F-4D97-AF65-F5344CB8AC3E}">
        <p14:creationId xmlns:p14="http://schemas.microsoft.com/office/powerpoint/2010/main" val="311794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294D-3E52-F370-59E1-B8E3C951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08D9-5D61-E78C-0A1F-14B45AB2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838688"/>
            <a:ext cx="915488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Recall:  Functions take in values (arguments) and (usually) return another value</a:t>
            </a:r>
          </a:p>
          <a:p>
            <a:pPr lvl="1">
              <a:spcAft>
                <a:spcPts val="800"/>
              </a:spcAft>
            </a:pPr>
            <a:r>
              <a:rPr lang="en-US" dirty="0"/>
              <a:t>E.g.,   </a:t>
            </a:r>
            <a:r>
              <a:rPr lang="en-US" dirty="0">
                <a:solidFill>
                  <a:srgbClr val="0000FF"/>
                </a:solidFill>
              </a:rPr>
              <a:t>abs(-5)    </a:t>
            </a:r>
            <a:r>
              <a:rPr lang="en-US" dirty="0">
                <a:solidFill>
                  <a:srgbClr val="00B050"/>
                </a:solidFill>
              </a:rPr>
              <a:t># takes the absolute value of -5 and returns 5</a:t>
            </a:r>
          </a:p>
          <a:p>
            <a:endParaRPr lang="en-US" dirty="0"/>
          </a:p>
          <a:p>
            <a:pPr marL="0" indent="0">
              <a:spcAft>
                <a:spcPts val="500"/>
              </a:spcAft>
              <a:buNone/>
            </a:pPr>
            <a:r>
              <a:rPr lang="en-US" b="1" dirty="0"/>
              <a:t>Methods</a:t>
            </a:r>
            <a:r>
              <a:rPr lang="en-US" dirty="0"/>
              <a:t> are functions that operate on particular pieces of data</a:t>
            </a:r>
          </a:p>
          <a:p>
            <a:pPr lvl="1"/>
            <a:r>
              <a:rPr lang="en-US" dirty="0"/>
              <a:t>i.e., you can think of methods as a function that are attached to specific type of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syntax for methods is:  </a:t>
            </a:r>
            <a:r>
              <a:rPr lang="en-US" dirty="0" err="1">
                <a:solidFill>
                  <a:srgbClr val="0000FF"/>
                </a:solidFill>
              </a:rPr>
              <a:t>data_object.method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Example: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C3300"/>
                </a:solidFill>
              </a:rPr>
              <a:t> 	"</a:t>
            </a:r>
            <a:r>
              <a:rPr lang="en-US" dirty="0" err="1">
                <a:solidFill>
                  <a:srgbClr val="CC3300"/>
                </a:solidFill>
              </a:rPr>
              <a:t>hello"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00FF"/>
                </a:solidFill>
              </a:rPr>
              <a:t>upper</a:t>
            </a:r>
            <a:r>
              <a:rPr lang="en-US" dirty="0">
                <a:solidFill>
                  <a:srgbClr val="0000FF"/>
                </a:solidFill>
              </a:rPr>
              <a:t>()    </a:t>
            </a:r>
          </a:p>
          <a:p>
            <a:pPr marL="0" indent="0">
              <a:buNone/>
            </a:pPr>
            <a:r>
              <a:rPr lang="en-US" dirty="0"/>
              <a:t>	  	</a:t>
            </a:r>
            <a:r>
              <a:rPr lang="en-US" dirty="0">
                <a:solidFill>
                  <a:srgbClr val="CC3300"/>
                </a:solidFill>
              </a:rPr>
              <a:t>"HELLO"   </a:t>
            </a:r>
            <a:r>
              <a:rPr lang="en-US" dirty="0">
                <a:solidFill>
                  <a:srgbClr val="00B050"/>
                </a:solidFill>
              </a:rPr>
              <a:t># returns capitalized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266A6-367B-AB52-049C-E9F577F6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49" y="2146300"/>
            <a:ext cx="2233831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EF1B-C015-31F2-C04B-E6F2DCAB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methods: capitalization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3895-7C55-77C9-CF0E-F3A5354A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361"/>
            <a:ext cx="7093688" cy="3257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of the simplest string methods involve changing capitalization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1000"/>
              </a:spcAft>
              <a:buNone/>
            </a:pPr>
            <a:r>
              <a:rPr lang="en-US" dirty="0"/>
              <a:t>Changing capitalization can be useful when combining (joining) data sets as we will discuss later in the semester 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F6E8330-758A-F83B-4390-40E431B1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63" y="2338229"/>
            <a:ext cx="3488365" cy="27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EF1B-C015-31F2-C04B-E6F2DCAB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methods: capitalization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3895-7C55-77C9-CF0E-F3A5354A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strings have a number of methods to change the capitalization of words including: </a:t>
            </a:r>
          </a:p>
          <a:p>
            <a:pPr marL="0" indent="0">
              <a:buNone/>
            </a:pPr>
            <a:endParaRPr lang="en-US" sz="1200" dirty="0"/>
          </a:p>
          <a:p>
            <a:pPr lvl="1"/>
            <a:r>
              <a:rPr lang="en-US" dirty="0">
                <a:solidFill>
                  <a:srgbClr val="1A01FD"/>
                </a:solidFill>
              </a:rPr>
              <a:t>.capitalize(): </a:t>
            </a:r>
            <a:r>
              <a:rPr lang="en-US" dirty="0"/>
              <a:t>Converts the first character to upper case</a:t>
            </a:r>
          </a:p>
          <a:p>
            <a:pPr lvl="1"/>
            <a:r>
              <a:rPr lang="en-US" dirty="0">
                <a:solidFill>
                  <a:srgbClr val="1A01FD"/>
                </a:solidFill>
              </a:rPr>
              <a:t>.lower()</a:t>
            </a:r>
            <a:r>
              <a:rPr lang="en-US" dirty="0"/>
              <a:t>: Converts a string into lower case</a:t>
            </a:r>
          </a:p>
          <a:p>
            <a:pPr lvl="1"/>
            <a:r>
              <a:rPr lang="en-US" dirty="0">
                <a:solidFill>
                  <a:srgbClr val="1A01FD"/>
                </a:solidFill>
              </a:rPr>
              <a:t>.upper()</a:t>
            </a:r>
            <a:r>
              <a:rPr lang="en-US" dirty="0"/>
              <a:t>: Converts a string into upper case</a:t>
            </a:r>
          </a:p>
          <a:p>
            <a:pPr lvl="1"/>
            <a:r>
              <a:rPr lang="en-US" dirty="0"/>
              <a:t>.</a:t>
            </a:r>
            <a:r>
              <a:rPr lang="en-US" dirty="0">
                <a:solidFill>
                  <a:srgbClr val="1A01FD"/>
                </a:solidFill>
              </a:rPr>
              <a:t>title(): </a:t>
            </a:r>
            <a:r>
              <a:rPr lang="en-US" dirty="0"/>
              <a:t>Converts the first character of each word to upper case</a:t>
            </a:r>
          </a:p>
          <a:p>
            <a:pPr lvl="1"/>
            <a:r>
              <a:rPr lang="en-US" dirty="0">
                <a:solidFill>
                  <a:srgbClr val="1A01FD"/>
                </a:solidFill>
              </a:rPr>
              <a:t>.</a:t>
            </a:r>
            <a:r>
              <a:rPr lang="en-US" dirty="0" err="1">
                <a:solidFill>
                  <a:srgbClr val="1A01FD"/>
                </a:solidFill>
              </a:rPr>
              <a:t>swapcase</a:t>
            </a:r>
            <a:r>
              <a:rPr lang="en-US" dirty="0">
                <a:solidFill>
                  <a:srgbClr val="1A01FD"/>
                </a:solidFill>
              </a:rPr>
              <a:t>()</a:t>
            </a:r>
            <a:r>
              <a:rPr lang="en-US" dirty="0"/>
              <a:t>: Swaps cases, lower case becomes upper case and vice versa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84E19-338C-C4B1-1423-79AC1F0837BE}"/>
              </a:ext>
            </a:extLst>
          </p:cNvPr>
          <p:cNvSpPr txBox="1"/>
          <p:nvPr/>
        </p:nvSpPr>
        <p:spPr>
          <a:xfrm>
            <a:off x="4415508" y="6293274"/>
            <a:ext cx="367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Let's explore this in </a:t>
            </a:r>
            <a:r>
              <a:rPr lang="en-US" sz="2400" dirty="0" err="1">
                <a:solidFill>
                  <a:srgbClr val="FF0000"/>
                </a:solidFill>
              </a:rPr>
              <a:t>Jupyter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169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46C2-20BA-B0B3-B035-8E0B7B22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methods: splitting and joining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CFD9-DAE0-85E0-60B0-42B9BA6B1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1825624"/>
            <a:ext cx="7829062" cy="43784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There are several methods that can help us:</a:t>
            </a:r>
          </a:p>
          <a:p>
            <a:pPr lvl="1"/>
            <a:r>
              <a:rPr lang="en-US" dirty="0"/>
              <a:t>Join list that contains many strings into a single string</a:t>
            </a:r>
          </a:p>
          <a:p>
            <a:pPr lvl="1"/>
            <a:r>
              <a:rPr lang="en-US" dirty="0"/>
              <a:t>Parse a single string into a list of strings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1A01FD"/>
                </a:solidFill>
              </a:rPr>
              <a:t>.split(</a:t>
            </a:r>
            <a:r>
              <a:rPr lang="en-US" dirty="0" err="1">
                <a:solidFill>
                  <a:srgbClr val="1A01FD"/>
                </a:solidFill>
              </a:rPr>
              <a:t>separator_string</a:t>
            </a:r>
            <a:r>
              <a:rPr lang="en-US" dirty="0">
                <a:solidFill>
                  <a:srgbClr val="1A01FD"/>
                </a:solidFill>
              </a:rPr>
              <a:t>): </a:t>
            </a:r>
            <a:r>
              <a:rPr lang="en-US" dirty="0"/>
              <a:t>Splits the string at the specified separator, and returns a list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1A01FD"/>
                </a:solidFill>
              </a:rPr>
              <a:t>.</a:t>
            </a:r>
            <a:r>
              <a:rPr lang="en-US" dirty="0" err="1">
                <a:solidFill>
                  <a:srgbClr val="1A01FD"/>
                </a:solidFill>
              </a:rPr>
              <a:t>splitlines</a:t>
            </a:r>
            <a:r>
              <a:rPr lang="en-US" dirty="0">
                <a:solidFill>
                  <a:srgbClr val="1A01FD"/>
                </a:solidFill>
              </a:rPr>
              <a:t>(): </a:t>
            </a:r>
            <a:r>
              <a:rPr lang="en-US" dirty="0"/>
              <a:t>Splits the string at line breaks and returns a list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1A01FD"/>
                </a:solidFill>
              </a:rPr>
              <a:t>.join(</a:t>
            </a:r>
            <a:r>
              <a:rPr lang="en-US" dirty="0" err="1">
                <a:solidFill>
                  <a:srgbClr val="1A01FD"/>
                </a:solidFill>
              </a:rPr>
              <a:t>a_list</a:t>
            </a:r>
            <a:r>
              <a:rPr lang="en-US" dirty="0">
                <a:solidFill>
                  <a:srgbClr val="1A01FD"/>
                </a:solidFill>
              </a:rPr>
              <a:t>): </a:t>
            </a:r>
            <a:r>
              <a:rPr lang="en-US" dirty="0"/>
              <a:t>Converts the elements of a list (</a:t>
            </a:r>
            <a:r>
              <a:rPr lang="en-US" dirty="0" err="1"/>
              <a:t>iterable</a:t>
            </a:r>
            <a:r>
              <a:rPr lang="en-US" dirty="0"/>
              <a:t>) into a 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964DF-F56C-BBB6-BCD0-85BD8AD80925}"/>
              </a:ext>
            </a:extLst>
          </p:cNvPr>
          <p:cNvSpPr txBox="1"/>
          <p:nvPr/>
        </p:nvSpPr>
        <p:spPr>
          <a:xfrm>
            <a:off x="4415508" y="6293274"/>
            <a:ext cx="367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Let's explore this in </a:t>
            </a:r>
            <a:r>
              <a:rPr lang="en-US" sz="2400" dirty="0" err="1">
                <a:solidFill>
                  <a:srgbClr val="FF0000"/>
                </a:solidFill>
              </a:rPr>
              <a:t>Jupyter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6" name="Picture 5" descr="Several different types of ropes&#10;&#10;AI-generated content may be incorrect.">
            <a:extLst>
              <a:ext uri="{FF2B5EF4-FFF2-40B4-BE49-F238E27FC236}">
                <a16:creationId xmlns:a16="http://schemas.microsoft.com/office/drawing/2014/main" id="{2066C5ED-7360-6B98-269D-CB4BDE090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44" y="1825624"/>
            <a:ext cx="2911122" cy="22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3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EF1B-C015-31F2-C04B-E6F2DCAB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1176591" cy="953312"/>
          </a:xfrm>
        </p:spPr>
        <p:txBody>
          <a:bodyPr>
            <a:normAutofit/>
          </a:bodyPr>
          <a:lstStyle/>
          <a:p>
            <a:r>
              <a:rPr lang="en-US" dirty="0"/>
              <a:t>String methods: finding and replacing 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3895-7C55-77C9-CF0E-F3A5354A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39" y="1814051"/>
            <a:ext cx="874563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Some methods for locating a substring within a larger string include: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1A01FD"/>
                </a:solidFill>
              </a:rPr>
              <a:t>.count(substring): </a:t>
            </a:r>
            <a:r>
              <a:rPr lang="en-US" dirty="0"/>
              <a:t>Returns the number of times a specified value occurs in a string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1A01FD"/>
                </a:solidFill>
              </a:rPr>
              <a:t>.replace(</a:t>
            </a:r>
            <a:r>
              <a:rPr lang="en-US" dirty="0" err="1">
                <a:solidFill>
                  <a:srgbClr val="1A01FD"/>
                </a:solidFill>
              </a:rPr>
              <a:t>original_str</a:t>
            </a:r>
            <a:r>
              <a:rPr lang="en-US" dirty="0">
                <a:solidFill>
                  <a:srgbClr val="1A01FD"/>
                </a:solidFill>
              </a:rPr>
              <a:t>, </a:t>
            </a:r>
            <a:r>
              <a:rPr lang="en-US" dirty="0" err="1">
                <a:solidFill>
                  <a:srgbClr val="1A01FD"/>
                </a:solidFill>
              </a:rPr>
              <a:t>replacement_str</a:t>
            </a:r>
            <a:r>
              <a:rPr lang="en-US" dirty="0">
                <a:solidFill>
                  <a:srgbClr val="1A01FD"/>
                </a:solidFill>
              </a:rPr>
              <a:t>): </a:t>
            </a:r>
            <a:r>
              <a:rPr lang="en-US" dirty="0"/>
              <a:t>Replace a substring with a different string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Also: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A01FD"/>
                </a:solidFill>
              </a:rPr>
              <a:t>.</a:t>
            </a:r>
            <a:r>
              <a:rPr lang="en-US" dirty="0" err="1">
                <a:solidFill>
                  <a:srgbClr val="1A01FD"/>
                </a:solidFill>
              </a:rPr>
              <a:t>startswith</a:t>
            </a:r>
            <a:r>
              <a:rPr lang="en-US" dirty="0">
                <a:solidFill>
                  <a:srgbClr val="1A01FD"/>
                </a:solidFill>
              </a:rPr>
              <a:t>(substring): </a:t>
            </a:r>
            <a:r>
              <a:rPr lang="en-US" dirty="0"/>
              <a:t>Returns true if the string starts with the specified value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1A01FD"/>
                </a:solidFill>
              </a:rPr>
              <a:t>.</a:t>
            </a:r>
            <a:r>
              <a:rPr lang="en-US" dirty="0" err="1">
                <a:solidFill>
                  <a:srgbClr val="1A01FD"/>
                </a:solidFill>
              </a:rPr>
              <a:t>endswith</a:t>
            </a:r>
            <a:r>
              <a:rPr lang="en-US" dirty="0">
                <a:solidFill>
                  <a:srgbClr val="1A01FD"/>
                </a:solidFill>
              </a:rPr>
              <a:t>(substring) : </a:t>
            </a:r>
            <a:r>
              <a:rPr lang="en-US" dirty="0"/>
              <a:t>Returns true if the string ends with the specified value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D7280-2D4C-9797-E000-FF793D9E653C}"/>
              </a:ext>
            </a:extLst>
          </p:cNvPr>
          <p:cNvSpPr txBox="1"/>
          <p:nvPr/>
        </p:nvSpPr>
        <p:spPr>
          <a:xfrm>
            <a:off x="4415508" y="6293274"/>
            <a:ext cx="367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Let's explore this in </a:t>
            </a:r>
            <a:r>
              <a:rPr lang="en-US" sz="2400" dirty="0" err="1">
                <a:solidFill>
                  <a:srgbClr val="FF0000"/>
                </a:solidFill>
              </a:rPr>
              <a:t>Jupyter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6" name="Picture 5" descr="A close-up of hands fixing a guitar&#10;&#10;AI-generated content may be incorrect.">
            <a:extLst>
              <a:ext uri="{FF2B5EF4-FFF2-40B4-BE49-F238E27FC236}">
                <a16:creationId xmlns:a16="http://schemas.microsoft.com/office/drawing/2014/main" id="{BCF2DA37-1C06-0563-2D20-2903F385D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43" y="1814051"/>
            <a:ext cx="2552218" cy="25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7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B35F-0A0C-AF15-0704-519CD8B8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751" y="2103437"/>
            <a:ext cx="6372497" cy="1325563"/>
          </a:xfrm>
        </p:spPr>
        <p:txBody>
          <a:bodyPr/>
          <a:lstStyle/>
          <a:p>
            <a:r>
              <a:rPr lang="en-US" dirty="0"/>
              <a:t>Booleans and comparisons</a:t>
            </a:r>
          </a:p>
        </p:txBody>
      </p:sp>
    </p:spTree>
    <p:extLst>
      <p:ext uri="{BB962C8B-B14F-4D97-AF65-F5344CB8AC3E}">
        <p14:creationId xmlns:p14="http://schemas.microsoft.com/office/powerpoint/2010/main" val="116225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B432-B668-4C47-828C-D22225B7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368DE-0888-46E9-8CDA-8D8999CCA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23369" cy="4710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can use mathematical operators to compare numbers and strings</a:t>
            </a:r>
          </a:p>
          <a:p>
            <a:pPr lvl="1"/>
            <a:r>
              <a:rPr lang="en-US" dirty="0"/>
              <a:t>Results return Boolean values </a:t>
            </a: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False</a:t>
            </a: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compare strings alphabetically</a:t>
            </a:r>
          </a:p>
          <a:p>
            <a:pPr lvl="1"/>
            <a:r>
              <a:rPr lang="en-US" dirty="0"/>
              <a:t> a &lt;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28206-C36F-41C1-B3C8-6D7E9C8BADA4}"/>
              </a:ext>
            </a:extLst>
          </p:cNvPr>
          <p:cNvSpPr txBox="1"/>
          <p:nvPr/>
        </p:nvSpPr>
        <p:spPr>
          <a:xfrm>
            <a:off x="4257643" y="6262042"/>
            <a:ext cx="367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Let's explore this in </a:t>
            </a:r>
            <a:r>
              <a:rPr lang="en-US" sz="2400" dirty="0" err="1">
                <a:solidFill>
                  <a:srgbClr val="FF0000"/>
                </a:solidFill>
              </a:rPr>
              <a:t>Jupyter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734EA7B-E086-EB42-B4B0-8FC40EC30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81" y="2949416"/>
            <a:ext cx="6059095" cy="203201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4436D0-48F9-3019-5C54-CD3CBC8B0003}"/>
              </a:ext>
            </a:extLst>
          </p:cNvPr>
          <p:cNvSpPr txBox="1">
            <a:spLocks/>
          </p:cNvSpPr>
          <p:nvPr/>
        </p:nvSpPr>
        <p:spPr>
          <a:xfrm>
            <a:off x="8610392" y="2949416"/>
            <a:ext cx="2925848" cy="345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True</a:t>
            </a:r>
            <a:r>
              <a:rPr lang="en-US" dirty="0"/>
              <a:t> is equal to 1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False </a:t>
            </a:r>
            <a:r>
              <a:rPr lang="en-US" dirty="0"/>
              <a:t>is equal to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True + True + False </a:t>
            </a:r>
            <a:r>
              <a:rPr lang="en-US" dirty="0"/>
              <a:t>is equal to…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	   </a:t>
            </a:r>
            <a:r>
              <a:rPr lang="en-US" dirty="0"/>
              <a:t>2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2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EF1B-C015-31F2-C04B-E6F2DCAB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methods: checking string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3895-7C55-77C9-CF0E-F3A5354A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There are also many functions to check properties of strings including: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1A01FD"/>
                </a:solidFill>
              </a:rPr>
              <a:t>.</a:t>
            </a:r>
            <a:r>
              <a:rPr lang="en-US" dirty="0" err="1">
                <a:solidFill>
                  <a:srgbClr val="1A01FD"/>
                </a:solidFill>
              </a:rPr>
              <a:t>isalnum</a:t>
            </a:r>
            <a:r>
              <a:rPr lang="en-US" dirty="0">
                <a:solidFill>
                  <a:srgbClr val="1A01FD"/>
                </a:solidFill>
              </a:rPr>
              <a:t>(): </a:t>
            </a:r>
            <a:r>
              <a:rPr lang="en-US" dirty="0"/>
              <a:t>Returns True if all characters in the string are alphanumeric</a:t>
            </a:r>
          </a:p>
          <a:p>
            <a:pPr lvl="1"/>
            <a:r>
              <a:rPr lang="en-US" dirty="0">
                <a:solidFill>
                  <a:srgbClr val="1A01FD"/>
                </a:solidFill>
              </a:rPr>
              <a:t>.</a:t>
            </a:r>
            <a:r>
              <a:rPr lang="en-US" dirty="0" err="1">
                <a:solidFill>
                  <a:srgbClr val="1A01FD"/>
                </a:solidFill>
              </a:rPr>
              <a:t>isalpha</a:t>
            </a:r>
            <a:r>
              <a:rPr lang="en-US" dirty="0">
                <a:solidFill>
                  <a:srgbClr val="1A01FD"/>
                </a:solidFill>
              </a:rPr>
              <a:t>(): </a:t>
            </a:r>
            <a:r>
              <a:rPr lang="en-US" dirty="0"/>
              <a:t>Returns True if all characters in the string are in the alphabet</a:t>
            </a:r>
          </a:p>
          <a:p>
            <a:pPr lvl="1"/>
            <a:r>
              <a:rPr lang="en-US" dirty="0">
                <a:solidFill>
                  <a:srgbClr val="1A01FD"/>
                </a:solidFill>
              </a:rPr>
              <a:t>.</a:t>
            </a:r>
            <a:r>
              <a:rPr lang="en-US" dirty="0" err="1">
                <a:solidFill>
                  <a:srgbClr val="1A01FD"/>
                </a:solidFill>
              </a:rPr>
              <a:t>isnumeric</a:t>
            </a:r>
            <a:r>
              <a:rPr lang="en-US" dirty="0">
                <a:solidFill>
                  <a:srgbClr val="1A01FD"/>
                </a:solidFill>
              </a:rPr>
              <a:t>(): </a:t>
            </a:r>
            <a:r>
              <a:rPr lang="en-US" dirty="0"/>
              <a:t>Returns True if all characters in the string are numeric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1A01FD"/>
                </a:solidFill>
              </a:rPr>
              <a:t>.</a:t>
            </a:r>
            <a:r>
              <a:rPr lang="en-US" dirty="0" err="1">
                <a:solidFill>
                  <a:srgbClr val="1A01FD"/>
                </a:solidFill>
              </a:rPr>
              <a:t>isspace</a:t>
            </a:r>
            <a:r>
              <a:rPr lang="en-US" dirty="0">
                <a:solidFill>
                  <a:srgbClr val="1A01FD"/>
                </a:solidFill>
              </a:rPr>
              <a:t>(): </a:t>
            </a:r>
            <a:r>
              <a:rPr lang="en-US" dirty="0"/>
              <a:t>Returns True if all characters in the string are whitespaces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1A01FD"/>
                </a:solidFill>
              </a:rPr>
              <a:t>.</a:t>
            </a:r>
            <a:r>
              <a:rPr lang="en-US" dirty="0" err="1">
                <a:solidFill>
                  <a:srgbClr val="1A01FD"/>
                </a:solidFill>
              </a:rPr>
              <a:t>islower</a:t>
            </a:r>
            <a:r>
              <a:rPr lang="en-US" dirty="0">
                <a:solidFill>
                  <a:srgbClr val="1A01FD"/>
                </a:solidFill>
              </a:rPr>
              <a:t>(): </a:t>
            </a:r>
            <a:r>
              <a:rPr lang="en-US" dirty="0"/>
              <a:t>Returns True if all characters in the string are lower case</a:t>
            </a:r>
          </a:p>
          <a:p>
            <a:pPr lvl="1"/>
            <a:r>
              <a:rPr lang="en-US" dirty="0">
                <a:solidFill>
                  <a:srgbClr val="1A01FD"/>
                </a:solidFill>
              </a:rPr>
              <a:t>.</a:t>
            </a:r>
            <a:r>
              <a:rPr lang="en-US" dirty="0" err="1">
                <a:solidFill>
                  <a:srgbClr val="1A01FD"/>
                </a:solidFill>
              </a:rPr>
              <a:t>isupper</a:t>
            </a:r>
            <a:r>
              <a:rPr lang="en-US" dirty="0">
                <a:solidFill>
                  <a:srgbClr val="1A01FD"/>
                </a:solidFill>
              </a:rPr>
              <a:t>(): </a:t>
            </a:r>
            <a:r>
              <a:rPr lang="en-US" dirty="0"/>
              <a:t>Returns True if all characters in the string are upper case</a:t>
            </a:r>
          </a:p>
          <a:p>
            <a:pPr lvl="1"/>
            <a:r>
              <a:rPr lang="en-US" dirty="0">
                <a:solidFill>
                  <a:srgbClr val="1A01FD"/>
                </a:solidFill>
              </a:rPr>
              <a:t>.</a:t>
            </a:r>
            <a:r>
              <a:rPr lang="en-US" dirty="0" err="1">
                <a:solidFill>
                  <a:srgbClr val="1A01FD"/>
                </a:solidFill>
              </a:rPr>
              <a:t>istitle</a:t>
            </a:r>
            <a:r>
              <a:rPr lang="en-US" dirty="0">
                <a:solidFill>
                  <a:srgbClr val="1A01FD"/>
                </a:solidFill>
              </a:rPr>
              <a:t>(): </a:t>
            </a:r>
            <a:r>
              <a:rPr lang="en-US" dirty="0"/>
              <a:t>Returns True if the string follows the rules of a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B75F2-EA19-A3D0-7968-33EF60F2EDB2}"/>
              </a:ext>
            </a:extLst>
          </p:cNvPr>
          <p:cNvSpPr txBox="1"/>
          <p:nvPr/>
        </p:nvSpPr>
        <p:spPr>
          <a:xfrm>
            <a:off x="4415508" y="6293274"/>
            <a:ext cx="367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Let's explore this in </a:t>
            </a:r>
            <a:r>
              <a:rPr lang="en-US" sz="2400" dirty="0" err="1">
                <a:solidFill>
                  <a:srgbClr val="FF0000"/>
                </a:solidFill>
              </a:rPr>
              <a:t>Jupyter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5682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16AE-E875-F8D5-FE08-6239FF0A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91" y="2103437"/>
            <a:ext cx="6189617" cy="1325563"/>
          </a:xfrm>
        </p:spPr>
        <p:txBody>
          <a:bodyPr/>
          <a:lstStyle/>
          <a:p>
            <a:r>
              <a:rPr lang="en-US" dirty="0"/>
              <a:t>Additional string methods</a:t>
            </a:r>
          </a:p>
        </p:txBody>
      </p:sp>
    </p:spTree>
    <p:extLst>
      <p:ext uri="{BB962C8B-B14F-4D97-AF65-F5344CB8AC3E}">
        <p14:creationId xmlns:p14="http://schemas.microsoft.com/office/powerpoint/2010/main" val="157831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EF1B-C015-31F2-C04B-E6F2DCAB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methods: string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3895-7C55-77C9-CF0E-F3A5354A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Often we want to remove extra spaces (called "white space") from the front or end of a string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dirty="0"/>
              <a:t>Conversely, sometimes we want to add extra spaces to make a set of strings the same length</a:t>
            </a:r>
          </a:p>
          <a:p>
            <a:pPr lvl="1"/>
            <a:r>
              <a:rPr lang="en-US" dirty="0"/>
              <a:t>This is known as "string padding"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buNone/>
            </a:pPr>
            <a:r>
              <a:rPr lang="en-US" dirty="0"/>
              <a:t>Python strings have a number of methods that can pad/trim strings including: </a:t>
            </a:r>
          </a:p>
          <a:p>
            <a:pPr marL="0" indent="0">
              <a:buNone/>
            </a:pPr>
            <a:endParaRPr lang="en-US" sz="300" dirty="0"/>
          </a:p>
          <a:p>
            <a:pPr lvl="1"/>
            <a:r>
              <a:rPr lang="en-US" dirty="0">
                <a:solidFill>
                  <a:srgbClr val="1A01FD"/>
                </a:solidFill>
              </a:rPr>
              <a:t>.strip(): </a:t>
            </a:r>
            <a:r>
              <a:rPr lang="en-US" dirty="0"/>
              <a:t>Returns a trimmed version of the string (i.e., with no leading or trailing white space) </a:t>
            </a:r>
          </a:p>
          <a:p>
            <a:pPr lvl="2"/>
            <a:r>
              <a:rPr lang="en-US" dirty="0"/>
              <a:t>Also,  .</a:t>
            </a:r>
            <a:r>
              <a:rPr lang="en-US" dirty="0" err="1">
                <a:solidFill>
                  <a:srgbClr val="1A01FD"/>
                </a:solidFill>
              </a:rPr>
              <a:t>rstrip</a:t>
            </a:r>
            <a:r>
              <a:rPr lang="en-US" dirty="0">
                <a:solidFill>
                  <a:srgbClr val="1A01FD"/>
                </a:solidFill>
              </a:rPr>
              <a:t>() </a:t>
            </a:r>
            <a:r>
              <a:rPr lang="en-US" dirty="0"/>
              <a:t>and .</a:t>
            </a:r>
            <a:r>
              <a:rPr lang="en-US" dirty="0" err="1">
                <a:solidFill>
                  <a:srgbClr val="1A01FD"/>
                </a:solidFill>
              </a:rPr>
              <a:t>lstrip</a:t>
            </a:r>
            <a:r>
              <a:rPr lang="en-US" dirty="0">
                <a:solidFill>
                  <a:srgbClr val="1A01FD"/>
                </a:solidFill>
              </a:rPr>
              <a:t>(): </a:t>
            </a:r>
            <a:r>
              <a:rPr lang="en-US" dirty="0"/>
              <a:t>Returns a right/left trim version of the string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1A01FD"/>
                </a:solidFill>
              </a:rPr>
              <a:t>.center(num): </a:t>
            </a:r>
            <a:r>
              <a:rPr lang="en-US" dirty="0"/>
              <a:t>Returns a centered string (with equal padding on both sides)</a:t>
            </a:r>
          </a:p>
          <a:p>
            <a:pPr lvl="2"/>
            <a:r>
              <a:rPr lang="en-US" dirty="0"/>
              <a:t>Also  .</a:t>
            </a:r>
            <a:r>
              <a:rPr lang="en-US" dirty="0" err="1">
                <a:solidFill>
                  <a:srgbClr val="1A01FD"/>
                </a:solidFill>
              </a:rPr>
              <a:t>ljust</a:t>
            </a:r>
            <a:r>
              <a:rPr lang="en-US" dirty="0">
                <a:solidFill>
                  <a:srgbClr val="1A01FD"/>
                </a:solidFill>
              </a:rPr>
              <a:t>(num) </a:t>
            </a:r>
            <a:r>
              <a:rPr lang="en-US" dirty="0"/>
              <a:t>and .</a:t>
            </a:r>
            <a:r>
              <a:rPr lang="en-US" dirty="0" err="1">
                <a:solidFill>
                  <a:srgbClr val="1A01FD"/>
                </a:solidFill>
              </a:rPr>
              <a:t>rjust</a:t>
            </a:r>
            <a:r>
              <a:rPr lang="en-US" dirty="0">
                <a:solidFill>
                  <a:srgbClr val="1A01FD"/>
                </a:solidFill>
              </a:rPr>
              <a:t>(num): </a:t>
            </a:r>
            <a:r>
              <a:rPr lang="en-US" dirty="0"/>
              <a:t>Returns a right justified version of the string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1A01FD"/>
                </a:solidFill>
              </a:rPr>
              <a:t>.</a:t>
            </a:r>
            <a:r>
              <a:rPr lang="en-US" dirty="0" err="1">
                <a:solidFill>
                  <a:srgbClr val="1A01FD"/>
                </a:solidFill>
              </a:rPr>
              <a:t>zfill</a:t>
            </a:r>
            <a:r>
              <a:rPr lang="en-US" dirty="0">
                <a:solidFill>
                  <a:srgbClr val="1A01FD"/>
                </a:solidFill>
              </a:rPr>
              <a:t>(num): </a:t>
            </a:r>
            <a:r>
              <a:rPr lang="en-US" dirty="0"/>
              <a:t>Fills the string with a specified number of 0 values at the beginning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13F24-CE67-0268-5A5E-789369A4B982}"/>
              </a:ext>
            </a:extLst>
          </p:cNvPr>
          <p:cNvSpPr txBox="1"/>
          <p:nvPr/>
        </p:nvSpPr>
        <p:spPr>
          <a:xfrm>
            <a:off x="4415508" y="6293274"/>
            <a:ext cx="367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Let's explore this in </a:t>
            </a:r>
            <a:r>
              <a:rPr lang="en-US" sz="2400" dirty="0" err="1">
                <a:solidFill>
                  <a:srgbClr val="FF0000"/>
                </a:solidFill>
              </a:rPr>
              <a:t>Jupyter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79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336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94" y="1953619"/>
            <a:ext cx="10641205" cy="4539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of an intro to Python</a:t>
            </a:r>
          </a:p>
          <a:p>
            <a:pPr marL="0" indent="0">
              <a:buNone/>
            </a:pPr>
            <a:endParaRPr lang="en-US" sz="100" dirty="0"/>
          </a:p>
          <a:p>
            <a:pPr lvl="1"/>
            <a:r>
              <a:rPr lang="en-US" dirty="0"/>
              <a:t>Expressions, Names, Call expressions, Strings, Types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intro to Python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Text manipulation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If there is time</a:t>
            </a:r>
          </a:p>
          <a:p>
            <a:pPr lvl="1"/>
            <a:r>
              <a:rPr lang="en-US" dirty="0"/>
              <a:t>Booleans and comparisons</a:t>
            </a:r>
          </a:p>
          <a:p>
            <a:pPr lvl="1"/>
            <a:r>
              <a:rPr lang="en-US" dirty="0"/>
              <a:t>Additional string methods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384A0-2567-E54B-208C-4B96CC21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542" y="1130258"/>
            <a:ext cx="3281781" cy="42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EF1B-C015-31F2-C04B-E6F2DCAB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00144" cy="1460499"/>
          </a:xfrm>
        </p:spPr>
        <p:txBody>
          <a:bodyPr>
            <a:normAutofit/>
          </a:bodyPr>
          <a:lstStyle/>
          <a:p>
            <a:r>
              <a:rPr lang="en-US" dirty="0"/>
              <a:t>String methods: filling in strings with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3895-7C55-77C9-CF0E-F3A5354A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a number of ways to fill in strings parts of a string with particular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Perhaps the most useful is to use "f strings", which have the following syntax such as: </a:t>
            </a:r>
          </a:p>
          <a:p>
            <a:endParaRPr lang="en-US" dirty="0"/>
          </a:p>
          <a:p>
            <a:pPr lvl="1"/>
            <a:r>
              <a:rPr lang="en-US" dirty="0" err="1"/>
              <a:t>value_to_fill</a:t>
            </a:r>
            <a:r>
              <a:rPr lang="en-US" dirty="0"/>
              <a:t> = </a:t>
            </a:r>
            <a:r>
              <a:rPr lang="en-US" dirty="0">
                <a:solidFill>
                  <a:srgbClr val="CC3300"/>
                </a:solidFill>
              </a:rPr>
              <a:t>"</a:t>
            </a:r>
            <a:r>
              <a:rPr lang="en-US" dirty="0" err="1">
                <a:solidFill>
                  <a:srgbClr val="CC3300"/>
                </a:solidFill>
              </a:rPr>
              <a:t>my_value</a:t>
            </a:r>
            <a:r>
              <a:rPr lang="en-US" dirty="0">
                <a:solidFill>
                  <a:srgbClr val="CC3300"/>
                </a:solidFill>
              </a:rPr>
              <a:t>"</a:t>
            </a:r>
          </a:p>
          <a:p>
            <a:pPr lvl="1"/>
            <a:r>
              <a:rPr lang="en-US" dirty="0" err="1">
                <a:solidFill>
                  <a:srgbClr val="CC3300"/>
                </a:solidFill>
              </a:rPr>
              <a:t>f"my</a:t>
            </a:r>
            <a:r>
              <a:rPr lang="en-US" dirty="0">
                <a:solidFill>
                  <a:srgbClr val="CC3300"/>
                </a:solidFill>
              </a:rPr>
              <a:t> string {</a:t>
            </a:r>
            <a:r>
              <a:rPr lang="en-US" dirty="0" err="1">
                <a:solidFill>
                  <a:srgbClr val="CC3300"/>
                </a:solidFill>
              </a:rPr>
              <a:t>value_to_fill</a:t>
            </a:r>
            <a:r>
              <a:rPr lang="en-US" dirty="0">
                <a:solidFill>
                  <a:srgbClr val="CC3300"/>
                </a:solidFill>
              </a:rPr>
              <a:t>} will be filled in"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9DC84-B683-FC2F-4B5E-77D5A8F02D9A}"/>
              </a:ext>
            </a:extLst>
          </p:cNvPr>
          <p:cNvSpPr txBox="1"/>
          <p:nvPr/>
        </p:nvSpPr>
        <p:spPr>
          <a:xfrm>
            <a:off x="4415508" y="6293274"/>
            <a:ext cx="3676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Let's explore this in </a:t>
            </a:r>
            <a:r>
              <a:rPr lang="en-US" sz="2400" dirty="0" err="1">
                <a:solidFill>
                  <a:srgbClr val="FF0000"/>
                </a:solidFill>
              </a:rPr>
              <a:t>Jupyter</a:t>
            </a:r>
            <a:r>
              <a:rPr lang="en-US" sz="24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6556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9388-36A9-FCCC-7885-B7872A5E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mention: regular expressions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71528464-2F18-63B5-407B-6E87AE72D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65" y="2170009"/>
            <a:ext cx="4187689" cy="280575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2E4C-6603-BCC8-1795-BE75D3F1B16A}"/>
              </a:ext>
            </a:extLst>
          </p:cNvPr>
          <p:cNvSpPr txBox="1">
            <a:spLocks/>
          </p:cNvSpPr>
          <p:nvPr/>
        </p:nvSpPr>
        <p:spPr>
          <a:xfrm>
            <a:off x="481940" y="2170009"/>
            <a:ext cx="6013862" cy="337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 text manipulation can be done using “regular expressions”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/>
              <a:t> re</a:t>
            </a:r>
            <a:endParaRPr lang="en-US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bool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re.match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CC3300"/>
                </a:solidFill>
              </a:rPr>
              <a:t>"</a:t>
            </a:r>
            <a:r>
              <a:rPr lang="en-US" dirty="0" err="1">
                <a:solidFill>
                  <a:srgbClr val="CC3300"/>
                </a:solidFill>
              </a:rPr>
              <a:t>m.ss</a:t>
            </a:r>
            <a:r>
              <a:rPr lang="en-US" dirty="0">
                <a:solidFill>
                  <a:srgbClr val="CC3300"/>
                </a:solidFill>
              </a:rPr>
              <a:t>"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>
                <a:solidFill>
                  <a:srgbClr val="CC3300"/>
                </a:solidFill>
              </a:rPr>
              <a:t>"mess"</a:t>
            </a:r>
            <a:r>
              <a:rPr lang="en-US" dirty="0">
                <a:solidFill>
                  <a:srgbClr val="0000FF"/>
                </a:solidFill>
              </a:rPr>
              <a:t>))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might discuss regular expression later in the semester… </a:t>
            </a:r>
          </a:p>
        </p:txBody>
      </p:sp>
    </p:spTree>
    <p:extLst>
      <p:ext uri="{BB962C8B-B14F-4D97-AF65-F5344CB8AC3E}">
        <p14:creationId xmlns:p14="http://schemas.microsoft.com/office/powerpoint/2010/main" val="359312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F7AB-C203-F7EF-E949-D474B894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6580"/>
          </a:xfrm>
        </p:spPr>
        <p:txBody>
          <a:bodyPr/>
          <a:lstStyle/>
          <a:p>
            <a:r>
              <a:rPr lang="en-US" dirty="0"/>
              <a:t>Announcement: 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5F97-DC1D-E345-B346-ECF41552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825625"/>
            <a:ext cx="10986052" cy="4789664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Homework 1 has been posted!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YData</a:t>
            </a:r>
            <a:endParaRPr lang="en-US" dirty="0"/>
          </a:p>
          <a:p>
            <a:pPr marL="0" indent="0">
              <a:spcAft>
                <a:spcPts val="800"/>
              </a:spcAft>
              <a:buNone/>
            </a:pPr>
            <a:r>
              <a:rPr lang="en-US" dirty="0"/>
              <a:t>	</a:t>
            </a:r>
            <a:r>
              <a:rPr lang="en-US" dirty="0" err="1"/>
              <a:t>YData.</a:t>
            </a:r>
            <a:r>
              <a:rPr lang="en-US" dirty="0" err="1">
                <a:solidFill>
                  <a:srgbClr val="0000FF"/>
                </a:solidFill>
              </a:rPr>
              <a:t>download_homework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)</a:t>
            </a:r>
          </a:p>
          <a:p>
            <a:pPr marL="0" indent="0">
              <a:spcAft>
                <a:spcPts val="800"/>
              </a:spcAft>
              <a:buNone/>
            </a:pPr>
            <a:endParaRPr lang="en-US" dirty="0"/>
          </a:p>
          <a:p>
            <a:pPr marL="0" indent="0">
              <a:spcAft>
                <a:spcPts val="800"/>
              </a:spcAft>
              <a:buNone/>
            </a:pPr>
            <a:r>
              <a:rPr lang="en-US" dirty="0"/>
              <a:t>It is due on </a:t>
            </a:r>
            <a:r>
              <a:rPr lang="en-US" dirty="0" err="1"/>
              <a:t>Gradescope</a:t>
            </a:r>
            <a:r>
              <a:rPr lang="en-US" dirty="0"/>
              <a:t> on </a:t>
            </a:r>
            <a:r>
              <a:rPr lang="en-US" dirty="0">
                <a:solidFill>
                  <a:srgbClr val="FF0000"/>
                </a:solidFill>
              </a:rPr>
              <a:t>Sunday September 7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at 11pm</a:t>
            </a:r>
          </a:p>
          <a:p>
            <a:pPr lvl="1">
              <a:spcAft>
                <a:spcPts val="800"/>
              </a:spcAft>
            </a:pPr>
            <a:r>
              <a:rPr lang="en-US" b="1" dirty="0"/>
              <a:t>Be sure to mark each question on </a:t>
            </a:r>
            <a:r>
              <a:rPr lang="en-US" b="1" dirty="0" err="1"/>
              <a:t>Gradescope</a:t>
            </a:r>
            <a:r>
              <a:rPr lang="en-US" b="1" dirty="0"/>
              <a:t>!</a:t>
            </a:r>
          </a:p>
          <a:p>
            <a:pPr lvl="1"/>
            <a:endParaRPr lang="en-US" dirty="0"/>
          </a:p>
          <a:p>
            <a:pPr marL="0" indent="0">
              <a:spcAft>
                <a:spcPts val="500"/>
              </a:spcAft>
              <a:buNone/>
            </a:pPr>
            <a:r>
              <a:rPr lang="en-US" dirty="0"/>
              <a:t>Practice sessions for this week are: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Thursday (today) in DL 120:  4-5, and 5:15-6:15</a:t>
            </a:r>
          </a:p>
          <a:p>
            <a:pPr lvl="1">
              <a:spcAft>
                <a:spcPts val="500"/>
              </a:spcAft>
            </a:pPr>
            <a:r>
              <a:rPr lang="en-US" dirty="0"/>
              <a:t>Friday (tomorrow) in Marx Classroom C27 (Main Level):  1-2, and 2:15-3:15</a:t>
            </a:r>
          </a:p>
        </p:txBody>
      </p:sp>
    </p:spTree>
    <p:extLst>
      <p:ext uri="{BB962C8B-B14F-4D97-AF65-F5344CB8AC3E}">
        <p14:creationId xmlns:p14="http://schemas.microsoft.com/office/powerpoint/2010/main" val="94711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F0C6-A273-45BD-A13D-F383D25E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Basics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7089-4CC7-4C57-B49C-FE24B09D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Last class we discussed the basics of Python including…</a:t>
            </a:r>
          </a:p>
          <a:p>
            <a:endParaRPr lang="en-US" sz="300" dirty="0"/>
          </a:p>
          <a:p>
            <a:pPr marL="0" indent="0">
              <a:spcAft>
                <a:spcPts val="300"/>
              </a:spcAft>
              <a:buNone/>
            </a:pPr>
            <a:r>
              <a:rPr lang="en-US" dirty="0"/>
              <a:t>   </a:t>
            </a:r>
            <a:r>
              <a:rPr lang="en-US" u="sng" dirty="0"/>
              <a:t>Expressions</a:t>
            </a:r>
            <a:r>
              <a:rPr lang="en-US" dirty="0"/>
              <a:t>: </a:t>
            </a:r>
          </a:p>
          <a:p>
            <a:pPr lvl="1">
              <a:spcAft>
                <a:spcPts val="300"/>
              </a:spcAft>
            </a:pPr>
            <a:r>
              <a:rPr lang="en-US" dirty="0">
                <a:solidFill>
                  <a:srgbClr val="0000FF"/>
                </a:solidFill>
              </a:rPr>
              <a:t>2 + 3</a:t>
            </a:r>
            <a:r>
              <a:rPr lang="en-US" dirty="0"/>
              <a:t>	</a:t>
            </a:r>
          </a:p>
          <a:p>
            <a:pPr lvl="1">
              <a:spcAft>
                <a:spcPts val="300"/>
              </a:spcAft>
            </a:pPr>
            <a:r>
              <a:rPr lang="en-US" dirty="0">
                <a:solidFill>
                  <a:srgbClr val="0000FF"/>
                </a:solidFill>
              </a:rPr>
              <a:t>2**3</a:t>
            </a:r>
          </a:p>
          <a:p>
            <a:pPr lvl="1"/>
            <a:endParaRPr lang="en-US" sz="2600" dirty="0"/>
          </a:p>
          <a:p>
            <a:pPr marL="0" indent="0">
              <a:spcAft>
                <a:spcPts val="300"/>
              </a:spcAft>
              <a:buNone/>
            </a:pPr>
            <a:r>
              <a:rPr lang="en-US" dirty="0"/>
              <a:t>    </a:t>
            </a:r>
            <a:r>
              <a:rPr lang="en-US" u="sng" dirty="0"/>
              <a:t>Names and assignment:</a:t>
            </a:r>
          </a:p>
          <a:p>
            <a:pPr lvl="1">
              <a:spcAft>
                <a:spcPts val="300"/>
              </a:spcAft>
            </a:pPr>
            <a:r>
              <a:rPr lang="en-US" dirty="0" err="1">
                <a:solidFill>
                  <a:srgbClr val="0000FF"/>
                </a:solidFill>
              </a:rPr>
              <a:t>class_number</a:t>
            </a:r>
            <a:r>
              <a:rPr lang="en-US" dirty="0">
                <a:solidFill>
                  <a:srgbClr val="0000FF"/>
                </a:solidFill>
              </a:rPr>
              <a:t> = 1230</a:t>
            </a:r>
          </a:p>
          <a:p>
            <a:pPr lvl="1"/>
            <a:endParaRPr lang="en-US" sz="3000" dirty="0"/>
          </a:p>
          <a:p>
            <a:pPr marL="0" indent="0">
              <a:spcAft>
                <a:spcPts val="300"/>
              </a:spcAft>
              <a:buNone/>
            </a:pPr>
            <a:r>
              <a:rPr lang="en-US" dirty="0"/>
              <a:t>   </a:t>
            </a:r>
            <a:r>
              <a:rPr lang="en-US" u="sng" dirty="0"/>
              <a:t>Numerical representations:</a:t>
            </a:r>
          </a:p>
          <a:p>
            <a:pPr lvl="1">
              <a:spcAft>
                <a:spcPts val="300"/>
              </a:spcAft>
            </a:pPr>
            <a:r>
              <a:rPr lang="en-US" dirty="0" err="1">
                <a:solidFill>
                  <a:srgbClr val="0000FF"/>
                </a:solidFill>
              </a:rPr>
              <a:t>my_int</a:t>
            </a:r>
            <a:r>
              <a:rPr lang="en-US" dirty="0">
                <a:solidFill>
                  <a:srgbClr val="0000FF"/>
                </a:solidFill>
              </a:rPr>
              <a:t>  = 2		</a:t>
            </a:r>
          </a:p>
          <a:p>
            <a:pPr lvl="1">
              <a:spcAft>
                <a:spcPts val="300"/>
              </a:spcAft>
            </a:pPr>
            <a:r>
              <a:rPr lang="en-US" dirty="0" err="1">
                <a:solidFill>
                  <a:srgbClr val="0000FF"/>
                </a:solidFill>
              </a:rPr>
              <a:t>my_float</a:t>
            </a:r>
            <a:r>
              <a:rPr lang="en-US" dirty="0">
                <a:solidFill>
                  <a:srgbClr val="0000FF"/>
                </a:solidFill>
              </a:rPr>
              <a:t> = 3.14159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F0C6-A273-45BD-A13D-F383D25E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Basics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7089-4CC7-4C57-B49C-FE24B09D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also discussed…</a:t>
            </a:r>
          </a:p>
          <a:p>
            <a:endParaRPr lang="en-US" sz="1200" dirty="0"/>
          </a:p>
          <a:p>
            <a:pPr marL="0" indent="0">
              <a:spcAft>
                <a:spcPts val="500"/>
              </a:spcAft>
              <a:buNone/>
            </a:pPr>
            <a:r>
              <a:rPr lang="en-US" u="sng" dirty="0"/>
              <a:t>Types of objects</a:t>
            </a:r>
          </a:p>
          <a:p>
            <a:pPr lvl="1">
              <a:spcAft>
                <a:spcPts val="500"/>
              </a:spcAft>
            </a:pPr>
            <a:r>
              <a:rPr lang="en-US" dirty="0" err="1">
                <a:solidFill>
                  <a:srgbClr val="0000FF"/>
                </a:solidFill>
              </a:rPr>
              <a:t>my_string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>
                <a:solidFill>
                  <a:srgbClr val="CC3300"/>
                </a:solidFill>
              </a:rPr>
              <a:t>"hello, world!"       </a:t>
            </a:r>
            <a:r>
              <a:rPr lang="en-US" dirty="0">
                <a:solidFill>
                  <a:srgbClr val="00B050"/>
                </a:solidFill>
              </a:rPr>
              <a:t># this is a comment about a string</a:t>
            </a:r>
          </a:p>
          <a:p>
            <a:pPr lvl="1">
              <a:spcAft>
                <a:spcPts val="500"/>
              </a:spcAft>
            </a:pPr>
            <a:r>
              <a:rPr lang="en-US" dirty="0">
                <a:solidFill>
                  <a:srgbClr val="00B050"/>
                </a:solidFill>
              </a:rPr>
              <a:t>type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my_string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>
              <a:spcAft>
                <a:spcPts val="500"/>
              </a:spcAft>
            </a:pPr>
            <a:r>
              <a:rPr lang="en-US" dirty="0">
                <a:solidFill>
                  <a:srgbClr val="0000FF"/>
                </a:solidFill>
              </a:rPr>
              <a:t>int(</a:t>
            </a:r>
            <a:r>
              <a:rPr lang="en-US" dirty="0">
                <a:solidFill>
                  <a:srgbClr val="CC3300"/>
                </a:solidFill>
              </a:rPr>
              <a:t>'2'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          </a:t>
            </a:r>
            <a:r>
              <a:rPr lang="en-US" dirty="0">
                <a:solidFill>
                  <a:srgbClr val="00B050"/>
                </a:solidFill>
              </a:rPr>
              <a:t># type conversion from a string to an int </a:t>
            </a:r>
          </a:p>
          <a:p>
            <a:pPr lvl="1"/>
            <a:endParaRPr lang="en-US" dirty="0"/>
          </a:p>
          <a:p>
            <a:pPr marL="0" indent="0">
              <a:spcAft>
                <a:spcPts val="500"/>
              </a:spcAft>
              <a:buNone/>
            </a:pPr>
            <a:r>
              <a:rPr lang="en-US" u="sng" dirty="0"/>
              <a:t>Call expressions: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abs</a:t>
            </a:r>
            <a:r>
              <a:rPr lang="en-US" dirty="0">
                <a:solidFill>
                  <a:srgbClr val="0000FF"/>
                </a:solidFill>
              </a:rPr>
              <a:t>(-5)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Let’s quickly practice this in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321DD30-DA87-4929-84AF-87E1CEAAA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85" y="281046"/>
            <a:ext cx="4202447" cy="23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5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5B49-8A34-4A1E-AE90-1A3C8092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753" y="2103437"/>
            <a:ext cx="1526714" cy="1325563"/>
          </a:xfrm>
        </p:spPr>
        <p:txBody>
          <a:bodyPr>
            <a:normAutofit/>
          </a:bodyPr>
          <a:lstStyle/>
          <a:p>
            <a:r>
              <a:rPr lang="en-US" sz="5400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65748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491B-EF12-466A-BD4D-E24153E9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2B3B-366D-4718-A5DA-C0A48354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Lists are ways to store multiple items</a:t>
            </a:r>
          </a:p>
          <a:p>
            <a:endParaRPr lang="en-US" dirty="0"/>
          </a:p>
          <a:p>
            <a:pPr marL="0" indent="0">
              <a:spcAft>
                <a:spcPts val="500"/>
              </a:spcAft>
              <a:buNone/>
            </a:pPr>
            <a:r>
              <a:rPr lang="en-US" dirty="0"/>
              <a:t>We can create lists using square brackets []</a:t>
            </a:r>
          </a:p>
          <a:p>
            <a:pPr lvl="1">
              <a:spcAft>
                <a:spcPts val="500"/>
              </a:spcAft>
            </a:pPr>
            <a:r>
              <a:rPr lang="en-US" dirty="0" err="1">
                <a:solidFill>
                  <a:srgbClr val="0000FF"/>
                </a:solidFill>
              </a:rPr>
              <a:t>my_list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>
                <a:solidFill>
                  <a:srgbClr val="009900"/>
                </a:solidFill>
              </a:rPr>
              <a:t>2</a:t>
            </a:r>
            <a:r>
              <a:rPr lang="en-US" dirty="0"/>
              <a:t>,</a:t>
            </a:r>
            <a:r>
              <a:rPr lang="en-US" dirty="0">
                <a:solidFill>
                  <a:srgbClr val="009900"/>
                </a:solidFill>
              </a:rPr>
              <a:t> 3</a:t>
            </a:r>
            <a:r>
              <a:rPr lang="en-US" dirty="0"/>
              <a:t>,</a:t>
            </a:r>
            <a:r>
              <a:rPr lang="en-US" dirty="0">
                <a:solidFill>
                  <a:srgbClr val="009900"/>
                </a:solidFill>
              </a:rPr>
              <a:t> 4</a:t>
            </a:r>
            <a:r>
              <a:rPr lang="en-US" dirty="0">
                <a:solidFill>
                  <a:srgbClr val="0000FF"/>
                </a:solidFill>
              </a:rPr>
              <a:t>]</a:t>
            </a:r>
          </a:p>
          <a:p>
            <a:pPr lvl="1"/>
            <a:endParaRPr lang="en-US" dirty="0"/>
          </a:p>
          <a:p>
            <a:pPr marL="0" indent="0">
              <a:spcAft>
                <a:spcPts val="800"/>
              </a:spcAft>
              <a:buNone/>
            </a:pPr>
            <a:r>
              <a:rPr lang="en-US" dirty="0"/>
              <a:t>We can also access list items using square brackets []</a:t>
            </a:r>
          </a:p>
          <a:p>
            <a:pPr lvl="1">
              <a:spcAft>
                <a:spcPts val="800"/>
              </a:spcAft>
            </a:pPr>
            <a:r>
              <a:rPr lang="en-US" dirty="0" err="1">
                <a:solidFill>
                  <a:srgbClr val="0000FF"/>
                </a:solidFill>
              </a:rPr>
              <a:t>my_list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dirty="0">
                <a:solidFill>
                  <a:srgbClr val="009900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]</a:t>
            </a:r>
          </a:p>
          <a:p>
            <a:pPr lvl="1"/>
            <a:endParaRPr lang="en-US" dirty="0"/>
          </a:p>
          <a:p>
            <a:pPr marL="0" indent="0">
              <a:spcAft>
                <a:spcPts val="800"/>
              </a:spcAft>
              <a:buNone/>
            </a:pPr>
            <a:r>
              <a:rPr lang="en-US" dirty="0"/>
              <a:t>Lists can contain elements of different types</a:t>
            </a:r>
          </a:p>
          <a:p>
            <a:pPr lvl="1"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</a:rPr>
              <a:t>my_list2 = [</a:t>
            </a:r>
            <a:r>
              <a:rPr lang="en-US" dirty="0">
                <a:solidFill>
                  <a:srgbClr val="009900"/>
                </a:solidFill>
              </a:rPr>
              <a:t>5</a:t>
            </a:r>
            <a:r>
              <a:rPr lang="en-US" dirty="0"/>
              <a:t>,</a:t>
            </a:r>
            <a:r>
              <a:rPr lang="en-US" dirty="0">
                <a:solidFill>
                  <a:srgbClr val="009900"/>
                </a:solidFill>
              </a:rPr>
              <a:t> 6</a:t>
            </a:r>
            <a:r>
              <a:rPr lang="en-US" dirty="0"/>
              <a:t>,</a:t>
            </a:r>
            <a:r>
              <a:rPr lang="en-US" dirty="0">
                <a:solidFill>
                  <a:srgbClr val="009900"/>
                </a:solidFill>
              </a:rPr>
              <a:t> </a:t>
            </a:r>
            <a:r>
              <a:rPr lang="en-US" dirty="0">
                <a:solidFill>
                  <a:srgbClr val="CC3300"/>
                </a:solidFill>
              </a:rPr>
              <a:t>'seven'</a:t>
            </a:r>
            <a:r>
              <a:rPr lang="en-US" dirty="0">
                <a:solidFill>
                  <a:srgbClr val="0000FF"/>
                </a:solidFill>
              </a:rPr>
              <a:t>]</a:t>
            </a:r>
          </a:p>
          <a:p>
            <a:pPr marL="457200" lvl="1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Let's explore this in </a:t>
            </a:r>
            <a:r>
              <a:rPr lang="en-US" dirty="0" err="1">
                <a:solidFill>
                  <a:srgbClr val="FF0000"/>
                </a:solidFill>
              </a:rPr>
              <a:t>Jupyter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2492D16-B4BB-21C2-8CB3-54F784A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62" y="1170781"/>
            <a:ext cx="2544763" cy="38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C500849-AB82-CE55-E0EA-BC3C5E74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687" y="1174115"/>
            <a:ext cx="9076626" cy="45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4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manipulation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796" y="2146609"/>
            <a:ext cx="9996407" cy="39564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80% of a Data Scientists time is cleaning data</a:t>
            </a:r>
          </a:p>
          <a:p>
            <a:pPr lvl="1"/>
            <a:r>
              <a:rPr lang="en-US" dirty="0"/>
              <a:t>Text manipulation is a big part of cleaning data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20% of a Data Scientists time is complaining about cleaning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has many string methods that are useful for manipulating text and cleaning data!</a:t>
            </a:r>
          </a:p>
        </p:txBody>
      </p:sp>
    </p:spTree>
    <p:extLst>
      <p:ext uri="{BB962C8B-B14F-4D97-AF65-F5344CB8AC3E}">
        <p14:creationId xmlns:p14="http://schemas.microsoft.com/office/powerpoint/2010/main" val="17034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1245</Words>
  <Application>Microsoft Office PowerPoint</Application>
  <PresentationFormat>Widescreen</PresentationFormat>
  <Paragraphs>189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YData: Introduction to Data Science</vt:lpstr>
      <vt:lpstr>Overview</vt:lpstr>
      <vt:lpstr>Announcement: Homework 1</vt:lpstr>
      <vt:lpstr>Review: Basics of Python</vt:lpstr>
      <vt:lpstr>Review: Basics of Python</vt:lpstr>
      <vt:lpstr>Lists</vt:lpstr>
      <vt:lpstr>Lists</vt:lpstr>
      <vt:lpstr>PowerPoint Presentation</vt:lpstr>
      <vt:lpstr>Text manipulation </vt:lpstr>
      <vt:lpstr>Terminology: functions and methods</vt:lpstr>
      <vt:lpstr>String methods: capitalization</vt:lpstr>
      <vt:lpstr>String methods: capitalization</vt:lpstr>
      <vt:lpstr>String methods: splitting and joining strings</vt:lpstr>
      <vt:lpstr>String methods: finding and replacing substrings</vt:lpstr>
      <vt:lpstr>Booleans and comparisons</vt:lpstr>
      <vt:lpstr>Comparisons</vt:lpstr>
      <vt:lpstr>String methods: checking string properties</vt:lpstr>
      <vt:lpstr>Additional string methods</vt:lpstr>
      <vt:lpstr>String methods: string padding</vt:lpstr>
      <vt:lpstr>String methods: filling in strings with values</vt:lpstr>
      <vt:lpstr>Brief mention: 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YData: Introduction to Data Science</dc:title>
  <dc:creator>Ethan Meyers</dc:creator>
  <cp:lastModifiedBy>Meyers, Ethan</cp:lastModifiedBy>
  <cp:revision>265</cp:revision>
  <dcterms:created xsi:type="dcterms:W3CDTF">2022-01-13T20:42:00Z</dcterms:created>
  <dcterms:modified xsi:type="dcterms:W3CDTF">2025-09-04T16:13:10Z</dcterms:modified>
</cp:coreProperties>
</file>