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341" r:id="rId3"/>
    <p:sldId id="342" r:id="rId4"/>
    <p:sldId id="349" r:id="rId5"/>
    <p:sldId id="350" r:id="rId6"/>
    <p:sldId id="351" r:id="rId7"/>
    <p:sldId id="343" r:id="rId8"/>
    <p:sldId id="298" r:id="rId9"/>
    <p:sldId id="345" r:id="rId10"/>
    <p:sldId id="386" r:id="rId11"/>
    <p:sldId id="346" r:id="rId12"/>
    <p:sldId id="299" r:id="rId13"/>
    <p:sldId id="365" r:id="rId14"/>
    <p:sldId id="357" r:id="rId15"/>
    <p:sldId id="385" r:id="rId16"/>
    <p:sldId id="300" r:id="rId17"/>
    <p:sldId id="301" r:id="rId18"/>
    <p:sldId id="302" r:id="rId19"/>
    <p:sldId id="353" r:id="rId20"/>
    <p:sldId id="378" r:id="rId21"/>
    <p:sldId id="367" r:id="rId22"/>
    <p:sldId id="303" r:id="rId23"/>
    <p:sldId id="352" r:id="rId24"/>
    <p:sldId id="366" r:id="rId25"/>
    <p:sldId id="376" r:id="rId26"/>
    <p:sldId id="296" r:id="rId2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32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70365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EC03F90E-0F2D-4001-A5B9-CD1FF512646A}" type="slidenum">
              <a:rPr lang="zh-CN" altLang="en-US" smtClean="0"/>
              <a:t>12</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425"/>
          <p:cNvGrpSpPr/>
          <p:nvPr/>
        </p:nvGrpSpPr>
        <p:grpSpPr bwMode="auto">
          <a:xfrm>
            <a:off x="4484688" y="4841875"/>
            <a:ext cx="6862762" cy="6350"/>
            <a:chOff x="3540123" y="4669899"/>
            <a:chExt cx="6862604" cy="6728"/>
          </a:xfrm>
        </p:grpSpPr>
        <p:cxnSp>
          <p:nvCxnSpPr>
            <p:cNvPr id="5" name="直接连接符 4"/>
            <p:cNvCxnSpPr/>
            <p:nvPr/>
          </p:nvCxnSpPr>
          <p:spPr>
            <a:xfrm>
              <a:off x="3540123" y="4669899"/>
              <a:ext cx="6862604" cy="67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544885" y="4669899"/>
              <a:ext cx="2181175" cy="6728"/>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389"/>
          <p:cNvGrpSpPr/>
          <p:nvPr/>
        </p:nvGrpSpPr>
        <p:grpSpPr bwMode="auto">
          <a:xfrm>
            <a:off x="-13500" y="1"/>
            <a:ext cx="7752446" cy="6851650"/>
            <a:chOff x="520779" y="857831"/>
            <a:chExt cx="6698339" cy="5993835"/>
          </a:xfrm>
        </p:grpSpPr>
        <p:grpSp>
          <p:nvGrpSpPr>
            <p:cNvPr id="9" name="Group 602"/>
            <p:cNvGrpSpPr/>
            <p:nvPr/>
          </p:nvGrpSpPr>
          <p:grpSpPr>
            <a:xfrm>
              <a:off x="1530762" y="857831"/>
              <a:ext cx="5688356" cy="3007193"/>
              <a:chOff x="0" y="9525"/>
              <a:chExt cx="12492024" cy="6604001"/>
            </a:xfrm>
            <a:solidFill>
              <a:schemeClr val="tx1">
                <a:lumMod val="65000"/>
                <a:lumOff val="35000"/>
              </a:schemeClr>
            </a:solidFill>
          </p:grpSpPr>
          <p:sp>
            <p:nvSpPr>
              <p:cNvPr id="179"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0"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1"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2"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3"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4"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5"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6"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7"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8"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9"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0"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1"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2"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3"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4"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5"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6"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7"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8"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9"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0"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1"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2"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3"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4"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5"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6"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7"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8"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9"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0"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1"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2"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3"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4"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5"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6"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7"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8"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9"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0"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1"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2"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3"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4"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5"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6"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7"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8"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9"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0"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1"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2"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3"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4"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5"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6"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7"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8"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9"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0"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1"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2"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3"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4"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5"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6"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7"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8"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9"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0"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1"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2"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3"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4"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5"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6"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7"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8"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9"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0"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1"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2"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3"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4"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5"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6"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7"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8"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9"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0"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1"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2"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3"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4"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5"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6"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7"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8"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9"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0"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1"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2"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3"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4"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5"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6"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7"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8"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9"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0"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1"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2"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3"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4"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5"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6"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7"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8"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9"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0"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1"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2"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3"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4"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5"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6"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7"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8"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9"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0"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1"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2"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3"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4"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5"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6"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7"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8"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9"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0"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1"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2"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3"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4"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5"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6"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7"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8"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9"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0"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1"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2"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3"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4"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5"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6"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7"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8"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9"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0"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1"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2"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3"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4"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5"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6"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7"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8"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9"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0"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1"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2"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3"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4"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5"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6"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7"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8"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9"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0"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1"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2"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3"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4"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5"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6"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7"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8"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9"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0"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1"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2"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3"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4"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5"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6"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7"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8"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9"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0"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1"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2"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3"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4"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5"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6"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7"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8"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0" name="组合 391"/>
            <p:cNvGrpSpPr/>
            <p:nvPr/>
          </p:nvGrpSpPr>
          <p:grpSpPr bwMode="auto">
            <a:xfrm>
              <a:off x="520779" y="1680596"/>
              <a:ext cx="5352224" cy="5171070"/>
              <a:chOff x="1522809" y="853493"/>
              <a:chExt cx="5352224" cy="5171070"/>
            </a:xfrm>
          </p:grpSpPr>
          <p:grpSp>
            <p:nvGrpSpPr>
              <p:cNvPr id="11" name="Group 939"/>
              <p:cNvGrpSpPr/>
              <p:nvPr/>
            </p:nvGrpSpPr>
            <p:grpSpPr bwMode="auto">
              <a:xfrm>
                <a:off x="1943101" y="3008313"/>
                <a:ext cx="2538413" cy="3016250"/>
                <a:chOff x="7075488" y="1492250"/>
                <a:chExt cx="3382963" cy="4022726"/>
              </a:xfrm>
            </p:grpSpPr>
            <p:sp>
              <p:nvSpPr>
                <p:cNvPr id="149"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0"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1"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2"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3"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4"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5"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6"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7"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8"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9"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0"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1"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2"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3"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4"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5"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6"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7"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8"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9"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0"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1"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2"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3"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4"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5"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6"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7"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8"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2" name="Group 928"/>
              <p:cNvGrpSpPr/>
              <p:nvPr/>
            </p:nvGrpSpPr>
            <p:grpSpPr>
              <a:xfrm>
                <a:off x="1665218" y="853493"/>
                <a:ext cx="4839699" cy="3354176"/>
                <a:chOff x="295275" y="0"/>
                <a:chExt cx="10628313" cy="7366000"/>
              </a:xfrm>
              <a:solidFill>
                <a:srgbClr val="F6AC19"/>
              </a:solidFill>
            </p:grpSpPr>
            <p:sp>
              <p:nvSpPr>
                <p:cNvPr id="90"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1"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2"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3"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4"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5"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6"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7"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8"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9"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0"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1"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2"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3"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4"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5"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6"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7"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8"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9"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0"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1"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2"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3"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4"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5"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6"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7"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8"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9"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0"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1"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2"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3"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4"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5"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6"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7"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8"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9"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0"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1"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2"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3"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4"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5"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6"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7"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8"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9"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0"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1"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2"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3"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4"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5"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6"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7"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8"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13" name="Group 745"/>
              <p:cNvGrpSpPr/>
              <p:nvPr/>
            </p:nvGrpSpPr>
            <p:grpSpPr>
              <a:xfrm>
                <a:off x="1522809" y="859277"/>
                <a:ext cx="5352224" cy="2981168"/>
                <a:chOff x="-17463" y="12700"/>
                <a:chExt cx="11753852" cy="6546851"/>
              </a:xfrm>
              <a:solidFill>
                <a:srgbClr val="999999"/>
              </a:solidFill>
            </p:grpSpPr>
            <p:sp>
              <p:nvSpPr>
                <p:cNvPr id="14"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8"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9"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0"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1"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2"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8"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9"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0"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1"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2"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3"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4"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5"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6"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7"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8"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9"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sp>
        <p:nvSpPr>
          <p:cNvPr id="2" name="标题 1"/>
          <p:cNvSpPr>
            <a:spLocks noGrp="1"/>
          </p:cNvSpPr>
          <p:nvPr>
            <p:ph type="ctrTitle" hasCustomPrompt="1"/>
          </p:nvPr>
        </p:nvSpPr>
        <p:spPr>
          <a:xfrm>
            <a:off x="4483866" y="3500047"/>
            <a:ext cx="6863583" cy="1230531"/>
          </a:xfrm>
        </p:spPr>
        <p:txBody>
          <a:bodyPr anchor="b"/>
          <a:lstStyle>
            <a:lvl1pPr algn="dist">
              <a:defRPr sz="4800"/>
            </a:lvl1pPr>
          </a:lstStyle>
          <a:p>
            <a:r>
              <a:rPr lang="zh-CN" altLang="en-US" dirty="0" smtClean="0"/>
              <a:t>编辑标题</a:t>
            </a:r>
            <a:endParaRPr lang="zh-CN" altLang="en-US" dirty="0"/>
          </a:p>
        </p:txBody>
      </p:sp>
      <p:sp>
        <p:nvSpPr>
          <p:cNvPr id="3" name="副标题 2"/>
          <p:cNvSpPr>
            <a:spLocks noGrp="1"/>
          </p:cNvSpPr>
          <p:nvPr>
            <p:ph type="subTitle" idx="1"/>
          </p:nvPr>
        </p:nvSpPr>
        <p:spPr>
          <a:xfrm>
            <a:off x="4483866" y="5009853"/>
            <a:ext cx="6863583" cy="741660"/>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389" name="日期占位符 3"/>
          <p:cNvSpPr>
            <a:spLocks noGrp="1"/>
          </p:cNvSpPr>
          <p:nvPr>
            <p:ph type="dt" sz="half" idx="10"/>
          </p:nvPr>
        </p:nvSpPr>
        <p:spPr/>
        <p:txBody>
          <a:bodyPr/>
          <a:lstStyle>
            <a:lvl1pPr>
              <a:defRPr/>
            </a:lvl1pPr>
          </a:lstStyle>
          <a:p>
            <a:pPr>
              <a:defRPr/>
            </a:pPr>
            <a:fld id="{B0CDB89E-6950-471D-A7C8-6FC24B2AC5EA}" type="datetimeFigureOut">
              <a:rPr lang="zh-CN" altLang="en-US"/>
              <a:t>2017/9/1</a:t>
            </a:fld>
            <a:endParaRPr lang="zh-CN" altLang="en-US"/>
          </a:p>
        </p:txBody>
      </p:sp>
      <p:sp>
        <p:nvSpPr>
          <p:cNvPr id="390" name="页脚占位符 4"/>
          <p:cNvSpPr>
            <a:spLocks noGrp="1"/>
          </p:cNvSpPr>
          <p:nvPr>
            <p:ph type="ftr" sz="quarter" idx="11"/>
          </p:nvPr>
        </p:nvSpPr>
        <p:spPr/>
        <p:txBody>
          <a:bodyPr/>
          <a:lstStyle>
            <a:lvl1pPr>
              <a:defRPr/>
            </a:lvl1pPr>
          </a:lstStyle>
          <a:p>
            <a:pPr>
              <a:defRPr/>
            </a:pPr>
            <a:endParaRPr lang="zh-CN" altLang="en-US"/>
          </a:p>
        </p:txBody>
      </p:sp>
      <p:sp>
        <p:nvSpPr>
          <p:cNvPr id="391" name="灯片编号占位符 5"/>
          <p:cNvSpPr>
            <a:spLocks noGrp="1"/>
          </p:cNvSpPr>
          <p:nvPr>
            <p:ph type="sldNum" sz="quarter" idx="12"/>
          </p:nvPr>
        </p:nvSpPr>
        <p:spPr/>
        <p:txBody>
          <a:bodyPr/>
          <a:lstStyle>
            <a:lvl1pPr>
              <a:defRPr/>
            </a:lvl1pPr>
          </a:lstStyle>
          <a:p>
            <a:pPr>
              <a:defRPr/>
            </a:pPr>
            <a:fld id="{00D2DAA6-07E1-4237-A7F6-DC29AB51D270}"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2450"/>
            <a:ext cx="10515600" cy="560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689CFA5-0CC9-4284-9448-98BEC3D8783E}" type="datetimeFigureOut">
              <a:rPr lang="zh-CN" altLang="en-US"/>
              <a:t>2017/9/1</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D0DB86DA-CD39-4197-BE3E-704ED94F6265}"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sz="half" idx="1" hasCustomPrompt="1"/>
          </p:nvPr>
        </p:nvSpPr>
        <p:spPr>
          <a:xfrm>
            <a:off x="2437619" y="2080338"/>
            <a:ext cx="7316763" cy="372954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430D49-5ABA-4042-8D06-C38E5E2656CF}" type="datetimeFigureOut">
              <a:rPr lang="zh-CN" altLang="en-US"/>
              <a:t>2017/9/1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3A86C6-FD40-4F63-97AC-F0B2CC7855EB}"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147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1983582"/>
            <a:ext cx="2562225" cy="2563812"/>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06938"/>
            <a:ext cx="292100" cy="2921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46225"/>
            <a:ext cx="447675" cy="447675"/>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002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227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678408" y="2581778"/>
            <a:ext cx="5168900" cy="795419"/>
          </a:xfrm>
        </p:spPr>
        <p:txBody>
          <a:bodyPr anchor="b"/>
          <a:lstStyle>
            <a:lvl1pPr>
              <a:defRPr sz="32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78408" y="3427413"/>
            <a:ext cx="5168900" cy="877887"/>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D1CF87CA-2163-4A91-B6CB-5F6E04E58CB1}" type="datetimeFigureOut">
              <a:rPr lang="zh-CN" altLang="en-US"/>
              <a:t>2017/9/1</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47C3F7A-0897-4416-B490-EF4AD8F6DC60}"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9EC06A0-CB4A-4A56-B643-8B3B5DAD62FA}" type="datetimeFigureOut">
              <a:rPr lang="zh-CN" altLang="en-US"/>
              <a:t>2017/9/1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3D6F40-839A-4F4A-8F30-E18B6983851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682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56113"/>
            <a:ext cx="5157787" cy="35335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682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56113"/>
            <a:ext cx="5183188" cy="353354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A6D716-D118-4334-A5CB-C9C35CE711D1}" type="datetimeFigureOut">
              <a:rPr lang="zh-CN" altLang="en-US"/>
              <a:t>2017/9/1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DA63C-7135-4554-A9A0-5E011757CC49}"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391" name="组合 389"/>
          <p:cNvGrpSpPr/>
          <p:nvPr/>
        </p:nvGrpSpPr>
        <p:grpSpPr bwMode="auto">
          <a:xfrm>
            <a:off x="-13500" y="1"/>
            <a:ext cx="7752446" cy="6851650"/>
            <a:chOff x="520779" y="857831"/>
            <a:chExt cx="6698339" cy="5993835"/>
          </a:xfrm>
        </p:grpSpPr>
        <p:grpSp>
          <p:nvGrpSpPr>
            <p:cNvPr id="392" name="Group 602"/>
            <p:cNvGrpSpPr/>
            <p:nvPr/>
          </p:nvGrpSpPr>
          <p:grpSpPr>
            <a:xfrm>
              <a:off x="1530762" y="857831"/>
              <a:ext cx="5688356" cy="3007193"/>
              <a:chOff x="0" y="9525"/>
              <a:chExt cx="12492024" cy="6604001"/>
            </a:xfrm>
            <a:solidFill>
              <a:schemeClr val="tx1">
                <a:lumMod val="65000"/>
                <a:lumOff val="35000"/>
              </a:schemeClr>
            </a:solidFill>
          </p:grpSpPr>
          <p:sp>
            <p:nvSpPr>
              <p:cNvPr id="563"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4"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5"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6"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7"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8"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9"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0"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1"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2"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3"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4"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5"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6"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7"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8"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9"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0"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1"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2"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3"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4"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5"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6"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7"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8"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9"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0"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1"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2"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3"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4"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5"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6"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7"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8"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9"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0"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1"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2"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3"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4"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5"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6"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7"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8"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9"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0"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1"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2"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3"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4"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5"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6"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7"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8"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9"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0"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1"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2"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3"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4"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5"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6"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7"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8"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9"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0"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1"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2"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3"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4"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5"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6"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7"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8"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9"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0"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1"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2"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3"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4"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5"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6"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7"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8"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9"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0"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1"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2"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3"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4"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5"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6"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7"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8"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9"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0"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1"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2"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3"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4"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5"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6"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7"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8"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9"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0"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1"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2"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3"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4"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5"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6"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7"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8"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9"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0"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1"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2"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3"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4"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5"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6"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7"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8"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9"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0"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1"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2"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3"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4"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5"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6"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7"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8"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9"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0"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1"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2"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3"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4"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5"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6"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7"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8"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9"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0"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1"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2"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3"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4"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5"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6"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7"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8"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9"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0"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1"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2"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3"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4"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5"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6"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7"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8"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9"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0"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1"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2"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3"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4"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5"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6"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7"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8"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9"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0"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1"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2"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3"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4"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5"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6"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7"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8"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9"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0"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1"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2"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3"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4"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5"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6"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7"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8"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9"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0"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1"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2"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3"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4"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5"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6"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7"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8"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9"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0"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1"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2"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3" name="组合 391"/>
            <p:cNvGrpSpPr/>
            <p:nvPr/>
          </p:nvGrpSpPr>
          <p:grpSpPr bwMode="auto">
            <a:xfrm>
              <a:off x="520779" y="1680596"/>
              <a:ext cx="5352224" cy="5171070"/>
              <a:chOff x="1522809" y="853493"/>
              <a:chExt cx="5352224" cy="5171070"/>
            </a:xfrm>
          </p:grpSpPr>
          <p:grpSp>
            <p:nvGrpSpPr>
              <p:cNvPr id="394" name="Group 939"/>
              <p:cNvGrpSpPr/>
              <p:nvPr/>
            </p:nvGrpSpPr>
            <p:grpSpPr bwMode="auto">
              <a:xfrm>
                <a:off x="1943101" y="3008313"/>
                <a:ext cx="2538413" cy="3016250"/>
                <a:chOff x="7075488" y="1492250"/>
                <a:chExt cx="3382963" cy="4022726"/>
              </a:xfrm>
            </p:grpSpPr>
            <p:sp>
              <p:nvSpPr>
                <p:cNvPr id="533"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4"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5"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6"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7"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8"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9"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0"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1"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2"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3"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4"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5"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6"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7"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8"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9"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0"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1"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2"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3"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4"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5"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6"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7"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8"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9"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0"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1"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2"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6" name="Group 928"/>
              <p:cNvGrpSpPr/>
              <p:nvPr/>
            </p:nvGrpSpPr>
            <p:grpSpPr>
              <a:xfrm>
                <a:off x="1665218" y="853493"/>
                <a:ext cx="4839699" cy="3354176"/>
                <a:chOff x="295275" y="0"/>
                <a:chExt cx="10628313" cy="7366000"/>
              </a:xfrm>
              <a:solidFill>
                <a:srgbClr val="F6AC19"/>
              </a:solidFill>
            </p:grpSpPr>
            <p:sp>
              <p:nvSpPr>
                <p:cNvPr id="474"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5"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6"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7"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8"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9"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0"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1"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2"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3"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4"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5"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6"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7"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8"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9"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0"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1"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2"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3"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4"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5"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6"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7"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8"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9"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0"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1"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2"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3"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4"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5"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6"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7"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8"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9"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0"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1"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2"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3"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4"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5"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6"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7"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8"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9"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0"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1"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2"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3"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4"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5"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6"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7"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8"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9"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0"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1"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2"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397" name="Group 745"/>
              <p:cNvGrpSpPr/>
              <p:nvPr/>
            </p:nvGrpSpPr>
            <p:grpSpPr>
              <a:xfrm>
                <a:off x="1522809" y="859277"/>
                <a:ext cx="5352224" cy="2981168"/>
                <a:chOff x="-17463" y="12700"/>
                <a:chExt cx="11753852" cy="6546851"/>
              </a:xfrm>
              <a:solidFill>
                <a:srgbClr val="999999"/>
              </a:solidFill>
            </p:grpSpPr>
            <p:sp>
              <p:nvSpPr>
                <p:cNvPr id="398"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9"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0"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1"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2"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3"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4"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5"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6"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7"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8"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9"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0"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1"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2"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3"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4"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5"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6"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7"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8"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9"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0"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1"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2"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3"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4"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5"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6"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7"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8"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9"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0"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1"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2"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3"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4"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5"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6"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7"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8"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9"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0"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1"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2"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3"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4"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5"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6"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7"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8"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9"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0"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1"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2"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3"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4"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5"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6"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7"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8"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9"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0"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1"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2"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3"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4"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5"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6"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7"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8"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9"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0"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1"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2"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3"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cxnSp>
        <p:nvCxnSpPr>
          <p:cNvPr id="4" name="直接连接符 3"/>
          <p:cNvCxnSpPr/>
          <p:nvPr/>
        </p:nvCxnSpPr>
        <p:spPr bwMode="auto">
          <a:xfrm>
            <a:off x="5745283" y="4848225"/>
            <a:ext cx="56021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5729275" y="4841875"/>
            <a:ext cx="2181225" cy="6350"/>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nvPr>
        </p:nvSpPr>
        <p:spPr>
          <a:xfrm>
            <a:off x="5730713" y="3415689"/>
            <a:ext cx="5616737" cy="1325563"/>
          </a:xfrm>
        </p:spPr>
        <p:txBody>
          <a:bodyPr anchor="b"/>
          <a:lstStyle>
            <a:lvl1pPr algn="dist">
              <a:defRPr sz="4800"/>
            </a:lvl1pPr>
          </a:lstStyle>
          <a:p>
            <a:r>
              <a:rPr lang="zh-CN" altLang="en-US" dirty="0" smtClean="0"/>
              <a:t>编辑标题</a:t>
            </a:r>
            <a:endParaRPr lang="zh-CN" altLang="en-US" dirty="0"/>
          </a:p>
        </p:txBody>
      </p:sp>
      <p:sp>
        <p:nvSpPr>
          <p:cNvPr id="388" name="日期占位符 3"/>
          <p:cNvSpPr>
            <a:spLocks noGrp="1"/>
          </p:cNvSpPr>
          <p:nvPr>
            <p:ph type="dt" sz="half" idx="10"/>
          </p:nvPr>
        </p:nvSpPr>
        <p:spPr/>
        <p:txBody>
          <a:bodyPr/>
          <a:lstStyle>
            <a:lvl1pPr>
              <a:defRPr/>
            </a:lvl1pPr>
          </a:lstStyle>
          <a:p>
            <a:pPr>
              <a:defRPr/>
            </a:pPr>
            <a:fld id="{B558BCE1-F1C7-46DA-9BE0-1AF530A31A3F}" type="datetimeFigureOut">
              <a:rPr lang="zh-CN" altLang="en-US"/>
              <a:t>2017/9/1</a:t>
            </a:fld>
            <a:endParaRPr lang="zh-CN" altLang="en-US"/>
          </a:p>
        </p:txBody>
      </p:sp>
      <p:sp>
        <p:nvSpPr>
          <p:cNvPr id="389" name="页脚占位符 4"/>
          <p:cNvSpPr>
            <a:spLocks noGrp="1"/>
          </p:cNvSpPr>
          <p:nvPr>
            <p:ph type="ftr" sz="quarter" idx="11"/>
          </p:nvPr>
        </p:nvSpPr>
        <p:spPr/>
        <p:txBody>
          <a:bodyPr/>
          <a:lstStyle>
            <a:lvl1pPr>
              <a:defRPr/>
            </a:lvl1pPr>
          </a:lstStyle>
          <a:p>
            <a:pPr>
              <a:defRPr/>
            </a:pPr>
            <a:endParaRPr lang="zh-CN" altLang="en-US"/>
          </a:p>
        </p:txBody>
      </p:sp>
      <p:sp>
        <p:nvSpPr>
          <p:cNvPr id="390" name="灯片编号占位符 5"/>
          <p:cNvSpPr>
            <a:spLocks noGrp="1"/>
          </p:cNvSpPr>
          <p:nvPr>
            <p:ph type="sldNum" sz="quarter" idx="12"/>
          </p:nvPr>
        </p:nvSpPr>
        <p:spPr/>
        <p:txBody>
          <a:bodyPr/>
          <a:lstStyle>
            <a:lvl1pPr>
              <a:defRPr/>
            </a:lvl1pPr>
          </a:lstStyle>
          <a:p>
            <a:pPr>
              <a:defRPr/>
            </a:pPr>
            <a:fld id="{4DF37E22-D5AA-4DE2-92CE-0F7BF9732EBE}" type="slidenum">
              <a:rPr lang="zh-CN" altLang="en-US"/>
              <a:t>‹#›</a:t>
            </a:fld>
            <a:endParaRPr lang="zh-CN" altLang="en-US"/>
          </a:p>
        </p:txBody>
      </p:sp>
      <p:sp>
        <p:nvSpPr>
          <p:cNvPr id="395" name="内容占位符 394"/>
          <p:cNvSpPr>
            <a:spLocks noGrp="1"/>
          </p:cNvSpPr>
          <p:nvPr>
            <p:ph sz="quarter" idx="13" hasCustomPrompt="1"/>
          </p:nvPr>
        </p:nvSpPr>
        <p:spPr>
          <a:xfrm>
            <a:off x="5738777" y="4938713"/>
            <a:ext cx="5615023" cy="630940"/>
          </a:xfrm>
        </p:spPr>
        <p:txBody>
          <a:bodyPr/>
          <a:lstStyle>
            <a:lvl1pPr marL="0" indent="0" algn="dist">
              <a:buFontTx/>
              <a:buNone/>
              <a:defRPr sz="1800">
                <a:solidFill>
                  <a:schemeClr val="bg1"/>
                </a:solidFill>
              </a:defRPr>
            </a:lvl1pPr>
            <a:lvl2pPr>
              <a:defRPr sz="1800"/>
            </a:lvl2pPr>
            <a:lvl3pPr>
              <a:defRPr sz="1800"/>
            </a:lvl3pPr>
            <a:lvl4pPr>
              <a:defRPr sz="1800"/>
            </a:lvl4pPr>
            <a:lvl5pPr>
              <a:defRPr sz="1800"/>
            </a:lvl5pPr>
          </a:lstStyle>
          <a:p>
            <a:pPr lvl="0"/>
            <a:r>
              <a:rPr lang="zh-CN" altLang="en-US" dirty="0" smtClean="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ACE0FF-29F7-48B4-87F1-CE7CAC6ADB1D}" type="datetimeFigureOut">
              <a:rPr lang="zh-CN" altLang="en-US"/>
              <a:t>2017/9/1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CA56A5F-3738-4791-ADE0-6324B586185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721AC9-3F77-49AF-BFBC-5D9D01843E10}" type="datetimeFigureOut">
              <a:rPr lang="zh-CN" altLang="en-US"/>
              <a:t>2017/9/1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3BEE95-4F6A-4D3B-9418-F18B4AF0806B}"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7142" y="365125"/>
            <a:ext cx="15566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755743"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48B634-AC60-40EC-8F5D-A670E9479D9A}" type="datetimeFigureOut">
              <a:rPr lang="zh-CN" altLang="en-US"/>
              <a:t>2017/9/1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61AFC-BE47-4720-BC97-EBA56E1A499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0">
              <a:schemeClr val="tx1">
                <a:lumMod val="65000"/>
                <a:lumOff val="35000"/>
              </a:schemeClr>
            </a:gs>
            <a:gs pos="0">
              <a:srgbClr val="2C2F36"/>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E6AFC06-DD47-4B8E-94ED-1DF103F96C3B}" type="datetimeFigureOut">
              <a:rPr lang="zh-CN" altLang="en-US"/>
              <a:t>2017/9/1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5F5AB8E-072B-412D-8982-C84717FEEC23}"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rgbClr val="F7B902"/>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p:txBody>
          <a:bodyPr/>
          <a:lstStyle/>
          <a:p>
            <a:pPr algn="ctr" eaLnBrk="1" hangingPunct="1"/>
            <a:r>
              <a:rPr lang="zh-CN" altLang="en-US" sz="4400" dirty="0" smtClean="0">
                <a:latin typeface="微软雅黑" panose="020B0503020204020204" charset="-122"/>
                <a:ea typeface="微软雅黑" panose="020B0503020204020204" charset="-122"/>
              </a:rPr>
              <a:t>段子欢乐多（</a:t>
            </a:r>
            <a:r>
              <a:rPr lang="en-US" altLang="zh-CN" sz="4400" dirty="0" smtClean="0">
                <a:latin typeface="微软雅黑" panose="020B0503020204020204" charset="-122"/>
                <a:ea typeface="微软雅黑" panose="020B0503020204020204" charset="-122"/>
              </a:rPr>
              <a:t>DZcoin)</a:t>
            </a:r>
            <a:endParaRPr lang="zh-CN" altLang="en-US" sz="4400" dirty="0" smtClean="0">
              <a:latin typeface="微软雅黑" panose="020B0503020204020204" charset="-122"/>
              <a:ea typeface="微软雅黑" panose="020B0503020204020204" charset="-122"/>
            </a:endParaRPr>
          </a:p>
        </p:txBody>
      </p:sp>
      <p:sp>
        <p:nvSpPr>
          <p:cNvPr id="6147" name="副标题 3"/>
          <p:cNvSpPr>
            <a:spLocks noGrp="1"/>
          </p:cNvSpPr>
          <p:nvPr>
            <p:ph type="subTitle" idx="1"/>
          </p:nvPr>
        </p:nvSpPr>
        <p:spPr/>
        <p:txBody>
          <a:bodyPr/>
          <a:lstStyle/>
          <a:p>
            <a:pPr algn="ctr" eaLnBrk="1" hangingPunct="1"/>
            <a:r>
              <a:rPr lang="zh-CN" altLang="zh-CN" dirty="0" smtClean="0">
                <a:latin typeface="微软雅黑" panose="020B0503020204020204" charset="-122"/>
                <a:ea typeface="微软雅黑" panose="020B0503020204020204" charset="-122"/>
              </a:rPr>
              <a:t>商业计划白皮书</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分布式爬虫平台</a:t>
            </a:r>
            <a:endParaRPr lang="zh-CN" altLang="en-US" dirty="0"/>
          </a:p>
        </p:txBody>
      </p:sp>
      <p:pic>
        <p:nvPicPr>
          <p:cNvPr id="1026" name="Picture 2" descr="https://static.oschina.net/uploads/space/2016/1222/095304_lSBD_29819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1909762"/>
            <a:ext cx="809625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1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内容占位符 -2147482624" descr="微信图片_20170828150827"/>
          <p:cNvPicPr>
            <a:picLocks noGrp="1" noChangeAspect="1"/>
          </p:cNvPicPr>
          <p:nvPr>
            <p:ph idx="1"/>
          </p:nvPr>
        </p:nvPicPr>
        <p:blipFill>
          <a:blip r:embed="rId3"/>
          <a:stretch>
            <a:fillRect/>
          </a:stretch>
        </p:blipFill>
        <p:spPr>
          <a:xfrm>
            <a:off x="3833447" y="583012"/>
            <a:ext cx="7391498" cy="6884035"/>
          </a:xfrm>
          <a:prstGeom prst="rect">
            <a:avLst/>
          </a:prstGeom>
          <a:noFill/>
          <a:ln w="9525">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248460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段子版权问题</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中心化平台内容干预</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用户身份和信用</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 </a:t>
              </a:r>
              <a:r>
                <a:rPr lang="zh-CN" altLang="en-US" dirty="0"/>
                <a:t>隐私与数据滥用</a:t>
              </a:r>
              <a:endParaRPr lang="en-US" altLang="zh-CN" dirty="0"/>
            </a:p>
          </p:txBody>
        </p:sp>
      </p:grpSp>
      <p:grpSp>
        <p:nvGrpSpPr>
          <p:cNvPr id="15" name="Group 4"/>
          <p:cNvGrpSpPr/>
          <p:nvPr/>
        </p:nvGrpSpPr>
        <p:grpSpPr bwMode="auto">
          <a:xfrm>
            <a:off x="677118" y="2484600"/>
            <a:ext cx="2054225" cy="619125"/>
            <a:chOff x="404" y="1980"/>
            <a:chExt cx="1294" cy="298"/>
          </a:xfrm>
          <a:solidFill>
            <a:srgbClr val="F7B902"/>
          </a:solidFill>
        </p:grpSpPr>
        <p:sp>
          <p:nvSpPr>
            <p:cNvPr id="16" name="Rectangle 5"/>
            <p:cNvSpPr>
              <a:spLocks noChangeArrowheads="1"/>
            </p:cNvSpPr>
            <p:nvPr/>
          </p:nvSpPr>
          <p:spPr bwMode="invGray">
            <a:xfrm>
              <a:off x="404" y="1980"/>
              <a:ext cx="1205" cy="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核心</a:t>
              </a:r>
            </a:p>
          </p:txBody>
        </p:sp>
        <p:sp>
          <p:nvSpPr>
            <p:cNvPr id="17" name="AutoShape 6"/>
            <p:cNvSpPr>
              <a:spLocks noChangeArrowheads="1"/>
            </p:cNvSpPr>
            <p:nvPr/>
          </p:nvSpPr>
          <p:spPr bwMode="invGray">
            <a:xfrm rot="5400000">
              <a:off x="1568" y="2072"/>
              <a:ext cx="139" cy="120"/>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384968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384968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329247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charset="-122"/>
              <a:ea typeface="微软雅黑" panose="020B0503020204020204" charset="-122"/>
            </a:endParaRPr>
          </a:p>
        </p:txBody>
      </p:sp>
      <p:sp>
        <p:nvSpPr>
          <p:cNvPr id="23" name="AutoShape 15"/>
          <p:cNvSpPr>
            <a:spLocks noChangeArrowheads="1"/>
          </p:cNvSpPr>
          <p:nvPr/>
        </p:nvSpPr>
        <p:spPr bwMode="gray">
          <a:xfrm>
            <a:off x="5407025"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zh-CN" altLang="en-US" sz="1600">
                <a:latin typeface="微软雅黑" panose="020B0503020204020204" charset="-122"/>
                <a:ea typeface="微软雅黑" panose="020B0503020204020204" charset="-122"/>
                <a:cs typeface="Arial" panose="020B0604020202020204" pitchFamily="34" charset="0"/>
              </a:rPr>
              <a:t>基于区块链技术应用的段子币</a:t>
            </a:r>
          </a:p>
        </p:txBody>
      </p:sp>
      <p:sp>
        <p:nvSpPr>
          <p:cNvPr id="19471" name="Text Box 25"/>
          <p:cNvSpPr txBox="1">
            <a:spLocks noChangeArrowheads="1"/>
          </p:cNvSpPr>
          <p:nvPr/>
        </p:nvSpPr>
        <p:spPr bwMode="gray">
          <a:xfrm>
            <a:off x="2581275" y="4438650"/>
            <a:ext cx="2092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DZcoin ID可以确保内容即便遭到部分篡改(伪原创）也可以追溯到来源</a:t>
            </a:r>
          </a:p>
        </p:txBody>
      </p:sp>
      <p:sp>
        <p:nvSpPr>
          <p:cNvPr id="19472" name="Text Box 26"/>
          <p:cNvSpPr txBox="1">
            <a:spLocks noChangeArrowheads="1"/>
          </p:cNvSpPr>
          <p:nvPr/>
        </p:nvSpPr>
        <p:spPr bwMode="gray">
          <a:xfrm>
            <a:off x="4889500"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用户选择自己感兴趣的社群，所有的社群都是用户自治的，确保不会被任何中心化的算法所操控。</a:t>
            </a:r>
          </a:p>
        </p:txBody>
      </p:sp>
      <p:sp>
        <p:nvSpPr>
          <p:cNvPr id="19473" name="Text Box 27"/>
          <p:cNvSpPr txBox="1">
            <a:spLocks noChangeArrowheads="1"/>
          </p:cNvSpPr>
          <p:nvPr/>
        </p:nvSpPr>
        <p:spPr bwMode="gray">
          <a:xfrm>
            <a:off x="7180263"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设置了对于侵权行为的举报机制。</a:t>
            </a:r>
            <a:endParaRPr lang="zh-CN" altLang="en-US" sz="1600">
              <a:latin typeface="微软雅黑" panose="020B0503020204020204" charset="-122"/>
              <a:ea typeface="微软雅黑" panose="020B0503020204020204" charset="-122"/>
              <a:cs typeface="Arial" panose="020B0604020202020204" pitchFamily="34" charset="0"/>
            </a:endParaRPr>
          </a:p>
        </p:txBody>
      </p:sp>
      <p:cxnSp>
        <p:nvCxnSpPr>
          <p:cNvPr id="19474" name="AutoShape 19"/>
          <p:cNvCxnSpPr>
            <a:cxnSpLocks noChangeShapeType="1"/>
          </p:cNvCxnSpPr>
          <p:nvPr/>
        </p:nvCxnSpPr>
        <p:spPr bwMode="gray">
          <a:xfrm>
            <a:off x="8975725"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在D.Z.coin网络中，所有必须披露的信息如作者和交易信息等都是公开透明，相关信息记录在区块链中。</a:t>
            </a:r>
          </a:p>
        </p:txBody>
      </p:sp>
      <p:grpSp>
        <p:nvGrpSpPr>
          <p:cNvPr id="19477" name="组合 8"/>
          <p:cNvGrpSpPr/>
          <p:nvPr/>
        </p:nvGrpSpPr>
        <p:grpSpPr bwMode="auto">
          <a:xfrm>
            <a:off x="604838" y="347663"/>
            <a:ext cx="5253355" cy="913447"/>
            <a:chOff x="605584" y="347739"/>
            <a:chExt cx="5253391" cy="913474"/>
          </a:xfrm>
        </p:grpSpPr>
        <p:sp>
          <p:nvSpPr>
            <p:cNvPr id="19483" name="TextBox 91"/>
            <p:cNvSpPr txBox="1">
              <a:spLocks noChangeArrowheads="1"/>
            </p:cNvSpPr>
            <p:nvPr/>
          </p:nvSpPr>
          <p:spPr bwMode="auto">
            <a:xfrm>
              <a:off x="605584" y="347739"/>
              <a:ext cx="5253391"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F7B902"/>
                  </a:solidFill>
                  <a:latin typeface="Calibri" panose="020F0502020204030204" charset="0"/>
                  <a:ea typeface="宋体" panose="02010600030101010101" pitchFamily="2" charset="-122"/>
                </a:rPr>
                <a:t>DZcoin </a:t>
              </a:r>
              <a:r>
                <a:rPr lang="zh-CN" altLang="en-US" sz="4400" b="1">
                  <a:solidFill>
                    <a:srgbClr val="F7B902"/>
                  </a:solidFill>
                  <a:latin typeface="Calibri" panose="020F0502020204030204" charset="0"/>
                  <a:ea typeface="宋体" panose="02010600030101010101" pitchFamily="2" charset="-122"/>
                </a:rPr>
                <a:t>核心问题解决</a:t>
              </a:r>
            </a:p>
          </p:txBody>
        </p:sp>
        <p:sp>
          <p:nvSpPr>
            <p:cNvPr id="19484"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19478" name="文本框 2"/>
          <p:cNvSpPr txBox="1">
            <a:spLocks noChangeArrowheads="1"/>
          </p:cNvSpPr>
          <p:nvPr/>
        </p:nvSpPr>
        <p:spPr bwMode="auto">
          <a:xfrm>
            <a:off x="989013" y="3692525"/>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charset="0"/>
                <a:ea typeface="宋体" panose="02010600030101010101" pitchFamily="2" charset="-122"/>
              </a:rPr>
              <a:t>DZcoin</a:t>
            </a:r>
          </a:p>
        </p:txBody>
      </p:sp>
      <p:sp>
        <p:nvSpPr>
          <p:cNvPr id="19479" name="文本框 43"/>
          <p:cNvSpPr txBox="1">
            <a:spLocks noChangeArrowheads="1"/>
          </p:cNvSpPr>
          <p:nvPr/>
        </p:nvSpPr>
        <p:spPr bwMode="auto">
          <a:xfrm>
            <a:off x="3138488"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zh-CN" sz="1800">
                <a:latin typeface="Calibri" panose="020F0502020204030204" charset="0"/>
                <a:ea typeface="宋体" panose="02010600030101010101" pitchFamily="2" charset="-122"/>
              </a:rPr>
              <a:t>DZcoin ID</a:t>
            </a:r>
          </a:p>
        </p:txBody>
      </p:sp>
      <p:sp>
        <p:nvSpPr>
          <p:cNvPr id="19480" name="文本框 44"/>
          <p:cNvSpPr txBox="1">
            <a:spLocks noChangeArrowheads="1"/>
          </p:cNvSpPr>
          <p:nvPr/>
        </p:nvSpPr>
        <p:spPr bwMode="auto">
          <a:xfrm>
            <a:off x="7732713"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智能合约</a:t>
            </a:r>
          </a:p>
        </p:txBody>
      </p:sp>
      <p:sp>
        <p:nvSpPr>
          <p:cNvPr id="19481" name="文本框 45"/>
          <p:cNvSpPr txBox="1">
            <a:spLocks noChangeArrowheads="1"/>
          </p:cNvSpPr>
          <p:nvPr/>
        </p:nvSpPr>
        <p:spPr bwMode="auto">
          <a:xfrm>
            <a:off x="5429250" y="3665538"/>
            <a:ext cx="10017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用户自治</a:t>
            </a:r>
          </a:p>
        </p:txBody>
      </p:sp>
      <p:sp>
        <p:nvSpPr>
          <p:cNvPr id="19482" name="文本框 46"/>
          <p:cNvSpPr txBox="1">
            <a:spLocks noChangeArrowheads="1"/>
          </p:cNvSpPr>
          <p:nvPr/>
        </p:nvSpPr>
        <p:spPr bwMode="auto">
          <a:xfrm>
            <a:off x="10005378" y="355377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区块链技术</a:t>
            </a: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商业模式</a:t>
            </a:r>
          </a:p>
        </p:txBody>
      </p:sp>
      <p:sp>
        <p:nvSpPr>
          <p:cNvPr id="3" name="内容占位符 2"/>
          <p:cNvSpPr>
            <a:spLocks noGrp="1"/>
          </p:cNvSpPr>
          <p:nvPr>
            <p:ph idx="1"/>
          </p:nvPr>
        </p:nvSpPr>
        <p:spPr>
          <a:xfrm>
            <a:off x="760730" y="2900680"/>
            <a:ext cx="10515600" cy="4351338"/>
          </a:xfrm>
        </p:spPr>
        <p:txBody>
          <a:bodyPr/>
          <a:lstStyle/>
          <a:p>
            <a:pPr marL="0" indent="0" algn="ctr">
              <a:buNone/>
            </a:pPr>
            <a:r>
              <a:rPr lang="en-US" altLang="zh-CN"/>
              <a:t>1.</a:t>
            </a:r>
            <a:r>
              <a:rPr lang="zh-CN" altLang="en-US"/>
              <a:t>在原创段子中植入</a:t>
            </a:r>
            <a:r>
              <a:rPr lang="en-US" altLang="zh-CN"/>
              <a:t>“</a:t>
            </a:r>
            <a:r>
              <a:rPr lang="zh-CN" altLang="en-US"/>
              <a:t>基于智能推广的颗粒化</a:t>
            </a:r>
            <a:r>
              <a:rPr lang="en-US" altLang="zh-CN"/>
              <a:t>”</a:t>
            </a:r>
            <a:r>
              <a:rPr lang="zh-CN" altLang="en-US"/>
              <a:t>广告</a:t>
            </a:r>
          </a:p>
          <a:p>
            <a:pPr marL="0" indent="0" algn="ctr">
              <a:buNone/>
            </a:pPr>
            <a:endParaRPr lang="zh-CN" altLang="en-US"/>
          </a:p>
          <a:p>
            <a:pPr marL="0" indent="0" algn="ctr">
              <a:buNone/>
            </a:pPr>
            <a:endParaRPr lang="en-US" altLang="zh-CN"/>
          </a:p>
          <a:p>
            <a:pPr marL="0" indent="0" algn="ctr">
              <a:buNone/>
            </a:pPr>
            <a:r>
              <a:rPr lang="en-US" altLang="zh-CN"/>
              <a:t>2.</a:t>
            </a:r>
            <a:r>
              <a:rPr lang="zh-CN" altLang="en-US"/>
              <a:t>基于智能合约排行靠前的原创作品将获得段子币奖励</a:t>
            </a:r>
          </a:p>
          <a:p>
            <a:pPr marL="0" indent="0" algn="just">
              <a:buNone/>
            </a:pP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段子币发行</a:t>
            </a:r>
          </a:p>
        </p:txBody>
      </p:sp>
      <p:sp>
        <p:nvSpPr>
          <p:cNvPr id="7" name="文本占位符 6"/>
          <p:cNvSpPr>
            <a:spLocks noGrp="1"/>
          </p:cNvSpPr>
          <p:nvPr>
            <p:ph type="body" sz="half" idx="2"/>
          </p:nvPr>
        </p:nvSpPr>
        <p:spPr/>
        <p:txBody>
          <a:bodyPr>
            <a:normAutofit/>
          </a:bodyPr>
          <a:lstStyle/>
          <a:p>
            <a:pPr>
              <a:buFont typeface="Arial" panose="020B0604020202020204" pitchFamily="34" charset="0"/>
            </a:pPr>
            <a:endParaRPr lang="en-US" altLang="zh-CN" sz="1800"/>
          </a:p>
          <a:p>
            <a:pPr marL="342900" indent="-342900" algn="just">
              <a:buFont typeface="Arial" panose="020B0604020202020204" pitchFamily="34" charset="0"/>
              <a:buChar char="•"/>
            </a:pPr>
            <a:r>
              <a:rPr lang="en-US" altLang="zh-CN" sz="1800"/>
              <a:t>在初始时刻，系统内生成”段子币”共100亿个，其中25%在ICO阶段分发给社区；20%分发给团队；5%分发给顾问团队；20%用于成立基金；5%分发给投资人；为了扩大社区规模，奖励优质内容产生，推动社区长期的健康发展，”段子币”剩余25%作为平台奖励池，分5年增发完毕。增发的部分全部用作对内容价值、爬虫贡献、内容推荐等方面的奖励。</a:t>
            </a:r>
          </a:p>
        </p:txBody>
      </p:sp>
      <p:pic>
        <p:nvPicPr>
          <p:cNvPr id="3" name="图片占位符 2"/>
          <p:cNvPicPr>
            <a:picLocks noGrp="1" noChangeAspect="1"/>
          </p:cNvPicPr>
          <p:nvPr>
            <p:ph type="pic" idx="1"/>
          </p:nvPr>
        </p:nvPicPr>
        <p:blipFill>
          <a:blip r:embed="rId4"/>
          <a:stretch>
            <a:fillRect/>
          </a:stretch>
        </p:blipFill>
        <p:spPr>
          <a:xfrm>
            <a:off x="5511800" y="1661795"/>
            <a:ext cx="5495925" cy="4133850"/>
          </a:xfrm>
          <a:prstGeom prst="rect">
            <a:avLst/>
          </a:prstGeom>
        </p:spPr>
      </p:pic>
      <p:sp>
        <p:nvSpPr>
          <p:cNvPr id="2" name="文本框 1"/>
          <p:cNvSpPr txBox="1"/>
          <p:nvPr/>
        </p:nvSpPr>
        <p:spPr>
          <a:xfrm>
            <a:off x="5511800" y="1245235"/>
            <a:ext cx="6189345" cy="275590"/>
          </a:xfrm>
          <a:prstGeom prst="rect">
            <a:avLst/>
          </a:prstGeom>
          <a:noFill/>
        </p:spPr>
        <p:txBody>
          <a:bodyPr wrap="square" rtlCol="0">
            <a:spAutoFit/>
          </a:bodyPr>
          <a:lstStyle/>
          <a:p>
            <a:r>
              <a:rPr lang="zh-CN" altLang="en-US" sz="1200">
                <a:solidFill>
                  <a:schemeClr val="bg1"/>
                </a:solidFill>
                <a:latin typeface="微软雅黑" panose="020B0503020204020204" charset="-122"/>
                <a:ea typeface="微软雅黑" panose="020B0503020204020204" charset="-122"/>
              </a:rPr>
              <a:t>段子欢乐多本次将发行10,000,000,000 （100亿）DZcoin，不会有二次增发</a:t>
            </a:r>
          </a:p>
        </p:txBody>
      </p:sp>
      <p:sp>
        <p:nvSpPr>
          <p:cNvPr id="4" name="文本框 3"/>
          <p:cNvSpPr txBox="1"/>
          <p:nvPr/>
        </p:nvSpPr>
        <p:spPr>
          <a:xfrm>
            <a:off x="5511800" y="5937250"/>
            <a:ext cx="5495290" cy="275590"/>
          </a:xfrm>
          <a:prstGeom prst="rect">
            <a:avLst/>
          </a:prstGeom>
          <a:noFill/>
        </p:spPr>
        <p:txBody>
          <a:bodyPr wrap="square" rtlCol="0">
            <a:spAutoFit/>
          </a:bodyPr>
          <a:lstStyle/>
          <a:p>
            <a:r>
              <a:rPr lang="zh-CN" altLang="en-US" sz="1200">
                <a:solidFill>
                  <a:schemeClr val="bg1"/>
                </a:solidFill>
              </a:rPr>
              <a:t>注意：段子欢乐多团队保留在ICO开始前调整ETF/BTC付款方案的权利</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5" y="457200"/>
            <a:ext cx="5971540" cy="1600200"/>
          </a:xfrm>
        </p:spPr>
        <p:txBody>
          <a:bodyPr/>
          <a:lstStyle/>
          <a:p>
            <a:r>
              <a:rPr lang="en-US" altLang="zh-CN"/>
              <a:t>9.1</a:t>
            </a:r>
            <a:r>
              <a:rPr lang="zh-CN" altLang="zh-CN"/>
              <a:t>私募</a:t>
            </a:r>
            <a:endParaRPr lang="zh-CN" altLang="en-US"/>
          </a:p>
        </p:txBody>
      </p:sp>
      <p:sp>
        <p:nvSpPr>
          <p:cNvPr id="4" name="文本占位符 3"/>
          <p:cNvSpPr>
            <a:spLocks noGrp="1"/>
          </p:cNvSpPr>
          <p:nvPr>
            <p:ph type="body" sz="half" idx="2"/>
          </p:nvPr>
        </p:nvSpPr>
        <p:spPr>
          <a:xfrm>
            <a:off x="840105" y="2057400"/>
            <a:ext cx="10661015" cy="476885"/>
          </a:xfrm>
        </p:spPr>
        <p:txBody>
          <a:bodyPr/>
          <a:lstStyle/>
          <a:p>
            <a:r>
              <a:rPr lang="zh-CN" altLang="zh-CN" sz="6000">
                <a:sym typeface="+mn-ea"/>
              </a:rPr>
              <a:t>本次私募我们将发行</a:t>
            </a:r>
            <a:r>
              <a:rPr lang="en-US" altLang="zh-CN" sz="6000">
                <a:sym typeface="+mn-ea"/>
              </a:rPr>
              <a:t>5%</a:t>
            </a:r>
            <a:r>
              <a:rPr lang="zh-CN" altLang="en-US" sz="6000">
                <a:sym typeface="+mn-ea"/>
              </a:rPr>
              <a:t>段子币</a:t>
            </a:r>
            <a:endParaRPr lang="zh-CN" altLang="en-US" sz="6000"/>
          </a:p>
        </p:txBody>
      </p:sp>
      <p:sp>
        <p:nvSpPr>
          <p:cNvPr id="5" name="文本框 4"/>
          <p:cNvSpPr txBox="1"/>
          <p:nvPr/>
        </p:nvSpPr>
        <p:spPr>
          <a:xfrm>
            <a:off x="3606165" y="3432810"/>
            <a:ext cx="5684520" cy="706755"/>
          </a:xfrm>
          <a:prstGeom prst="rect">
            <a:avLst/>
          </a:prstGeom>
          <a:noFill/>
        </p:spPr>
        <p:txBody>
          <a:bodyPr wrap="square" rtlCol="0">
            <a:spAutoFit/>
          </a:bodyPr>
          <a:lstStyle/>
          <a:p>
            <a:r>
              <a:rPr lang="zh-CN" altLang="en-US" sz="4000">
                <a:solidFill>
                  <a:schemeClr val="bg1"/>
                </a:solidFill>
              </a:rPr>
              <a:t>计划募集</a:t>
            </a:r>
            <a:r>
              <a:rPr lang="en-US" altLang="zh-CN" sz="4000">
                <a:solidFill>
                  <a:schemeClr val="bg1"/>
                </a:solidFill>
              </a:rPr>
              <a:t>10000</a:t>
            </a:r>
            <a:r>
              <a:rPr lang="zh-CN" altLang="en-US" sz="4000">
                <a:solidFill>
                  <a:schemeClr val="bg1"/>
                </a:solidFill>
              </a:rPr>
              <a:t>个</a:t>
            </a:r>
            <a:r>
              <a:rPr lang="en-US" altLang="zh-CN" sz="4000">
                <a:solidFill>
                  <a:schemeClr val="bg1"/>
                </a:solidFill>
              </a:rPr>
              <a:t>ETH</a:t>
            </a:r>
          </a:p>
        </p:txBody>
      </p:sp>
      <p:sp>
        <p:nvSpPr>
          <p:cNvPr id="6" name="文本框 5"/>
          <p:cNvSpPr txBox="1"/>
          <p:nvPr/>
        </p:nvSpPr>
        <p:spPr>
          <a:xfrm>
            <a:off x="1165225" y="4573905"/>
            <a:ext cx="11784330" cy="1106805"/>
          </a:xfrm>
          <a:prstGeom prst="rect">
            <a:avLst/>
          </a:prstGeom>
          <a:noFill/>
        </p:spPr>
        <p:txBody>
          <a:bodyPr wrap="square" rtlCol="0">
            <a:spAutoFit/>
          </a:bodyPr>
          <a:lstStyle/>
          <a:p>
            <a:r>
              <a:rPr lang="zh-CN" altLang="en-US" sz="5400">
                <a:solidFill>
                  <a:schemeClr val="bg1"/>
                </a:solidFill>
              </a:rPr>
              <a:t>参与此次私募将以</a:t>
            </a:r>
            <a:r>
              <a:rPr lang="en-US" altLang="zh-CN" sz="6600">
                <a:solidFill>
                  <a:srgbClr val="FF0000"/>
                </a:solidFill>
              </a:rPr>
              <a:t>8</a:t>
            </a:r>
            <a:r>
              <a:rPr lang="zh-CN" altLang="en-US" sz="5400">
                <a:solidFill>
                  <a:schemeClr val="bg1"/>
                </a:solidFill>
              </a:rPr>
              <a:t>折优惠购买</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2559050"/>
            <a:ext cx="10515600" cy="1325563"/>
          </a:xfrm>
        </p:spPr>
        <p:txBody>
          <a:bodyPr/>
          <a:lstStyle/>
          <a:p>
            <a:pPr algn="ctr"/>
            <a:r>
              <a:rPr lang="zh-CN" altLang="en-US" sz="8000"/>
              <a:t>团队介绍</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1689735" y="3716867"/>
            <a:ext cx="4137660" cy="2278380"/>
          </a:xfrm>
          <a:prstGeom prst="rect">
            <a:avLst/>
          </a:prstGeom>
          <a:noFill/>
          <a:ln w="9525">
            <a:noFill/>
          </a:ln>
        </p:spPr>
        <p:txBody>
          <a:bodyPr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奋斗传媒（新三板上市公司）董事长</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   制片人</a:t>
            </a:r>
          </a:p>
          <a:p>
            <a:pPr algn="r" defTabSz="3324225" hangingPunct="1"/>
            <a:r>
              <a:rPr lang="zh-CN" altLang="en-US" sz="1260" dirty="0">
                <a:solidFill>
                  <a:schemeClr val="bg1"/>
                </a:solidFill>
                <a:latin typeface="微软雅黑" panose="020B0503020204020204" charset="-122"/>
                <a:ea typeface="微软雅黑" panose="020B0503020204020204" charset="-122"/>
              </a:rPr>
              <a:t>中国人民大学</a:t>
            </a:r>
            <a:r>
              <a:rPr lang="en-US" altLang="zh-CN" sz="1260" dirty="0">
                <a:solidFill>
                  <a:schemeClr val="bg1"/>
                </a:solidFill>
                <a:latin typeface="微软雅黑" panose="020B0503020204020204" charset="-122"/>
                <a:ea typeface="微软雅黑" panose="020B0503020204020204" charset="-122"/>
              </a:rPr>
              <a:t>MBA</a:t>
            </a:r>
          </a:p>
          <a:p>
            <a:pPr algn="r" defTabSz="3324225" hangingPunct="1"/>
            <a:r>
              <a:rPr lang="en-US" altLang="zh-CN" sz="1260" dirty="0">
                <a:solidFill>
                  <a:schemeClr val="bg1"/>
                </a:solidFill>
                <a:latin typeface="微软雅黑" panose="020B0503020204020204" charset="-122"/>
                <a:ea typeface="微软雅黑" panose="020B0503020204020204" charset="-122"/>
              </a:rPr>
              <a:t>15</a:t>
            </a:r>
            <a:r>
              <a:rPr lang="zh-CN" altLang="en-US" sz="1260" dirty="0">
                <a:solidFill>
                  <a:schemeClr val="bg1"/>
                </a:solidFill>
                <a:latin typeface="微软雅黑" panose="020B0503020204020204" charset="-122"/>
                <a:ea typeface="微软雅黑" panose="020B0503020204020204" charset="-122"/>
              </a:rPr>
              <a:t>年央视工作经历</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实话实说</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后期合成</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小崔说事</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策划 编导</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我的长征</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编导</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奋斗</a:t>
            </a:r>
            <a:r>
              <a:rPr lang="en-US" altLang="zh-CN" sz="1260" dirty="0">
                <a:solidFill>
                  <a:schemeClr val="bg1"/>
                </a:solidFill>
                <a:latin typeface="微软雅黑" panose="020B0503020204020204" charset="-122"/>
                <a:ea typeface="微软雅黑" panose="020B0503020204020204" charset="-122"/>
              </a:rPr>
              <a:t>》 </a:t>
            </a:r>
            <a:r>
              <a:rPr lang="zh-CN" altLang="en-US" sz="1260" dirty="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给你一个亿</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直通新三板</a:t>
            </a:r>
            <a:r>
              <a:rPr lang="en-US" altLang="zh-CN" sz="1260" dirty="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英男说大亨</a:t>
            </a:r>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主讲人</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2407285" cy="80518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en-US" sz="4500" b="1" dirty="0" smtClean="0">
                <a:solidFill>
                  <a:srgbClr val="FFFF00"/>
                </a:solidFill>
                <a:latin typeface="微软雅黑" panose="020B0503020204020204" charset="-122"/>
                <a:ea typeface="微软雅黑" panose="020B0503020204020204" charset="-122"/>
              </a:rPr>
              <a:t>刘</a:t>
            </a:r>
            <a:r>
              <a:rPr lang="zh-CN" altLang="zh-CN" sz="4500" b="1" dirty="0" smtClean="0">
                <a:solidFill>
                  <a:srgbClr val="FFFF00"/>
                </a:solidFill>
                <a:latin typeface="微软雅黑" panose="020B0503020204020204" charset="-122"/>
                <a:ea typeface="微软雅黑" panose="020B0503020204020204" charset="-122"/>
              </a:rPr>
              <a:t>英男</a:t>
            </a:r>
            <a:r>
              <a:rPr lang="zh-CN" altLang="zh-CN" sz="810" b="1" dirty="0" smtClean="0">
                <a:solidFill>
                  <a:srgbClr val="FFFF00"/>
                </a:solidFill>
                <a:latin typeface="微软雅黑" panose="020B0503020204020204" charset="-122"/>
                <a:ea typeface="微软雅黑" panose="020B0503020204020204" charset="-122"/>
              </a:rPr>
              <a:t> </a:t>
            </a:r>
            <a:r>
              <a:rPr lang="zh-CN" altLang="zh-CN" sz="1485" b="1" dirty="0" smtClean="0">
                <a:solidFill>
                  <a:srgbClr val="FFFF00"/>
                </a:solidFill>
                <a:latin typeface="微软雅黑" panose="020B0503020204020204" charset="-122"/>
                <a:ea typeface="微软雅黑" panose="020B0503020204020204" charset="-122"/>
              </a:rPr>
              <a:t> </a:t>
            </a:r>
            <a:r>
              <a:rPr lang="zh-CN" altLang="zh-CN" sz="1485" b="1" dirty="0">
                <a:solidFill>
                  <a:srgbClr val="FFFF00"/>
                </a:solidFill>
                <a:latin typeface="微软雅黑" panose="020B0503020204020204" charset="-122"/>
                <a:ea typeface="微软雅黑" panose="020B0503020204020204" charset="-122"/>
              </a:rPr>
              <a:t>同学</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pic>
        <p:nvPicPr>
          <p:cNvPr id="2" name="图片 1" descr="8M9A219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9995" y="0"/>
            <a:ext cx="4572405" cy="6858000"/>
          </a:xfrm>
          <a:prstGeom prst="rect">
            <a:avLst/>
          </a:prstGeom>
        </p:spPr>
      </p:pic>
      <p:sp>
        <p:nvSpPr>
          <p:cNvPr id="8" name="文本框 7"/>
          <p:cNvSpPr txBox="1"/>
          <p:nvPr/>
        </p:nvSpPr>
        <p:spPr>
          <a:xfrm>
            <a:off x="874786"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zh-CN" sz="2970" b="1" dirty="0">
                <a:solidFill>
                  <a:srgbClr val="FFFF00"/>
                </a:solidFill>
                <a:latin typeface="微软雅黑" panose="020B0503020204020204" charset="-122"/>
                <a:ea typeface="微软雅黑" panose="020B0503020204020204" charset="-122"/>
              </a:rPr>
              <a:t>联合创始人</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区块链专家</a:t>
            </a:r>
          </a:p>
          <a:p>
            <a:pPr algn="r" defTabSz="3324225" hangingPunct="1"/>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EnvesBank</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汇鑫云场金融科技有限公司区块链事业部经理</a:t>
            </a:r>
          </a:p>
          <a:p>
            <a:pPr algn="r" defTabSz="3324225" hangingPunct="1"/>
            <a:r>
              <a:rPr lang="zh-CN" altLang="en-US" sz="1260" dirty="0">
                <a:solidFill>
                  <a:schemeClr val="bg1"/>
                </a:solidFill>
                <a:latin typeface="微软雅黑" panose="020B0503020204020204" charset="-122"/>
                <a:ea typeface="微软雅黑" panose="020B0503020204020204" charset="-122"/>
              </a:rPr>
              <a:t>中贸隆信资产管理公司</a:t>
            </a:r>
            <a:r>
              <a:rPr lang="en-US" altLang="zh-CN" sz="1260" dirty="0">
                <a:solidFill>
                  <a:schemeClr val="bg1"/>
                </a:solidFill>
                <a:latin typeface="微软雅黑" panose="020B0503020204020204" charset="-122"/>
                <a:ea typeface="微软雅黑" panose="020B0503020204020204" charset="-122"/>
              </a:rPr>
              <a:t>CTO/</a:t>
            </a:r>
            <a:r>
              <a:rPr lang="zh-CN" altLang="en-US" sz="1260" dirty="0">
                <a:solidFill>
                  <a:schemeClr val="bg1"/>
                </a:solidFill>
                <a:latin typeface="微软雅黑" panose="020B0503020204020204" charset="-122"/>
                <a:ea typeface="微软雅黑" panose="020B0503020204020204" charset="-122"/>
              </a:rPr>
              <a:t>区块链研究院副院长</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加拿大数据库技术公司</a:t>
            </a:r>
            <a:r>
              <a:rPr lang="en-US" altLang="zh-CN" sz="1260" dirty="0">
                <a:solidFill>
                  <a:schemeClr val="bg1"/>
                </a:solidFill>
                <a:latin typeface="微软雅黑" panose="020B0503020204020204" charset="-122"/>
                <a:ea typeface="微软雅黑" panose="020B0503020204020204" charset="-122"/>
              </a:rPr>
              <a:t>rdb.io lnc.CEO</a:t>
            </a:r>
            <a:r>
              <a:rPr lang="zh-CN" altLang="en-US" sz="1260" dirty="0">
                <a:solidFill>
                  <a:schemeClr val="bg1"/>
                </a:solidFill>
                <a:latin typeface="微软雅黑" panose="020B0503020204020204" charset="-122"/>
                <a:ea typeface="微软雅黑" panose="020B0503020204020204" charset="-122"/>
              </a:rPr>
              <a:t>，联合创始人</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a:t>
            </a:r>
            <a:r>
              <a:rPr lang="en-US" altLang="zh-CN" sz="1260" dirty="0">
                <a:solidFill>
                  <a:schemeClr val="bg1"/>
                </a:solidFill>
                <a:latin typeface="微软雅黑" panose="020B0503020204020204" charset="-122"/>
                <a:ea typeface="微软雅黑" panose="020B0503020204020204" charset="-122"/>
              </a:rPr>
              <a:t>Manulife</a:t>
            </a:r>
            <a:r>
              <a:rPr lang="zh-CN" altLang="en-US" sz="1260" dirty="0">
                <a:solidFill>
                  <a:schemeClr val="bg1"/>
                </a:solidFill>
                <a:latin typeface="微软雅黑" panose="020B0503020204020204" charset="-122"/>
                <a:ea typeface="微软雅黑" panose="020B0503020204020204" charset="-122"/>
              </a:rPr>
              <a:t>大型保险美国分公司退休基金数据平台解决方案专家</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加拿大蒙特利尔银行</a:t>
            </a:r>
            <a:r>
              <a:rPr lang="en-US" altLang="zh-CN" sz="1260" dirty="0">
                <a:solidFill>
                  <a:schemeClr val="bg1"/>
                </a:solidFill>
                <a:latin typeface="微软雅黑" panose="020B0503020204020204" charset="-122"/>
                <a:ea typeface="微软雅黑" panose="020B0503020204020204" charset="-122"/>
              </a:rPr>
              <a:t>Capital Market</a:t>
            </a:r>
            <a:r>
              <a:rPr lang="zh-CN" altLang="en-US" sz="1260" dirty="0">
                <a:solidFill>
                  <a:schemeClr val="bg1"/>
                </a:solidFill>
                <a:latin typeface="微软雅黑" panose="020B0503020204020204" charset="-122"/>
                <a:ea typeface="微软雅黑" panose="020B0503020204020204" charset="-122"/>
              </a:rPr>
              <a:t>投行部</a:t>
            </a:r>
            <a:r>
              <a:rPr lang="en-US" altLang="zh-CN" sz="1260" dirty="0">
                <a:solidFill>
                  <a:schemeClr val="bg1"/>
                </a:solidFill>
                <a:latin typeface="微软雅黑" panose="020B0503020204020204" charset="-122"/>
                <a:ea typeface="微软雅黑" panose="020B0503020204020204" charset="-122"/>
              </a:rPr>
              <a:t>VaR</a:t>
            </a:r>
            <a:r>
              <a:rPr lang="zh-CN" altLang="en-US" sz="1260" dirty="0">
                <a:solidFill>
                  <a:schemeClr val="bg1"/>
                </a:solidFill>
                <a:latin typeface="微软雅黑" panose="020B0503020204020204" charset="-122"/>
                <a:ea typeface="微软雅黑" panose="020B0503020204020204" charset="-122"/>
              </a:rPr>
              <a:t>风控引擎研发</a:t>
            </a: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IBM Toronto Lab DB2</a:t>
            </a:r>
            <a:r>
              <a:rPr lang="zh-CN" altLang="en-US" sz="1260" dirty="0">
                <a:solidFill>
                  <a:schemeClr val="bg1"/>
                </a:solidFill>
                <a:latin typeface="微软雅黑" panose="020B0503020204020204" charset="-122"/>
                <a:ea typeface="微软雅黑" panose="020B0503020204020204" charset="-122"/>
              </a:rPr>
              <a:t>核心引擎研发经验，负责底层数据库通讯协议开发</a:t>
            </a: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覃文延</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联合创始人</a:t>
            </a:r>
          </a:p>
        </p:txBody>
      </p:sp>
      <p:pic>
        <p:nvPicPr>
          <p:cNvPr id="2" name="图片 1" descr="微信图片_20170830181852"/>
          <p:cNvPicPr>
            <a:picLocks noChangeAspect="1"/>
          </p:cNvPicPr>
          <p:nvPr/>
        </p:nvPicPr>
        <p:blipFill>
          <a:blip r:embed="rId2"/>
          <a:stretch>
            <a:fillRect/>
          </a:stretch>
        </p:blipFill>
        <p:spPr>
          <a:xfrm>
            <a:off x="7085330" y="417830"/>
            <a:ext cx="4514850" cy="602170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697355"/>
          </a:xfrm>
          <a:prstGeom prst="rect">
            <a:avLst/>
          </a:prstGeom>
          <a:noFill/>
          <a:ln w="9525">
            <a:noFill/>
          </a:ln>
        </p:spPr>
        <p:txBody>
          <a:bodyPr wrap="square" lIns="149480" tIns="74740" rIns="149480" bIns="74740">
            <a:spAutoFit/>
          </a:bodyPr>
          <a:lstStyle/>
          <a:p>
            <a:pPr algn="r" defTabSz="3324225" hangingPunct="1"/>
            <a:r>
              <a:rPr lang="en-US" sz="1260" dirty="0">
                <a:solidFill>
                  <a:schemeClr val="bg1"/>
                </a:solidFill>
                <a:latin typeface="微软雅黑" panose="020B0503020204020204" charset="-122"/>
                <a:ea typeface="微软雅黑" panose="020B0503020204020204" charset="-122"/>
                <a:sym typeface="宋体" panose="02010600030101010101" pitchFamily="2" charset="-122"/>
              </a:rPr>
              <a:t>360</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高级工程师</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主攻PHP,GO,C,Node.js,Linux Shell,项目架构设计，项目性能调优等</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中国科学院细胞模拟融合工程技术实现</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北京工人体育馆售票系统建设</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主导开发国家扶持项目京之源绿色产品在线订购系统</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主导开发线话英语一对一在线口语培训系统</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负责海尔集团微信项目公众服务号开发,聚合500万粉丝</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参与奇虎360问答项目,引擎等相关产品开发</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杜超群</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439545" y="2902585"/>
            <a:ext cx="2078355" cy="521970"/>
          </a:xfrm>
          <a:prstGeom prst="rect">
            <a:avLst/>
          </a:prstGeom>
          <a:noFill/>
        </p:spPr>
        <p:txBody>
          <a:bodyPr wrap="square" rtlCol="0">
            <a:spAutoFit/>
          </a:bodyPr>
          <a:lstStyle/>
          <a:p>
            <a:pPr lvl="1" eaLnBrk="1" hangingPunct="1"/>
            <a:r>
              <a:rPr lang="en-US" sz="2800" b="1" dirty="0">
                <a:solidFill>
                  <a:srgbClr val="FFFF00"/>
                </a:solidFill>
                <a:latin typeface="微软雅黑" panose="020B0503020204020204" charset="-122"/>
                <a:ea typeface="微软雅黑" panose="020B0503020204020204" charset="-122"/>
                <a:sym typeface="+mn-ea"/>
              </a:rPr>
              <a:t>CTO</a:t>
            </a:r>
          </a:p>
        </p:txBody>
      </p:sp>
      <p:pic>
        <p:nvPicPr>
          <p:cNvPr id="2" name="图片 1" descr="微信图片_20170830181745"/>
          <p:cNvPicPr>
            <a:picLocks noChangeAspect="1"/>
          </p:cNvPicPr>
          <p:nvPr/>
        </p:nvPicPr>
        <p:blipFill>
          <a:blip r:embed="rId3"/>
          <a:stretch>
            <a:fillRect/>
          </a:stretch>
        </p:blipFill>
        <p:spPr>
          <a:xfrm>
            <a:off x="7284085" y="685165"/>
            <a:ext cx="4104005" cy="532511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什么是段子？</a:t>
            </a:r>
          </a:p>
        </p:txBody>
      </p:sp>
      <p:sp>
        <p:nvSpPr>
          <p:cNvPr id="3" name="内容占位符 2"/>
          <p:cNvSpPr>
            <a:spLocks noGrp="1"/>
          </p:cNvSpPr>
          <p:nvPr>
            <p:ph idx="1"/>
          </p:nvPr>
        </p:nvSpPr>
        <p:spPr>
          <a:xfrm>
            <a:off x="838200" y="1461770"/>
            <a:ext cx="10515600" cy="4351338"/>
          </a:xfrm>
        </p:spPr>
        <p:txBody>
          <a:bodyPr/>
          <a:lstStyle/>
          <a:p>
            <a:pPr marL="0" indent="0" algn="ctr">
              <a:buNone/>
            </a:pPr>
            <a:r>
              <a:rPr lang="zh-CN" altLang="en-US" sz="4000"/>
              <a:t>幽默文字</a:t>
            </a:r>
          </a:p>
          <a:p>
            <a:pPr marL="0" indent="0" algn="ctr">
              <a:buNone/>
            </a:pPr>
            <a:endParaRPr lang="zh-CN" altLang="en-US" sz="4000"/>
          </a:p>
          <a:p>
            <a:pPr marL="0" indent="0" algn="ctr">
              <a:buNone/>
            </a:pPr>
            <a:r>
              <a:rPr lang="zh-CN" altLang="en-US" sz="4000">
                <a:sym typeface="+mn-ea"/>
              </a:rPr>
              <a:t>幽默</a:t>
            </a:r>
            <a:r>
              <a:rPr lang="zh-CN" altLang="en-US" sz="4000"/>
              <a:t>图片</a:t>
            </a:r>
          </a:p>
          <a:p>
            <a:pPr marL="0" indent="0" algn="ctr">
              <a:buNone/>
            </a:pPr>
            <a:endParaRPr lang="zh-CN" altLang="en-US" sz="4000"/>
          </a:p>
          <a:p>
            <a:pPr marL="0" indent="0" algn="ctr">
              <a:buNone/>
            </a:pPr>
            <a:r>
              <a:rPr lang="zh-CN" altLang="en-US" sz="4000">
                <a:sym typeface="+mn-ea"/>
              </a:rPr>
              <a:t>幽默</a:t>
            </a:r>
            <a:r>
              <a:rPr lang="zh-CN" altLang="en-US" sz="4000"/>
              <a:t>音频</a:t>
            </a:r>
          </a:p>
          <a:p>
            <a:pPr marL="0" indent="0" algn="ctr">
              <a:buNone/>
            </a:pPr>
            <a:endParaRPr lang="zh-CN" altLang="en-US" sz="4000"/>
          </a:p>
          <a:p>
            <a:pPr marL="0" indent="0" algn="ctr">
              <a:buNone/>
            </a:pPr>
            <a:r>
              <a:rPr lang="zh-CN" altLang="en-US" sz="4000">
                <a:sym typeface="+mn-ea"/>
              </a:rPr>
              <a:t>幽默</a:t>
            </a:r>
            <a:r>
              <a:rPr lang="zh-CN" altLang="en-US" sz="4000"/>
              <a:t>视频</a:t>
            </a:r>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拥有多年互联网内容运营经验</a:t>
            </a:r>
          </a:p>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对</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段子</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市场具有丰富的研究经验</a:t>
            </a:r>
          </a:p>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拥有丰富的</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ICO</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白皮书策划经验</a:t>
            </a: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r>
              <a:rPr lang="zh-CN" altLang="zh-CN" sz="4400" b="1" dirty="0">
                <a:solidFill>
                  <a:srgbClr val="FFFF00"/>
                </a:solidFill>
                <a:latin typeface="微软雅黑" panose="020B0503020204020204" charset="-122"/>
                <a:ea typeface="微软雅黑" panose="020B0503020204020204" charset="-122"/>
              </a:rPr>
              <a:t>代安吉</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769110" y="2902585"/>
            <a:ext cx="2078355" cy="521970"/>
          </a:xfrm>
          <a:prstGeom prst="rect">
            <a:avLst/>
          </a:prstGeom>
          <a:noFill/>
        </p:spPr>
        <p:txBody>
          <a:bodyPr wrap="square" rtlCol="0">
            <a:spAutoFit/>
          </a:bodyPr>
          <a:lstStyle/>
          <a:p>
            <a:r>
              <a:rPr lang="en-US" altLang="zh-CN" sz="2800" b="1" dirty="0">
                <a:solidFill>
                  <a:srgbClr val="FFFF00"/>
                </a:solidFill>
                <a:latin typeface="微软雅黑" panose="020B0503020204020204" charset="-122"/>
                <a:ea typeface="微软雅黑" panose="020B0503020204020204" charset="-122"/>
                <a:sym typeface="+mn-ea"/>
              </a:rPr>
              <a:t>COO</a:t>
            </a:r>
          </a:p>
        </p:txBody>
      </p:sp>
      <p:pic>
        <p:nvPicPr>
          <p:cNvPr id="1073743059" name="图片 1073743058" descr="QQ图片20170213204004"/>
          <p:cNvPicPr>
            <a:picLocks noChangeAspect="1"/>
          </p:cNvPicPr>
          <p:nvPr/>
        </p:nvPicPr>
        <p:blipFill>
          <a:blip r:embed="rId3"/>
          <a:stretch>
            <a:fillRect/>
          </a:stretch>
        </p:blipFill>
        <p:spPr>
          <a:xfrm>
            <a:off x="7475855" y="925830"/>
            <a:ext cx="3662680" cy="500570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2559050"/>
            <a:ext cx="10515600" cy="1325563"/>
          </a:xfrm>
        </p:spPr>
        <p:txBody>
          <a:bodyPr/>
          <a:lstStyle/>
          <a:p>
            <a:pPr algn="ctr"/>
            <a:r>
              <a:rPr lang="zh-CN" altLang="en-US" sz="8000"/>
              <a:t>投资人</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天使街创始人、董事长兼</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CEO</a:t>
            </a:r>
          </a:p>
          <a:p>
            <a:pPr algn="r" defTabSz="3324225" hangingPunct="1"/>
            <a:r>
              <a:rPr lang="zh-CN" altLang="en-US" sz="1260" dirty="0">
                <a:solidFill>
                  <a:schemeClr val="bg1"/>
                </a:solidFill>
                <a:latin typeface="微软雅黑" panose="020B0503020204020204" charset="-122"/>
                <a:ea typeface="微软雅黑" panose="020B0503020204020204" charset="-122"/>
              </a:rPr>
              <a:t>北京浙江商会副会长</a:t>
            </a:r>
          </a:p>
          <a:p>
            <a:pPr algn="r" defTabSz="3324225" hangingPunct="1"/>
            <a:r>
              <a:rPr lang="zh-CN" altLang="en-US" sz="1260" dirty="0">
                <a:solidFill>
                  <a:schemeClr val="bg1"/>
                </a:solidFill>
                <a:latin typeface="微软雅黑" panose="020B0503020204020204" charset="-122"/>
                <a:ea typeface="微软雅黑" panose="020B0503020204020204" charset="-122"/>
              </a:rPr>
              <a:t>中国政法大学国家双创发规研究中心学术委委员</a:t>
            </a:r>
          </a:p>
          <a:p>
            <a:pPr algn="r" defTabSz="3324225" hangingPunct="1"/>
            <a:r>
              <a:rPr lang="zh-CN" altLang="en-US" sz="1260" dirty="0">
                <a:solidFill>
                  <a:schemeClr val="bg1"/>
                </a:solidFill>
                <a:latin typeface="微软雅黑" panose="020B0503020204020204" charset="-122"/>
                <a:ea typeface="微软雅黑" panose="020B0503020204020204" charset="-122"/>
              </a:rPr>
              <a:t>清华</a:t>
            </a:r>
            <a:r>
              <a:rPr lang="en-US" altLang="zh-CN" sz="1260" dirty="0">
                <a:solidFill>
                  <a:schemeClr val="bg1"/>
                </a:solidFill>
                <a:latin typeface="微软雅黑" panose="020B0503020204020204" charset="-122"/>
                <a:ea typeface="微软雅黑" panose="020B0503020204020204" charset="-122"/>
              </a:rPr>
              <a:t>xlab</a:t>
            </a:r>
            <a:r>
              <a:rPr lang="zh-CN" altLang="en-US" sz="1260" dirty="0">
                <a:solidFill>
                  <a:schemeClr val="bg1"/>
                </a:solidFill>
                <a:latin typeface="微软雅黑" panose="020B0503020204020204" charset="-122"/>
                <a:ea typeface="微软雅黑" panose="020B0503020204020204" charset="-122"/>
              </a:rPr>
              <a:t>导师</a:t>
            </a:r>
          </a:p>
          <a:p>
            <a:pPr algn="r" defTabSz="3324225" hangingPunct="1"/>
            <a:r>
              <a:rPr lang="zh-CN" altLang="en-US" sz="1260" dirty="0">
                <a:solidFill>
                  <a:schemeClr val="bg1"/>
                </a:solidFill>
                <a:latin typeface="微软雅黑" panose="020B0503020204020204" charset="-122"/>
                <a:ea typeface="微软雅黑" panose="020B0503020204020204" charset="-122"/>
              </a:rPr>
              <a:t>大连市创业导师</a:t>
            </a:r>
          </a:p>
          <a:p>
            <a:pPr algn="r" defTabSz="3324225" hangingPunct="1"/>
            <a:r>
              <a:rPr lang="zh-CN" altLang="en-US" sz="1260" dirty="0">
                <a:solidFill>
                  <a:schemeClr val="bg1"/>
                </a:solidFill>
                <a:latin typeface="微软雅黑" panose="020B0503020204020204" charset="-122"/>
                <a:ea typeface="微软雅黑" panose="020B0503020204020204" charset="-122"/>
              </a:rPr>
              <a:t>浙江传媒学院创业导师</a:t>
            </a: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黄超达</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天使街</a:t>
            </a:r>
          </a:p>
        </p:txBody>
      </p:sp>
      <p:pic>
        <p:nvPicPr>
          <p:cNvPr id="2" name="图片 1" descr="20150129142939eafda_550"/>
          <p:cNvPicPr>
            <a:picLocks noChangeAspect="1"/>
          </p:cNvPicPr>
          <p:nvPr/>
        </p:nvPicPr>
        <p:blipFill>
          <a:blip r:embed="rId3"/>
          <a:stretch>
            <a:fillRect/>
          </a:stretch>
        </p:blipFill>
        <p:spPr>
          <a:xfrm>
            <a:off x="7403465" y="270510"/>
            <a:ext cx="4211320" cy="6316980"/>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领势投资创始合伙人</a:t>
            </a:r>
          </a:p>
          <a:p>
            <a:pPr algn="r" defTabSz="3324225" hangingPunct="1"/>
            <a:r>
              <a:rPr lang="en-US" altLang="zh-CN" sz="1260" dirty="0">
                <a:solidFill>
                  <a:schemeClr val="bg1"/>
                </a:solidFill>
                <a:latin typeface="微软雅黑" panose="020B0503020204020204" charset="-122"/>
                <a:ea typeface="微软雅黑" panose="020B0503020204020204" charset="-122"/>
              </a:rPr>
              <a:t>CCTV</a:t>
            </a:r>
            <a:r>
              <a:rPr lang="zh-CN" altLang="en-US" sz="1260" dirty="0">
                <a:solidFill>
                  <a:schemeClr val="bg1"/>
                </a:solidFill>
                <a:latin typeface="微软雅黑" panose="020B0503020204020204" charset="-122"/>
                <a:ea typeface="微软雅黑" panose="020B0503020204020204" charset="-122"/>
              </a:rPr>
              <a:t>《直通新三板》特约嘉宾</a:t>
            </a: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韩秀宾</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p>
        </p:txBody>
      </p:sp>
      <p:pic>
        <p:nvPicPr>
          <p:cNvPr id="3" name="图片 2" descr="微信图片_20170830151325"/>
          <p:cNvPicPr>
            <a:picLocks noChangeAspect="1"/>
          </p:cNvPicPr>
          <p:nvPr/>
        </p:nvPicPr>
        <p:blipFill>
          <a:blip r:embed="rId3"/>
          <a:stretch>
            <a:fillRect/>
          </a:stretch>
        </p:blipFill>
        <p:spPr>
          <a:xfrm>
            <a:off x="7143115" y="659765"/>
            <a:ext cx="4201160" cy="5789295"/>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 投资总监</a:t>
            </a:r>
          </a:p>
          <a:p>
            <a:pPr algn="r" defTabSz="3324225" hangingPunct="1"/>
            <a:r>
              <a:rPr lang="zh-CN" altLang="en-US" sz="1260" dirty="0">
                <a:solidFill>
                  <a:schemeClr val="bg1"/>
                </a:solidFill>
                <a:latin typeface="微软雅黑" panose="020B0503020204020204" charset="-122"/>
                <a:ea typeface="微软雅黑" panose="020B0503020204020204" charset="-122"/>
              </a:rPr>
              <a:t>      目前已投资项目包括宝枫生物、领航思路、爱克精医等项目。</a:t>
            </a:r>
          </a:p>
          <a:p>
            <a:pPr algn="r" defTabSz="3324225" hangingPunct="1"/>
            <a:r>
              <a:rPr lang="zh-CN" altLang="en-US" sz="1260" dirty="0">
                <a:solidFill>
                  <a:schemeClr val="bg1"/>
                </a:solidFill>
                <a:latin typeface="微软雅黑" panose="020B0503020204020204" charset="-122"/>
                <a:ea typeface="微软雅黑" panose="020B0503020204020204" charset="-122"/>
              </a:rPr>
              <a:t>       目前公司已投资案例包括优客工场、共享际、</a:t>
            </a:r>
          </a:p>
          <a:p>
            <a:pPr algn="r" defTabSz="3324225" hangingPunct="1"/>
            <a:r>
              <a:rPr lang="zh-CN" altLang="en-US" sz="1260" dirty="0">
                <a:solidFill>
                  <a:schemeClr val="bg1"/>
                </a:solidFill>
                <a:latin typeface="微软雅黑" panose="020B0503020204020204" charset="-122"/>
                <a:ea typeface="微软雅黑" panose="020B0503020204020204" charset="-122"/>
              </a:rPr>
              <a:t>君紫资本、志诺维思等二十余个项目。</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李永建</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p>
        </p:txBody>
      </p:sp>
      <p:pic>
        <p:nvPicPr>
          <p:cNvPr id="2" name="图片 1" descr="me"/>
          <p:cNvPicPr>
            <a:picLocks noChangeAspect="1"/>
          </p:cNvPicPr>
          <p:nvPr/>
        </p:nvPicPr>
        <p:blipFill>
          <a:blip r:embed="rId3"/>
          <a:srcRect l="13185" r="3161"/>
          <a:stretch>
            <a:fillRect/>
          </a:stretch>
        </p:blipFill>
        <p:spPr>
          <a:xfrm>
            <a:off x="7012940" y="1776095"/>
            <a:ext cx="4646930" cy="3662680"/>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段子欢乐多团队联系方式</a:t>
            </a:r>
          </a:p>
        </p:txBody>
      </p:sp>
      <p:sp>
        <p:nvSpPr>
          <p:cNvPr id="3" name="文本占位符 2"/>
          <p:cNvSpPr>
            <a:spLocks noGrp="1"/>
          </p:cNvSpPr>
          <p:nvPr>
            <p:ph type="body" sz="half" idx="1"/>
          </p:nvPr>
        </p:nvSpPr>
        <p:spPr>
          <a:xfrm>
            <a:off x="3848589" y="3231593"/>
            <a:ext cx="7316763" cy="3729540"/>
          </a:xfrm>
        </p:spPr>
        <p:txBody>
          <a:bodyPr/>
          <a:lstStyle/>
          <a:p>
            <a:r>
              <a:rPr lang="zh-CN" altLang="en-US"/>
              <a:t>电话：17710147825</a:t>
            </a:r>
          </a:p>
          <a:p>
            <a:r>
              <a:rPr lang="zh-CN" altLang="en-US"/>
              <a:t>邮箱：284608182@qq.com</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dirty="0" smtClean="0">
                <a:latin typeface="微软雅黑" panose="020B0503020204020204" charset="-122"/>
                <a:ea typeface="微软雅黑" panose="020B0503020204020204" charset="-122"/>
              </a:rPr>
              <a:t>THANK YOU</a:t>
            </a:r>
            <a:endParaRPr lang="zh-CN" altLang="en-US" dirty="0" smtClean="0">
              <a:latin typeface="微软雅黑" panose="020B0503020204020204" charset="-122"/>
              <a:ea typeface="微软雅黑" panose="020B0503020204020204" charset="-122"/>
            </a:endParaRPr>
          </a:p>
        </p:txBody>
      </p:sp>
      <p:sp>
        <p:nvSpPr>
          <p:cNvPr id="2" name="内容占位符 1"/>
          <p:cNvSpPr>
            <a:spLocks noGrp="1"/>
          </p:cNvSpPr>
          <p:nvPr>
            <p:ph sz="quarter" idx="13"/>
          </p:nvPr>
        </p:nvSpPr>
        <p:spPr/>
        <p:txBody>
          <a:bodyPr/>
          <a:lstStyle/>
          <a:p>
            <a:r>
              <a:rPr lang="en-US" altLang="zh-CN" dirty="0" smtClean="0"/>
              <a:t>THANK FOR YOU WATCHING</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段子手</a:t>
            </a:r>
            <a:r>
              <a:rPr lang="en-US" altLang="zh-CN"/>
              <a:t>”</a:t>
            </a:r>
            <a:r>
              <a:rPr lang="zh-CN" altLang="en-US"/>
              <a:t>面临的困境</a:t>
            </a:r>
          </a:p>
        </p:txBody>
      </p:sp>
      <p:sp>
        <p:nvSpPr>
          <p:cNvPr id="3" name="内容占位符 2"/>
          <p:cNvSpPr>
            <a:spLocks noGrp="1"/>
          </p:cNvSpPr>
          <p:nvPr>
            <p:ph idx="1"/>
          </p:nvPr>
        </p:nvSpPr>
        <p:spPr>
          <a:xfrm>
            <a:off x="3980180" y="2869565"/>
            <a:ext cx="10515600" cy="4351338"/>
          </a:xfrm>
        </p:spPr>
        <p:txBody>
          <a:bodyPr/>
          <a:lstStyle/>
          <a:p>
            <a:pPr marL="0" indent="0" algn="l">
              <a:buNone/>
            </a:pPr>
            <a:r>
              <a:rPr lang="en-US" altLang="zh-CN"/>
              <a:t>1.</a:t>
            </a:r>
            <a:r>
              <a:rPr lang="zh-CN" altLang="en-US"/>
              <a:t>没人知道谁是原创者</a:t>
            </a:r>
          </a:p>
          <a:p>
            <a:pPr marL="0" indent="0" algn="l">
              <a:buNone/>
            </a:pPr>
            <a:endParaRPr lang="zh-CN" altLang="en-US"/>
          </a:p>
          <a:p>
            <a:pPr marL="0" indent="0" algn="l">
              <a:buNone/>
            </a:pPr>
            <a:r>
              <a:rPr lang="en-US" altLang="zh-CN"/>
              <a:t>2.</a:t>
            </a:r>
            <a:r>
              <a:rPr lang="zh-CN" altLang="en-US"/>
              <a:t>抄袭泛滥</a:t>
            </a:r>
          </a:p>
          <a:p>
            <a:pPr marL="0" indent="0" algn="l">
              <a:buNone/>
            </a:pPr>
            <a:endParaRPr lang="zh-CN" altLang="en-US"/>
          </a:p>
          <a:p>
            <a:pPr marL="0" indent="0" algn="l">
              <a:buNone/>
            </a:pPr>
            <a:r>
              <a:rPr lang="en-US" altLang="zh-CN"/>
              <a:t>3.</a:t>
            </a:r>
            <a:r>
              <a:rPr lang="zh-CN" altLang="en-US"/>
              <a:t>原创作者无法得到应有报酬</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举个例子</a:t>
            </a:r>
          </a:p>
        </p:txBody>
      </p:sp>
      <p:pic>
        <p:nvPicPr>
          <p:cNvPr id="4" name="图片 3" descr="WA14-fykcppx8691889"/>
          <p:cNvPicPr>
            <a:picLocks noChangeAspect="1"/>
          </p:cNvPicPr>
          <p:nvPr/>
        </p:nvPicPr>
        <p:blipFill>
          <a:blip r:embed="rId4"/>
          <a:stretch>
            <a:fillRect/>
          </a:stretch>
        </p:blipFill>
        <p:spPr>
          <a:xfrm>
            <a:off x="4199890" y="1635125"/>
            <a:ext cx="3630930" cy="3964940"/>
          </a:xfrm>
          <a:prstGeom prst="rect">
            <a:avLst/>
          </a:prstGeom>
        </p:spPr>
      </p:pic>
      <p:pic>
        <p:nvPicPr>
          <p:cNvPr id="5" name="图片 4" descr="mBi1-fyixtym6114554"/>
          <p:cNvPicPr>
            <a:picLocks noChangeAspect="1"/>
          </p:cNvPicPr>
          <p:nvPr/>
        </p:nvPicPr>
        <p:blipFill>
          <a:blip r:embed="rId5"/>
          <a:stretch>
            <a:fillRect/>
          </a:stretch>
        </p:blipFill>
        <p:spPr>
          <a:xfrm>
            <a:off x="196850" y="1635125"/>
            <a:ext cx="3592830" cy="3964305"/>
          </a:xfrm>
          <a:prstGeom prst="rect">
            <a:avLst/>
          </a:prstGeom>
        </p:spPr>
      </p:pic>
      <p:pic>
        <p:nvPicPr>
          <p:cNvPr id="6" name="图片 5" descr="VJOf-fykcppx8691761"/>
          <p:cNvPicPr>
            <a:picLocks noChangeAspect="1"/>
          </p:cNvPicPr>
          <p:nvPr/>
        </p:nvPicPr>
        <p:blipFill>
          <a:blip r:embed="rId6"/>
          <a:stretch>
            <a:fillRect/>
          </a:stretch>
        </p:blipFill>
        <p:spPr>
          <a:xfrm>
            <a:off x="8241030" y="1598295"/>
            <a:ext cx="3637915" cy="400113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那么问题来了！</a:t>
            </a:r>
          </a:p>
        </p:txBody>
      </p:sp>
      <p:sp>
        <p:nvSpPr>
          <p:cNvPr id="4" name="文本框 3"/>
          <p:cNvSpPr txBox="1"/>
          <p:nvPr/>
        </p:nvSpPr>
        <p:spPr>
          <a:xfrm rot="20280000">
            <a:off x="1836420" y="2292350"/>
            <a:ext cx="3896360" cy="460375"/>
          </a:xfrm>
          <a:prstGeom prst="rect">
            <a:avLst/>
          </a:prstGeom>
          <a:noFill/>
        </p:spPr>
        <p:txBody>
          <a:bodyPr wrap="square" rtlCol="0">
            <a:spAutoFit/>
          </a:bodyPr>
          <a:lstStyle/>
          <a:p>
            <a:r>
              <a:rPr lang="zh-CN" altLang="en-US" sz="2400" b="1">
                <a:solidFill>
                  <a:schemeClr val="bg1"/>
                </a:solidFill>
              </a:rPr>
              <a:t>到底哪个是原版？</a:t>
            </a:r>
          </a:p>
        </p:txBody>
      </p:sp>
      <p:sp>
        <p:nvSpPr>
          <p:cNvPr id="5" name="文本框 4"/>
          <p:cNvSpPr txBox="1"/>
          <p:nvPr/>
        </p:nvSpPr>
        <p:spPr>
          <a:xfrm rot="780000">
            <a:off x="7435850" y="2292350"/>
            <a:ext cx="3393440" cy="460375"/>
          </a:xfrm>
          <a:prstGeom prst="rect">
            <a:avLst/>
          </a:prstGeom>
          <a:noFill/>
        </p:spPr>
        <p:txBody>
          <a:bodyPr wrap="square" rtlCol="0">
            <a:spAutoFit/>
          </a:bodyPr>
          <a:lstStyle/>
          <a:p>
            <a:r>
              <a:rPr lang="zh-CN" altLang="en-US" sz="2400" b="1">
                <a:solidFill>
                  <a:schemeClr val="bg1"/>
                </a:solidFill>
              </a:rPr>
              <a:t>原创作者是谁？</a:t>
            </a:r>
          </a:p>
        </p:txBody>
      </p:sp>
      <p:sp>
        <p:nvSpPr>
          <p:cNvPr id="6" name="文本框 5"/>
          <p:cNvSpPr txBox="1"/>
          <p:nvPr/>
        </p:nvSpPr>
        <p:spPr>
          <a:xfrm rot="21240000">
            <a:off x="3388995" y="4537075"/>
            <a:ext cx="5530215" cy="460375"/>
          </a:xfrm>
          <a:prstGeom prst="rect">
            <a:avLst/>
          </a:prstGeom>
          <a:noFill/>
        </p:spPr>
        <p:txBody>
          <a:bodyPr wrap="square" rtlCol="0">
            <a:spAutoFit/>
          </a:bodyPr>
          <a:lstStyle/>
          <a:p>
            <a:r>
              <a:rPr lang="zh-CN" altLang="en-US" sz="2400" b="1">
                <a:solidFill>
                  <a:schemeClr val="bg1"/>
                </a:solidFill>
              </a:rPr>
              <a:t>通过这个段子原创者得到了什么利益？</a:t>
            </a:r>
          </a:p>
        </p:txBody>
      </p:sp>
      <p:sp>
        <p:nvSpPr>
          <p:cNvPr id="7" name="文本框 6"/>
          <p:cNvSpPr txBox="1"/>
          <p:nvPr/>
        </p:nvSpPr>
        <p:spPr>
          <a:xfrm>
            <a:off x="4824730" y="2829560"/>
            <a:ext cx="2831465" cy="1198880"/>
          </a:xfrm>
          <a:prstGeom prst="rect">
            <a:avLst/>
          </a:prstGeom>
          <a:noFill/>
        </p:spPr>
        <p:txBody>
          <a:bodyPr wrap="square" rtlCol="0">
            <a:spAutoFit/>
          </a:bodyPr>
          <a:lstStyle/>
          <a:p>
            <a:r>
              <a:rPr lang="zh-CN" altLang="en-US" sz="7200" b="1">
                <a:solidFill>
                  <a:srgbClr val="FFC000"/>
                </a:solidFill>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结果是：</a:t>
            </a:r>
          </a:p>
        </p:txBody>
      </p:sp>
      <p:sp>
        <p:nvSpPr>
          <p:cNvPr id="4" name="文本框 3"/>
          <p:cNvSpPr txBox="1"/>
          <p:nvPr/>
        </p:nvSpPr>
        <p:spPr>
          <a:xfrm>
            <a:off x="3460115" y="2127885"/>
            <a:ext cx="6477635" cy="3538220"/>
          </a:xfrm>
          <a:prstGeom prst="rect">
            <a:avLst/>
          </a:prstGeom>
          <a:noFill/>
        </p:spPr>
        <p:txBody>
          <a:bodyPr wrap="square" rtlCol="0">
            <a:spAutoFit/>
          </a:bodyPr>
          <a:lstStyle/>
          <a:p>
            <a:r>
              <a:rPr lang="en-US" altLang="zh-CN" sz="3200">
                <a:solidFill>
                  <a:schemeClr val="bg1"/>
                </a:solidFill>
              </a:rPr>
              <a:t>1.</a:t>
            </a:r>
            <a:r>
              <a:rPr lang="zh-CN" altLang="en-US" sz="3200">
                <a:solidFill>
                  <a:schemeClr val="bg1"/>
                </a:solidFill>
              </a:rPr>
              <a:t>我们无从得知原创作者</a:t>
            </a:r>
          </a:p>
          <a:p>
            <a:endParaRPr lang="zh-CN" altLang="en-US" sz="3200">
              <a:solidFill>
                <a:schemeClr val="bg1"/>
              </a:solidFill>
            </a:endParaRPr>
          </a:p>
          <a:p>
            <a:r>
              <a:rPr lang="en-US" altLang="zh-CN" sz="3200">
                <a:solidFill>
                  <a:schemeClr val="bg1"/>
                </a:solidFill>
              </a:rPr>
              <a:t>2.</a:t>
            </a:r>
            <a:r>
              <a:rPr lang="zh-CN" altLang="en-US" sz="3200">
                <a:solidFill>
                  <a:schemeClr val="bg1"/>
                </a:solidFill>
              </a:rPr>
              <a:t>抄袭现象频生</a:t>
            </a:r>
          </a:p>
          <a:p>
            <a:endParaRPr lang="zh-CN" altLang="en-US" sz="3200">
              <a:solidFill>
                <a:schemeClr val="bg1"/>
              </a:solidFill>
            </a:endParaRPr>
          </a:p>
          <a:p>
            <a:r>
              <a:rPr lang="en-US" altLang="zh-CN" sz="3200">
                <a:solidFill>
                  <a:schemeClr val="bg1"/>
                </a:solidFill>
              </a:rPr>
              <a:t>3.</a:t>
            </a:r>
            <a:r>
              <a:rPr lang="zh-CN" altLang="en-US" sz="3200">
                <a:solidFill>
                  <a:schemeClr val="bg1"/>
                </a:solidFill>
              </a:rPr>
              <a:t>无良商家利用此段子打广告获益</a:t>
            </a:r>
          </a:p>
          <a:p>
            <a:endParaRPr lang="en-US" altLang="zh-CN" sz="3200">
              <a:solidFill>
                <a:schemeClr val="bg1"/>
              </a:solidFill>
            </a:endParaRPr>
          </a:p>
          <a:p>
            <a:r>
              <a:rPr lang="en-US" altLang="zh-CN" sz="3200">
                <a:solidFill>
                  <a:schemeClr val="bg1"/>
                </a:solidFill>
              </a:rPr>
              <a:t>4.</a:t>
            </a:r>
            <a:r>
              <a:rPr lang="zh-CN" altLang="en-US" sz="3200">
                <a:solidFill>
                  <a:schemeClr val="bg1"/>
                </a:solidFill>
              </a:rPr>
              <a:t>原创作者无任何收益</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a:t>
            </a:r>
            <a:r>
              <a:rPr lang="en-US" altLang="zh-CN"/>
              <a:t>“</a:t>
            </a:r>
            <a:r>
              <a:rPr lang="zh-CN" altLang="en-US"/>
              <a:t>段子</a:t>
            </a:r>
            <a:r>
              <a:rPr lang="en-US" altLang="zh-CN"/>
              <a:t>”</a:t>
            </a:r>
            <a:r>
              <a:rPr lang="zh-CN" altLang="en-US"/>
              <a:t>现状我们进一步的思考：</a:t>
            </a:r>
          </a:p>
        </p:txBody>
      </p:sp>
      <p:sp>
        <p:nvSpPr>
          <p:cNvPr id="3" name="内容占位符 2"/>
          <p:cNvSpPr>
            <a:spLocks noGrp="1"/>
          </p:cNvSpPr>
          <p:nvPr>
            <p:ph idx="1"/>
          </p:nvPr>
        </p:nvSpPr>
        <p:spPr>
          <a:xfrm>
            <a:off x="838200" y="2869565"/>
            <a:ext cx="10515600" cy="4351338"/>
          </a:xfrm>
        </p:spPr>
        <p:txBody>
          <a:bodyPr/>
          <a:lstStyle/>
          <a:p>
            <a:pPr marL="0" indent="0" algn="just">
              <a:buNone/>
            </a:pPr>
            <a:r>
              <a:rPr lang="zh-CN" altLang="en-US"/>
              <a:t>自从2008年比特币诞生，区块链技术就成为了全球风靡的科技技术之一。它提供了一种去中心化的、无需信任积累的信用建立范式。区块链技术本质是去中心化且寓于分布式结构的数据存储、传输和证明的方法，用数据区块(Block)取代了目前互联网对中心服务器的依赖，使得所有数据变更或者交易项目都记录在一个云系统之上，理论上实现了数据传输中对数据的自我证明，降低了全球"信用"的建立成本。</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6" name="组合 8"/>
          <p:cNvGrpSpPr/>
          <p:nvPr/>
        </p:nvGrpSpPr>
        <p:grpSpPr bwMode="auto">
          <a:xfrm>
            <a:off x="604838" y="347663"/>
            <a:ext cx="4094480" cy="913447"/>
            <a:chOff x="605584" y="347739"/>
            <a:chExt cx="4094508" cy="913474"/>
          </a:xfrm>
        </p:grpSpPr>
        <p:sp>
          <p:nvSpPr>
            <p:cNvPr id="18447" name="TextBox 91"/>
            <p:cNvSpPr txBox="1">
              <a:spLocks noChangeArrowheads="1"/>
            </p:cNvSpPr>
            <p:nvPr/>
          </p:nvSpPr>
          <p:spPr bwMode="auto">
            <a:xfrm>
              <a:off x="605584" y="347739"/>
              <a:ext cx="4094508"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id-ID" sz="4400">
                  <a:solidFill>
                    <a:srgbClr val="FFC000"/>
                  </a:solidFill>
                  <a:latin typeface="Raleway"/>
                  <a:ea typeface="宋体" panose="02010600030101010101" pitchFamily="2" charset="-122"/>
                </a:rPr>
                <a:t>什么是区块链？</a:t>
              </a:r>
            </a:p>
          </p:txBody>
        </p:sp>
        <p:sp>
          <p:nvSpPr>
            <p:cNvPr id="18448"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3" name="椭圆 2"/>
          <p:cNvSpPr/>
          <p:nvPr/>
        </p:nvSpPr>
        <p:spPr>
          <a:xfrm>
            <a:off x="3475355" y="2515235"/>
            <a:ext cx="2997200" cy="297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862705" y="2989580"/>
            <a:ext cx="2455545" cy="2030095"/>
          </a:xfrm>
          <a:prstGeom prst="rect">
            <a:avLst/>
          </a:prstGeom>
          <a:noFill/>
        </p:spPr>
        <p:txBody>
          <a:bodyPr wrap="square" rtlCol="0">
            <a:spAutoFit/>
          </a:bodyPr>
          <a:lstStyle/>
          <a:p>
            <a:r>
              <a:rPr lang="zh-CN" altLang="en-US">
                <a:solidFill>
                  <a:schemeClr val="bg1"/>
                </a:solidFill>
              </a:rPr>
              <a:t>区块链本质上是在多个分布式节点间传递账本（价值</a:t>
            </a:r>
            <a:r>
              <a:rPr lang="en-US" altLang="zh-CN">
                <a:solidFill>
                  <a:schemeClr val="bg1"/>
                </a:solidFill>
              </a:rPr>
              <a:t>/</a:t>
            </a:r>
            <a:r>
              <a:rPr lang="zh-CN" altLang="en-US">
                <a:solidFill>
                  <a:schemeClr val="bg1"/>
                </a:solidFill>
              </a:rPr>
              <a:t>数据归属权）信息并通过一定的共识机制（公共</a:t>
            </a:r>
            <a:r>
              <a:rPr lang="en-US" altLang="zh-CN">
                <a:solidFill>
                  <a:schemeClr val="bg1"/>
                </a:solidFill>
              </a:rPr>
              <a:t>/</a:t>
            </a:r>
            <a:r>
              <a:rPr lang="zh-CN" altLang="en-US">
                <a:solidFill>
                  <a:schemeClr val="bg1"/>
                </a:solidFill>
              </a:rPr>
              <a:t>联盟）达成一致性，建立信任关系的技术。</a:t>
            </a:r>
          </a:p>
        </p:txBody>
      </p:sp>
      <p:sp>
        <p:nvSpPr>
          <p:cNvPr id="5" name="椭圆 4"/>
          <p:cNvSpPr/>
          <p:nvPr/>
        </p:nvSpPr>
        <p:spPr>
          <a:xfrm>
            <a:off x="5930900" y="2620645"/>
            <a:ext cx="541655" cy="5416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椭圆 5"/>
          <p:cNvSpPr/>
          <p:nvPr/>
        </p:nvSpPr>
        <p:spPr>
          <a:xfrm>
            <a:off x="6278880" y="3724910"/>
            <a:ext cx="551180" cy="5607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椭圆 8"/>
          <p:cNvSpPr/>
          <p:nvPr/>
        </p:nvSpPr>
        <p:spPr>
          <a:xfrm>
            <a:off x="5983605" y="4689475"/>
            <a:ext cx="551180" cy="5511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文本框 9"/>
          <p:cNvSpPr txBox="1"/>
          <p:nvPr/>
        </p:nvSpPr>
        <p:spPr>
          <a:xfrm>
            <a:off x="5983605" y="2707005"/>
            <a:ext cx="436880" cy="368300"/>
          </a:xfrm>
          <a:prstGeom prst="rect">
            <a:avLst/>
          </a:prstGeom>
          <a:noFill/>
        </p:spPr>
        <p:txBody>
          <a:bodyPr wrap="none" rtlCol="0">
            <a:spAutoFit/>
          </a:bodyPr>
          <a:lstStyle/>
          <a:p>
            <a:r>
              <a:rPr lang="en-US" altLang="zh-CN"/>
              <a:t>01</a:t>
            </a:r>
          </a:p>
        </p:txBody>
      </p:sp>
      <p:sp>
        <p:nvSpPr>
          <p:cNvPr id="11" name="文本框 10"/>
          <p:cNvSpPr txBox="1"/>
          <p:nvPr/>
        </p:nvSpPr>
        <p:spPr>
          <a:xfrm>
            <a:off x="6336030" y="3820795"/>
            <a:ext cx="436880" cy="368300"/>
          </a:xfrm>
          <a:prstGeom prst="rect">
            <a:avLst/>
          </a:prstGeom>
          <a:noFill/>
        </p:spPr>
        <p:txBody>
          <a:bodyPr wrap="none" rtlCol="0">
            <a:spAutoFit/>
          </a:bodyPr>
          <a:lstStyle/>
          <a:p>
            <a:r>
              <a:rPr lang="en-US" altLang="zh-CN"/>
              <a:t>02</a:t>
            </a:r>
          </a:p>
        </p:txBody>
      </p:sp>
      <p:sp>
        <p:nvSpPr>
          <p:cNvPr id="12" name="文本框 11"/>
          <p:cNvSpPr txBox="1"/>
          <p:nvPr/>
        </p:nvSpPr>
        <p:spPr>
          <a:xfrm>
            <a:off x="6035675" y="4780915"/>
            <a:ext cx="436880" cy="368300"/>
          </a:xfrm>
          <a:prstGeom prst="rect">
            <a:avLst/>
          </a:prstGeom>
          <a:noFill/>
        </p:spPr>
        <p:txBody>
          <a:bodyPr wrap="none" rtlCol="0">
            <a:spAutoFit/>
          </a:bodyPr>
          <a:lstStyle/>
          <a:p>
            <a:r>
              <a:rPr lang="en-US" altLang="zh-CN"/>
              <a:t>03</a:t>
            </a:r>
          </a:p>
        </p:txBody>
      </p:sp>
      <p:sp>
        <p:nvSpPr>
          <p:cNvPr id="13" name="六边形 12"/>
          <p:cNvSpPr/>
          <p:nvPr/>
        </p:nvSpPr>
        <p:spPr>
          <a:xfrm>
            <a:off x="1739265" y="3496310"/>
            <a:ext cx="1102360" cy="8509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文本框 13"/>
          <p:cNvSpPr txBox="1"/>
          <p:nvPr/>
        </p:nvSpPr>
        <p:spPr>
          <a:xfrm>
            <a:off x="1856105" y="3737610"/>
            <a:ext cx="868680" cy="368300"/>
          </a:xfrm>
          <a:prstGeom prst="rect">
            <a:avLst/>
          </a:prstGeom>
          <a:noFill/>
        </p:spPr>
        <p:txBody>
          <a:bodyPr wrap="none" rtlCol="0">
            <a:spAutoFit/>
          </a:bodyPr>
          <a:lstStyle/>
          <a:p>
            <a:r>
              <a:rPr lang="zh-CN" altLang="en-US">
                <a:solidFill>
                  <a:schemeClr val="bg1"/>
                </a:solidFill>
              </a:rPr>
              <a:t>区块链</a:t>
            </a:r>
          </a:p>
        </p:txBody>
      </p:sp>
      <p:sp>
        <p:nvSpPr>
          <p:cNvPr id="159" name=" 159"/>
          <p:cNvSpPr/>
          <p:nvPr/>
        </p:nvSpPr>
        <p:spPr>
          <a:xfrm>
            <a:off x="3073400" y="3820795"/>
            <a:ext cx="18415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6623050" y="1993900"/>
            <a:ext cx="4273550" cy="1168400"/>
          </a:xfrm>
          <a:prstGeom prst="rect">
            <a:avLst/>
          </a:prstGeom>
          <a:noFill/>
        </p:spPr>
        <p:txBody>
          <a:bodyPr wrap="square" rtlCol="0">
            <a:spAutoFit/>
          </a:bodyPr>
          <a:lstStyle/>
          <a:p>
            <a:r>
              <a:rPr lang="zh-CN" altLang="en-US" sz="1400">
                <a:solidFill>
                  <a:schemeClr val="bg1"/>
                </a:solidFill>
              </a:rPr>
              <a:t>独特的遗传式链状数据结构从本质上保证数据不会被更改。数据块不会以追溯方式更改以前的时间戳，一旦数据写入不可更改（无论现在发生什么，都不会影响以前发生过的事实）。而且这样的数据链均匀的分布在点对点的节点网络间。</a:t>
            </a:r>
          </a:p>
        </p:txBody>
      </p:sp>
      <p:sp>
        <p:nvSpPr>
          <p:cNvPr id="16" name="文本框 15"/>
          <p:cNvSpPr txBox="1"/>
          <p:nvPr/>
        </p:nvSpPr>
        <p:spPr>
          <a:xfrm>
            <a:off x="7338060" y="3496310"/>
            <a:ext cx="4128770" cy="1014730"/>
          </a:xfrm>
          <a:prstGeom prst="rect">
            <a:avLst/>
          </a:prstGeom>
          <a:noFill/>
        </p:spPr>
        <p:txBody>
          <a:bodyPr wrap="square" rtlCol="0">
            <a:spAutoFit/>
          </a:bodyPr>
          <a:lstStyle/>
          <a:p>
            <a:r>
              <a:rPr lang="zh-CN" altLang="en-US" sz="1400">
                <a:solidFill>
                  <a:schemeClr val="bg1"/>
                </a:solidFill>
              </a:rPr>
              <a:t>去中心化，区块链技术可以实现去中心化的共识机制。公共账本所记录的事务（</a:t>
            </a:r>
            <a:r>
              <a:rPr lang="en-US" altLang="zh-CN" sz="1400">
                <a:solidFill>
                  <a:schemeClr val="bg1"/>
                </a:solidFill>
              </a:rPr>
              <a:t>transaction</a:t>
            </a:r>
            <a:r>
              <a:rPr lang="zh-CN" altLang="en-US" sz="1400">
                <a:solidFill>
                  <a:schemeClr val="bg1"/>
                </a:solidFill>
              </a:rPr>
              <a:t>）可以通过链上参与节点的多少人投票方式检验并达成一致共识</a:t>
            </a:r>
            <a:r>
              <a:rPr lang="zh-CN" altLang="en-US">
                <a:solidFill>
                  <a:schemeClr val="bg1"/>
                </a:solidFill>
              </a:rPr>
              <a:t>。</a:t>
            </a:r>
          </a:p>
        </p:txBody>
      </p:sp>
      <p:sp>
        <p:nvSpPr>
          <p:cNvPr id="17" name="文本框 16"/>
          <p:cNvSpPr txBox="1"/>
          <p:nvPr/>
        </p:nvSpPr>
        <p:spPr>
          <a:xfrm>
            <a:off x="6772910" y="4689475"/>
            <a:ext cx="3973830" cy="1168400"/>
          </a:xfrm>
          <a:prstGeom prst="rect">
            <a:avLst/>
          </a:prstGeom>
          <a:noFill/>
        </p:spPr>
        <p:txBody>
          <a:bodyPr wrap="square" rtlCol="0">
            <a:spAutoFit/>
          </a:bodyPr>
          <a:lstStyle/>
          <a:p>
            <a:r>
              <a:rPr lang="zh-CN" altLang="en-US" sz="1400">
                <a:solidFill>
                  <a:schemeClr val="bg1"/>
                </a:solidFill>
              </a:rPr>
              <a:t>信任机器：区块链技术是在彼此不信任的节点间建立信任关系的技术。超越数字货币，区块链是让完全没有信任机制的人民不需要通过集权方式的权威中心授权就可以建立信任并能高效协同达成一致。</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基于区块链技术的DZcoin平台</a:t>
            </a:r>
          </a:p>
        </p:txBody>
      </p:sp>
      <p:sp>
        <p:nvSpPr>
          <p:cNvPr id="3" name="内容占位符 2"/>
          <p:cNvSpPr>
            <a:spLocks noGrp="1"/>
          </p:cNvSpPr>
          <p:nvPr>
            <p:ph idx="1"/>
          </p:nvPr>
        </p:nvSpPr>
        <p:spPr>
          <a:xfrm>
            <a:off x="751205" y="2272030"/>
            <a:ext cx="10515600" cy="4351338"/>
          </a:xfrm>
        </p:spPr>
        <p:txBody>
          <a:bodyPr/>
          <a:lstStyle/>
          <a:p>
            <a:pPr marL="0" indent="0" algn="just">
              <a:buNone/>
            </a:pPr>
            <a:r>
              <a:rPr lang="zh-CN" altLang="en-US"/>
              <a:t>DZcoin 是基于区块链的内容发布、推广、交易的生态圈。在为优质内容的生产者保障应有知识产权的前提下还为内容和现金之间的转换提供了最为便捷的通道。在整个生态系统中，用户可通过发布原创“段子”(包括文字、图片、音频、视频）内容，或转发优质“段子”内容获得“段子币”作为奖励，奖励机制由区块链上的系统来判定，系统会根据用户的传播长度、转发次序来判定。同时优质的段子内容也将获得用户之间相互的“段子币”打赏。（整个传播路径中，原创标属归原作者所有。系统将自动判定抄袭与伪原创行为，对传播者进行代币处罚）。</a:t>
            </a:r>
          </a:p>
          <a:p>
            <a:pPr marL="0" indent="0" algn="just">
              <a:buNone/>
            </a:pPr>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2"/>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8"/>
  <p:tag name="KSO_WM_SLIDE_INDEX" val="18"/>
  <p:tag name="KSO_WM_SLIDE_ITEM_CNT" val="0"/>
  <p:tag name="KSO_WM_SLIDE_TYPE" val="text"/>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9"/>
  <p:tag name="KSO_WM_SLIDE_INDEX" val="19"/>
  <p:tag name="KSO_WM_SLIDE_ITEM_CNT" val="0"/>
  <p:tag name="KSO_WM_SLIDE_TYPE" val="text"/>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4"/>
  <p:tag name="KSO_WM_SLIDE_INDEX" val="4"/>
  <p:tag name="KSO_WM_SLIDE_ITEM_CNT" val="0"/>
  <p:tag name="KSO_WM_SLIDE_TYPE" val="text"/>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2"/>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8"/>
  <p:tag name="KSO_WM_SLIDE_INDEX" val="38"/>
  <p:tag name="KSO_WM_SLIDE_ITEM_CNT" val="0"/>
  <p:tag name="KSO_WM_SLIDE_TYPE" val="endPag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TEMPLATE_THUMBS_INDEX" val="1、4、6、7、8、9、16、17、20、22、23、25、28、30、38"/>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
  <p:tag name="KSO_WM_SLIDE_INDEX" val="1"/>
  <p:tag name="KSO_WM_SLIDE_ITEM_CNT" val="0"/>
  <p:tag name="KSO_WM_SLIDE_TYPE" val="title"/>
  <p:tag name="KSO_WM_TEMPLATE_THUMBS_INDEX" val="1、4、6、7、8、9、16、17、20、22、23、25、28、30、38"/>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1967</Words>
  <Application>Microsoft Office PowerPoint</Application>
  <PresentationFormat>Custom</PresentationFormat>
  <Paragraphs>151</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主题</vt:lpstr>
      <vt:lpstr>段子欢乐多（DZcoin)</vt:lpstr>
      <vt:lpstr>什么是段子？</vt:lpstr>
      <vt:lpstr>“段子手”面临的困境</vt:lpstr>
      <vt:lpstr>举个例子</vt:lpstr>
      <vt:lpstr>那么问题来了！</vt:lpstr>
      <vt:lpstr>结果是：</vt:lpstr>
      <vt:lpstr>基于“段子”现状我们进一步的思考：</vt:lpstr>
      <vt:lpstr>PowerPoint Presentation</vt:lpstr>
      <vt:lpstr>基于区块链技术的DZcoin平台</vt:lpstr>
      <vt:lpstr>分布式爬虫平台</vt:lpstr>
      <vt:lpstr>PowerPoint Presentation</vt:lpstr>
      <vt:lpstr>PowerPoint Presentation</vt:lpstr>
      <vt:lpstr>商业模式</vt:lpstr>
      <vt:lpstr>段子币发行</vt:lpstr>
      <vt:lpstr>9.1私募</vt:lpstr>
      <vt:lpstr>团队介绍</vt:lpstr>
      <vt:lpstr>PowerPoint Presentation</vt:lpstr>
      <vt:lpstr>PowerPoint Presentation</vt:lpstr>
      <vt:lpstr>PowerPoint Presentation</vt:lpstr>
      <vt:lpstr>PowerPoint Presentation</vt:lpstr>
      <vt:lpstr>投资人</vt:lpstr>
      <vt:lpstr>PowerPoint Presentation</vt:lpstr>
      <vt:lpstr>PowerPoint Presentation</vt:lpstr>
      <vt:lpstr>PowerPoint Presentation</vt:lpstr>
      <vt:lpstr>段子欢乐多团队联系方式</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Gavin Zheng</cp:lastModifiedBy>
  <cp:revision>12</cp:revision>
  <dcterms:created xsi:type="dcterms:W3CDTF">2017-08-27T02:48:00Z</dcterms:created>
  <dcterms:modified xsi:type="dcterms:W3CDTF">2017-09-01T07:36:21Z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