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4" r:id="rId4"/>
    <p:sldId id="258" r:id="rId5"/>
    <p:sldId id="259" r:id="rId6"/>
    <p:sldId id="279" r:id="rId7"/>
    <p:sldId id="261" r:id="rId8"/>
    <p:sldId id="262" r:id="rId9"/>
    <p:sldId id="263" r:id="rId10"/>
    <p:sldId id="264" r:id="rId11"/>
    <p:sldId id="265" r:id="rId12"/>
    <p:sldId id="266" r:id="rId13"/>
    <p:sldId id="267" r:id="rId14"/>
    <p:sldId id="268" r:id="rId15"/>
    <p:sldId id="269" r:id="rId16"/>
    <p:sldId id="270" r:id="rId17"/>
    <p:sldId id="278" r:id="rId18"/>
    <p:sldId id="282" r:id="rId19"/>
    <p:sldId id="295" r:id="rId20"/>
    <p:sldId id="271" r:id="rId21"/>
    <p:sldId id="272" r:id="rId22"/>
    <p:sldId id="302" r:id="rId23"/>
    <p:sldId id="273" r:id="rId24"/>
    <p:sldId id="280" r:id="rId25"/>
    <p:sldId id="275" r:id="rId26"/>
    <p:sldId id="296" r:id="rId27"/>
    <p:sldId id="276" r:id="rId28"/>
    <p:sldId id="277" r:id="rId29"/>
    <p:sldId id="281" r:id="rId30"/>
    <p:sldId id="283" r:id="rId31"/>
    <p:sldId id="284" r:id="rId32"/>
    <p:sldId id="285" r:id="rId33"/>
    <p:sldId id="286" r:id="rId34"/>
    <p:sldId id="287" r:id="rId35"/>
    <p:sldId id="297" r:id="rId36"/>
    <p:sldId id="303" r:id="rId37"/>
    <p:sldId id="289" r:id="rId38"/>
    <p:sldId id="298" r:id="rId39"/>
    <p:sldId id="299" r:id="rId40"/>
    <p:sldId id="300" r:id="rId41"/>
    <p:sldId id="293" r:id="rId42"/>
    <p:sldId id="301" r:id="rId4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F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37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eg"/><Relationship Id="rId1" Type="http://schemas.openxmlformats.org/officeDocument/2006/relationships/image" Target="../media/image4.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A3A9A-C7BC-4518-9973-BD70D7590A77}" type="doc">
      <dgm:prSet loTypeId="urn:microsoft.com/office/officeart/2005/8/layout/hList7" loCatId="list" qsTypeId="urn:microsoft.com/office/officeart/2005/8/quickstyle/simple2" qsCatId="simple" csTypeId="urn:microsoft.com/office/officeart/2005/8/colors/accent1_2" csCatId="accent1" phldr="1"/>
      <dgm:spPr/>
      <dgm:t>
        <a:bodyPr/>
        <a:lstStyle/>
        <a:p>
          <a:endParaRPr lang="zh-CN" altLang="en-US"/>
        </a:p>
      </dgm:t>
    </dgm:pt>
    <dgm:pt modelId="{FF3A397F-159E-439C-8513-84EE281DE1C0}">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智能爬虫自动实现全网范围的大数据收集</a:t>
          </a:r>
          <a:endParaRPr lang="zh-CN" dirty="0">
            <a:latin typeface="黑体" panose="02010609060101010101" pitchFamily="49" charset="-122"/>
            <a:ea typeface="黑体" panose="02010609060101010101" pitchFamily="49" charset="-122"/>
          </a:endParaRPr>
        </a:p>
      </dgm:t>
    </dgm:pt>
    <dgm:pt modelId="{D5393899-3302-48F3-9A1F-06DC51FBF36E}" type="parTrans" cxnId="{3D1812B4-37CC-47C9-8ABA-CD66850440B5}">
      <dgm:prSet/>
      <dgm:spPr/>
      <dgm:t>
        <a:bodyPr/>
        <a:lstStyle/>
        <a:p>
          <a:endParaRPr lang="zh-CN" altLang="en-US"/>
        </a:p>
      </dgm:t>
    </dgm:pt>
    <dgm:pt modelId="{4EE2E798-2B88-4376-9F3A-C79379A1D03A}" type="sibTrans" cxnId="{3D1812B4-37CC-47C9-8ABA-CD66850440B5}">
      <dgm:prSet/>
      <dgm:spPr/>
      <dgm:t>
        <a:bodyPr/>
        <a:lstStyle/>
        <a:p>
          <a:endParaRPr lang="zh-CN" altLang="en-US"/>
        </a:p>
      </dgm:t>
    </dgm:pt>
    <dgm:pt modelId="{290A228B-DD36-4ED3-ACF8-92F0992AA6C7}">
      <dgm:prSet/>
      <dgm:spPr>
        <a:solidFill>
          <a:srgbClr val="002060"/>
        </a:solidFill>
      </dgm:spPr>
      <dgm:t>
        <a:bodyPr/>
        <a:lstStyle/>
        <a:p>
          <a:pPr rtl="0"/>
          <a:r>
            <a:rPr lang="en-US" dirty="0" smtClean="0">
              <a:latin typeface="黑体" panose="02010609060101010101" pitchFamily="49" charset="-122"/>
              <a:ea typeface="黑体" panose="02010609060101010101" pitchFamily="49" charset="-122"/>
            </a:rPr>
            <a:t>AI</a:t>
          </a:r>
          <a:r>
            <a:rPr lang="zh-CN" dirty="0" smtClean="0">
              <a:latin typeface="黑体" panose="02010609060101010101" pitchFamily="49" charset="-122"/>
              <a:ea typeface="黑体" panose="02010609060101010101" pitchFamily="49" charset="-122"/>
            </a:rPr>
            <a:t>自然语言处理进行有效</a:t>
          </a:r>
          <a:r>
            <a:rPr lang="zh-CN" altLang="en-US" dirty="0" smtClean="0">
              <a:latin typeface="黑体" panose="02010609060101010101" pitchFamily="49" charset="-122"/>
              <a:ea typeface="黑体" panose="02010609060101010101" pitchFamily="49" charset="-122"/>
            </a:rPr>
            <a:t>识别</a:t>
          </a:r>
          <a:r>
            <a:rPr lang="zh-CN" dirty="0" smtClean="0">
              <a:latin typeface="黑体" panose="02010609060101010101" pitchFamily="49" charset="-122"/>
              <a:ea typeface="黑体" panose="02010609060101010101" pitchFamily="49" charset="-122"/>
            </a:rPr>
            <a:t>分类</a:t>
          </a:r>
          <a:endParaRPr lang="zh-CN" dirty="0">
            <a:latin typeface="黑体" panose="02010609060101010101" pitchFamily="49" charset="-122"/>
            <a:ea typeface="黑体" panose="02010609060101010101" pitchFamily="49" charset="-122"/>
          </a:endParaRPr>
        </a:p>
      </dgm:t>
    </dgm:pt>
    <dgm:pt modelId="{35F48F38-98AF-4A4F-B44E-A58432124F24}" type="parTrans" cxnId="{3485B29E-5F1B-44A7-8CDE-28F7B449E197}">
      <dgm:prSet/>
      <dgm:spPr/>
      <dgm:t>
        <a:bodyPr/>
        <a:lstStyle/>
        <a:p>
          <a:endParaRPr lang="zh-CN" altLang="en-US"/>
        </a:p>
      </dgm:t>
    </dgm:pt>
    <dgm:pt modelId="{11F99983-0FAF-45E2-BA6B-C91AB674C843}" type="sibTrans" cxnId="{3485B29E-5F1B-44A7-8CDE-28F7B449E197}">
      <dgm:prSet/>
      <dgm:spPr/>
      <dgm:t>
        <a:bodyPr/>
        <a:lstStyle/>
        <a:p>
          <a:endParaRPr lang="zh-CN" altLang="en-US"/>
        </a:p>
      </dgm:t>
    </dgm:pt>
    <dgm:pt modelId="{15EB9F50-1E71-4270-8DBD-59F0DB8D0737}">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量化投资模型深度神经网络寻找</a:t>
          </a:r>
          <a:r>
            <a:rPr lang="zh-CN" b="0" dirty="0" smtClean="0">
              <a:latin typeface="黑体" panose="02010609060101010101" pitchFamily="49" charset="-122"/>
              <a:ea typeface="黑体" panose="02010609060101010101" pitchFamily="49" charset="-122"/>
            </a:rPr>
            <a:t>信息</a:t>
          </a:r>
          <a:r>
            <a:rPr lang="zh-CN" dirty="0" smtClean="0">
              <a:latin typeface="黑体" panose="02010609060101010101" pitchFamily="49" charset="-122"/>
              <a:ea typeface="黑体" panose="02010609060101010101" pitchFamily="49" charset="-122"/>
            </a:rPr>
            <a:t>与交易间的相关性</a:t>
          </a:r>
          <a:endParaRPr lang="zh-CN" dirty="0">
            <a:latin typeface="黑体" panose="02010609060101010101" pitchFamily="49" charset="-122"/>
            <a:ea typeface="黑体" panose="02010609060101010101" pitchFamily="49" charset="-122"/>
          </a:endParaRPr>
        </a:p>
      </dgm:t>
    </dgm:pt>
    <dgm:pt modelId="{77D536CD-22A4-4282-AAB5-55542C4B9208}" type="parTrans" cxnId="{D2897995-A883-408F-8AE8-6F13D0AC9050}">
      <dgm:prSet/>
      <dgm:spPr/>
      <dgm:t>
        <a:bodyPr/>
        <a:lstStyle/>
        <a:p>
          <a:endParaRPr lang="zh-CN" altLang="en-US"/>
        </a:p>
      </dgm:t>
    </dgm:pt>
    <dgm:pt modelId="{50F2DE28-AF5B-4A9B-9024-B0C8E3606EB5}" type="sibTrans" cxnId="{D2897995-A883-408F-8AE8-6F13D0AC9050}">
      <dgm:prSet/>
      <dgm:spPr/>
      <dgm:t>
        <a:bodyPr/>
        <a:lstStyle/>
        <a:p>
          <a:endParaRPr lang="zh-CN" altLang="en-US"/>
        </a:p>
      </dgm:t>
    </dgm:pt>
    <dgm:pt modelId="{4F6C864F-EE9D-4AD9-BE4A-38D7AD7DBDE1}">
      <dgm:prSet/>
      <dgm:spPr>
        <a:solidFill>
          <a:srgbClr val="002060"/>
        </a:solidFill>
      </dgm:spPr>
      <dgm:t>
        <a:bodyPr/>
        <a:lstStyle/>
        <a:p>
          <a:pPr rtl="0"/>
          <a:r>
            <a:rPr lang="zh-CN" dirty="0" smtClean="0">
              <a:latin typeface="黑体" panose="02010609060101010101" pitchFamily="49" charset="-122"/>
              <a:ea typeface="黑体" panose="02010609060101010101" pitchFamily="49" charset="-122"/>
            </a:rPr>
            <a:t>通过移动互联网实现</a:t>
          </a:r>
          <a:r>
            <a:rPr lang="zh-CN" altLang="en-US" dirty="0" smtClean="0">
              <a:latin typeface="黑体" panose="02010609060101010101" pitchFamily="49" charset="-122"/>
              <a:ea typeface="黑体" panose="02010609060101010101" pitchFamily="49" charset="-122"/>
            </a:rPr>
            <a:t>策略信息对用户的精准</a:t>
          </a:r>
          <a:r>
            <a:rPr lang="zh-CN" dirty="0" smtClean="0">
              <a:latin typeface="黑体" panose="02010609060101010101" pitchFamily="49" charset="-122"/>
              <a:ea typeface="黑体" panose="02010609060101010101" pitchFamily="49" charset="-122"/>
            </a:rPr>
            <a:t>定制</a:t>
          </a:r>
          <a:endParaRPr lang="zh-CN" dirty="0">
            <a:latin typeface="黑体" panose="02010609060101010101" pitchFamily="49" charset="-122"/>
            <a:ea typeface="黑体" panose="02010609060101010101" pitchFamily="49" charset="-122"/>
          </a:endParaRPr>
        </a:p>
      </dgm:t>
    </dgm:pt>
    <dgm:pt modelId="{27FD2AEE-B13C-49FB-9C58-7B249AAD3DAE}" type="parTrans" cxnId="{99DD48E1-A749-4F24-A91A-CC3B157BC9E9}">
      <dgm:prSet/>
      <dgm:spPr/>
      <dgm:t>
        <a:bodyPr/>
        <a:lstStyle/>
        <a:p>
          <a:endParaRPr lang="zh-CN" altLang="en-US"/>
        </a:p>
      </dgm:t>
    </dgm:pt>
    <dgm:pt modelId="{EBE64A50-9488-4010-A634-C374266CA24A}" type="sibTrans" cxnId="{99DD48E1-A749-4F24-A91A-CC3B157BC9E9}">
      <dgm:prSet/>
      <dgm:spPr/>
      <dgm:t>
        <a:bodyPr/>
        <a:lstStyle/>
        <a:p>
          <a:endParaRPr lang="zh-CN" altLang="en-US"/>
        </a:p>
      </dgm:t>
    </dgm:pt>
    <dgm:pt modelId="{792CB30E-B23B-44F3-81EC-E7820A1BC50A}" type="pres">
      <dgm:prSet presAssocID="{D9DA3A9A-C7BC-4518-9973-BD70D7590A77}" presName="Name0" presStyleCnt="0">
        <dgm:presLayoutVars>
          <dgm:dir/>
          <dgm:resizeHandles val="exact"/>
        </dgm:presLayoutVars>
      </dgm:prSet>
      <dgm:spPr/>
      <dgm:t>
        <a:bodyPr/>
        <a:lstStyle/>
        <a:p>
          <a:endParaRPr lang="zh-CN" altLang="en-US"/>
        </a:p>
      </dgm:t>
    </dgm:pt>
    <dgm:pt modelId="{30A055DF-3047-46C0-9A7A-7FD2DF79BB68}" type="pres">
      <dgm:prSet presAssocID="{D9DA3A9A-C7BC-4518-9973-BD70D7590A77}" presName="fgShape" presStyleLbl="fgShp" presStyleIdx="0" presStyleCnt="1" custScaleY="64868"/>
      <dgm:spPr/>
    </dgm:pt>
    <dgm:pt modelId="{904423A0-4C86-4F8F-860C-217A67DB69A6}" type="pres">
      <dgm:prSet presAssocID="{D9DA3A9A-C7BC-4518-9973-BD70D7590A77}" presName="linComp" presStyleCnt="0"/>
      <dgm:spPr/>
    </dgm:pt>
    <dgm:pt modelId="{BA508E8C-5304-4C7C-A920-18B725C5D753}" type="pres">
      <dgm:prSet presAssocID="{FF3A397F-159E-439C-8513-84EE281DE1C0}" presName="compNode" presStyleCnt="0"/>
      <dgm:spPr/>
    </dgm:pt>
    <dgm:pt modelId="{B1D12F22-00C9-4E3C-A09B-2B9919E3EC53}" type="pres">
      <dgm:prSet presAssocID="{FF3A397F-159E-439C-8513-84EE281DE1C0}" presName="bkgdShape" presStyleLbl="node1" presStyleIdx="0" presStyleCnt="4"/>
      <dgm:spPr/>
      <dgm:t>
        <a:bodyPr/>
        <a:lstStyle/>
        <a:p>
          <a:endParaRPr lang="zh-CN" altLang="en-US"/>
        </a:p>
      </dgm:t>
    </dgm:pt>
    <dgm:pt modelId="{AFCF487A-3B9A-4E5B-AB13-C461A1B27B2B}" type="pres">
      <dgm:prSet presAssocID="{FF3A397F-159E-439C-8513-84EE281DE1C0}" presName="nodeTx" presStyleLbl="node1" presStyleIdx="0" presStyleCnt="4">
        <dgm:presLayoutVars>
          <dgm:bulletEnabled val="1"/>
        </dgm:presLayoutVars>
      </dgm:prSet>
      <dgm:spPr/>
      <dgm:t>
        <a:bodyPr/>
        <a:lstStyle/>
        <a:p>
          <a:endParaRPr lang="zh-CN" altLang="en-US"/>
        </a:p>
      </dgm:t>
    </dgm:pt>
    <dgm:pt modelId="{6385EF6E-CB98-4F20-81AD-663FACE1A5F1}" type="pres">
      <dgm:prSet presAssocID="{FF3A397F-159E-439C-8513-84EE281DE1C0}" presName="invisiNode" presStyleLbl="node1" presStyleIdx="0" presStyleCnt="4"/>
      <dgm:spPr/>
    </dgm:pt>
    <dgm:pt modelId="{56B41CEE-294A-413C-BDAD-1F534124CA7D}" type="pres">
      <dgm:prSet presAssocID="{FF3A397F-159E-439C-8513-84EE281DE1C0}" presName="imagNode" presStyleLbl="fgImgPlace1" presStyleIdx="0" presStyleCnt="4"/>
      <dgm:spPr>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dgm:spPr>
      <dgm:t>
        <a:bodyPr/>
        <a:lstStyle/>
        <a:p>
          <a:endParaRPr lang="zh-CN" altLang="en-US"/>
        </a:p>
      </dgm:t>
    </dgm:pt>
    <dgm:pt modelId="{A33C42B9-E3BD-458B-9D10-BD1025AE3D87}" type="pres">
      <dgm:prSet presAssocID="{4EE2E798-2B88-4376-9F3A-C79379A1D03A}" presName="sibTrans" presStyleLbl="sibTrans2D1" presStyleIdx="0" presStyleCnt="0"/>
      <dgm:spPr/>
      <dgm:t>
        <a:bodyPr/>
        <a:lstStyle/>
        <a:p>
          <a:endParaRPr lang="zh-CN" altLang="en-US"/>
        </a:p>
      </dgm:t>
    </dgm:pt>
    <dgm:pt modelId="{DE8C833A-3DC7-4205-BE3C-532277C02A0D}" type="pres">
      <dgm:prSet presAssocID="{290A228B-DD36-4ED3-ACF8-92F0992AA6C7}" presName="compNode" presStyleCnt="0"/>
      <dgm:spPr/>
    </dgm:pt>
    <dgm:pt modelId="{7DCCB662-A839-4EF7-90DA-F95AEAE8E19E}" type="pres">
      <dgm:prSet presAssocID="{290A228B-DD36-4ED3-ACF8-92F0992AA6C7}" presName="bkgdShape" presStyleLbl="node1" presStyleIdx="1" presStyleCnt="4"/>
      <dgm:spPr/>
      <dgm:t>
        <a:bodyPr/>
        <a:lstStyle/>
        <a:p>
          <a:endParaRPr lang="zh-CN" altLang="en-US"/>
        </a:p>
      </dgm:t>
    </dgm:pt>
    <dgm:pt modelId="{D10F18A8-FAF3-42CB-B307-8EBB5353073B}" type="pres">
      <dgm:prSet presAssocID="{290A228B-DD36-4ED3-ACF8-92F0992AA6C7}" presName="nodeTx" presStyleLbl="node1" presStyleIdx="1" presStyleCnt="4">
        <dgm:presLayoutVars>
          <dgm:bulletEnabled val="1"/>
        </dgm:presLayoutVars>
      </dgm:prSet>
      <dgm:spPr/>
      <dgm:t>
        <a:bodyPr/>
        <a:lstStyle/>
        <a:p>
          <a:endParaRPr lang="zh-CN" altLang="en-US"/>
        </a:p>
      </dgm:t>
    </dgm:pt>
    <dgm:pt modelId="{D54A4DC1-C4C6-4979-A6C9-3C3F94C8F65D}" type="pres">
      <dgm:prSet presAssocID="{290A228B-DD36-4ED3-ACF8-92F0992AA6C7}" presName="invisiNode" presStyleLbl="node1" presStyleIdx="1" presStyleCnt="4"/>
      <dgm:spPr/>
    </dgm:pt>
    <dgm:pt modelId="{7EF46A94-059C-454A-90A3-864E721F9036}" type="pres">
      <dgm:prSet presAssocID="{290A228B-DD36-4ED3-ACF8-92F0992AA6C7}" presName="imagNode" presStyleLbl="fgImgPlace1" presStyleIdx="1" presStyleCnt="4"/>
      <dgm:spPr>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dgm:spPr>
      <dgm:t>
        <a:bodyPr/>
        <a:lstStyle/>
        <a:p>
          <a:endParaRPr lang="zh-CN" altLang="en-US"/>
        </a:p>
      </dgm:t>
    </dgm:pt>
    <dgm:pt modelId="{29D2A11E-F8DF-43D5-95B2-B6670DA98E0C}" type="pres">
      <dgm:prSet presAssocID="{11F99983-0FAF-45E2-BA6B-C91AB674C843}" presName="sibTrans" presStyleLbl="sibTrans2D1" presStyleIdx="0" presStyleCnt="0"/>
      <dgm:spPr/>
      <dgm:t>
        <a:bodyPr/>
        <a:lstStyle/>
        <a:p>
          <a:endParaRPr lang="zh-CN" altLang="en-US"/>
        </a:p>
      </dgm:t>
    </dgm:pt>
    <dgm:pt modelId="{77571159-806E-4E4C-A69C-37C6402859D5}" type="pres">
      <dgm:prSet presAssocID="{15EB9F50-1E71-4270-8DBD-59F0DB8D0737}" presName="compNode" presStyleCnt="0"/>
      <dgm:spPr/>
    </dgm:pt>
    <dgm:pt modelId="{3625F6A6-398E-4F24-AFE3-ABA8FE746B2A}" type="pres">
      <dgm:prSet presAssocID="{15EB9F50-1E71-4270-8DBD-59F0DB8D0737}" presName="bkgdShape" presStyleLbl="node1" presStyleIdx="2" presStyleCnt="4"/>
      <dgm:spPr/>
      <dgm:t>
        <a:bodyPr/>
        <a:lstStyle/>
        <a:p>
          <a:endParaRPr lang="zh-CN" altLang="en-US"/>
        </a:p>
      </dgm:t>
    </dgm:pt>
    <dgm:pt modelId="{3551D7C7-1808-4849-952E-5EF365345452}" type="pres">
      <dgm:prSet presAssocID="{15EB9F50-1E71-4270-8DBD-59F0DB8D0737}" presName="nodeTx" presStyleLbl="node1" presStyleIdx="2" presStyleCnt="4">
        <dgm:presLayoutVars>
          <dgm:bulletEnabled val="1"/>
        </dgm:presLayoutVars>
      </dgm:prSet>
      <dgm:spPr/>
      <dgm:t>
        <a:bodyPr/>
        <a:lstStyle/>
        <a:p>
          <a:endParaRPr lang="zh-CN" altLang="en-US"/>
        </a:p>
      </dgm:t>
    </dgm:pt>
    <dgm:pt modelId="{A80A33DE-0995-4DF2-884F-37385E89EF36}" type="pres">
      <dgm:prSet presAssocID="{15EB9F50-1E71-4270-8DBD-59F0DB8D0737}" presName="invisiNode" presStyleLbl="node1" presStyleIdx="2" presStyleCnt="4"/>
      <dgm:spPr/>
    </dgm:pt>
    <dgm:pt modelId="{8A8B27E2-4C76-4929-92E2-D4E949DF47CD}" type="pres">
      <dgm:prSet presAssocID="{15EB9F50-1E71-4270-8DBD-59F0DB8D0737}" presName="imagNode" presStyleLbl="fgImgPlace1" presStyleIdx="2" presStyleCnt="4"/>
      <dgm:spPr>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dgm:spPr>
      <dgm:t>
        <a:bodyPr/>
        <a:lstStyle/>
        <a:p>
          <a:endParaRPr lang="zh-CN" altLang="en-US"/>
        </a:p>
      </dgm:t>
    </dgm:pt>
    <dgm:pt modelId="{5F923F07-50FE-45C4-877C-BB3E5CE9DC55}" type="pres">
      <dgm:prSet presAssocID="{50F2DE28-AF5B-4A9B-9024-B0C8E3606EB5}" presName="sibTrans" presStyleLbl="sibTrans2D1" presStyleIdx="0" presStyleCnt="0"/>
      <dgm:spPr/>
      <dgm:t>
        <a:bodyPr/>
        <a:lstStyle/>
        <a:p>
          <a:endParaRPr lang="zh-CN" altLang="en-US"/>
        </a:p>
      </dgm:t>
    </dgm:pt>
    <dgm:pt modelId="{F3BAE041-D294-47F5-A708-A22C44FD1B72}" type="pres">
      <dgm:prSet presAssocID="{4F6C864F-EE9D-4AD9-BE4A-38D7AD7DBDE1}" presName="compNode" presStyleCnt="0"/>
      <dgm:spPr/>
    </dgm:pt>
    <dgm:pt modelId="{D66DB453-5F3A-4D29-8DA6-34583E6B5F92}" type="pres">
      <dgm:prSet presAssocID="{4F6C864F-EE9D-4AD9-BE4A-38D7AD7DBDE1}" presName="bkgdShape" presStyleLbl="node1" presStyleIdx="3" presStyleCnt="4"/>
      <dgm:spPr/>
      <dgm:t>
        <a:bodyPr/>
        <a:lstStyle/>
        <a:p>
          <a:endParaRPr lang="zh-CN" altLang="en-US"/>
        </a:p>
      </dgm:t>
    </dgm:pt>
    <dgm:pt modelId="{CC521747-20B3-46DD-B081-F06C5E6975D4}" type="pres">
      <dgm:prSet presAssocID="{4F6C864F-EE9D-4AD9-BE4A-38D7AD7DBDE1}" presName="nodeTx" presStyleLbl="node1" presStyleIdx="3" presStyleCnt="4">
        <dgm:presLayoutVars>
          <dgm:bulletEnabled val="1"/>
        </dgm:presLayoutVars>
      </dgm:prSet>
      <dgm:spPr/>
      <dgm:t>
        <a:bodyPr/>
        <a:lstStyle/>
        <a:p>
          <a:endParaRPr lang="zh-CN" altLang="en-US"/>
        </a:p>
      </dgm:t>
    </dgm:pt>
    <dgm:pt modelId="{90AA8D22-0379-4101-9051-4E72FC134F11}" type="pres">
      <dgm:prSet presAssocID="{4F6C864F-EE9D-4AD9-BE4A-38D7AD7DBDE1}" presName="invisiNode" presStyleLbl="node1" presStyleIdx="3" presStyleCnt="4"/>
      <dgm:spPr/>
    </dgm:pt>
    <dgm:pt modelId="{85304F0D-2AC4-47F6-B21A-8C424AD59F52}" type="pres">
      <dgm:prSet presAssocID="{4F6C864F-EE9D-4AD9-BE4A-38D7AD7DBDE1}" presName="imagNode" presStyleLbl="fgImgPlace1" presStyleIdx="3" presStyleCnt="4"/>
      <dgm:spPr>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dgm:spPr>
      <dgm:t>
        <a:bodyPr/>
        <a:lstStyle/>
        <a:p>
          <a:endParaRPr lang="zh-CN" altLang="en-US"/>
        </a:p>
      </dgm:t>
    </dgm:pt>
  </dgm:ptLst>
  <dgm:cxnLst>
    <dgm:cxn modelId="{8E84B018-1668-45CE-B652-4332E575E0BE}" type="presOf" srcId="{290A228B-DD36-4ED3-ACF8-92F0992AA6C7}" destId="{D10F18A8-FAF3-42CB-B307-8EBB5353073B}" srcOrd="1" destOrd="0" presId="urn:microsoft.com/office/officeart/2005/8/layout/hList7"/>
    <dgm:cxn modelId="{D2897995-A883-408F-8AE8-6F13D0AC9050}" srcId="{D9DA3A9A-C7BC-4518-9973-BD70D7590A77}" destId="{15EB9F50-1E71-4270-8DBD-59F0DB8D0737}" srcOrd="2" destOrd="0" parTransId="{77D536CD-22A4-4282-AAB5-55542C4B9208}" sibTransId="{50F2DE28-AF5B-4A9B-9024-B0C8E3606EB5}"/>
    <dgm:cxn modelId="{99DD48E1-A749-4F24-A91A-CC3B157BC9E9}" srcId="{D9DA3A9A-C7BC-4518-9973-BD70D7590A77}" destId="{4F6C864F-EE9D-4AD9-BE4A-38D7AD7DBDE1}" srcOrd="3" destOrd="0" parTransId="{27FD2AEE-B13C-49FB-9C58-7B249AAD3DAE}" sibTransId="{EBE64A50-9488-4010-A634-C374266CA24A}"/>
    <dgm:cxn modelId="{3D6BCCEF-B3C9-445F-B9DA-B0E54DA69404}" type="presOf" srcId="{FF3A397F-159E-439C-8513-84EE281DE1C0}" destId="{B1D12F22-00C9-4E3C-A09B-2B9919E3EC53}" srcOrd="0" destOrd="0" presId="urn:microsoft.com/office/officeart/2005/8/layout/hList7"/>
    <dgm:cxn modelId="{16320B1B-A2BF-4F4F-8C7E-8B3E5FB4523D}" type="presOf" srcId="{11F99983-0FAF-45E2-BA6B-C91AB674C843}" destId="{29D2A11E-F8DF-43D5-95B2-B6670DA98E0C}" srcOrd="0" destOrd="0" presId="urn:microsoft.com/office/officeart/2005/8/layout/hList7"/>
    <dgm:cxn modelId="{B0892825-4EE6-4738-BE77-408C1A75ABDB}" type="presOf" srcId="{15EB9F50-1E71-4270-8DBD-59F0DB8D0737}" destId="{3551D7C7-1808-4849-952E-5EF365345452}" srcOrd="1" destOrd="0" presId="urn:microsoft.com/office/officeart/2005/8/layout/hList7"/>
    <dgm:cxn modelId="{022FBB30-DD08-405F-8A8E-F3E1165D2117}" type="presOf" srcId="{50F2DE28-AF5B-4A9B-9024-B0C8E3606EB5}" destId="{5F923F07-50FE-45C4-877C-BB3E5CE9DC55}" srcOrd="0" destOrd="0" presId="urn:microsoft.com/office/officeart/2005/8/layout/hList7"/>
    <dgm:cxn modelId="{A603B5D0-49C4-4C16-B1BA-109A73A9BBA9}" type="presOf" srcId="{4EE2E798-2B88-4376-9F3A-C79379A1D03A}" destId="{A33C42B9-E3BD-458B-9D10-BD1025AE3D87}" srcOrd="0" destOrd="0" presId="urn:microsoft.com/office/officeart/2005/8/layout/hList7"/>
    <dgm:cxn modelId="{47D2D7C6-13F8-494F-BEE2-B37FB2902D58}" type="presOf" srcId="{4F6C864F-EE9D-4AD9-BE4A-38D7AD7DBDE1}" destId="{CC521747-20B3-46DD-B081-F06C5E6975D4}" srcOrd="1" destOrd="0" presId="urn:microsoft.com/office/officeart/2005/8/layout/hList7"/>
    <dgm:cxn modelId="{E85D3094-0021-4993-9B33-D479AB0747EF}" type="presOf" srcId="{15EB9F50-1E71-4270-8DBD-59F0DB8D0737}" destId="{3625F6A6-398E-4F24-AFE3-ABA8FE746B2A}" srcOrd="0" destOrd="0" presId="urn:microsoft.com/office/officeart/2005/8/layout/hList7"/>
    <dgm:cxn modelId="{29C94399-197D-485D-BD05-28E13A1DE207}" type="presOf" srcId="{4F6C864F-EE9D-4AD9-BE4A-38D7AD7DBDE1}" destId="{D66DB453-5F3A-4D29-8DA6-34583E6B5F92}" srcOrd="0" destOrd="0" presId="urn:microsoft.com/office/officeart/2005/8/layout/hList7"/>
    <dgm:cxn modelId="{3485B29E-5F1B-44A7-8CDE-28F7B449E197}" srcId="{D9DA3A9A-C7BC-4518-9973-BD70D7590A77}" destId="{290A228B-DD36-4ED3-ACF8-92F0992AA6C7}" srcOrd="1" destOrd="0" parTransId="{35F48F38-98AF-4A4F-B44E-A58432124F24}" sibTransId="{11F99983-0FAF-45E2-BA6B-C91AB674C843}"/>
    <dgm:cxn modelId="{16608B12-01E9-47EC-8715-2C6C57E4C270}" type="presOf" srcId="{FF3A397F-159E-439C-8513-84EE281DE1C0}" destId="{AFCF487A-3B9A-4E5B-AB13-C461A1B27B2B}" srcOrd="1" destOrd="0" presId="urn:microsoft.com/office/officeart/2005/8/layout/hList7"/>
    <dgm:cxn modelId="{06E0AE8B-799F-4F11-97E2-8F4F018B7848}" type="presOf" srcId="{290A228B-DD36-4ED3-ACF8-92F0992AA6C7}" destId="{7DCCB662-A839-4EF7-90DA-F95AEAE8E19E}" srcOrd="0" destOrd="0" presId="urn:microsoft.com/office/officeart/2005/8/layout/hList7"/>
    <dgm:cxn modelId="{0F4A57D1-DC99-46D9-A13F-2CAFFE5AA98A}" type="presOf" srcId="{D9DA3A9A-C7BC-4518-9973-BD70D7590A77}" destId="{792CB30E-B23B-44F3-81EC-E7820A1BC50A}" srcOrd="0" destOrd="0" presId="urn:microsoft.com/office/officeart/2005/8/layout/hList7"/>
    <dgm:cxn modelId="{3D1812B4-37CC-47C9-8ABA-CD66850440B5}" srcId="{D9DA3A9A-C7BC-4518-9973-BD70D7590A77}" destId="{FF3A397F-159E-439C-8513-84EE281DE1C0}" srcOrd="0" destOrd="0" parTransId="{D5393899-3302-48F3-9A1F-06DC51FBF36E}" sibTransId="{4EE2E798-2B88-4376-9F3A-C79379A1D03A}"/>
    <dgm:cxn modelId="{CF1DF042-ABBC-46A2-B6CD-AA6C9BC08B7E}" type="presParOf" srcId="{792CB30E-B23B-44F3-81EC-E7820A1BC50A}" destId="{30A055DF-3047-46C0-9A7A-7FD2DF79BB68}" srcOrd="0" destOrd="0" presId="urn:microsoft.com/office/officeart/2005/8/layout/hList7"/>
    <dgm:cxn modelId="{0F4721BB-6486-45FF-A275-525DD7FBCA5A}" type="presParOf" srcId="{792CB30E-B23B-44F3-81EC-E7820A1BC50A}" destId="{904423A0-4C86-4F8F-860C-217A67DB69A6}" srcOrd="1" destOrd="0" presId="urn:microsoft.com/office/officeart/2005/8/layout/hList7"/>
    <dgm:cxn modelId="{F0CFDFF9-7424-4C15-860F-F77B878BC5B4}" type="presParOf" srcId="{904423A0-4C86-4F8F-860C-217A67DB69A6}" destId="{BA508E8C-5304-4C7C-A920-18B725C5D753}" srcOrd="0" destOrd="0" presId="urn:microsoft.com/office/officeart/2005/8/layout/hList7"/>
    <dgm:cxn modelId="{96AD01D3-AFFC-4E42-8B21-A9D03D5AC15C}" type="presParOf" srcId="{BA508E8C-5304-4C7C-A920-18B725C5D753}" destId="{B1D12F22-00C9-4E3C-A09B-2B9919E3EC53}" srcOrd="0" destOrd="0" presId="urn:microsoft.com/office/officeart/2005/8/layout/hList7"/>
    <dgm:cxn modelId="{26450C86-1CD9-4156-B430-43BDD3923A0E}" type="presParOf" srcId="{BA508E8C-5304-4C7C-A920-18B725C5D753}" destId="{AFCF487A-3B9A-4E5B-AB13-C461A1B27B2B}" srcOrd="1" destOrd="0" presId="urn:microsoft.com/office/officeart/2005/8/layout/hList7"/>
    <dgm:cxn modelId="{66038BF7-DDD2-42B8-BD09-3BF7CC2FC0E6}" type="presParOf" srcId="{BA508E8C-5304-4C7C-A920-18B725C5D753}" destId="{6385EF6E-CB98-4F20-81AD-663FACE1A5F1}" srcOrd="2" destOrd="0" presId="urn:microsoft.com/office/officeart/2005/8/layout/hList7"/>
    <dgm:cxn modelId="{670B99DC-3C08-407E-A3D7-EAFD8B32D4E5}" type="presParOf" srcId="{BA508E8C-5304-4C7C-A920-18B725C5D753}" destId="{56B41CEE-294A-413C-BDAD-1F534124CA7D}" srcOrd="3" destOrd="0" presId="urn:microsoft.com/office/officeart/2005/8/layout/hList7"/>
    <dgm:cxn modelId="{6CCF2F87-6FB6-43CA-BF7A-81A03751C53B}" type="presParOf" srcId="{904423A0-4C86-4F8F-860C-217A67DB69A6}" destId="{A33C42B9-E3BD-458B-9D10-BD1025AE3D87}" srcOrd="1" destOrd="0" presId="urn:microsoft.com/office/officeart/2005/8/layout/hList7"/>
    <dgm:cxn modelId="{1C6BB2D2-6112-4320-951F-BE955C0BFC0E}" type="presParOf" srcId="{904423A0-4C86-4F8F-860C-217A67DB69A6}" destId="{DE8C833A-3DC7-4205-BE3C-532277C02A0D}" srcOrd="2" destOrd="0" presId="urn:microsoft.com/office/officeart/2005/8/layout/hList7"/>
    <dgm:cxn modelId="{28F6B975-05A5-486E-8A8C-FA651E3E7AD2}" type="presParOf" srcId="{DE8C833A-3DC7-4205-BE3C-532277C02A0D}" destId="{7DCCB662-A839-4EF7-90DA-F95AEAE8E19E}" srcOrd="0" destOrd="0" presId="urn:microsoft.com/office/officeart/2005/8/layout/hList7"/>
    <dgm:cxn modelId="{13110CA7-3C35-4757-A921-2E847212DC5B}" type="presParOf" srcId="{DE8C833A-3DC7-4205-BE3C-532277C02A0D}" destId="{D10F18A8-FAF3-42CB-B307-8EBB5353073B}" srcOrd="1" destOrd="0" presId="urn:microsoft.com/office/officeart/2005/8/layout/hList7"/>
    <dgm:cxn modelId="{7B188650-4326-428D-9294-3EE90484A763}" type="presParOf" srcId="{DE8C833A-3DC7-4205-BE3C-532277C02A0D}" destId="{D54A4DC1-C4C6-4979-A6C9-3C3F94C8F65D}" srcOrd="2" destOrd="0" presId="urn:microsoft.com/office/officeart/2005/8/layout/hList7"/>
    <dgm:cxn modelId="{CA417876-9293-40DB-99B1-CEA3EFDC4D5B}" type="presParOf" srcId="{DE8C833A-3DC7-4205-BE3C-532277C02A0D}" destId="{7EF46A94-059C-454A-90A3-864E721F9036}" srcOrd="3" destOrd="0" presId="urn:microsoft.com/office/officeart/2005/8/layout/hList7"/>
    <dgm:cxn modelId="{157C5518-78C1-472C-A0E2-FF9337C0134C}" type="presParOf" srcId="{904423A0-4C86-4F8F-860C-217A67DB69A6}" destId="{29D2A11E-F8DF-43D5-95B2-B6670DA98E0C}" srcOrd="3" destOrd="0" presId="urn:microsoft.com/office/officeart/2005/8/layout/hList7"/>
    <dgm:cxn modelId="{E0AA663F-AA22-45CD-B782-542C69ABA001}" type="presParOf" srcId="{904423A0-4C86-4F8F-860C-217A67DB69A6}" destId="{77571159-806E-4E4C-A69C-37C6402859D5}" srcOrd="4" destOrd="0" presId="urn:microsoft.com/office/officeart/2005/8/layout/hList7"/>
    <dgm:cxn modelId="{A78FC026-22F5-4D36-99ED-2089EFA2EAA5}" type="presParOf" srcId="{77571159-806E-4E4C-A69C-37C6402859D5}" destId="{3625F6A6-398E-4F24-AFE3-ABA8FE746B2A}" srcOrd="0" destOrd="0" presId="urn:microsoft.com/office/officeart/2005/8/layout/hList7"/>
    <dgm:cxn modelId="{F9A126A6-6253-4A4B-9135-01CDDA090511}" type="presParOf" srcId="{77571159-806E-4E4C-A69C-37C6402859D5}" destId="{3551D7C7-1808-4849-952E-5EF365345452}" srcOrd="1" destOrd="0" presId="urn:microsoft.com/office/officeart/2005/8/layout/hList7"/>
    <dgm:cxn modelId="{F2942871-2C4A-4AC8-9DA9-B7AF222276DA}" type="presParOf" srcId="{77571159-806E-4E4C-A69C-37C6402859D5}" destId="{A80A33DE-0995-4DF2-884F-37385E89EF36}" srcOrd="2" destOrd="0" presId="urn:microsoft.com/office/officeart/2005/8/layout/hList7"/>
    <dgm:cxn modelId="{148B4B3C-C823-40A4-818E-AEEEF368AB38}" type="presParOf" srcId="{77571159-806E-4E4C-A69C-37C6402859D5}" destId="{8A8B27E2-4C76-4929-92E2-D4E949DF47CD}" srcOrd="3" destOrd="0" presId="urn:microsoft.com/office/officeart/2005/8/layout/hList7"/>
    <dgm:cxn modelId="{5707D672-92F8-41E8-8CBD-FE3285F29548}" type="presParOf" srcId="{904423A0-4C86-4F8F-860C-217A67DB69A6}" destId="{5F923F07-50FE-45C4-877C-BB3E5CE9DC55}" srcOrd="5" destOrd="0" presId="urn:microsoft.com/office/officeart/2005/8/layout/hList7"/>
    <dgm:cxn modelId="{14ED38D4-CCD0-4436-9751-AD049EE74B22}" type="presParOf" srcId="{904423A0-4C86-4F8F-860C-217A67DB69A6}" destId="{F3BAE041-D294-47F5-A708-A22C44FD1B72}" srcOrd="6" destOrd="0" presId="urn:microsoft.com/office/officeart/2005/8/layout/hList7"/>
    <dgm:cxn modelId="{60116DA3-CD2B-491D-8719-6414D2AB0F24}" type="presParOf" srcId="{F3BAE041-D294-47F5-A708-A22C44FD1B72}" destId="{D66DB453-5F3A-4D29-8DA6-34583E6B5F92}" srcOrd="0" destOrd="0" presId="urn:microsoft.com/office/officeart/2005/8/layout/hList7"/>
    <dgm:cxn modelId="{AE50B870-9E28-4BDF-B435-8AD3441A0088}" type="presParOf" srcId="{F3BAE041-D294-47F5-A708-A22C44FD1B72}" destId="{CC521747-20B3-46DD-B081-F06C5E6975D4}" srcOrd="1" destOrd="0" presId="urn:microsoft.com/office/officeart/2005/8/layout/hList7"/>
    <dgm:cxn modelId="{25C3A588-8D70-4992-9839-6AFF41E8C69D}" type="presParOf" srcId="{F3BAE041-D294-47F5-A708-A22C44FD1B72}" destId="{90AA8D22-0379-4101-9051-4E72FC134F11}" srcOrd="2" destOrd="0" presId="urn:microsoft.com/office/officeart/2005/8/layout/hList7"/>
    <dgm:cxn modelId="{4A5EC651-291D-4F01-A70E-B2A0F15CB6E7}" type="presParOf" srcId="{F3BAE041-D294-47F5-A708-A22C44FD1B72}" destId="{85304F0D-2AC4-47F6-B21A-8C424AD59F52}"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D52E14F7-5430-4789-9EBE-44CEC88F430F}" type="doc">
      <dgm:prSet loTypeId="urn:microsoft.com/office/officeart/2005/8/layout/cycle8" loCatId="cycle" qsTypeId="urn:microsoft.com/office/officeart/2005/8/quickstyle/simple1" qsCatId="simple" csTypeId="urn:microsoft.com/office/officeart/2005/8/colors/accent1_2" csCatId="accent1" phldr="1"/>
      <dgm:spPr/>
      <dgm:t>
        <a:bodyPr/>
        <a:lstStyle/>
        <a:p>
          <a:endParaRPr lang="zh-CN" altLang="en-US"/>
        </a:p>
      </dgm:t>
    </dgm:pt>
    <dgm:pt modelId="{A49ACED3-D736-49B6-9E43-F351B73D3DE8}">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客观信息原则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不预测 不荐股</a:t>
          </a:r>
          <a:endParaRPr lang="zh-CN" sz="1100" dirty="0"/>
        </a:p>
      </dgm:t>
    </dgm:pt>
    <dgm:pt modelId="{187DE127-1534-4B9E-B724-09FA6F38BAE7}" type="parTrans" cxnId="{8146DAD7-82EC-4B85-A976-AF0B1D9EDE93}">
      <dgm:prSet/>
      <dgm:spPr/>
      <dgm:t>
        <a:bodyPr/>
        <a:lstStyle/>
        <a:p>
          <a:endParaRPr lang="zh-CN" altLang="en-US"/>
        </a:p>
      </dgm:t>
    </dgm:pt>
    <dgm:pt modelId="{D3A44333-6A69-473F-B7BA-19E2F9356887}" type="sibTrans" cxnId="{8146DAD7-82EC-4B85-A976-AF0B1D9EDE93}">
      <dgm:prSet/>
      <dgm:spPr/>
      <dgm:t>
        <a:bodyPr/>
        <a:lstStyle/>
        <a:p>
          <a:endParaRPr lang="zh-CN" altLang="en-US"/>
        </a:p>
      </dgm:t>
    </dgm:pt>
    <dgm:pt modelId="{740005AF-63DC-4483-AEF0-AB4F80A09CCB}">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有效信息原则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700" dirty="0" smtClean="0"/>
            <a:t> </a:t>
          </a:r>
          <a:r>
            <a:rPr lang="zh-CN" sz="1200" dirty="0" smtClean="0"/>
            <a:t>提供有效分析  </a:t>
          </a:r>
          <a:endParaRPr lang="en-US" altLang="zh-CN" sz="1200" dirty="0" smtClean="0"/>
        </a:p>
        <a:p>
          <a:pPr rtl="0"/>
          <a:r>
            <a:rPr lang="zh-CN" sz="1200" dirty="0" smtClean="0"/>
            <a:t>不提供充分分析</a:t>
          </a:r>
          <a:endParaRPr lang="zh-CN" sz="1200" dirty="0"/>
        </a:p>
      </dgm:t>
    </dgm:pt>
    <dgm:pt modelId="{2C709E75-F04A-4933-BE77-26EFFE11B1A0}" type="parTrans" cxnId="{3EB443AE-4979-426C-8F3E-2218944E4D93}">
      <dgm:prSet/>
      <dgm:spPr/>
      <dgm:t>
        <a:bodyPr/>
        <a:lstStyle/>
        <a:p>
          <a:endParaRPr lang="zh-CN" altLang="en-US"/>
        </a:p>
      </dgm:t>
    </dgm:pt>
    <dgm:pt modelId="{7268ECA7-B08A-4222-8550-57D105312175}" type="sibTrans" cxnId="{3EB443AE-4979-426C-8F3E-2218944E4D93}">
      <dgm:prSet/>
      <dgm:spPr/>
      <dgm:t>
        <a:bodyPr/>
        <a:lstStyle/>
        <a:p>
          <a:endParaRPr lang="zh-CN" altLang="en-US"/>
        </a:p>
      </dgm:t>
    </dgm:pt>
    <dgm:pt modelId="{00A66C34-4565-4EA4-B774-A5F166E3DE55}">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有限信息原则   </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提供简单相关性  </a:t>
          </a:r>
          <a:endParaRPr lang="en-US" altLang="zh-CN" sz="1100" dirty="0" smtClean="0"/>
        </a:p>
        <a:p>
          <a:pPr rtl="0"/>
          <a:r>
            <a:rPr lang="zh-CN" sz="1100" dirty="0" smtClean="0"/>
            <a:t>大外延 小内涵 </a:t>
          </a:r>
          <a:endParaRPr lang="en-US" altLang="zh-CN" sz="1100" dirty="0" smtClean="0"/>
        </a:p>
        <a:p>
          <a:pPr rtl="0"/>
          <a:r>
            <a:rPr lang="zh-CN" sz="1100" dirty="0" smtClean="0"/>
            <a:t>保持信息多样性  避免或减小智能信息对市场冲击</a:t>
          </a:r>
          <a:endParaRPr lang="zh-CN" sz="1100" dirty="0"/>
        </a:p>
      </dgm:t>
    </dgm:pt>
    <dgm:pt modelId="{9A299FE0-B17A-4749-BFEC-65314538069F}" type="parTrans" cxnId="{B1F6FFB9-B2A4-4036-91C2-23A6B7994200}">
      <dgm:prSet/>
      <dgm:spPr/>
      <dgm:t>
        <a:bodyPr/>
        <a:lstStyle/>
        <a:p>
          <a:endParaRPr lang="zh-CN" altLang="en-US"/>
        </a:p>
      </dgm:t>
    </dgm:pt>
    <dgm:pt modelId="{639CD7FB-9BE0-48FC-BB20-26FD103150A9}" type="sibTrans" cxnId="{B1F6FFB9-B2A4-4036-91C2-23A6B7994200}">
      <dgm:prSet/>
      <dgm:spPr/>
      <dgm:t>
        <a:bodyPr/>
        <a:lstStyle/>
        <a:p>
          <a:endParaRPr lang="zh-CN" altLang="en-US"/>
        </a:p>
      </dgm:t>
    </dgm:pt>
    <dgm:pt modelId="{B035F4EB-FFAE-4AFE-823B-91CD5B503E0D}">
      <dgm:prSet custT="1"/>
      <dgm:spPr/>
      <dgm:t>
        <a:bodyPr/>
        <a:lstStyle/>
        <a:p>
          <a:pPr rtl="0"/>
          <a:r>
            <a:rPr lang="zh-CN" sz="1600" dirty="0" smtClean="0">
              <a:solidFill>
                <a:srgbClr val="FF0000"/>
              </a:solidFill>
              <a:latin typeface="黑体" panose="02010609060101010101" pitchFamily="49" charset="-122"/>
              <a:ea typeface="黑体" panose="02010609060101010101" pitchFamily="49" charset="-122"/>
            </a:rPr>
            <a:t>市场容量原则</a:t>
          </a:r>
          <a:endParaRPr lang="en-US" altLang="zh-CN" sz="1600" dirty="0" smtClean="0">
            <a:solidFill>
              <a:srgbClr val="FF0000"/>
            </a:solidFill>
            <a:latin typeface="黑体" panose="02010609060101010101" pitchFamily="49" charset="-122"/>
            <a:ea typeface="黑体" panose="02010609060101010101" pitchFamily="49" charset="-122"/>
          </a:endParaRPr>
        </a:p>
        <a:p>
          <a:pPr rtl="0"/>
          <a:r>
            <a:rPr lang="zh-CN" sz="1100" dirty="0" smtClean="0"/>
            <a:t>   智能信息策略限量供应客户 控制参与者数量 避免“测不准” 原理的影响</a:t>
          </a:r>
          <a:endParaRPr lang="zh-CN" sz="1100" dirty="0"/>
        </a:p>
      </dgm:t>
    </dgm:pt>
    <dgm:pt modelId="{E4186DDF-1681-4863-8398-EDB950B9F769}" type="parTrans" cxnId="{54FBD435-67F7-43A1-A845-B1640B25DBD3}">
      <dgm:prSet/>
      <dgm:spPr/>
      <dgm:t>
        <a:bodyPr/>
        <a:lstStyle/>
        <a:p>
          <a:endParaRPr lang="zh-CN" altLang="en-US"/>
        </a:p>
      </dgm:t>
    </dgm:pt>
    <dgm:pt modelId="{342F6F4E-D7A7-44DD-B0E0-5D30771234A1}" type="sibTrans" cxnId="{54FBD435-67F7-43A1-A845-B1640B25DBD3}">
      <dgm:prSet/>
      <dgm:spPr/>
      <dgm:t>
        <a:bodyPr/>
        <a:lstStyle/>
        <a:p>
          <a:endParaRPr lang="zh-CN" altLang="en-US"/>
        </a:p>
      </dgm:t>
    </dgm:pt>
    <dgm:pt modelId="{57720699-CB23-4B54-B3DA-08036303C170}" type="pres">
      <dgm:prSet presAssocID="{D52E14F7-5430-4789-9EBE-44CEC88F430F}" presName="compositeShape" presStyleCnt="0">
        <dgm:presLayoutVars>
          <dgm:chMax val="7"/>
          <dgm:dir/>
          <dgm:resizeHandles val="exact"/>
        </dgm:presLayoutVars>
      </dgm:prSet>
      <dgm:spPr/>
      <dgm:t>
        <a:bodyPr/>
        <a:lstStyle/>
        <a:p>
          <a:endParaRPr lang="zh-CN" altLang="en-US"/>
        </a:p>
      </dgm:t>
    </dgm:pt>
    <dgm:pt modelId="{260831AF-852C-43CC-8CFA-DB173D3AB2EC}" type="pres">
      <dgm:prSet presAssocID="{D52E14F7-5430-4789-9EBE-44CEC88F430F}" presName="wedge1" presStyleLbl="node1" presStyleIdx="0" presStyleCnt="4"/>
      <dgm:spPr/>
      <dgm:t>
        <a:bodyPr/>
        <a:lstStyle/>
        <a:p>
          <a:endParaRPr lang="zh-CN" altLang="en-US"/>
        </a:p>
      </dgm:t>
    </dgm:pt>
    <dgm:pt modelId="{4C4B6893-3CF0-4BEB-BA55-854C53D5DA1C}" type="pres">
      <dgm:prSet presAssocID="{D52E14F7-5430-4789-9EBE-44CEC88F430F}" presName="dummy1a" presStyleCnt="0"/>
      <dgm:spPr/>
    </dgm:pt>
    <dgm:pt modelId="{C9124EE2-3053-4B39-A52D-A1BCB4D15FC1}" type="pres">
      <dgm:prSet presAssocID="{D52E14F7-5430-4789-9EBE-44CEC88F430F}" presName="dummy1b" presStyleCnt="0"/>
      <dgm:spPr/>
    </dgm:pt>
    <dgm:pt modelId="{BDF4C6AB-9566-43B8-81D6-25E544FDD2B2}" type="pres">
      <dgm:prSet presAssocID="{D52E14F7-5430-4789-9EBE-44CEC88F430F}" presName="wedge1Tx" presStyleLbl="node1" presStyleIdx="0" presStyleCnt="4">
        <dgm:presLayoutVars>
          <dgm:chMax val="0"/>
          <dgm:chPref val="0"/>
          <dgm:bulletEnabled val="1"/>
        </dgm:presLayoutVars>
      </dgm:prSet>
      <dgm:spPr/>
      <dgm:t>
        <a:bodyPr/>
        <a:lstStyle/>
        <a:p>
          <a:endParaRPr lang="zh-CN" altLang="en-US"/>
        </a:p>
      </dgm:t>
    </dgm:pt>
    <dgm:pt modelId="{684FDE53-6487-479D-AE9D-F7F78DA65F7A}" type="pres">
      <dgm:prSet presAssocID="{D52E14F7-5430-4789-9EBE-44CEC88F430F}" presName="wedge2" presStyleLbl="node1" presStyleIdx="1" presStyleCnt="4"/>
      <dgm:spPr/>
      <dgm:t>
        <a:bodyPr/>
        <a:lstStyle/>
        <a:p>
          <a:endParaRPr lang="zh-CN" altLang="en-US"/>
        </a:p>
      </dgm:t>
    </dgm:pt>
    <dgm:pt modelId="{6849D111-B330-4E45-A491-B240499434AF}" type="pres">
      <dgm:prSet presAssocID="{D52E14F7-5430-4789-9EBE-44CEC88F430F}" presName="dummy2a" presStyleCnt="0"/>
      <dgm:spPr/>
    </dgm:pt>
    <dgm:pt modelId="{AAA9CCBA-B2F8-48DD-8E1C-7BDC603CEF69}" type="pres">
      <dgm:prSet presAssocID="{D52E14F7-5430-4789-9EBE-44CEC88F430F}" presName="dummy2b" presStyleCnt="0"/>
      <dgm:spPr/>
    </dgm:pt>
    <dgm:pt modelId="{2E961746-B0F5-4452-A467-0AFF248F6C3F}" type="pres">
      <dgm:prSet presAssocID="{D52E14F7-5430-4789-9EBE-44CEC88F430F}" presName="wedge2Tx" presStyleLbl="node1" presStyleIdx="1" presStyleCnt="4">
        <dgm:presLayoutVars>
          <dgm:chMax val="0"/>
          <dgm:chPref val="0"/>
          <dgm:bulletEnabled val="1"/>
        </dgm:presLayoutVars>
      </dgm:prSet>
      <dgm:spPr/>
      <dgm:t>
        <a:bodyPr/>
        <a:lstStyle/>
        <a:p>
          <a:endParaRPr lang="zh-CN" altLang="en-US"/>
        </a:p>
      </dgm:t>
    </dgm:pt>
    <dgm:pt modelId="{2A3E4BD2-3120-4729-9BA3-008A2DC11830}" type="pres">
      <dgm:prSet presAssocID="{D52E14F7-5430-4789-9EBE-44CEC88F430F}" presName="wedge3" presStyleLbl="node1" presStyleIdx="2" presStyleCnt="4"/>
      <dgm:spPr/>
      <dgm:t>
        <a:bodyPr/>
        <a:lstStyle/>
        <a:p>
          <a:endParaRPr lang="zh-CN" altLang="en-US"/>
        </a:p>
      </dgm:t>
    </dgm:pt>
    <dgm:pt modelId="{3DB02F14-F6D7-490A-A10D-FE8E9E7B2DF8}" type="pres">
      <dgm:prSet presAssocID="{D52E14F7-5430-4789-9EBE-44CEC88F430F}" presName="dummy3a" presStyleCnt="0"/>
      <dgm:spPr/>
    </dgm:pt>
    <dgm:pt modelId="{F0AD90C1-A06C-4733-9B3C-03F991FA1828}" type="pres">
      <dgm:prSet presAssocID="{D52E14F7-5430-4789-9EBE-44CEC88F430F}" presName="dummy3b" presStyleCnt="0"/>
      <dgm:spPr/>
    </dgm:pt>
    <dgm:pt modelId="{9CA61747-271E-4EF3-9D76-7B2899804E97}" type="pres">
      <dgm:prSet presAssocID="{D52E14F7-5430-4789-9EBE-44CEC88F430F}" presName="wedge3Tx" presStyleLbl="node1" presStyleIdx="2" presStyleCnt="4">
        <dgm:presLayoutVars>
          <dgm:chMax val="0"/>
          <dgm:chPref val="0"/>
          <dgm:bulletEnabled val="1"/>
        </dgm:presLayoutVars>
      </dgm:prSet>
      <dgm:spPr/>
      <dgm:t>
        <a:bodyPr/>
        <a:lstStyle/>
        <a:p>
          <a:endParaRPr lang="zh-CN" altLang="en-US"/>
        </a:p>
      </dgm:t>
    </dgm:pt>
    <dgm:pt modelId="{6FB84791-BCF1-4CA0-A981-6092EED61245}" type="pres">
      <dgm:prSet presAssocID="{D52E14F7-5430-4789-9EBE-44CEC88F430F}" presName="wedge4" presStyleLbl="node1" presStyleIdx="3" presStyleCnt="4"/>
      <dgm:spPr/>
      <dgm:t>
        <a:bodyPr/>
        <a:lstStyle/>
        <a:p>
          <a:endParaRPr lang="zh-CN" altLang="en-US"/>
        </a:p>
      </dgm:t>
    </dgm:pt>
    <dgm:pt modelId="{BB3348B2-7883-4238-872E-C950152DD3AF}" type="pres">
      <dgm:prSet presAssocID="{D52E14F7-5430-4789-9EBE-44CEC88F430F}" presName="dummy4a" presStyleCnt="0"/>
      <dgm:spPr/>
    </dgm:pt>
    <dgm:pt modelId="{333C0159-2AA7-44D2-85FC-EB5C56A2518D}" type="pres">
      <dgm:prSet presAssocID="{D52E14F7-5430-4789-9EBE-44CEC88F430F}" presName="dummy4b" presStyleCnt="0"/>
      <dgm:spPr/>
    </dgm:pt>
    <dgm:pt modelId="{692F6DA6-F5A6-44EB-B5A4-6EC30F46552E}" type="pres">
      <dgm:prSet presAssocID="{D52E14F7-5430-4789-9EBE-44CEC88F430F}" presName="wedge4Tx" presStyleLbl="node1" presStyleIdx="3" presStyleCnt="4">
        <dgm:presLayoutVars>
          <dgm:chMax val="0"/>
          <dgm:chPref val="0"/>
          <dgm:bulletEnabled val="1"/>
        </dgm:presLayoutVars>
      </dgm:prSet>
      <dgm:spPr/>
      <dgm:t>
        <a:bodyPr/>
        <a:lstStyle/>
        <a:p>
          <a:endParaRPr lang="zh-CN" altLang="en-US"/>
        </a:p>
      </dgm:t>
    </dgm:pt>
    <dgm:pt modelId="{7BBCE062-7D5F-4FA4-9160-6F36A7489DDC}" type="pres">
      <dgm:prSet presAssocID="{D3A44333-6A69-473F-B7BA-19E2F9356887}" presName="arrowWedge1" presStyleLbl="fgSibTrans2D1" presStyleIdx="0" presStyleCnt="4"/>
      <dgm:spPr/>
    </dgm:pt>
    <dgm:pt modelId="{81A81FE5-9452-43B1-AC0E-17155983948A}" type="pres">
      <dgm:prSet presAssocID="{7268ECA7-B08A-4222-8550-57D105312175}" presName="arrowWedge2" presStyleLbl="fgSibTrans2D1" presStyleIdx="1" presStyleCnt="4"/>
      <dgm:spPr/>
    </dgm:pt>
    <dgm:pt modelId="{B51D39E9-5196-40E1-ADF4-026B8A4FD1DF}" type="pres">
      <dgm:prSet presAssocID="{639CD7FB-9BE0-48FC-BB20-26FD103150A9}" presName="arrowWedge3" presStyleLbl="fgSibTrans2D1" presStyleIdx="2" presStyleCnt="4"/>
      <dgm:spPr/>
    </dgm:pt>
    <dgm:pt modelId="{D90A2588-7220-43ED-9077-C6C16E0288D3}" type="pres">
      <dgm:prSet presAssocID="{342F6F4E-D7A7-44DD-B0E0-5D30771234A1}" presName="arrowWedge4" presStyleLbl="fgSibTrans2D1" presStyleIdx="3" presStyleCnt="4"/>
      <dgm:spPr/>
    </dgm:pt>
  </dgm:ptLst>
  <dgm:cxnLst>
    <dgm:cxn modelId="{69F609D1-19E4-4DA7-BE77-87759AFFFEC7}" type="presOf" srcId="{00A66C34-4565-4EA4-B774-A5F166E3DE55}" destId="{9CA61747-271E-4EF3-9D76-7B2899804E97}" srcOrd="1" destOrd="0" presId="urn:microsoft.com/office/officeart/2005/8/layout/cycle8"/>
    <dgm:cxn modelId="{3EB443AE-4979-426C-8F3E-2218944E4D93}" srcId="{D52E14F7-5430-4789-9EBE-44CEC88F430F}" destId="{740005AF-63DC-4483-AEF0-AB4F80A09CCB}" srcOrd="1" destOrd="0" parTransId="{2C709E75-F04A-4933-BE77-26EFFE11B1A0}" sibTransId="{7268ECA7-B08A-4222-8550-57D105312175}"/>
    <dgm:cxn modelId="{54FBD435-67F7-43A1-A845-B1640B25DBD3}" srcId="{D52E14F7-5430-4789-9EBE-44CEC88F430F}" destId="{B035F4EB-FFAE-4AFE-823B-91CD5B503E0D}" srcOrd="3" destOrd="0" parTransId="{E4186DDF-1681-4863-8398-EDB950B9F769}" sibTransId="{342F6F4E-D7A7-44DD-B0E0-5D30771234A1}"/>
    <dgm:cxn modelId="{C0C0A16E-F0D9-4611-AAF7-F4244DC62643}" type="presOf" srcId="{740005AF-63DC-4483-AEF0-AB4F80A09CCB}" destId="{684FDE53-6487-479D-AE9D-F7F78DA65F7A}" srcOrd="0" destOrd="0" presId="urn:microsoft.com/office/officeart/2005/8/layout/cycle8"/>
    <dgm:cxn modelId="{F8846B9B-F309-46DE-B8EE-F65FBC29ADE5}" type="presOf" srcId="{A49ACED3-D736-49B6-9E43-F351B73D3DE8}" destId="{BDF4C6AB-9566-43B8-81D6-25E544FDD2B2}" srcOrd="1" destOrd="0" presId="urn:microsoft.com/office/officeart/2005/8/layout/cycle8"/>
    <dgm:cxn modelId="{79B4931E-EA22-443D-9741-680A37D783B1}" type="presOf" srcId="{B035F4EB-FFAE-4AFE-823B-91CD5B503E0D}" destId="{6FB84791-BCF1-4CA0-A981-6092EED61245}" srcOrd="0" destOrd="0" presId="urn:microsoft.com/office/officeart/2005/8/layout/cycle8"/>
    <dgm:cxn modelId="{9A8EC28D-E9D7-4847-9ED4-001034468A60}" type="presOf" srcId="{D52E14F7-5430-4789-9EBE-44CEC88F430F}" destId="{57720699-CB23-4B54-B3DA-08036303C170}" srcOrd="0" destOrd="0" presId="urn:microsoft.com/office/officeart/2005/8/layout/cycle8"/>
    <dgm:cxn modelId="{B1F6FFB9-B2A4-4036-91C2-23A6B7994200}" srcId="{D52E14F7-5430-4789-9EBE-44CEC88F430F}" destId="{00A66C34-4565-4EA4-B774-A5F166E3DE55}" srcOrd="2" destOrd="0" parTransId="{9A299FE0-B17A-4749-BFEC-65314538069F}" sibTransId="{639CD7FB-9BE0-48FC-BB20-26FD103150A9}"/>
    <dgm:cxn modelId="{B53358E1-6890-4F35-87DD-154DA2BE6E30}" type="presOf" srcId="{740005AF-63DC-4483-AEF0-AB4F80A09CCB}" destId="{2E961746-B0F5-4452-A467-0AFF248F6C3F}" srcOrd="1" destOrd="0" presId="urn:microsoft.com/office/officeart/2005/8/layout/cycle8"/>
    <dgm:cxn modelId="{8146DAD7-82EC-4B85-A976-AF0B1D9EDE93}" srcId="{D52E14F7-5430-4789-9EBE-44CEC88F430F}" destId="{A49ACED3-D736-49B6-9E43-F351B73D3DE8}" srcOrd="0" destOrd="0" parTransId="{187DE127-1534-4B9E-B724-09FA6F38BAE7}" sibTransId="{D3A44333-6A69-473F-B7BA-19E2F9356887}"/>
    <dgm:cxn modelId="{10831A37-0711-4D30-B774-7A3B997B484D}" type="presOf" srcId="{B035F4EB-FFAE-4AFE-823B-91CD5B503E0D}" destId="{692F6DA6-F5A6-44EB-B5A4-6EC30F46552E}" srcOrd="1" destOrd="0" presId="urn:microsoft.com/office/officeart/2005/8/layout/cycle8"/>
    <dgm:cxn modelId="{7D45A2E2-BAD1-4179-99BD-90160BDF86D6}" type="presOf" srcId="{A49ACED3-D736-49B6-9E43-F351B73D3DE8}" destId="{260831AF-852C-43CC-8CFA-DB173D3AB2EC}" srcOrd="0" destOrd="0" presId="urn:microsoft.com/office/officeart/2005/8/layout/cycle8"/>
    <dgm:cxn modelId="{8A1BB08C-C6D1-4579-A429-1331F6DF0592}" type="presOf" srcId="{00A66C34-4565-4EA4-B774-A5F166E3DE55}" destId="{2A3E4BD2-3120-4729-9BA3-008A2DC11830}" srcOrd="0" destOrd="0" presId="urn:microsoft.com/office/officeart/2005/8/layout/cycle8"/>
    <dgm:cxn modelId="{D5276F3D-9AED-4C1A-AC6F-F720CFB1BDE0}" type="presParOf" srcId="{57720699-CB23-4B54-B3DA-08036303C170}" destId="{260831AF-852C-43CC-8CFA-DB173D3AB2EC}" srcOrd="0" destOrd="0" presId="urn:microsoft.com/office/officeart/2005/8/layout/cycle8"/>
    <dgm:cxn modelId="{3E9393FB-43D1-4307-9A04-8852B8FE0046}" type="presParOf" srcId="{57720699-CB23-4B54-B3DA-08036303C170}" destId="{4C4B6893-3CF0-4BEB-BA55-854C53D5DA1C}" srcOrd="1" destOrd="0" presId="urn:microsoft.com/office/officeart/2005/8/layout/cycle8"/>
    <dgm:cxn modelId="{99F2B64C-AA73-4BB8-8C2C-EE881D69E46D}" type="presParOf" srcId="{57720699-CB23-4B54-B3DA-08036303C170}" destId="{C9124EE2-3053-4B39-A52D-A1BCB4D15FC1}" srcOrd="2" destOrd="0" presId="urn:microsoft.com/office/officeart/2005/8/layout/cycle8"/>
    <dgm:cxn modelId="{76F89686-5136-4108-BDB3-7DBCB8240B89}" type="presParOf" srcId="{57720699-CB23-4B54-B3DA-08036303C170}" destId="{BDF4C6AB-9566-43B8-81D6-25E544FDD2B2}" srcOrd="3" destOrd="0" presId="urn:microsoft.com/office/officeart/2005/8/layout/cycle8"/>
    <dgm:cxn modelId="{D4FCA1EB-15B8-4AC5-AD3D-CD6F4911F42F}" type="presParOf" srcId="{57720699-CB23-4B54-B3DA-08036303C170}" destId="{684FDE53-6487-479D-AE9D-F7F78DA65F7A}" srcOrd="4" destOrd="0" presId="urn:microsoft.com/office/officeart/2005/8/layout/cycle8"/>
    <dgm:cxn modelId="{2317F61E-6C46-48F4-B606-3142B794AEB2}" type="presParOf" srcId="{57720699-CB23-4B54-B3DA-08036303C170}" destId="{6849D111-B330-4E45-A491-B240499434AF}" srcOrd="5" destOrd="0" presId="urn:microsoft.com/office/officeart/2005/8/layout/cycle8"/>
    <dgm:cxn modelId="{B4B2D541-0DD6-434D-B499-A8FAFEB5EE88}" type="presParOf" srcId="{57720699-CB23-4B54-B3DA-08036303C170}" destId="{AAA9CCBA-B2F8-48DD-8E1C-7BDC603CEF69}" srcOrd="6" destOrd="0" presId="urn:microsoft.com/office/officeart/2005/8/layout/cycle8"/>
    <dgm:cxn modelId="{AC850727-920A-43F1-BD09-C98606D88DF6}" type="presParOf" srcId="{57720699-CB23-4B54-B3DA-08036303C170}" destId="{2E961746-B0F5-4452-A467-0AFF248F6C3F}" srcOrd="7" destOrd="0" presId="urn:microsoft.com/office/officeart/2005/8/layout/cycle8"/>
    <dgm:cxn modelId="{8D4D28C1-768A-4AFB-9BAC-F0631C76EDC7}" type="presParOf" srcId="{57720699-CB23-4B54-B3DA-08036303C170}" destId="{2A3E4BD2-3120-4729-9BA3-008A2DC11830}" srcOrd="8" destOrd="0" presId="urn:microsoft.com/office/officeart/2005/8/layout/cycle8"/>
    <dgm:cxn modelId="{966A03B4-CDD3-43FD-BDA6-CF107675664C}" type="presParOf" srcId="{57720699-CB23-4B54-B3DA-08036303C170}" destId="{3DB02F14-F6D7-490A-A10D-FE8E9E7B2DF8}" srcOrd="9" destOrd="0" presId="urn:microsoft.com/office/officeart/2005/8/layout/cycle8"/>
    <dgm:cxn modelId="{16D46608-FDD8-4C6B-A40F-AFA2919719AD}" type="presParOf" srcId="{57720699-CB23-4B54-B3DA-08036303C170}" destId="{F0AD90C1-A06C-4733-9B3C-03F991FA1828}" srcOrd="10" destOrd="0" presId="urn:microsoft.com/office/officeart/2005/8/layout/cycle8"/>
    <dgm:cxn modelId="{2C8459C2-D79F-4EA0-A736-734EE1C63771}" type="presParOf" srcId="{57720699-CB23-4B54-B3DA-08036303C170}" destId="{9CA61747-271E-4EF3-9D76-7B2899804E97}" srcOrd="11" destOrd="0" presId="urn:microsoft.com/office/officeart/2005/8/layout/cycle8"/>
    <dgm:cxn modelId="{A23876EC-960D-45E0-890B-AF5695D65E2F}" type="presParOf" srcId="{57720699-CB23-4B54-B3DA-08036303C170}" destId="{6FB84791-BCF1-4CA0-A981-6092EED61245}" srcOrd="12" destOrd="0" presId="urn:microsoft.com/office/officeart/2005/8/layout/cycle8"/>
    <dgm:cxn modelId="{755B5ED4-33A6-472F-B870-E9758A82C6DF}" type="presParOf" srcId="{57720699-CB23-4B54-B3DA-08036303C170}" destId="{BB3348B2-7883-4238-872E-C950152DD3AF}" srcOrd="13" destOrd="0" presId="urn:microsoft.com/office/officeart/2005/8/layout/cycle8"/>
    <dgm:cxn modelId="{69CB2916-0C57-4980-BC51-A01354D8E1D6}" type="presParOf" srcId="{57720699-CB23-4B54-B3DA-08036303C170}" destId="{333C0159-2AA7-44D2-85FC-EB5C56A2518D}" srcOrd="14" destOrd="0" presId="urn:microsoft.com/office/officeart/2005/8/layout/cycle8"/>
    <dgm:cxn modelId="{420FBAF0-8343-452C-AD44-8651EE113613}" type="presParOf" srcId="{57720699-CB23-4B54-B3DA-08036303C170}" destId="{692F6DA6-F5A6-44EB-B5A4-6EC30F46552E}" srcOrd="15" destOrd="0" presId="urn:microsoft.com/office/officeart/2005/8/layout/cycle8"/>
    <dgm:cxn modelId="{8687A4E4-11D1-4078-B117-65EC99E28664}" type="presParOf" srcId="{57720699-CB23-4B54-B3DA-08036303C170}" destId="{7BBCE062-7D5F-4FA4-9160-6F36A7489DDC}" srcOrd="16" destOrd="0" presId="urn:microsoft.com/office/officeart/2005/8/layout/cycle8"/>
    <dgm:cxn modelId="{993863F3-26B4-4296-A9F0-FF3F511DB440}" type="presParOf" srcId="{57720699-CB23-4B54-B3DA-08036303C170}" destId="{81A81FE5-9452-43B1-AC0E-17155983948A}" srcOrd="17" destOrd="0" presId="urn:microsoft.com/office/officeart/2005/8/layout/cycle8"/>
    <dgm:cxn modelId="{2D90990D-1FB2-42CE-8FB0-7EAC1A0111AE}" type="presParOf" srcId="{57720699-CB23-4B54-B3DA-08036303C170}" destId="{B51D39E9-5196-40E1-ADF4-026B8A4FD1DF}" srcOrd="18" destOrd="0" presId="urn:microsoft.com/office/officeart/2005/8/layout/cycle8"/>
    <dgm:cxn modelId="{7186D71B-45FC-4840-8B01-13E3D52ED496}" type="presParOf" srcId="{57720699-CB23-4B54-B3DA-08036303C170}" destId="{D90A2588-7220-43ED-9077-C6C16E0288D3}" srcOrd="19" destOrd="0" presId="urn:microsoft.com/office/officeart/2005/8/layout/cycle8"/>
  </dgm:cxnLst>
  <dgm:bg>
    <a:solidFill>
      <a:schemeClr val="tx1"/>
    </a:solidFill>
    <a:effectLst>
      <a:outerShdw blurRad="50800" dist="38100" dir="13500000" algn="br" rotWithShape="0">
        <a:prstClr val="black">
          <a:alpha val="40000"/>
        </a:prstClr>
      </a:outerShdw>
    </a:effect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56A943-E70D-4B92-90FE-7391A0118C26}" type="doc">
      <dgm:prSet loTypeId="urn:microsoft.com/office/officeart/2005/8/layout/gear1" loCatId="cycle" qsTypeId="urn:microsoft.com/office/officeart/2005/8/quickstyle/simple1" qsCatId="simple" csTypeId="urn:microsoft.com/office/officeart/2005/8/colors/accent1_2" csCatId="accent1" phldr="1"/>
      <dgm:spPr/>
      <dgm:t>
        <a:bodyPr/>
        <a:lstStyle/>
        <a:p>
          <a:endParaRPr lang="zh-CN" altLang="en-US"/>
        </a:p>
      </dgm:t>
    </dgm:pt>
    <dgm:pt modelId="{212B17BE-4D75-4565-94D8-1AE1BD4BB18E}">
      <dgm:prSet custT="1"/>
      <dgm:spPr/>
      <dgm:t>
        <a:bodyPr/>
        <a:lstStyle/>
        <a:p>
          <a:pPr rtl="0"/>
          <a:r>
            <a:rPr lang="en-US" sz="2800" dirty="0" smtClean="0">
              <a:solidFill>
                <a:srgbClr val="FF0000"/>
              </a:solidFill>
              <a:latin typeface="黑体" panose="02010609060101010101" pitchFamily="49" charset="-122"/>
              <a:ea typeface="黑体" panose="02010609060101010101" pitchFamily="49" charset="-122"/>
            </a:rPr>
            <a:t>1000</a:t>
          </a:r>
          <a:r>
            <a:rPr lang="zh-CN" sz="2800" dirty="0" smtClean="0">
              <a:solidFill>
                <a:srgbClr val="FF0000"/>
              </a:solidFill>
              <a:latin typeface="黑体" panose="02010609060101010101" pitchFamily="49" charset="-122"/>
              <a:ea typeface="黑体" panose="02010609060101010101" pitchFamily="49" charset="-122"/>
            </a:rPr>
            <a:t>万</a:t>
          </a:r>
          <a:endParaRPr lang="en-US" altLang="zh-CN" sz="2800" dirty="0" smtClean="0">
            <a:solidFill>
              <a:srgbClr val="FF0000"/>
            </a:solidFill>
            <a:latin typeface="黑体" panose="02010609060101010101" pitchFamily="49" charset="-122"/>
            <a:ea typeface="黑体" panose="02010609060101010101" pitchFamily="49" charset="-122"/>
          </a:endParaRPr>
        </a:p>
        <a:p>
          <a:pPr rtl="0"/>
          <a:r>
            <a:rPr lang="zh-CN" sz="1600" dirty="0" smtClean="0"/>
            <a:t>月活跃用户</a:t>
          </a:r>
          <a:endParaRPr lang="zh-CN" sz="1600" dirty="0"/>
        </a:p>
      </dgm:t>
    </dgm:pt>
    <dgm:pt modelId="{C8A5D9FB-DE13-4764-90D4-2C7E9210BAB2}" type="parTrans" cxnId="{FA1B7B2A-39A7-44B0-B37C-CF59263EF324}">
      <dgm:prSet/>
      <dgm:spPr/>
      <dgm:t>
        <a:bodyPr/>
        <a:lstStyle/>
        <a:p>
          <a:endParaRPr lang="zh-CN" altLang="en-US"/>
        </a:p>
      </dgm:t>
    </dgm:pt>
    <dgm:pt modelId="{9F899E2C-9C25-4624-8321-E9E8FF33A26B}" type="sibTrans" cxnId="{FA1B7B2A-39A7-44B0-B37C-CF59263EF324}">
      <dgm:prSet/>
      <dgm:spPr/>
      <dgm:t>
        <a:bodyPr/>
        <a:lstStyle/>
        <a:p>
          <a:endParaRPr lang="zh-CN" altLang="en-US"/>
        </a:p>
      </dgm:t>
    </dgm:pt>
    <dgm:pt modelId="{57739F37-3823-4CB8-807A-782B1530D5CF}">
      <dgm:prSet custT="1"/>
      <dgm:spPr/>
      <dgm:t>
        <a:bodyPr/>
        <a:lstStyle/>
        <a:p>
          <a:pPr rtl="0"/>
          <a:r>
            <a:rPr lang="en-US" sz="2000" dirty="0" smtClean="0">
              <a:solidFill>
                <a:srgbClr val="FF0000"/>
              </a:solidFill>
            </a:rPr>
            <a:t>100</a:t>
          </a:r>
          <a:r>
            <a:rPr lang="zh-CN" sz="2000" dirty="0" smtClean="0">
              <a:solidFill>
                <a:srgbClr val="FF0000"/>
              </a:solidFill>
            </a:rPr>
            <a:t>万</a:t>
          </a:r>
          <a:endParaRPr lang="en-US" altLang="zh-CN" sz="2000" dirty="0" smtClean="0">
            <a:solidFill>
              <a:srgbClr val="FF0000"/>
            </a:solidFill>
          </a:endParaRPr>
        </a:p>
        <a:p>
          <a:pPr rtl="0"/>
          <a:r>
            <a:rPr lang="zh-CN" sz="1500" dirty="0" smtClean="0"/>
            <a:t>日付费用户</a:t>
          </a:r>
          <a:endParaRPr lang="zh-CN" sz="1500" dirty="0"/>
        </a:p>
      </dgm:t>
    </dgm:pt>
    <dgm:pt modelId="{3089D19F-8404-45F7-ACF0-956548D5B090}" type="parTrans" cxnId="{5DB7DAFA-E4CB-4017-9466-693F1CC6041D}">
      <dgm:prSet/>
      <dgm:spPr/>
      <dgm:t>
        <a:bodyPr/>
        <a:lstStyle/>
        <a:p>
          <a:endParaRPr lang="zh-CN" altLang="en-US"/>
        </a:p>
      </dgm:t>
    </dgm:pt>
    <dgm:pt modelId="{3FE43356-F0FB-4907-AE83-8C646141719F}" type="sibTrans" cxnId="{5DB7DAFA-E4CB-4017-9466-693F1CC6041D}">
      <dgm:prSet/>
      <dgm:spPr/>
      <dgm:t>
        <a:bodyPr/>
        <a:lstStyle/>
        <a:p>
          <a:endParaRPr lang="zh-CN" altLang="en-US"/>
        </a:p>
      </dgm:t>
    </dgm:pt>
    <dgm:pt modelId="{80342FFD-F99D-41E5-835F-D1171125ABCA}">
      <dgm:prSet/>
      <dgm:spPr/>
      <dgm:t>
        <a:bodyPr/>
        <a:lstStyle/>
        <a:p>
          <a:pPr rtl="0"/>
          <a:r>
            <a:rPr lang="en-US" dirty="0" smtClean="0">
              <a:solidFill>
                <a:srgbClr val="FF0000"/>
              </a:solidFill>
              <a:latin typeface="黑体" panose="02010609060101010101" pitchFamily="49" charset="-122"/>
              <a:ea typeface="黑体" panose="02010609060101010101" pitchFamily="49" charset="-122"/>
            </a:rPr>
            <a:t>2</a:t>
          </a:r>
          <a:r>
            <a:rPr lang="zh-CN" dirty="0" smtClean="0">
              <a:solidFill>
                <a:srgbClr val="FF0000"/>
              </a:solidFill>
              <a:latin typeface="黑体" panose="02010609060101010101" pitchFamily="49" charset="-122"/>
              <a:ea typeface="黑体" panose="02010609060101010101" pitchFamily="49" charset="-122"/>
            </a:rPr>
            <a:t>元</a:t>
          </a:r>
          <a:r>
            <a:rPr lang="en-US" dirty="0" smtClean="0">
              <a:solidFill>
                <a:srgbClr val="FF0000"/>
              </a:solidFill>
              <a:latin typeface="黑体" panose="02010609060101010101" pitchFamily="49" charset="-122"/>
              <a:ea typeface="黑体" panose="02010609060101010101" pitchFamily="49" charset="-122"/>
            </a:rPr>
            <a:t>/</a:t>
          </a:r>
          <a:r>
            <a:rPr lang="zh-CN" dirty="0" smtClean="0">
              <a:solidFill>
                <a:srgbClr val="FF0000"/>
              </a:solidFill>
              <a:latin typeface="黑体" panose="02010609060101010101" pitchFamily="49" charset="-122"/>
              <a:ea typeface="黑体" panose="02010609060101010101" pitchFamily="49" charset="-122"/>
            </a:rPr>
            <a:t>日</a:t>
          </a:r>
          <a:r>
            <a:rPr lang="zh-CN" dirty="0" smtClean="0"/>
            <a:t>订阅一维</a:t>
          </a:r>
          <a:r>
            <a:rPr lang="zh-CN" altLang="en-US" dirty="0" smtClean="0"/>
            <a:t>智能信息</a:t>
          </a:r>
          <a:endParaRPr lang="zh-CN" dirty="0"/>
        </a:p>
      </dgm:t>
    </dgm:pt>
    <dgm:pt modelId="{4C49997B-E2A5-4190-A5A2-301C939CE4BD}" type="parTrans" cxnId="{2045BDE7-225D-4856-B203-87E0356F9EC3}">
      <dgm:prSet/>
      <dgm:spPr/>
      <dgm:t>
        <a:bodyPr/>
        <a:lstStyle/>
        <a:p>
          <a:endParaRPr lang="zh-CN" altLang="en-US"/>
        </a:p>
      </dgm:t>
    </dgm:pt>
    <dgm:pt modelId="{58E6A31D-7930-4C27-BE7E-E43D9101F04A}" type="sibTrans" cxnId="{2045BDE7-225D-4856-B203-87E0356F9EC3}">
      <dgm:prSet/>
      <dgm:spPr/>
      <dgm:t>
        <a:bodyPr/>
        <a:lstStyle/>
        <a:p>
          <a:endParaRPr lang="zh-CN" altLang="en-US"/>
        </a:p>
      </dgm:t>
    </dgm:pt>
    <dgm:pt modelId="{37B609B6-F95F-450E-AC03-7F8B7434217C}" type="pres">
      <dgm:prSet presAssocID="{3C56A943-E70D-4B92-90FE-7391A0118C26}" presName="composite" presStyleCnt="0">
        <dgm:presLayoutVars>
          <dgm:chMax val="3"/>
          <dgm:animLvl val="lvl"/>
          <dgm:resizeHandles val="exact"/>
        </dgm:presLayoutVars>
      </dgm:prSet>
      <dgm:spPr/>
      <dgm:t>
        <a:bodyPr/>
        <a:lstStyle/>
        <a:p>
          <a:endParaRPr lang="zh-CN" altLang="en-US"/>
        </a:p>
      </dgm:t>
    </dgm:pt>
    <dgm:pt modelId="{49C3F5A5-2EE2-4922-AB1D-B65F00A30667}" type="pres">
      <dgm:prSet presAssocID="{212B17BE-4D75-4565-94D8-1AE1BD4BB18E}" presName="gear1" presStyleLbl="node1" presStyleIdx="0" presStyleCnt="3" custScaleX="97713" custScaleY="95429" custLinFactNeighborX="1751">
        <dgm:presLayoutVars>
          <dgm:chMax val="1"/>
          <dgm:bulletEnabled val="1"/>
        </dgm:presLayoutVars>
      </dgm:prSet>
      <dgm:spPr/>
      <dgm:t>
        <a:bodyPr/>
        <a:lstStyle/>
        <a:p>
          <a:endParaRPr lang="zh-CN" altLang="en-US"/>
        </a:p>
      </dgm:t>
    </dgm:pt>
    <dgm:pt modelId="{45F4F61F-C119-4AB0-9CD7-B0F26568DDF8}" type="pres">
      <dgm:prSet presAssocID="{212B17BE-4D75-4565-94D8-1AE1BD4BB18E}" presName="gear1srcNode" presStyleLbl="node1" presStyleIdx="0" presStyleCnt="3"/>
      <dgm:spPr/>
      <dgm:t>
        <a:bodyPr/>
        <a:lstStyle/>
        <a:p>
          <a:endParaRPr lang="zh-CN" altLang="en-US"/>
        </a:p>
      </dgm:t>
    </dgm:pt>
    <dgm:pt modelId="{B63B16D9-41B2-4C11-BD1A-86F4734D0C11}" type="pres">
      <dgm:prSet presAssocID="{212B17BE-4D75-4565-94D8-1AE1BD4BB18E}" presName="gear1dstNode" presStyleLbl="node1" presStyleIdx="0" presStyleCnt="3"/>
      <dgm:spPr/>
      <dgm:t>
        <a:bodyPr/>
        <a:lstStyle/>
        <a:p>
          <a:endParaRPr lang="zh-CN" altLang="en-US"/>
        </a:p>
      </dgm:t>
    </dgm:pt>
    <dgm:pt modelId="{2483FCCF-F3E9-4035-B61E-145FEB9831BC}" type="pres">
      <dgm:prSet presAssocID="{57739F37-3823-4CB8-807A-782B1530D5CF}" presName="gear2" presStyleLbl="node1" presStyleIdx="1" presStyleCnt="3" custScaleX="112573" custScaleY="111332">
        <dgm:presLayoutVars>
          <dgm:chMax val="1"/>
          <dgm:bulletEnabled val="1"/>
        </dgm:presLayoutVars>
      </dgm:prSet>
      <dgm:spPr/>
      <dgm:t>
        <a:bodyPr/>
        <a:lstStyle/>
        <a:p>
          <a:endParaRPr lang="zh-CN" altLang="en-US"/>
        </a:p>
      </dgm:t>
    </dgm:pt>
    <dgm:pt modelId="{B4B6DEFF-6CF5-4D12-BB4A-390011224EB1}" type="pres">
      <dgm:prSet presAssocID="{57739F37-3823-4CB8-807A-782B1530D5CF}" presName="gear2srcNode" presStyleLbl="node1" presStyleIdx="1" presStyleCnt="3"/>
      <dgm:spPr/>
      <dgm:t>
        <a:bodyPr/>
        <a:lstStyle/>
        <a:p>
          <a:endParaRPr lang="zh-CN" altLang="en-US"/>
        </a:p>
      </dgm:t>
    </dgm:pt>
    <dgm:pt modelId="{A9621AA8-F591-445A-9AA1-31DEC8034129}" type="pres">
      <dgm:prSet presAssocID="{57739F37-3823-4CB8-807A-782B1530D5CF}" presName="gear2dstNode" presStyleLbl="node1" presStyleIdx="1" presStyleCnt="3"/>
      <dgm:spPr/>
      <dgm:t>
        <a:bodyPr/>
        <a:lstStyle/>
        <a:p>
          <a:endParaRPr lang="zh-CN" altLang="en-US"/>
        </a:p>
      </dgm:t>
    </dgm:pt>
    <dgm:pt modelId="{61AD9D62-E0C3-420D-9711-72CDF7EA03A9}" type="pres">
      <dgm:prSet presAssocID="{80342FFD-F99D-41E5-835F-D1171125ABCA}" presName="gear3" presStyleLbl="node1" presStyleIdx="2" presStyleCnt="3" custLinFactNeighborX="3571" custLinFactNeighborY="-7862"/>
      <dgm:spPr/>
      <dgm:t>
        <a:bodyPr/>
        <a:lstStyle/>
        <a:p>
          <a:endParaRPr lang="zh-CN" altLang="en-US"/>
        </a:p>
      </dgm:t>
    </dgm:pt>
    <dgm:pt modelId="{CF99DBF3-63EF-4F6E-B09D-1FBE56B40EE5}" type="pres">
      <dgm:prSet presAssocID="{80342FFD-F99D-41E5-835F-D1171125ABCA}" presName="gear3tx" presStyleLbl="node1" presStyleIdx="2" presStyleCnt="3">
        <dgm:presLayoutVars>
          <dgm:chMax val="1"/>
          <dgm:bulletEnabled val="1"/>
        </dgm:presLayoutVars>
      </dgm:prSet>
      <dgm:spPr/>
      <dgm:t>
        <a:bodyPr/>
        <a:lstStyle/>
        <a:p>
          <a:endParaRPr lang="zh-CN" altLang="en-US"/>
        </a:p>
      </dgm:t>
    </dgm:pt>
    <dgm:pt modelId="{1BED7B40-D90D-413D-85E8-E012F201FC60}" type="pres">
      <dgm:prSet presAssocID="{80342FFD-F99D-41E5-835F-D1171125ABCA}" presName="gear3srcNode" presStyleLbl="node1" presStyleIdx="2" presStyleCnt="3"/>
      <dgm:spPr/>
      <dgm:t>
        <a:bodyPr/>
        <a:lstStyle/>
        <a:p>
          <a:endParaRPr lang="zh-CN" altLang="en-US"/>
        </a:p>
      </dgm:t>
    </dgm:pt>
    <dgm:pt modelId="{0BB0290E-0501-446B-8942-4AB213CF07FF}" type="pres">
      <dgm:prSet presAssocID="{80342FFD-F99D-41E5-835F-D1171125ABCA}" presName="gear3dstNode" presStyleLbl="node1" presStyleIdx="2" presStyleCnt="3"/>
      <dgm:spPr/>
      <dgm:t>
        <a:bodyPr/>
        <a:lstStyle/>
        <a:p>
          <a:endParaRPr lang="zh-CN" altLang="en-US"/>
        </a:p>
      </dgm:t>
    </dgm:pt>
    <dgm:pt modelId="{567C96CA-E8E3-464B-8E5E-591237D6E42B}" type="pres">
      <dgm:prSet presAssocID="{9F899E2C-9C25-4624-8321-E9E8FF33A26B}" presName="connector1" presStyleLbl="sibTrans2D1" presStyleIdx="0" presStyleCnt="3"/>
      <dgm:spPr/>
      <dgm:t>
        <a:bodyPr/>
        <a:lstStyle/>
        <a:p>
          <a:endParaRPr lang="zh-CN" altLang="en-US"/>
        </a:p>
      </dgm:t>
    </dgm:pt>
    <dgm:pt modelId="{94C1F11F-2163-4A5D-96B9-8B96D0605AA4}" type="pres">
      <dgm:prSet presAssocID="{3FE43356-F0FB-4907-AE83-8C646141719F}" presName="connector2" presStyleLbl="sibTrans2D1" presStyleIdx="1" presStyleCnt="3"/>
      <dgm:spPr/>
      <dgm:t>
        <a:bodyPr/>
        <a:lstStyle/>
        <a:p>
          <a:endParaRPr lang="zh-CN" altLang="en-US"/>
        </a:p>
      </dgm:t>
    </dgm:pt>
    <dgm:pt modelId="{C4BE4FD2-8862-4D40-8AE9-8AD7B1B83EC0}" type="pres">
      <dgm:prSet presAssocID="{58E6A31D-7930-4C27-BE7E-E43D9101F04A}" presName="connector3" presStyleLbl="sibTrans2D1" presStyleIdx="2" presStyleCnt="3"/>
      <dgm:spPr/>
      <dgm:t>
        <a:bodyPr/>
        <a:lstStyle/>
        <a:p>
          <a:endParaRPr lang="zh-CN" altLang="en-US"/>
        </a:p>
      </dgm:t>
    </dgm:pt>
  </dgm:ptLst>
  <dgm:cxnLst>
    <dgm:cxn modelId="{2045BDE7-225D-4856-B203-87E0356F9EC3}" srcId="{3C56A943-E70D-4B92-90FE-7391A0118C26}" destId="{80342FFD-F99D-41E5-835F-D1171125ABCA}" srcOrd="2" destOrd="0" parTransId="{4C49997B-E2A5-4190-A5A2-301C939CE4BD}" sibTransId="{58E6A31D-7930-4C27-BE7E-E43D9101F04A}"/>
    <dgm:cxn modelId="{87D95FC1-D1BA-4084-87FF-126CD929FA7E}" type="presOf" srcId="{212B17BE-4D75-4565-94D8-1AE1BD4BB18E}" destId="{49C3F5A5-2EE2-4922-AB1D-B65F00A30667}" srcOrd="0" destOrd="0" presId="urn:microsoft.com/office/officeart/2005/8/layout/gear1"/>
    <dgm:cxn modelId="{C470CE21-ED36-41C4-89D7-178F5E4372C5}" type="presOf" srcId="{80342FFD-F99D-41E5-835F-D1171125ABCA}" destId="{CF99DBF3-63EF-4F6E-B09D-1FBE56B40EE5}" srcOrd="1" destOrd="0" presId="urn:microsoft.com/office/officeart/2005/8/layout/gear1"/>
    <dgm:cxn modelId="{FA1B7B2A-39A7-44B0-B37C-CF59263EF324}" srcId="{3C56A943-E70D-4B92-90FE-7391A0118C26}" destId="{212B17BE-4D75-4565-94D8-1AE1BD4BB18E}" srcOrd="0" destOrd="0" parTransId="{C8A5D9FB-DE13-4764-90D4-2C7E9210BAB2}" sibTransId="{9F899E2C-9C25-4624-8321-E9E8FF33A26B}"/>
    <dgm:cxn modelId="{5DB7DAFA-E4CB-4017-9466-693F1CC6041D}" srcId="{3C56A943-E70D-4B92-90FE-7391A0118C26}" destId="{57739F37-3823-4CB8-807A-782B1530D5CF}" srcOrd="1" destOrd="0" parTransId="{3089D19F-8404-45F7-ACF0-956548D5B090}" sibTransId="{3FE43356-F0FB-4907-AE83-8C646141719F}"/>
    <dgm:cxn modelId="{E0DA8DBC-7DB1-4B23-83A1-B41746C2C135}" type="presOf" srcId="{80342FFD-F99D-41E5-835F-D1171125ABCA}" destId="{61AD9D62-E0C3-420D-9711-72CDF7EA03A9}" srcOrd="0" destOrd="0" presId="urn:microsoft.com/office/officeart/2005/8/layout/gear1"/>
    <dgm:cxn modelId="{8C290F91-4128-49AC-997C-3D6161B2EAA8}" type="presOf" srcId="{212B17BE-4D75-4565-94D8-1AE1BD4BB18E}" destId="{B63B16D9-41B2-4C11-BD1A-86F4734D0C11}" srcOrd="2" destOrd="0" presId="urn:microsoft.com/office/officeart/2005/8/layout/gear1"/>
    <dgm:cxn modelId="{2ADA1CB8-EB7B-4821-B4D7-61960A92825E}" type="presOf" srcId="{3C56A943-E70D-4B92-90FE-7391A0118C26}" destId="{37B609B6-F95F-450E-AC03-7F8B7434217C}" srcOrd="0" destOrd="0" presId="urn:microsoft.com/office/officeart/2005/8/layout/gear1"/>
    <dgm:cxn modelId="{485EB598-67DB-4609-A7F6-DF80B9DAD885}" type="presOf" srcId="{80342FFD-F99D-41E5-835F-D1171125ABCA}" destId="{1BED7B40-D90D-413D-85E8-E012F201FC60}" srcOrd="2" destOrd="0" presId="urn:microsoft.com/office/officeart/2005/8/layout/gear1"/>
    <dgm:cxn modelId="{AA31658E-9EF2-479D-94FD-69C8BDDF0724}" type="presOf" srcId="{57739F37-3823-4CB8-807A-782B1530D5CF}" destId="{A9621AA8-F591-445A-9AA1-31DEC8034129}" srcOrd="2" destOrd="0" presId="urn:microsoft.com/office/officeart/2005/8/layout/gear1"/>
    <dgm:cxn modelId="{A7A7CA41-D4DD-41EB-B4D4-AF1C5EAA260E}" type="presOf" srcId="{57739F37-3823-4CB8-807A-782B1530D5CF}" destId="{2483FCCF-F3E9-4035-B61E-145FEB9831BC}" srcOrd="0" destOrd="0" presId="urn:microsoft.com/office/officeart/2005/8/layout/gear1"/>
    <dgm:cxn modelId="{12E0B7CB-F81C-4C98-AAFC-86F54ABB5268}" type="presOf" srcId="{57739F37-3823-4CB8-807A-782B1530D5CF}" destId="{B4B6DEFF-6CF5-4D12-BB4A-390011224EB1}" srcOrd="1" destOrd="0" presId="urn:microsoft.com/office/officeart/2005/8/layout/gear1"/>
    <dgm:cxn modelId="{AC412DA1-F817-4FCF-A1CB-4B508437500D}" type="presOf" srcId="{9F899E2C-9C25-4624-8321-E9E8FF33A26B}" destId="{567C96CA-E8E3-464B-8E5E-591237D6E42B}" srcOrd="0" destOrd="0" presId="urn:microsoft.com/office/officeart/2005/8/layout/gear1"/>
    <dgm:cxn modelId="{4DB6190D-1E2B-4E32-93E2-CB48D26F0658}" type="presOf" srcId="{80342FFD-F99D-41E5-835F-D1171125ABCA}" destId="{0BB0290E-0501-446B-8942-4AB213CF07FF}" srcOrd="3" destOrd="0" presId="urn:microsoft.com/office/officeart/2005/8/layout/gear1"/>
    <dgm:cxn modelId="{565DD328-EDCB-4473-A4E0-6001D582A6C7}" type="presOf" srcId="{212B17BE-4D75-4565-94D8-1AE1BD4BB18E}" destId="{45F4F61F-C119-4AB0-9CD7-B0F26568DDF8}" srcOrd="1" destOrd="0" presId="urn:microsoft.com/office/officeart/2005/8/layout/gear1"/>
    <dgm:cxn modelId="{AE6ACF54-74D0-4C4B-A13F-DFE6B2C6B0D9}" type="presOf" srcId="{58E6A31D-7930-4C27-BE7E-E43D9101F04A}" destId="{C4BE4FD2-8862-4D40-8AE9-8AD7B1B83EC0}" srcOrd="0" destOrd="0" presId="urn:microsoft.com/office/officeart/2005/8/layout/gear1"/>
    <dgm:cxn modelId="{D7BF03E4-93F8-46E7-A38F-D6ED10FF38CE}" type="presOf" srcId="{3FE43356-F0FB-4907-AE83-8C646141719F}" destId="{94C1F11F-2163-4A5D-96B9-8B96D0605AA4}" srcOrd="0" destOrd="0" presId="urn:microsoft.com/office/officeart/2005/8/layout/gear1"/>
    <dgm:cxn modelId="{84FC667B-B592-409E-9BE2-9411B98C4DA8}" type="presParOf" srcId="{37B609B6-F95F-450E-AC03-7F8B7434217C}" destId="{49C3F5A5-2EE2-4922-AB1D-B65F00A30667}" srcOrd="0" destOrd="0" presId="urn:microsoft.com/office/officeart/2005/8/layout/gear1"/>
    <dgm:cxn modelId="{71071F95-BC45-46EC-91D5-61C4E69241F6}" type="presParOf" srcId="{37B609B6-F95F-450E-AC03-7F8B7434217C}" destId="{45F4F61F-C119-4AB0-9CD7-B0F26568DDF8}" srcOrd="1" destOrd="0" presId="urn:microsoft.com/office/officeart/2005/8/layout/gear1"/>
    <dgm:cxn modelId="{13A76A46-A214-4C85-8FF2-232D5AC8E5CC}" type="presParOf" srcId="{37B609B6-F95F-450E-AC03-7F8B7434217C}" destId="{B63B16D9-41B2-4C11-BD1A-86F4734D0C11}" srcOrd="2" destOrd="0" presId="urn:microsoft.com/office/officeart/2005/8/layout/gear1"/>
    <dgm:cxn modelId="{934E9584-575B-49C8-94B1-15A409429A8D}" type="presParOf" srcId="{37B609B6-F95F-450E-AC03-7F8B7434217C}" destId="{2483FCCF-F3E9-4035-B61E-145FEB9831BC}" srcOrd="3" destOrd="0" presId="urn:microsoft.com/office/officeart/2005/8/layout/gear1"/>
    <dgm:cxn modelId="{46901D77-F452-42F1-AFA0-DFD157573B90}" type="presParOf" srcId="{37B609B6-F95F-450E-AC03-7F8B7434217C}" destId="{B4B6DEFF-6CF5-4D12-BB4A-390011224EB1}" srcOrd="4" destOrd="0" presId="urn:microsoft.com/office/officeart/2005/8/layout/gear1"/>
    <dgm:cxn modelId="{94100347-6505-4239-9EDA-1BA11A6BA008}" type="presParOf" srcId="{37B609B6-F95F-450E-AC03-7F8B7434217C}" destId="{A9621AA8-F591-445A-9AA1-31DEC8034129}" srcOrd="5" destOrd="0" presId="urn:microsoft.com/office/officeart/2005/8/layout/gear1"/>
    <dgm:cxn modelId="{DAFEC778-69C8-498A-B19C-BF87A206E68B}" type="presParOf" srcId="{37B609B6-F95F-450E-AC03-7F8B7434217C}" destId="{61AD9D62-E0C3-420D-9711-72CDF7EA03A9}" srcOrd="6" destOrd="0" presId="urn:microsoft.com/office/officeart/2005/8/layout/gear1"/>
    <dgm:cxn modelId="{9B2CC4F8-44BB-450A-A4F7-BCC91A4715F5}" type="presParOf" srcId="{37B609B6-F95F-450E-AC03-7F8B7434217C}" destId="{CF99DBF3-63EF-4F6E-B09D-1FBE56B40EE5}" srcOrd="7" destOrd="0" presId="urn:microsoft.com/office/officeart/2005/8/layout/gear1"/>
    <dgm:cxn modelId="{F8F51F69-B0D8-4677-AD82-584F065C6EB6}" type="presParOf" srcId="{37B609B6-F95F-450E-AC03-7F8B7434217C}" destId="{1BED7B40-D90D-413D-85E8-E012F201FC60}" srcOrd="8" destOrd="0" presId="urn:microsoft.com/office/officeart/2005/8/layout/gear1"/>
    <dgm:cxn modelId="{C464AD99-6D73-4C2C-9E87-35820E8555DA}" type="presParOf" srcId="{37B609B6-F95F-450E-AC03-7F8B7434217C}" destId="{0BB0290E-0501-446B-8942-4AB213CF07FF}" srcOrd="9" destOrd="0" presId="urn:microsoft.com/office/officeart/2005/8/layout/gear1"/>
    <dgm:cxn modelId="{3479D2DF-1F10-41E6-BC3D-5F5DA06666E6}" type="presParOf" srcId="{37B609B6-F95F-450E-AC03-7F8B7434217C}" destId="{567C96CA-E8E3-464B-8E5E-591237D6E42B}" srcOrd="10" destOrd="0" presId="urn:microsoft.com/office/officeart/2005/8/layout/gear1"/>
    <dgm:cxn modelId="{C8EC33B3-EDA1-490C-8180-1ED0E8906B23}" type="presParOf" srcId="{37B609B6-F95F-450E-AC03-7F8B7434217C}" destId="{94C1F11F-2163-4A5D-96B9-8B96D0605AA4}" srcOrd="11" destOrd="0" presId="urn:microsoft.com/office/officeart/2005/8/layout/gear1"/>
    <dgm:cxn modelId="{690036E3-0C92-451D-8CD9-DC874802B67B}" type="presParOf" srcId="{37B609B6-F95F-450E-AC03-7F8B7434217C}" destId="{C4BE4FD2-8862-4D40-8AE9-8AD7B1B83EC0}"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09D90D7-3C64-494C-8E7A-85A6A2A7D338}" type="doc">
      <dgm:prSet loTypeId="urn:microsoft.com/office/officeart/2005/8/layout/vProcess5" loCatId="process" qsTypeId="urn:microsoft.com/office/officeart/2009/2/quickstyle/3d8" qsCatId="3D" csTypeId="urn:microsoft.com/office/officeart/2005/8/colors/accent0_3" csCatId="mainScheme" phldr="1"/>
      <dgm:spPr/>
      <dgm:t>
        <a:bodyPr/>
        <a:lstStyle/>
        <a:p>
          <a:endParaRPr lang="zh-CN" altLang="en-US"/>
        </a:p>
      </dgm:t>
    </dgm:pt>
    <dgm:pt modelId="{94C9DBE5-94CB-4B87-A022-20851ADCDCF5}">
      <dgm:prSet custT="1"/>
      <dgm:spPr/>
      <dgm:t>
        <a:bodyPr/>
        <a:lstStyle/>
        <a:p>
          <a:pPr rtl="0"/>
          <a:r>
            <a:rPr lang="zh-CN" altLang="en-US" sz="2800" dirty="0" smtClean="0">
              <a:latin typeface="黑体" panose="02010609060101010101" pitchFamily="49" charset="-122"/>
              <a:ea typeface="黑体" panose="02010609060101010101" pitchFamily="49" charset="-122"/>
            </a:rPr>
            <a:t>付出</a:t>
          </a:r>
          <a:r>
            <a:rPr lang="en-US" altLang="zh-CN" sz="2800" dirty="0" smtClean="0">
              <a:latin typeface="黑体" panose="02010609060101010101" pitchFamily="49" charset="-122"/>
              <a:ea typeface="黑体" panose="02010609060101010101" pitchFamily="49" charset="-122"/>
            </a:rPr>
            <a:t>2</a:t>
          </a:r>
          <a:r>
            <a:rPr lang="zh-CN" altLang="en-US" sz="2800" dirty="0" smtClean="0">
              <a:latin typeface="黑体" panose="02010609060101010101" pitchFamily="49" charset="-122"/>
              <a:ea typeface="黑体" panose="02010609060101010101" pitchFamily="49" charset="-122"/>
            </a:rPr>
            <a:t>元微信“零钱”</a:t>
          </a:r>
          <a:endParaRPr lang="zh-CN" altLang="en-US" sz="2800" dirty="0">
            <a:latin typeface="黑体" panose="02010609060101010101" pitchFamily="49" charset="-122"/>
            <a:ea typeface="黑体" panose="02010609060101010101" pitchFamily="49" charset="-122"/>
          </a:endParaRPr>
        </a:p>
      </dgm:t>
    </dgm:pt>
    <dgm:pt modelId="{F9D7C24E-4292-4D7C-A798-EDF40E8EDD0D}" type="parTrans" cxnId="{E4B3AF9B-C462-44E2-955E-B31581C10DDA}">
      <dgm:prSet/>
      <dgm:spPr/>
      <dgm:t>
        <a:bodyPr/>
        <a:lstStyle/>
        <a:p>
          <a:endParaRPr lang="zh-CN" altLang="en-US"/>
        </a:p>
      </dgm:t>
    </dgm:pt>
    <dgm:pt modelId="{59B5DA51-7607-4817-8574-EE125944F6A4}" type="sibTrans" cxnId="{E4B3AF9B-C462-44E2-955E-B31581C10DDA}">
      <dgm:prSet/>
      <dgm:spPr/>
      <dgm:t>
        <a:bodyPr/>
        <a:lstStyle/>
        <a:p>
          <a:endParaRPr lang="zh-CN" altLang="en-US"/>
        </a:p>
      </dgm:t>
    </dgm:pt>
    <dgm:pt modelId="{3CAFCC33-E044-4B54-9B2C-2E1FE08CE828}">
      <dgm:prSet custT="1"/>
      <dgm:spPr/>
      <dgm:t>
        <a:bodyPr/>
        <a:lstStyle/>
        <a:p>
          <a:pPr rtl="0"/>
          <a:r>
            <a:rPr lang="zh-CN" altLang="en-US" sz="2800" dirty="0" smtClean="0">
              <a:latin typeface="黑体" panose="02010609060101010101" pitchFamily="49" charset="-122"/>
              <a:ea typeface="黑体" panose="02010609060101010101" pitchFamily="49" charset="-122"/>
            </a:rPr>
            <a:t>提升每日交易胜算</a:t>
          </a:r>
          <a:r>
            <a:rPr lang="zh-CN" altLang="en-US" sz="2800" dirty="0" smtClean="0"/>
            <a:t>！</a:t>
          </a:r>
          <a:endParaRPr lang="zh-CN" altLang="en-US" sz="2800" dirty="0"/>
        </a:p>
      </dgm:t>
    </dgm:pt>
    <dgm:pt modelId="{2A195102-B3BD-4A82-8901-80281A235B54}" type="parTrans" cxnId="{512B5964-A6D5-4939-A77E-0744605ECD1A}">
      <dgm:prSet/>
      <dgm:spPr/>
      <dgm:t>
        <a:bodyPr/>
        <a:lstStyle/>
        <a:p>
          <a:endParaRPr lang="zh-CN" altLang="en-US"/>
        </a:p>
      </dgm:t>
    </dgm:pt>
    <dgm:pt modelId="{A9F6564F-DA46-4BAC-8E18-893EFDB9E238}" type="sibTrans" cxnId="{512B5964-A6D5-4939-A77E-0744605ECD1A}">
      <dgm:prSet/>
      <dgm:spPr/>
      <dgm:t>
        <a:bodyPr/>
        <a:lstStyle/>
        <a:p>
          <a:endParaRPr lang="zh-CN" altLang="en-US"/>
        </a:p>
      </dgm:t>
    </dgm:pt>
    <dgm:pt modelId="{976A4D2E-2C27-4E15-A97A-71ED174AB184}" type="pres">
      <dgm:prSet presAssocID="{109D90D7-3C64-494C-8E7A-85A6A2A7D338}" presName="outerComposite" presStyleCnt="0">
        <dgm:presLayoutVars>
          <dgm:chMax val="5"/>
          <dgm:dir/>
          <dgm:resizeHandles val="exact"/>
        </dgm:presLayoutVars>
      </dgm:prSet>
      <dgm:spPr/>
      <dgm:t>
        <a:bodyPr/>
        <a:lstStyle/>
        <a:p>
          <a:endParaRPr lang="zh-CN" altLang="en-US"/>
        </a:p>
      </dgm:t>
    </dgm:pt>
    <dgm:pt modelId="{0F848B22-A8FD-4F40-A245-D70CC9E10C85}" type="pres">
      <dgm:prSet presAssocID="{109D90D7-3C64-494C-8E7A-85A6A2A7D338}" presName="dummyMaxCanvas" presStyleCnt="0">
        <dgm:presLayoutVars/>
      </dgm:prSet>
      <dgm:spPr/>
    </dgm:pt>
    <dgm:pt modelId="{EFEE3688-A2D9-46E8-8E84-1C0A6B6A22C5}" type="pres">
      <dgm:prSet presAssocID="{109D90D7-3C64-494C-8E7A-85A6A2A7D338}" presName="TwoNodes_1" presStyleLbl="node1" presStyleIdx="0" presStyleCnt="2" custLinFactNeighborX="1681" custLinFactNeighborY="12579">
        <dgm:presLayoutVars>
          <dgm:bulletEnabled val="1"/>
        </dgm:presLayoutVars>
      </dgm:prSet>
      <dgm:spPr/>
      <dgm:t>
        <a:bodyPr/>
        <a:lstStyle/>
        <a:p>
          <a:endParaRPr lang="zh-CN" altLang="en-US"/>
        </a:p>
      </dgm:t>
    </dgm:pt>
    <dgm:pt modelId="{DE867E29-0EF9-4DF1-93FA-FF6B6FEFEC51}" type="pres">
      <dgm:prSet presAssocID="{109D90D7-3C64-494C-8E7A-85A6A2A7D338}" presName="TwoNodes_2" presStyleLbl="node1" presStyleIdx="1" presStyleCnt="2" custLinFactNeighborX="3322" custLinFactNeighborY="16667">
        <dgm:presLayoutVars>
          <dgm:bulletEnabled val="1"/>
        </dgm:presLayoutVars>
      </dgm:prSet>
      <dgm:spPr/>
      <dgm:t>
        <a:bodyPr/>
        <a:lstStyle/>
        <a:p>
          <a:endParaRPr lang="zh-CN" altLang="en-US"/>
        </a:p>
      </dgm:t>
    </dgm:pt>
    <dgm:pt modelId="{AB5FCDDE-5952-4252-AB0E-FFA453D37AC2}" type="pres">
      <dgm:prSet presAssocID="{109D90D7-3C64-494C-8E7A-85A6A2A7D338}" presName="TwoConn_1-2" presStyleLbl="fgAccFollowNode1" presStyleIdx="0" presStyleCnt="1">
        <dgm:presLayoutVars>
          <dgm:bulletEnabled val="1"/>
        </dgm:presLayoutVars>
      </dgm:prSet>
      <dgm:spPr/>
      <dgm:t>
        <a:bodyPr/>
        <a:lstStyle/>
        <a:p>
          <a:endParaRPr lang="zh-CN" altLang="en-US"/>
        </a:p>
      </dgm:t>
    </dgm:pt>
    <dgm:pt modelId="{CC085A9F-DAB2-4A0F-A7C0-4BC1F3C3BB72}" type="pres">
      <dgm:prSet presAssocID="{109D90D7-3C64-494C-8E7A-85A6A2A7D338}" presName="TwoNodes_1_text" presStyleLbl="node1" presStyleIdx="1" presStyleCnt="2">
        <dgm:presLayoutVars>
          <dgm:bulletEnabled val="1"/>
        </dgm:presLayoutVars>
      </dgm:prSet>
      <dgm:spPr/>
      <dgm:t>
        <a:bodyPr/>
        <a:lstStyle/>
        <a:p>
          <a:endParaRPr lang="zh-CN" altLang="en-US"/>
        </a:p>
      </dgm:t>
    </dgm:pt>
    <dgm:pt modelId="{2D5FFFA2-9184-4FD7-9786-131859BF4BC6}" type="pres">
      <dgm:prSet presAssocID="{109D90D7-3C64-494C-8E7A-85A6A2A7D338}" presName="TwoNodes_2_text" presStyleLbl="node1" presStyleIdx="1" presStyleCnt="2">
        <dgm:presLayoutVars>
          <dgm:bulletEnabled val="1"/>
        </dgm:presLayoutVars>
      </dgm:prSet>
      <dgm:spPr/>
      <dgm:t>
        <a:bodyPr/>
        <a:lstStyle/>
        <a:p>
          <a:endParaRPr lang="zh-CN" altLang="en-US"/>
        </a:p>
      </dgm:t>
    </dgm:pt>
  </dgm:ptLst>
  <dgm:cxnLst>
    <dgm:cxn modelId="{512B5964-A6D5-4939-A77E-0744605ECD1A}" srcId="{109D90D7-3C64-494C-8E7A-85A6A2A7D338}" destId="{3CAFCC33-E044-4B54-9B2C-2E1FE08CE828}" srcOrd="1" destOrd="0" parTransId="{2A195102-B3BD-4A82-8901-80281A235B54}" sibTransId="{A9F6564F-DA46-4BAC-8E18-893EFDB9E238}"/>
    <dgm:cxn modelId="{8BD623E2-C87A-4E03-B3EE-D972EC09CE34}" type="presOf" srcId="{94C9DBE5-94CB-4B87-A022-20851ADCDCF5}" destId="{EFEE3688-A2D9-46E8-8E84-1C0A6B6A22C5}" srcOrd="0" destOrd="0" presId="urn:microsoft.com/office/officeart/2005/8/layout/vProcess5"/>
    <dgm:cxn modelId="{E30D53C7-7B7C-41B0-A906-BE5214445B0C}" type="presOf" srcId="{94C9DBE5-94CB-4B87-A022-20851ADCDCF5}" destId="{CC085A9F-DAB2-4A0F-A7C0-4BC1F3C3BB72}" srcOrd="1" destOrd="0" presId="urn:microsoft.com/office/officeart/2005/8/layout/vProcess5"/>
    <dgm:cxn modelId="{55AD66D2-D61D-481A-82C0-AE2BE700AFBF}" type="presOf" srcId="{109D90D7-3C64-494C-8E7A-85A6A2A7D338}" destId="{976A4D2E-2C27-4E15-A97A-71ED174AB184}" srcOrd="0" destOrd="0" presId="urn:microsoft.com/office/officeart/2005/8/layout/vProcess5"/>
    <dgm:cxn modelId="{5F8A63AF-88EC-46C2-8390-61A85426B17E}" type="presOf" srcId="{3CAFCC33-E044-4B54-9B2C-2E1FE08CE828}" destId="{DE867E29-0EF9-4DF1-93FA-FF6B6FEFEC51}" srcOrd="0" destOrd="0" presId="urn:microsoft.com/office/officeart/2005/8/layout/vProcess5"/>
    <dgm:cxn modelId="{DF068D72-45CE-4F60-A774-32FE6595F9B9}" type="presOf" srcId="{59B5DA51-7607-4817-8574-EE125944F6A4}" destId="{AB5FCDDE-5952-4252-AB0E-FFA453D37AC2}" srcOrd="0" destOrd="0" presId="urn:microsoft.com/office/officeart/2005/8/layout/vProcess5"/>
    <dgm:cxn modelId="{D2F6F199-1641-48EB-87BF-8D67EDED9530}" type="presOf" srcId="{3CAFCC33-E044-4B54-9B2C-2E1FE08CE828}" destId="{2D5FFFA2-9184-4FD7-9786-131859BF4BC6}" srcOrd="1" destOrd="0" presId="urn:microsoft.com/office/officeart/2005/8/layout/vProcess5"/>
    <dgm:cxn modelId="{E4B3AF9B-C462-44E2-955E-B31581C10DDA}" srcId="{109D90D7-3C64-494C-8E7A-85A6A2A7D338}" destId="{94C9DBE5-94CB-4B87-A022-20851ADCDCF5}" srcOrd="0" destOrd="0" parTransId="{F9D7C24E-4292-4D7C-A798-EDF40E8EDD0D}" sibTransId="{59B5DA51-7607-4817-8574-EE125944F6A4}"/>
    <dgm:cxn modelId="{197C6376-0DE2-407C-92E8-34107D2EA7D2}" type="presParOf" srcId="{976A4D2E-2C27-4E15-A97A-71ED174AB184}" destId="{0F848B22-A8FD-4F40-A245-D70CC9E10C85}" srcOrd="0" destOrd="0" presId="urn:microsoft.com/office/officeart/2005/8/layout/vProcess5"/>
    <dgm:cxn modelId="{321BBC98-BB5B-41D0-8EA3-51C113F8786A}" type="presParOf" srcId="{976A4D2E-2C27-4E15-A97A-71ED174AB184}" destId="{EFEE3688-A2D9-46E8-8E84-1C0A6B6A22C5}" srcOrd="1" destOrd="0" presId="urn:microsoft.com/office/officeart/2005/8/layout/vProcess5"/>
    <dgm:cxn modelId="{59F59EEA-192D-4B15-B505-3296858384BA}" type="presParOf" srcId="{976A4D2E-2C27-4E15-A97A-71ED174AB184}" destId="{DE867E29-0EF9-4DF1-93FA-FF6B6FEFEC51}" srcOrd="2" destOrd="0" presId="urn:microsoft.com/office/officeart/2005/8/layout/vProcess5"/>
    <dgm:cxn modelId="{8C027BC8-A4BC-4AA0-9A1A-E8770175A8BE}" type="presParOf" srcId="{976A4D2E-2C27-4E15-A97A-71ED174AB184}" destId="{AB5FCDDE-5952-4252-AB0E-FFA453D37AC2}" srcOrd="3" destOrd="0" presId="urn:microsoft.com/office/officeart/2005/8/layout/vProcess5"/>
    <dgm:cxn modelId="{D4A9FA10-07CC-4D2F-B68A-6A7DEAA5F46D}" type="presParOf" srcId="{976A4D2E-2C27-4E15-A97A-71ED174AB184}" destId="{CC085A9F-DAB2-4A0F-A7C0-4BC1F3C3BB72}" srcOrd="4" destOrd="0" presId="urn:microsoft.com/office/officeart/2005/8/layout/vProcess5"/>
    <dgm:cxn modelId="{EB5BC40D-674A-44EF-9A8B-DC500881CE08}" type="presParOf" srcId="{976A4D2E-2C27-4E15-A97A-71ED174AB184}" destId="{2D5FFFA2-9184-4FD7-9786-131859BF4BC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4903888-710A-475C-9412-1B64CF04DF0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082EFDF-2976-4DDC-8A95-01BA00628815}">
      <dgm:prSet/>
      <dgm:spPr/>
      <dgm:t>
        <a:bodyPr/>
        <a:lstStyle/>
        <a:p>
          <a:pPr rtl="0"/>
          <a:r>
            <a:rPr lang="zh-CN" dirty="0" smtClean="0"/>
            <a:t>可能是世界上最直观的智能爬虫定义管理软件</a:t>
          </a:r>
          <a:endParaRPr lang="zh-CN" dirty="0"/>
        </a:p>
      </dgm:t>
    </dgm:pt>
    <dgm:pt modelId="{66263A39-40E1-4E32-84F8-70C12DE5B771}" type="parTrans" cxnId="{1369682C-9F52-45E8-8DA7-DE442944C87E}">
      <dgm:prSet/>
      <dgm:spPr/>
      <dgm:t>
        <a:bodyPr/>
        <a:lstStyle/>
        <a:p>
          <a:endParaRPr lang="zh-CN" altLang="en-US"/>
        </a:p>
      </dgm:t>
    </dgm:pt>
    <dgm:pt modelId="{AF0B6614-6AE3-4BA3-BDFE-15EA62262AF0}" type="sibTrans" cxnId="{1369682C-9F52-45E8-8DA7-DE442944C87E}">
      <dgm:prSet/>
      <dgm:spPr/>
      <dgm:t>
        <a:bodyPr/>
        <a:lstStyle/>
        <a:p>
          <a:endParaRPr lang="zh-CN" altLang="en-US"/>
        </a:p>
      </dgm:t>
    </dgm:pt>
    <dgm:pt modelId="{C45B8DF9-BC8E-4F75-83FD-39F65FA34B85}" type="pres">
      <dgm:prSet presAssocID="{E4903888-710A-475C-9412-1B64CF04DF0D}" presName="linear" presStyleCnt="0">
        <dgm:presLayoutVars>
          <dgm:animLvl val="lvl"/>
          <dgm:resizeHandles val="exact"/>
        </dgm:presLayoutVars>
      </dgm:prSet>
      <dgm:spPr/>
      <dgm:t>
        <a:bodyPr/>
        <a:lstStyle/>
        <a:p>
          <a:endParaRPr lang="zh-CN" altLang="en-US"/>
        </a:p>
      </dgm:t>
    </dgm:pt>
    <dgm:pt modelId="{47C5508E-D484-4E8C-B394-4222714F06AD}" type="pres">
      <dgm:prSet presAssocID="{A082EFDF-2976-4DDC-8A95-01BA00628815}" presName="parentText" presStyleLbl="node1" presStyleIdx="0" presStyleCnt="1" custAng="503651">
        <dgm:presLayoutVars>
          <dgm:chMax val="0"/>
          <dgm:bulletEnabled val="1"/>
        </dgm:presLayoutVars>
      </dgm:prSet>
      <dgm:spPr/>
      <dgm:t>
        <a:bodyPr/>
        <a:lstStyle/>
        <a:p>
          <a:endParaRPr lang="zh-CN" altLang="en-US"/>
        </a:p>
      </dgm:t>
    </dgm:pt>
  </dgm:ptLst>
  <dgm:cxnLst>
    <dgm:cxn modelId="{1369682C-9F52-45E8-8DA7-DE442944C87E}" srcId="{E4903888-710A-475C-9412-1B64CF04DF0D}" destId="{A082EFDF-2976-4DDC-8A95-01BA00628815}" srcOrd="0" destOrd="0" parTransId="{66263A39-40E1-4E32-84F8-70C12DE5B771}" sibTransId="{AF0B6614-6AE3-4BA3-BDFE-15EA62262AF0}"/>
    <dgm:cxn modelId="{7D33D621-1429-4320-BEE8-84F1834A27AE}" type="presOf" srcId="{E4903888-710A-475C-9412-1B64CF04DF0D}" destId="{C45B8DF9-BC8E-4F75-83FD-39F65FA34B85}" srcOrd="0" destOrd="0" presId="urn:microsoft.com/office/officeart/2005/8/layout/vList2"/>
    <dgm:cxn modelId="{F96F3EF4-8BFF-47EA-8200-64809A6FBF90}" type="presOf" srcId="{A082EFDF-2976-4DDC-8A95-01BA00628815}" destId="{47C5508E-D484-4E8C-B394-4222714F06AD}" srcOrd="0" destOrd="0" presId="urn:microsoft.com/office/officeart/2005/8/layout/vList2"/>
    <dgm:cxn modelId="{F15666AA-80C1-4E58-BD60-97B3C349A601}" type="presParOf" srcId="{C45B8DF9-BC8E-4F75-83FD-39F65FA34B85}" destId="{47C5508E-D484-4E8C-B394-4222714F06A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40BEDD-A8FB-4320-84B1-D0DEBC5D3106}"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95B88C05-0290-49E6-A018-ACE26691F325}">
      <dgm:prSet/>
      <dgm:spPr/>
      <dgm:t>
        <a:bodyPr/>
        <a:lstStyle/>
        <a:p>
          <a:pPr rtl="0"/>
          <a:r>
            <a:rPr lang="zh-CN" dirty="0" smtClean="0"/>
            <a:t>仅用经过简单培训的普通人员即可生成针对特定网站的智能爬虫</a:t>
          </a:r>
          <a:endParaRPr lang="zh-CN" dirty="0"/>
        </a:p>
      </dgm:t>
    </dgm:pt>
    <dgm:pt modelId="{364053FC-D458-4812-BAE6-689203DABBED}" type="parTrans" cxnId="{4CFB6FF8-FEB2-490F-BF87-214FAF783A5C}">
      <dgm:prSet/>
      <dgm:spPr/>
      <dgm:t>
        <a:bodyPr/>
        <a:lstStyle/>
        <a:p>
          <a:endParaRPr lang="zh-CN" altLang="en-US"/>
        </a:p>
      </dgm:t>
    </dgm:pt>
    <dgm:pt modelId="{A70330A3-FACF-424A-A1DD-DA763A57DF42}" type="sibTrans" cxnId="{4CFB6FF8-FEB2-490F-BF87-214FAF783A5C}">
      <dgm:prSet/>
      <dgm:spPr/>
      <dgm:t>
        <a:bodyPr/>
        <a:lstStyle/>
        <a:p>
          <a:endParaRPr lang="zh-CN" altLang="en-US"/>
        </a:p>
      </dgm:t>
    </dgm:pt>
    <dgm:pt modelId="{1D32E4B4-71B3-4AB0-996E-A9181321CD31}" type="pres">
      <dgm:prSet presAssocID="{EF40BEDD-A8FB-4320-84B1-D0DEBC5D3106}" presName="linear" presStyleCnt="0">
        <dgm:presLayoutVars>
          <dgm:animLvl val="lvl"/>
          <dgm:resizeHandles val="exact"/>
        </dgm:presLayoutVars>
      </dgm:prSet>
      <dgm:spPr/>
      <dgm:t>
        <a:bodyPr/>
        <a:lstStyle/>
        <a:p>
          <a:endParaRPr lang="zh-CN" altLang="en-US"/>
        </a:p>
      </dgm:t>
    </dgm:pt>
    <dgm:pt modelId="{45E83019-FE1F-4DCE-A8FD-996389A5BF7A}" type="pres">
      <dgm:prSet presAssocID="{95B88C05-0290-49E6-A018-ACE26691F325}" presName="parentText" presStyleLbl="node1" presStyleIdx="0" presStyleCnt="1" custAng="20314929" custLinFactNeighborY="-6329">
        <dgm:presLayoutVars>
          <dgm:chMax val="0"/>
          <dgm:bulletEnabled val="1"/>
        </dgm:presLayoutVars>
      </dgm:prSet>
      <dgm:spPr/>
      <dgm:t>
        <a:bodyPr/>
        <a:lstStyle/>
        <a:p>
          <a:endParaRPr lang="zh-CN" altLang="en-US"/>
        </a:p>
      </dgm:t>
    </dgm:pt>
  </dgm:ptLst>
  <dgm:cxnLst>
    <dgm:cxn modelId="{5EE4930B-09C3-4E20-84FC-EC011D14871E}" type="presOf" srcId="{95B88C05-0290-49E6-A018-ACE26691F325}" destId="{45E83019-FE1F-4DCE-A8FD-996389A5BF7A}" srcOrd="0" destOrd="0" presId="urn:microsoft.com/office/officeart/2005/8/layout/vList2"/>
    <dgm:cxn modelId="{4CFB6FF8-FEB2-490F-BF87-214FAF783A5C}" srcId="{EF40BEDD-A8FB-4320-84B1-D0DEBC5D3106}" destId="{95B88C05-0290-49E6-A018-ACE26691F325}" srcOrd="0" destOrd="0" parTransId="{364053FC-D458-4812-BAE6-689203DABBED}" sibTransId="{A70330A3-FACF-424A-A1DD-DA763A57DF42}"/>
    <dgm:cxn modelId="{DD01C22F-314B-4056-842A-EA0889BC62D8}" type="presOf" srcId="{EF40BEDD-A8FB-4320-84B1-D0DEBC5D3106}" destId="{1D32E4B4-71B3-4AB0-996E-A9181321CD31}" srcOrd="0" destOrd="0" presId="urn:microsoft.com/office/officeart/2005/8/layout/vList2"/>
    <dgm:cxn modelId="{BE1A6A02-709D-406B-AD72-7EF1DCC6FEA8}" type="presParOf" srcId="{1D32E4B4-71B3-4AB0-996E-A9181321CD31}" destId="{45E83019-FE1F-4DCE-A8FD-996389A5BF7A}"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25584D5-4B46-4D91-A211-A9F77926C41D}" type="doc">
      <dgm:prSet loTypeId="urn:microsoft.com/office/officeart/2005/8/layout/vList2" loCatId="list" qsTypeId="urn:microsoft.com/office/officeart/2005/8/quickstyle/simple4" qsCatId="simple" csTypeId="urn:microsoft.com/office/officeart/2005/8/colors/accent1_2" csCatId="accent1"/>
      <dgm:spPr/>
      <dgm:t>
        <a:bodyPr/>
        <a:lstStyle/>
        <a:p>
          <a:endParaRPr lang="zh-CN" altLang="en-US"/>
        </a:p>
      </dgm:t>
    </dgm:pt>
    <dgm:pt modelId="{A9F075A4-3DBE-4C0E-964E-2C9780E29E43}">
      <dgm:prSet/>
      <dgm:spPr/>
      <dgm:t>
        <a:bodyPr/>
        <a:lstStyle/>
        <a:p>
          <a:pPr rtl="0"/>
          <a:r>
            <a:rPr lang="zh-CN" dirty="0" smtClean="0"/>
            <a:t>大幅度降低了全网数据挖掘的人工成本</a:t>
          </a:r>
          <a:endParaRPr lang="zh-CN" dirty="0"/>
        </a:p>
      </dgm:t>
    </dgm:pt>
    <dgm:pt modelId="{FB1C0922-55A9-4138-A309-DF907EE4C407}" type="parTrans" cxnId="{D37875AE-50D3-4435-820B-A149AC2A72B6}">
      <dgm:prSet/>
      <dgm:spPr/>
      <dgm:t>
        <a:bodyPr/>
        <a:lstStyle/>
        <a:p>
          <a:endParaRPr lang="zh-CN" altLang="en-US"/>
        </a:p>
      </dgm:t>
    </dgm:pt>
    <dgm:pt modelId="{077A8FAA-36C1-4662-93AF-F64A2264B308}" type="sibTrans" cxnId="{D37875AE-50D3-4435-820B-A149AC2A72B6}">
      <dgm:prSet/>
      <dgm:spPr/>
      <dgm:t>
        <a:bodyPr/>
        <a:lstStyle/>
        <a:p>
          <a:endParaRPr lang="zh-CN" altLang="en-US"/>
        </a:p>
      </dgm:t>
    </dgm:pt>
    <dgm:pt modelId="{E746802D-B7E3-41A3-B69F-1C774CF41684}" type="pres">
      <dgm:prSet presAssocID="{C25584D5-4B46-4D91-A211-A9F77926C41D}" presName="linear" presStyleCnt="0">
        <dgm:presLayoutVars>
          <dgm:animLvl val="lvl"/>
          <dgm:resizeHandles val="exact"/>
        </dgm:presLayoutVars>
      </dgm:prSet>
      <dgm:spPr/>
      <dgm:t>
        <a:bodyPr/>
        <a:lstStyle/>
        <a:p>
          <a:endParaRPr lang="zh-CN" altLang="en-US"/>
        </a:p>
      </dgm:t>
    </dgm:pt>
    <dgm:pt modelId="{F164CFDE-37C9-403D-A474-314B05DE6881}" type="pres">
      <dgm:prSet presAssocID="{A9F075A4-3DBE-4C0E-964E-2C9780E29E43}" presName="parentText" presStyleLbl="node1" presStyleIdx="0" presStyleCnt="1" custAng="20864045" custLinFactNeighborY="24728">
        <dgm:presLayoutVars>
          <dgm:chMax val="0"/>
          <dgm:bulletEnabled val="1"/>
        </dgm:presLayoutVars>
      </dgm:prSet>
      <dgm:spPr/>
      <dgm:t>
        <a:bodyPr/>
        <a:lstStyle/>
        <a:p>
          <a:endParaRPr lang="zh-CN" altLang="en-US"/>
        </a:p>
      </dgm:t>
    </dgm:pt>
  </dgm:ptLst>
  <dgm:cxnLst>
    <dgm:cxn modelId="{D37875AE-50D3-4435-820B-A149AC2A72B6}" srcId="{C25584D5-4B46-4D91-A211-A9F77926C41D}" destId="{A9F075A4-3DBE-4C0E-964E-2C9780E29E43}" srcOrd="0" destOrd="0" parTransId="{FB1C0922-55A9-4138-A309-DF907EE4C407}" sibTransId="{077A8FAA-36C1-4662-93AF-F64A2264B308}"/>
    <dgm:cxn modelId="{CB9CA418-0AFA-4C51-8E07-755C944C8B4C}" type="presOf" srcId="{A9F075A4-3DBE-4C0E-964E-2C9780E29E43}" destId="{F164CFDE-37C9-403D-A474-314B05DE6881}" srcOrd="0" destOrd="0" presId="urn:microsoft.com/office/officeart/2005/8/layout/vList2"/>
    <dgm:cxn modelId="{671FFF50-66CE-4795-B4E2-6BFAD1A3F74C}" type="presOf" srcId="{C25584D5-4B46-4D91-A211-A9F77926C41D}" destId="{E746802D-B7E3-41A3-B69F-1C774CF41684}" srcOrd="0" destOrd="0" presId="urn:microsoft.com/office/officeart/2005/8/layout/vList2"/>
    <dgm:cxn modelId="{A44FB8BB-BA28-4E95-BF43-066CF632B135}" type="presParOf" srcId="{E746802D-B7E3-41A3-B69F-1C774CF41684}" destId="{F164CFDE-37C9-403D-A474-314B05DE6881}"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97448D4-0386-4949-A431-FA66E8A434B6}"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zh-CN" altLang="en-US"/>
        </a:p>
      </dgm:t>
    </dgm:pt>
    <dgm:pt modelId="{9ADA53AA-6D69-4A7E-B8A0-56B2AAA65353}">
      <dgm:prSet/>
      <dgm:spPr/>
      <dgm:t>
        <a:bodyPr/>
        <a:lstStyle/>
        <a:p>
          <a:pPr rtl="0"/>
          <a:r>
            <a:rPr lang="zh-CN" dirty="0" smtClean="0"/>
            <a:t>是世界上极少数可以低成本组织全网数据收集的有效工具</a:t>
          </a:r>
          <a:endParaRPr lang="zh-CN" dirty="0"/>
        </a:p>
      </dgm:t>
    </dgm:pt>
    <dgm:pt modelId="{DF549ABA-78BB-4CD7-B745-09B53EBD56DD}" type="parTrans" cxnId="{CC844EE6-3C0C-48F7-8E60-13ADC32BE459}">
      <dgm:prSet/>
      <dgm:spPr/>
      <dgm:t>
        <a:bodyPr/>
        <a:lstStyle/>
        <a:p>
          <a:endParaRPr lang="zh-CN" altLang="en-US"/>
        </a:p>
      </dgm:t>
    </dgm:pt>
    <dgm:pt modelId="{B5AB33FD-2FA6-486E-8393-C3CCEEE669AC}" type="sibTrans" cxnId="{CC844EE6-3C0C-48F7-8E60-13ADC32BE459}">
      <dgm:prSet/>
      <dgm:spPr/>
      <dgm:t>
        <a:bodyPr/>
        <a:lstStyle/>
        <a:p>
          <a:endParaRPr lang="zh-CN" altLang="en-US"/>
        </a:p>
      </dgm:t>
    </dgm:pt>
    <dgm:pt modelId="{42E441FF-12D5-488F-A18D-915F51F01275}" type="pres">
      <dgm:prSet presAssocID="{997448D4-0386-4949-A431-FA66E8A434B6}" presName="linear" presStyleCnt="0">
        <dgm:presLayoutVars>
          <dgm:animLvl val="lvl"/>
          <dgm:resizeHandles val="exact"/>
        </dgm:presLayoutVars>
      </dgm:prSet>
      <dgm:spPr/>
      <dgm:t>
        <a:bodyPr/>
        <a:lstStyle/>
        <a:p>
          <a:endParaRPr lang="zh-CN" altLang="en-US"/>
        </a:p>
      </dgm:t>
    </dgm:pt>
    <dgm:pt modelId="{CBBC13BB-3880-4BD0-B057-DAF427A999C0}" type="pres">
      <dgm:prSet presAssocID="{9ADA53AA-6D69-4A7E-B8A0-56B2AAA65353}" presName="parentText" presStyleLbl="node1" presStyleIdx="0" presStyleCnt="1" custAng="20630224" custScaleX="81962" custLinFactNeighborX="7542" custLinFactNeighborY="23335">
        <dgm:presLayoutVars>
          <dgm:chMax val="0"/>
          <dgm:bulletEnabled val="1"/>
        </dgm:presLayoutVars>
      </dgm:prSet>
      <dgm:spPr/>
      <dgm:t>
        <a:bodyPr/>
        <a:lstStyle/>
        <a:p>
          <a:endParaRPr lang="zh-CN" altLang="en-US"/>
        </a:p>
      </dgm:t>
    </dgm:pt>
  </dgm:ptLst>
  <dgm:cxnLst>
    <dgm:cxn modelId="{CC844EE6-3C0C-48F7-8E60-13ADC32BE459}" srcId="{997448D4-0386-4949-A431-FA66E8A434B6}" destId="{9ADA53AA-6D69-4A7E-B8A0-56B2AAA65353}" srcOrd="0" destOrd="0" parTransId="{DF549ABA-78BB-4CD7-B745-09B53EBD56DD}" sibTransId="{B5AB33FD-2FA6-486E-8393-C3CCEEE669AC}"/>
    <dgm:cxn modelId="{354B1942-D32C-40F9-AF7C-0D368DF1F0CA}" type="presOf" srcId="{997448D4-0386-4949-A431-FA66E8A434B6}" destId="{42E441FF-12D5-488F-A18D-915F51F01275}" srcOrd="0" destOrd="0" presId="urn:microsoft.com/office/officeart/2005/8/layout/vList2"/>
    <dgm:cxn modelId="{19103B2A-477E-4138-A740-F2B463687D5C}" type="presOf" srcId="{9ADA53AA-6D69-4A7E-B8A0-56B2AAA65353}" destId="{CBBC13BB-3880-4BD0-B057-DAF427A999C0}" srcOrd="0" destOrd="0" presId="urn:microsoft.com/office/officeart/2005/8/layout/vList2"/>
    <dgm:cxn modelId="{490F44E3-3F34-440F-87B8-C8F76EC5769C}" type="presParOf" srcId="{42E441FF-12D5-488F-A18D-915F51F01275}" destId="{CBBC13BB-3880-4BD0-B057-DAF427A999C0}" srcOrd="0" destOrd="0" presId="urn:microsoft.com/office/officeart/2005/8/layout/vList2"/>
  </dgm:cxnLst>
  <dgm:bg/>
  <dgm:whole/>
  <dgm:extLst>
    <a:ext uri="http://schemas.microsoft.com/office/drawing/2008/diagram">
      <dsp:dataModelExt xmlns:dsp="http://schemas.microsoft.com/office/drawing/2008/diagram" relId="rId2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D12F22-00C9-4E3C-A09B-2B9919E3EC53}">
      <dsp:nvSpPr>
        <dsp:cNvPr id="0" name=""/>
        <dsp:cNvSpPr/>
      </dsp:nvSpPr>
      <dsp:spPr>
        <a:xfrm>
          <a:off x="1815"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智能爬虫自动实现全网范围的大数据收集</a:t>
          </a:r>
          <a:endParaRPr lang="zh-CN" sz="2100" kern="1200" dirty="0">
            <a:latin typeface="黑体" panose="02010609060101010101" pitchFamily="49" charset="-122"/>
            <a:ea typeface="黑体" panose="02010609060101010101" pitchFamily="49" charset="-122"/>
          </a:endParaRPr>
        </a:p>
      </dsp:txBody>
      <dsp:txXfrm>
        <a:off x="1815" y="1568519"/>
        <a:ext cx="1903075" cy="1568519"/>
      </dsp:txXfrm>
    </dsp:sp>
    <dsp:sp modelId="{56B41CEE-294A-413C-BDAD-1F534124CA7D}">
      <dsp:nvSpPr>
        <dsp:cNvPr id="0" name=""/>
        <dsp:cNvSpPr/>
      </dsp:nvSpPr>
      <dsp:spPr>
        <a:xfrm>
          <a:off x="300456" y="235277"/>
          <a:ext cx="1305792" cy="1305792"/>
        </a:xfrm>
        <a:prstGeom prst="ellipse">
          <a:avLst/>
        </a:prstGeom>
        <a:blipFill>
          <a:blip xmlns:r="http://schemas.openxmlformats.org/officeDocument/2006/relationships" r:embed="rId1">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16000" r="-1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7DCCB662-A839-4EF7-90DA-F95AEAE8E19E}">
      <dsp:nvSpPr>
        <dsp:cNvPr id="0" name=""/>
        <dsp:cNvSpPr/>
      </dsp:nvSpPr>
      <dsp:spPr>
        <a:xfrm>
          <a:off x="1961982"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en-US" sz="2100" kern="1200" dirty="0" smtClean="0">
              <a:latin typeface="黑体" panose="02010609060101010101" pitchFamily="49" charset="-122"/>
              <a:ea typeface="黑体" panose="02010609060101010101" pitchFamily="49" charset="-122"/>
            </a:rPr>
            <a:t>AI</a:t>
          </a:r>
          <a:r>
            <a:rPr lang="zh-CN" sz="2100" kern="1200" dirty="0" smtClean="0">
              <a:latin typeface="黑体" panose="02010609060101010101" pitchFamily="49" charset="-122"/>
              <a:ea typeface="黑体" panose="02010609060101010101" pitchFamily="49" charset="-122"/>
            </a:rPr>
            <a:t>自然语言处理进行有效</a:t>
          </a:r>
          <a:r>
            <a:rPr lang="zh-CN" altLang="en-US" sz="2100" kern="1200" dirty="0" smtClean="0">
              <a:latin typeface="黑体" panose="02010609060101010101" pitchFamily="49" charset="-122"/>
              <a:ea typeface="黑体" panose="02010609060101010101" pitchFamily="49" charset="-122"/>
            </a:rPr>
            <a:t>识别</a:t>
          </a:r>
          <a:r>
            <a:rPr lang="zh-CN" sz="2100" kern="1200" dirty="0" smtClean="0">
              <a:latin typeface="黑体" panose="02010609060101010101" pitchFamily="49" charset="-122"/>
              <a:ea typeface="黑体" panose="02010609060101010101" pitchFamily="49" charset="-122"/>
            </a:rPr>
            <a:t>分类</a:t>
          </a:r>
          <a:endParaRPr lang="zh-CN" sz="2100" kern="1200" dirty="0">
            <a:latin typeface="黑体" panose="02010609060101010101" pitchFamily="49" charset="-122"/>
            <a:ea typeface="黑体" panose="02010609060101010101" pitchFamily="49" charset="-122"/>
          </a:endParaRPr>
        </a:p>
      </dsp:txBody>
      <dsp:txXfrm>
        <a:off x="1961982" y="1568519"/>
        <a:ext cx="1903075" cy="1568519"/>
      </dsp:txXfrm>
    </dsp:sp>
    <dsp:sp modelId="{7EF46A94-059C-454A-90A3-864E721F9036}">
      <dsp:nvSpPr>
        <dsp:cNvPr id="0" name=""/>
        <dsp:cNvSpPr/>
      </dsp:nvSpPr>
      <dsp:spPr>
        <a:xfrm>
          <a:off x="2260624" y="235277"/>
          <a:ext cx="1305792" cy="1305792"/>
        </a:xfrm>
        <a:prstGeom prst="ellipse">
          <a:avLst/>
        </a:prstGeom>
        <a:blipFill>
          <a:blip xmlns:r="http://schemas.openxmlformats.org/officeDocument/2006/relationships" r:embed="rId2" cstate="print">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8000" r="-8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625F6A6-398E-4F24-AFE3-ABA8FE746B2A}">
      <dsp:nvSpPr>
        <dsp:cNvPr id="0" name=""/>
        <dsp:cNvSpPr/>
      </dsp:nvSpPr>
      <dsp:spPr>
        <a:xfrm>
          <a:off x="3922150"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量化投资模型深度神经网络寻找</a:t>
          </a:r>
          <a:r>
            <a:rPr lang="zh-CN" sz="2100" b="0" kern="1200" dirty="0" smtClean="0">
              <a:latin typeface="黑体" panose="02010609060101010101" pitchFamily="49" charset="-122"/>
              <a:ea typeface="黑体" panose="02010609060101010101" pitchFamily="49" charset="-122"/>
            </a:rPr>
            <a:t>信息</a:t>
          </a:r>
          <a:r>
            <a:rPr lang="zh-CN" sz="2100" kern="1200" dirty="0" smtClean="0">
              <a:latin typeface="黑体" panose="02010609060101010101" pitchFamily="49" charset="-122"/>
              <a:ea typeface="黑体" panose="02010609060101010101" pitchFamily="49" charset="-122"/>
            </a:rPr>
            <a:t>与交易间的相关性</a:t>
          </a:r>
          <a:endParaRPr lang="zh-CN" sz="2100" kern="1200" dirty="0">
            <a:latin typeface="黑体" panose="02010609060101010101" pitchFamily="49" charset="-122"/>
            <a:ea typeface="黑体" panose="02010609060101010101" pitchFamily="49" charset="-122"/>
          </a:endParaRPr>
        </a:p>
      </dsp:txBody>
      <dsp:txXfrm>
        <a:off x="3922150" y="1568519"/>
        <a:ext cx="1903075" cy="1568519"/>
      </dsp:txXfrm>
    </dsp:sp>
    <dsp:sp modelId="{8A8B27E2-4C76-4929-92E2-D4E949DF47CD}">
      <dsp:nvSpPr>
        <dsp:cNvPr id="0" name=""/>
        <dsp:cNvSpPr/>
      </dsp:nvSpPr>
      <dsp:spPr>
        <a:xfrm>
          <a:off x="4220791" y="235277"/>
          <a:ext cx="1305792" cy="1305792"/>
        </a:xfrm>
        <a:prstGeom prst="ellipse">
          <a:avLst/>
        </a:prstGeom>
        <a:blipFill>
          <a:blip xmlns:r="http://schemas.openxmlformats.org/officeDocument/2006/relationships" r:embed="rId3">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4000" r="-4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66DB453-5F3A-4D29-8DA6-34583E6B5F92}">
      <dsp:nvSpPr>
        <dsp:cNvPr id="0" name=""/>
        <dsp:cNvSpPr/>
      </dsp:nvSpPr>
      <dsp:spPr>
        <a:xfrm>
          <a:off x="5882317" y="0"/>
          <a:ext cx="1903075" cy="3921299"/>
        </a:xfrm>
        <a:prstGeom prst="roundRect">
          <a:avLst>
            <a:gd name="adj" fmla="val 10000"/>
          </a:avLst>
        </a:prstGeom>
        <a:solidFill>
          <a:srgbClr val="00206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9352" tIns="149352" rIns="149352" bIns="149352" numCol="1" spcCol="1270" anchor="ctr" anchorCtr="0">
          <a:noAutofit/>
        </a:bodyPr>
        <a:lstStyle/>
        <a:p>
          <a:pPr lvl="0" algn="ctr" defTabSz="933450" rtl="0">
            <a:lnSpc>
              <a:spcPct val="90000"/>
            </a:lnSpc>
            <a:spcBef>
              <a:spcPct val="0"/>
            </a:spcBef>
            <a:spcAft>
              <a:spcPct val="35000"/>
            </a:spcAft>
          </a:pPr>
          <a:r>
            <a:rPr lang="zh-CN" sz="2100" kern="1200" dirty="0" smtClean="0">
              <a:latin typeface="黑体" panose="02010609060101010101" pitchFamily="49" charset="-122"/>
              <a:ea typeface="黑体" panose="02010609060101010101" pitchFamily="49" charset="-122"/>
            </a:rPr>
            <a:t>通过移动互联网实现</a:t>
          </a:r>
          <a:r>
            <a:rPr lang="zh-CN" altLang="en-US" sz="2100" kern="1200" dirty="0" smtClean="0">
              <a:latin typeface="黑体" panose="02010609060101010101" pitchFamily="49" charset="-122"/>
              <a:ea typeface="黑体" panose="02010609060101010101" pitchFamily="49" charset="-122"/>
            </a:rPr>
            <a:t>策略信息对用户的精准</a:t>
          </a:r>
          <a:r>
            <a:rPr lang="zh-CN" sz="2100" kern="1200" dirty="0" smtClean="0">
              <a:latin typeface="黑体" panose="02010609060101010101" pitchFamily="49" charset="-122"/>
              <a:ea typeface="黑体" panose="02010609060101010101" pitchFamily="49" charset="-122"/>
            </a:rPr>
            <a:t>定制</a:t>
          </a:r>
          <a:endParaRPr lang="zh-CN" sz="2100" kern="1200" dirty="0">
            <a:latin typeface="黑体" panose="02010609060101010101" pitchFamily="49" charset="-122"/>
            <a:ea typeface="黑体" panose="02010609060101010101" pitchFamily="49" charset="-122"/>
          </a:endParaRPr>
        </a:p>
      </dsp:txBody>
      <dsp:txXfrm>
        <a:off x="5882317" y="1568519"/>
        <a:ext cx="1903075" cy="1568519"/>
      </dsp:txXfrm>
    </dsp:sp>
    <dsp:sp modelId="{85304F0D-2AC4-47F6-B21A-8C424AD59F52}">
      <dsp:nvSpPr>
        <dsp:cNvPr id="0" name=""/>
        <dsp:cNvSpPr/>
      </dsp:nvSpPr>
      <dsp:spPr>
        <a:xfrm>
          <a:off x="6180958" y="235277"/>
          <a:ext cx="1305792" cy="1305792"/>
        </a:xfrm>
        <a:prstGeom prst="ellipse">
          <a:avLst/>
        </a:prstGeom>
        <a:blipFill>
          <a:blip xmlns:r="http://schemas.openxmlformats.org/officeDocument/2006/relationships" r:embed="rId4">
            <a:duotone>
              <a:schemeClr val="accent1">
                <a:hueOff val="0"/>
                <a:satOff val="0"/>
                <a:lumOff val="0"/>
                <a:alphaOff val="0"/>
                <a:shade val="20000"/>
                <a:satMod val="200000"/>
              </a:schemeClr>
              <a:schemeClr val="accent1">
                <a:hueOff val="0"/>
                <a:satOff val="0"/>
                <a:lumOff val="0"/>
                <a:alphaOff val="0"/>
                <a:tint val="12000"/>
                <a:satMod val="190000"/>
              </a:schemeClr>
            </a:duotone>
            <a:extLst>
              <a:ext uri="{28A0092B-C50C-407E-A947-70E740481C1C}">
                <a14:useLocalDpi xmlns:a14="http://schemas.microsoft.com/office/drawing/2010/main" val="0"/>
              </a:ext>
            </a:extLst>
          </a:blip>
          <a:srcRect/>
          <a:stretch>
            <a:fillRect l="-6000" r="-6000"/>
          </a:stretch>
        </a:blip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30A055DF-3047-46C0-9A7A-7FD2DF79BB68}">
      <dsp:nvSpPr>
        <dsp:cNvPr id="0" name=""/>
        <dsp:cNvSpPr/>
      </dsp:nvSpPr>
      <dsp:spPr>
        <a:xfrm>
          <a:off x="311488" y="3240361"/>
          <a:ext cx="7164231" cy="381550"/>
        </a:xfrm>
        <a:prstGeom prst="leftRightArrow">
          <a:avLst/>
        </a:prstGeom>
        <a:solidFill>
          <a:schemeClr val="accent1">
            <a:tint val="6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831AF-852C-43CC-8CFA-DB173D3AB2EC}">
      <dsp:nvSpPr>
        <dsp:cNvPr id="0" name=""/>
        <dsp:cNvSpPr/>
      </dsp:nvSpPr>
      <dsp:spPr>
        <a:xfrm>
          <a:off x="1988812" y="328408"/>
          <a:ext cx="4415529" cy="4415529"/>
        </a:xfrm>
        <a:prstGeom prst="pie">
          <a:avLst>
            <a:gd name="adj1" fmla="val 16200000"/>
            <a:gd name="adj2" fmla="val 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客观信息原则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不预测 不荐股</a:t>
          </a:r>
          <a:endParaRPr lang="zh-CN" sz="1100" kern="1200" dirty="0"/>
        </a:p>
      </dsp:txBody>
      <dsp:txXfrm>
        <a:off x="4332723" y="1243579"/>
        <a:ext cx="1629540" cy="1209014"/>
      </dsp:txXfrm>
    </dsp:sp>
    <dsp:sp modelId="{684FDE53-6487-479D-AE9D-F7F78DA65F7A}">
      <dsp:nvSpPr>
        <dsp:cNvPr id="0" name=""/>
        <dsp:cNvSpPr/>
      </dsp:nvSpPr>
      <dsp:spPr>
        <a:xfrm>
          <a:off x="1988812" y="476644"/>
          <a:ext cx="4415529" cy="4415529"/>
        </a:xfrm>
        <a:prstGeom prst="pie">
          <a:avLst>
            <a:gd name="adj1" fmla="val 0"/>
            <a:gd name="adj2" fmla="val 54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有效信息原则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700" kern="1200" dirty="0" smtClean="0"/>
            <a:t> </a:t>
          </a:r>
          <a:r>
            <a:rPr lang="zh-CN" sz="1200" kern="1200" dirty="0" smtClean="0"/>
            <a:t>提供有效分析  </a:t>
          </a:r>
          <a:endParaRPr lang="en-US" altLang="zh-CN" sz="1200" kern="1200" dirty="0" smtClean="0"/>
        </a:p>
        <a:p>
          <a:pPr lvl="0" algn="ctr" defTabSz="711200" rtl="0">
            <a:lnSpc>
              <a:spcPct val="90000"/>
            </a:lnSpc>
            <a:spcBef>
              <a:spcPct val="0"/>
            </a:spcBef>
            <a:spcAft>
              <a:spcPct val="35000"/>
            </a:spcAft>
          </a:pPr>
          <a:r>
            <a:rPr lang="zh-CN" sz="1200" kern="1200" dirty="0" smtClean="0"/>
            <a:t>不提供充分分析</a:t>
          </a:r>
          <a:endParaRPr lang="zh-CN" sz="1200" kern="1200" dirty="0"/>
        </a:p>
      </dsp:txBody>
      <dsp:txXfrm>
        <a:off x="4332723" y="2767988"/>
        <a:ext cx="1629540" cy="1209014"/>
      </dsp:txXfrm>
    </dsp:sp>
    <dsp:sp modelId="{2A3E4BD2-3120-4729-9BA3-008A2DC11830}">
      <dsp:nvSpPr>
        <dsp:cNvPr id="0" name=""/>
        <dsp:cNvSpPr/>
      </dsp:nvSpPr>
      <dsp:spPr>
        <a:xfrm>
          <a:off x="1840577" y="476644"/>
          <a:ext cx="4415529" cy="4415529"/>
        </a:xfrm>
        <a:prstGeom prst="pie">
          <a:avLst>
            <a:gd name="adj1" fmla="val 5400000"/>
            <a:gd name="adj2" fmla="val 108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有限信息原则   </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提供简单相关性  </a:t>
          </a:r>
          <a:endParaRPr lang="en-US" altLang="zh-CN" sz="1100" kern="1200" dirty="0" smtClean="0"/>
        </a:p>
        <a:p>
          <a:pPr lvl="0" algn="ctr" defTabSz="711200" rtl="0">
            <a:lnSpc>
              <a:spcPct val="90000"/>
            </a:lnSpc>
            <a:spcBef>
              <a:spcPct val="0"/>
            </a:spcBef>
            <a:spcAft>
              <a:spcPct val="35000"/>
            </a:spcAft>
          </a:pPr>
          <a:r>
            <a:rPr lang="zh-CN" sz="1100" kern="1200" dirty="0" smtClean="0"/>
            <a:t>大外延 小内涵 </a:t>
          </a:r>
          <a:endParaRPr lang="en-US" altLang="zh-CN" sz="1100" kern="1200" dirty="0" smtClean="0"/>
        </a:p>
        <a:p>
          <a:pPr lvl="0" algn="ctr" defTabSz="711200" rtl="0">
            <a:lnSpc>
              <a:spcPct val="90000"/>
            </a:lnSpc>
            <a:spcBef>
              <a:spcPct val="0"/>
            </a:spcBef>
            <a:spcAft>
              <a:spcPct val="35000"/>
            </a:spcAft>
          </a:pPr>
          <a:r>
            <a:rPr lang="zh-CN" sz="1100" kern="1200" dirty="0" smtClean="0"/>
            <a:t>保持信息多样性  避免或减小智能信息对市场冲击</a:t>
          </a:r>
          <a:endParaRPr lang="zh-CN" sz="1100" kern="1200" dirty="0"/>
        </a:p>
      </dsp:txBody>
      <dsp:txXfrm>
        <a:off x="2282655" y="2767988"/>
        <a:ext cx="1629540" cy="1209014"/>
      </dsp:txXfrm>
    </dsp:sp>
    <dsp:sp modelId="{6FB84791-BCF1-4CA0-A981-6092EED61245}">
      <dsp:nvSpPr>
        <dsp:cNvPr id="0" name=""/>
        <dsp:cNvSpPr/>
      </dsp:nvSpPr>
      <dsp:spPr>
        <a:xfrm>
          <a:off x="1840577" y="328408"/>
          <a:ext cx="4415529" cy="4415529"/>
        </a:xfrm>
        <a:prstGeom prst="pie">
          <a:avLst>
            <a:gd name="adj1" fmla="val 10800000"/>
            <a:gd name="adj2" fmla="val 1620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zh-CN" sz="1600" kern="1200" dirty="0" smtClean="0">
              <a:solidFill>
                <a:srgbClr val="FF0000"/>
              </a:solidFill>
              <a:latin typeface="黑体" panose="02010609060101010101" pitchFamily="49" charset="-122"/>
              <a:ea typeface="黑体" panose="02010609060101010101" pitchFamily="49" charset="-122"/>
            </a:rPr>
            <a:t>市场容量原则</a:t>
          </a:r>
          <a:endParaRPr lang="en-US" altLang="zh-CN" sz="1600" kern="1200" dirty="0" smtClean="0">
            <a:solidFill>
              <a:srgbClr val="FF0000"/>
            </a:solidFill>
            <a:latin typeface="黑体" panose="02010609060101010101" pitchFamily="49" charset="-122"/>
            <a:ea typeface="黑体" panose="02010609060101010101" pitchFamily="49" charset="-122"/>
          </a:endParaRPr>
        </a:p>
        <a:p>
          <a:pPr lvl="0" algn="ctr" defTabSz="711200" rtl="0">
            <a:lnSpc>
              <a:spcPct val="90000"/>
            </a:lnSpc>
            <a:spcBef>
              <a:spcPct val="0"/>
            </a:spcBef>
            <a:spcAft>
              <a:spcPct val="35000"/>
            </a:spcAft>
          </a:pPr>
          <a:r>
            <a:rPr lang="zh-CN" sz="1100" kern="1200" dirty="0" smtClean="0"/>
            <a:t>   智能信息策略限量供应客户 控制参与者数量 避免“测不准” 原理的影响</a:t>
          </a:r>
          <a:endParaRPr lang="zh-CN" sz="1100" kern="1200" dirty="0"/>
        </a:p>
      </dsp:txBody>
      <dsp:txXfrm>
        <a:off x="2282655" y="1243579"/>
        <a:ext cx="1629540" cy="1209014"/>
      </dsp:txXfrm>
    </dsp:sp>
    <dsp:sp modelId="{7BBCE062-7D5F-4FA4-9160-6F36A7489DDC}">
      <dsp:nvSpPr>
        <dsp:cNvPr id="0" name=""/>
        <dsp:cNvSpPr/>
      </dsp:nvSpPr>
      <dsp:spPr>
        <a:xfrm>
          <a:off x="1715470" y="55066"/>
          <a:ext cx="4962214" cy="4962214"/>
        </a:xfrm>
        <a:prstGeom prst="circularArrow">
          <a:avLst>
            <a:gd name="adj1" fmla="val 5085"/>
            <a:gd name="adj2" fmla="val 327528"/>
            <a:gd name="adj3" fmla="val 21272472"/>
            <a:gd name="adj4" fmla="val 162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1A81FE5-9452-43B1-AC0E-17155983948A}">
      <dsp:nvSpPr>
        <dsp:cNvPr id="0" name=""/>
        <dsp:cNvSpPr/>
      </dsp:nvSpPr>
      <dsp:spPr>
        <a:xfrm>
          <a:off x="1715470" y="203302"/>
          <a:ext cx="4962214" cy="4962214"/>
        </a:xfrm>
        <a:prstGeom prst="circularArrow">
          <a:avLst>
            <a:gd name="adj1" fmla="val 5085"/>
            <a:gd name="adj2" fmla="val 327528"/>
            <a:gd name="adj3" fmla="val 5072472"/>
            <a:gd name="adj4" fmla="val 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51D39E9-5196-40E1-ADF4-026B8A4FD1DF}">
      <dsp:nvSpPr>
        <dsp:cNvPr id="0" name=""/>
        <dsp:cNvSpPr/>
      </dsp:nvSpPr>
      <dsp:spPr>
        <a:xfrm>
          <a:off x="1567235" y="203302"/>
          <a:ext cx="4962214" cy="4962214"/>
        </a:xfrm>
        <a:prstGeom prst="circularArrow">
          <a:avLst>
            <a:gd name="adj1" fmla="val 5085"/>
            <a:gd name="adj2" fmla="val 327528"/>
            <a:gd name="adj3" fmla="val 10472472"/>
            <a:gd name="adj4" fmla="val 54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90A2588-7220-43ED-9077-C6C16E0288D3}">
      <dsp:nvSpPr>
        <dsp:cNvPr id="0" name=""/>
        <dsp:cNvSpPr/>
      </dsp:nvSpPr>
      <dsp:spPr>
        <a:xfrm>
          <a:off x="1567235" y="55066"/>
          <a:ext cx="4962214" cy="4962214"/>
        </a:xfrm>
        <a:prstGeom prst="circularArrow">
          <a:avLst>
            <a:gd name="adj1" fmla="val 5085"/>
            <a:gd name="adj2" fmla="val 327528"/>
            <a:gd name="adj3" fmla="val 15872472"/>
            <a:gd name="adj4" fmla="val 108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3F5A5-2EE2-4922-AB1D-B65F00A30667}">
      <dsp:nvSpPr>
        <dsp:cNvPr id="0" name=""/>
        <dsp:cNvSpPr/>
      </dsp:nvSpPr>
      <dsp:spPr>
        <a:xfrm>
          <a:off x="2143780" y="2144084"/>
          <a:ext cx="2370683" cy="2369459"/>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rtl="0">
            <a:lnSpc>
              <a:spcPct val="90000"/>
            </a:lnSpc>
            <a:spcBef>
              <a:spcPct val="0"/>
            </a:spcBef>
            <a:spcAft>
              <a:spcPct val="35000"/>
            </a:spcAft>
          </a:pPr>
          <a:r>
            <a:rPr lang="en-US" sz="2800" kern="1200" dirty="0" smtClean="0">
              <a:solidFill>
                <a:srgbClr val="FF0000"/>
              </a:solidFill>
              <a:latin typeface="黑体" panose="02010609060101010101" pitchFamily="49" charset="-122"/>
              <a:ea typeface="黑体" panose="02010609060101010101" pitchFamily="49" charset="-122"/>
            </a:rPr>
            <a:t>1000</a:t>
          </a:r>
          <a:r>
            <a:rPr lang="zh-CN" sz="2800" kern="1200" dirty="0" smtClean="0">
              <a:solidFill>
                <a:srgbClr val="FF0000"/>
              </a:solidFill>
              <a:latin typeface="黑体" panose="02010609060101010101" pitchFamily="49" charset="-122"/>
              <a:ea typeface="黑体" panose="02010609060101010101" pitchFamily="49" charset="-122"/>
            </a:rPr>
            <a:t>万</a:t>
          </a:r>
          <a:endParaRPr lang="en-US" altLang="zh-CN" sz="2800" kern="1200" dirty="0" smtClean="0">
            <a:solidFill>
              <a:srgbClr val="FF0000"/>
            </a:solidFill>
            <a:latin typeface="黑体" panose="02010609060101010101" pitchFamily="49" charset="-122"/>
            <a:ea typeface="黑体" panose="02010609060101010101" pitchFamily="49" charset="-122"/>
          </a:endParaRPr>
        </a:p>
        <a:p>
          <a:pPr lvl="0" algn="ctr" defTabSz="1244600" rtl="0">
            <a:lnSpc>
              <a:spcPct val="90000"/>
            </a:lnSpc>
            <a:spcBef>
              <a:spcPct val="0"/>
            </a:spcBef>
            <a:spcAft>
              <a:spcPct val="35000"/>
            </a:spcAft>
          </a:pPr>
          <a:r>
            <a:rPr lang="zh-CN" sz="1600" kern="1200" dirty="0" smtClean="0"/>
            <a:t>月活跃用户</a:t>
          </a:r>
          <a:endParaRPr lang="zh-CN" sz="1600" kern="1200" dirty="0"/>
        </a:p>
      </dsp:txBody>
      <dsp:txXfrm>
        <a:off x="2620301" y="2699118"/>
        <a:ext cx="1417641" cy="1217951"/>
      </dsp:txXfrm>
    </dsp:sp>
    <dsp:sp modelId="{2483FCCF-F3E9-4035-B61E-145FEB9831BC}">
      <dsp:nvSpPr>
        <dsp:cNvPr id="0" name=""/>
        <dsp:cNvSpPr/>
      </dsp:nvSpPr>
      <dsp:spPr>
        <a:xfrm>
          <a:off x="515623" y="1398140"/>
          <a:ext cx="2032827" cy="2010417"/>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kern="1200" dirty="0" smtClean="0">
              <a:solidFill>
                <a:srgbClr val="FF0000"/>
              </a:solidFill>
            </a:rPr>
            <a:t>100</a:t>
          </a:r>
          <a:r>
            <a:rPr lang="zh-CN" sz="2000" kern="1200" dirty="0" smtClean="0">
              <a:solidFill>
                <a:srgbClr val="FF0000"/>
              </a:solidFill>
            </a:rPr>
            <a:t>万</a:t>
          </a:r>
          <a:endParaRPr lang="en-US" altLang="zh-CN" sz="2000" kern="1200" dirty="0" smtClean="0">
            <a:solidFill>
              <a:srgbClr val="FF0000"/>
            </a:solidFill>
          </a:endParaRPr>
        </a:p>
        <a:p>
          <a:pPr lvl="0" algn="ctr" defTabSz="889000" rtl="0">
            <a:lnSpc>
              <a:spcPct val="90000"/>
            </a:lnSpc>
            <a:spcBef>
              <a:spcPct val="0"/>
            </a:spcBef>
            <a:spcAft>
              <a:spcPct val="35000"/>
            </a:spcAft>
          </a:pPr>
          <a:r>
            <a:rPr lang="zh-CN" sz="1500" kern="1200" dirty="0" smtClean="0"/>
            <a:t>日付费用户</a:t>
          </a:r>
          <a:endParaRPr lang="zh-CN" sz="1500" kern="1200" dirty="0"/>
        </a:p>
      </dsp:txBody>
      <dsp:txXfrm>
        <a:off x="1025009" y="1907328"/>
        <a:ext cx="1014055" cy="992041"/>
      </dsp:txXfrm>
    </dsp:sp>
    <dsp:sp modelId="{61AD9D62-E0C3-420D-9711-72CDF7EA03A9}">
      <dsp:nvSpPr>
        <dsp:cNvPr id="0" name=""/>
        <dsp:cNvSpPr/>
      </dsp:nvSpPr>
      <dsp:spPr>
        <a:xfrm rot="20700000">
          <a:off x="1717950" y="198820"/>
          <a:ext cx="1769301" cy="1769301"/>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kern="1200" dirty="0" smtClean="0">
              <a:solidFill>
                <a:srgbClr val="FF0000"/>
              </a:solidFill>
              <a:latin typeface="黑体" panose="02010609060101010101" pitchFamily="49" charset="-122"/>
              <a:ea typeface="黑体" panose="02010609060101010101" pitchFamily="49" charset="-122"/>
            </a:rPr>
            <a:t>2</a:t>
          </a:r>
          <a:r>
            <a:rPr lang="zh-CN" sz="1800" kern="1200" dirty="0" smtClean="0">
              <a:solidFill>
                <a:srgbClr val="FF0000"/>
              </a:solidFill>
              <a:latin typeface="黑体" panose="02010609060101010101" pitchFamily="49" charset="-122"/>
              <a:ea typeface="黑体" panose="02010609060101010101" pitchFamily="49" charset="-122"/>
            </a:rPr>
            <a:t>元</a:t>
          </a:r>
          <a:r>
            <a:rPr lang="en-US" sz="1800" kern="1200" dirty="0" smtClean="0">
              <a:solidFill>
                <a:srgbClr val="FF0000"/>
              </a:solidFill>
              <a:latin typeface="黑体" panose="02010609060101010101" pitchFamily="49" charset="-122"/>
              <a:ea typeface="黑体" panose="02010609060101010101" pitchFamily="49" charset="-122"/>
            </a:rPr>
            <a:t>/</a:t>
          </a:r>
          <a:r>
            <a:rPr lang="zh-CN" sz="1800" kern="1200" dirty="0" smtClean="0">
              <a:solidFill>
                <a:srgbClr val="FF0000"/>
              </a:solidFill>
              <a:latin typeface="黑体" panose="02010609060101010101" pitchFamily="49" charset="-122"/>
              <a:ea typeface="黑体" panose="02010609060101010101" pitchFamily="49" charset="-122"/>
            </a:rPr>
            <a:t>日</a:t>
          </a:r>
          <a:r>
            <a:rPr lang="zh-CN" sz="1800" kern="1200" dirty="0" smtClean="0"/>
            <a:t>订阅一维</a:t>
          </a:r>
          <a:r>
            <a:rPr lang="zh-CN" altLang="en-US" sz="1800" kern="1200" dirty="0" smtClean="0"/>
            <a:t>智能信息</a:t>
          </a:r>
          <a:endParaRPr lang="zh-CN" sz="1800" kern="1200" dirty="0"/>
        </a:p>
      </dsp:txBody>
      <dsp:txXfrm rot="-20700000">
        <a:off x="2106009" y="586880"/>
        <a:ext cx="993182" cy="993182"/>
      </dsp:txXfrm>
    </dsp:sp>
    <dsp:sp modelId="{567C96CA-E8E3-464B-8E5E-591237D6E42B}">
      <dsp:nvSpPr>
        <dsp:cNvPr id="0" name=""/>
        <dsp:cNvSpPr/>
      </dsp:nvSpPr>
      <dsp:spPr>
        <a:xfrm>
          <a:off x="1886377" y="1710654"/>
          <a:ext cx="3178182" cy="3178182"/>
        </a:xfrm>
        <a:prstGeom prst="circularArrow">
          <a:avLst>
            <a:gd name="adj1" fmla="val 4687"/>
            <a:gd name="adj2" fmla="val 299029"/>
            <a:gd name="adj3" fmla="val 2523334"/>
            <a:gd name="adj4" fmla="val 1584592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4C1F11F-2163-4A5D-96B9-8B96D0605AA4}">
      <dsp:nvSpPr>
        <dsp:cNvPr id="0" name=""/>
        <dsp:cNvSpPr/>
      </dsp:nvSpPr>
      <dsp:spPr>
        <a:xfrm>
          <a:off x="309343" y="1099529"/>
          <a:ext cx="2309148" cy="23091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BE4FD2-8862-4D40-8AE9-8AD7B1B83EC0}">
      <dsp:nvSpPr>
        <dsp:cNvPr id="0" name=""/>
        <dsp:cNvSpPr/>
      </dsp:nvSpPr>
      <dsp:spPr>
        <a:xfrm>
          <a:off x="1231311" y="-134269"/>
          <a:ext cx="2489726" cy="248972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EE3688-A2D9-46E8-8E84-1C0A6B6A22C5}">
      <dsp:nvSpPr>
        <dsp:cNvPr id="0" name=""/>
        <dsp:cNvSpPr/>
      </dsp:nvSpPr>
      <dsp:spPr>
        <a:xfrm>
          <a:off x="62762" y="224182"/>
          <a:ext cx="3733614" cy="178219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付出</a:t>
          </a:r>
          <a:r>
            <a:rPr lang="en-US" altLang="zh-CN" sz="2800" kern="1200" dirty="0" smtClean="0">
              <a:latin typeface="黑体" panose="02010609060101010101" pitchFamily="49" charset="-122"/>
              <a:ea typeface="黑体" panose="02010609060101010101" pitchFamily="49" charset="-122"/>
            </a:rPr>
            <a:t>2</a:t>
          </a:r>
          <a:r>
            <a:rPr lang="zh-CN" altLang="en-US" sz="2800" kern="1200" dirty="0" smtClean="0">
              <a:latin typeface="黑体" panose="02010609060101010101" pitchFamily="49" charset="-122"/>
              <a:ea typeface="黑体" panose="02010609060101010101" pitchFamily="49" charset="-122"/>
            </a:rPr>
            <a:t>元微信“零钱”</a:t>
          </a:r>
          <a:endParaRPr lang="zh-CN" altLang="en-US" sz="2800" kern="1200" dirty="0">
            <a:latin typeface="黑体" panose="02010609060101010101" pitchFamily="49" charset="-122"/>
            <a:ea typeface="黑体" panose="02010609060101010101" pitchFamily="49" charset="-122"/>
          </a:endParaRPr>
        </a:p>
      </dsp:txBody>
      <dsp:txXfrm>
        <a:off x="114961" y="276381"/>
        <a:ext cx="1891573" cy="1677800"/>
      </dsp:txXfrm>
    </dsp:sp>
    <dsp:sp modelId="{DE867E29-0EF9-4DF1-93FA-FF6B6FEFEC51}">
      <dsp:nvSpPr>
        <dsp:cNvPr id="0" name=""/>
        <dsp:cNvSpPr/>
      </dsp:nvSpPr>
      <dsp:spPr>
        <a:xfrm>
          <a:off x="658873" y="2178242"/>
          <a:ext cx="3733614" cy="1782198"/>
        </a:xfrm>
        <a:prstGeom prst="roundRect">
          <a:avLst>
            <a:gd name="adj" fmla="val 10000"/>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zh-CN" altLang="en-US" sz="2800" kern="1200" dirty="0" smtClean="0">
              <a:latin typeface="黑体" panose="02010609060101010101" pitchFamily="49" charset="-122"/>
              <a:ea typeface="黑体" panose="02010609060101010101" pitchFamily="49" charset="-122"/>
            </a:rPr>
            <a:t>提升每日交易胜算</a:t>
          </a:r>
          <a:r>
            <a:rPr lang="zh-CN" altLang="en-US" sz="2800" kern="1200" dirty="0" smtClean="0"/>
            <a:t>！</a:t>
          </a:r>
          <a:endParaRPr lang="zh-CN" altLang="en-US" sz="2800" kern="1200" dirty="0"/>
        </a:p>
      </dsp:txBody>
      <dsp:txXfrm>
        <a:off x="711072" y="2230441"/>
        <a:ext cx="1811914" cy="1677800"/>
      </dsp:txXfrm>
    </dsp:sp>
    <dsp:sp modelId="{AB5FCDDE-5952-4252-AB0E-FFA453D37AC2}">
      <dsp:nvSpPr>
        <dsp:cNvPr id="0" name=""/>
        <dsp:cNvSpPr/>
      </dsp:nvSpPr>
      <dsp:spPr>
        <a:xfrm>
          <a:off x="2575186" y="1401005"/>
          <a:ext cx="1158428" cy="1158428"/>
        </a:xfrm>
        <a:prstGeom prst="downArrow">
          <a:avLst>
            <a:gd name="adj1" fmla="val 55000"/>
            <a:gd name="adj2" fmla="val 45000"/>
          </a:avLst>
        </a:prstGeom>
        <a:solidFill>
          <a:schemeClr val="dk2">
            <a:alpha val="90000"/>
            <a:tint val="40000"/>
            <a:hueOff val="0"/>
            <a:satOff val="0"/>
            <a:lumOff val="0"/>
            <a:alphaOff val="0"/>
          </a:schemeClr>
        </a:solidFill>
        <a:ln>
          <a:noFill/>
        </a:ln>
        <a:effectLst/>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zh-CN" altLang="en-US" sz="3600" kern="1200"/>
        </a:p>
      </dsp:txBody>
      <dsp:txXfrm>
        <a:off x="2835832" y="1401005"/>
        <a:ext cx="637136" cy="8717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5508E-D484-4E8C-B394-4222714F06AD}">
      <dsp:nvSpPr>
        <dsp:cNvPr id="0" name=""/>
        <dsp:cNvSpPr/>
      </dsp:nvSpPr>
      <dsp:spPr>
        <a:xfrm rot="503651">
          <a:off x="0" y="108064"/>
          <a:ext cx="1656184" cy="9360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dirty="0" smtClean="0"/>
            <a:t>可能是世界上最直观的智能爬虫定义管理软件</a:t>
          </a:r>
          <a:endParaRPr lang="zh-CN" sz="1600" kern="1200" dirty="0"/>
        </a:p>
      </dsp:txBody>
      <dsp:txXfrm>
        <a:off x="45692" y="153756"/>
        <a:ext cx="1564800" cy="8446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E83019-FE1F-4DCE-A8FD-996389A5BF7A}">
      <dsp:nvSpPr>
        <dsp:cNvPr id="0" name=""/>
        <dsp:cNvSpPr/>
      </dsp:nvSpPr>
      <dsp:spPr>
        <a:xfrm rot="20314929">
          <a:off x="0" y="-50448"/>
          <a:ext cx="1728192" cy="104832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zh-CN" sz="1400" kern="1200" dirty="0" smtClean="0"/>
            <a:t>仅用经过简单培训的普通人员即可生成针对特定网站的智能爬虫</a:t>
          </a:r>
          <a:endParaRPr lang="zh-CN" sz="1400" kern="1200" dirty="0"/>
        </a:p>
      </dsp:txBody>
      <dsp:txXfrm>
        <a:off x="51175" y="727"/>
        <a:ext cx="1625842" cy="94597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4CFDE-37C9-403D-A474-314B05DE6881}">
      <dsp:nvSpPr>
        <dsp:cNvPr id="0" name=""/>
        <dsp:cNvSpPr/>
      </dsp:nvSpPr>
      <dsp:spPr>
        <a:xfrm rot="20864045">
          <a:off x="0" y="265249"/>
          <a:ext cx="1584175" cy="9944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zh-CN" sz="1700" kern="1200" dirty="0" smtClean="0"/>
            <a:t>大幅度降低了全网数据挖掘的人工成本</a:t>
          </a:r>
          <a:endParaRPr lang="zh-CN" sz="1700" kern="1200" dirty="0"/>
        </a:p>
      </dsp:txBody>
      <dsp:txXfrm>
        <a:off x="48547" y="313796"/>
        <a:ext cx="1487081" cy="89740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BC13BB-3880-4BD0-B057-DAF427A999C0}">
      <dsp:nvSpPr>
        <dsp:cNvPr id="0" name=""/>
        <dsp:cNvSpPr/>
      </dsp:nvSpPr>
      <dsp:spPr>
        <a:xfrm rot="20630224">
          <a:off x="339786" y="423698"/>
          <a:ext cx="2061745" cy="1111500"/>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zh-CN" sz="1600" kern="1200" dirty="0" smtClean="0"/>
            <a:t>是世界上极少数可以低成本组织全网数据收集的有效工具</a:t>
          </a:r>
          <a:endParaRPr lang="zh-CN" sz="1600" kern="1200" dirty="0"/>
        </a:p>
      </dsp:txBody>
      <dsp:txXfrm>
        <a:off x="394045" y="477957"/>
        <a:ext cx="1953227" cy="1002982"/>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804471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4256815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482608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505181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71225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12232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25453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916599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055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1981599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2AECACD-BB97-4A73-9931-AD27F52325EA}" type="datetimeFigureOut">
              <a:rPr lang="zh-CN" altLang="en-US" smtClean="0"/>
              <a:t>2017/9/25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563760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AECACD-BB97-4A73-9931-AD27F52325EA}" type="datetimeFigureOut">
              <a:rPr lang="zh-CN" altLang="en-US" smtClean="0"/>
              <a:t>2017/9/25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2878F-7BE6-417B-8477-8AA80239C2C6}" type="slidenum">
              <a:rPr lang="zh-CN" altLang="en-US" smtClean="0"/>
              <a:t>‹#›</a:t>
            </a:fld>
            <a:endParaRPr lang="zh-CN" altLang="en-US"/>
          </a:p>
        </p:txBody>
      </p:sp>
    </p:spTree>
    <p:extLst>
      <p:ext uri="{BB962C8B-B14F-4D97-AF65-F5344CB8AC3E}">
        <p14:creationId xmlns:p14="http://schemas.microsoft.com/office/powerpoint/2010/main" val="2316300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24.jp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jpg"/><Relationship Id="rId7" Type="http://schemas.openxmlformats.org/officeDocument/2006/relationships/image" Target="../media/image31.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g"/></Relationships>
</file>

<file path=ppt/slides/_rels/slide2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image" Target="../media/image36.jpg"/><Relationship Id="rId3" Type="http://schemas.openxmlformats.org/officeDocument/2006/relationships/diagramData" Target="../diagrams/data5.xml"/><Relationship Id="rId21" Type="http://schemas.openxmlformats.org/officeDocument/2006/relationships/diagramQuickStyle" Target="../diagrams/quickStyle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image" Target="../media/image35.jpeg"/><Relationship Id="rId16" Type="http://schemas.openxmlformats.org/officeDocument/2006/relationships/diagramColors" Target="../diagrams/colors7.xml"/><Relationship Id="rId20" Type="http://schemas.openxmlformats.org/officeDocument/2006/relationships/diagramLayout" Target="../diagrams/layout8.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23" Type="http://schemas.microsoft.com/office/2007/relationships/diagramDrawing" Target="../diagrams/drawing8.xml"/><Relationship Id="rId10" Type="http://schemas.openxmlformats.org/officeDocument/2006/relationships/diagramQuickStyle" Target="../diagrams/quickStyle6.xml"/><Relationship Id="rId19" Type="http://schemas.openxmlformats.org/officeDocument/2006/relationships/diagramData" Target="../diagrams/data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openxmlformats.org/officeDocument/2006/relationships/diagramColors" Target="../diagrams/colors8.xml"/></Relationships>
</file>

<file path=ppt/slides/_rels/slide31.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35.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5.jpeg"/><Relationship Id="rId1" Type="http://schemas.openxmlformats.org/officeDocument/2006/relationships/slideLayout" Target="../slideLayouts/slideLayout6.xml"/><Relationship Id="rId4" Type="http://schemas.openxmlformats.org/officeDocument/2006/relationships/image" Target="../media/image40.jpg"/></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4" y="8348"/>
            <a:ext cx="9137766" cy="6805028"/>
          </a:xfrm>
          <a:prstGeom prst="rect">
            <a:avLst/>
          </a:prstGeom>
        </p:spPr>
      </p:pic>
      <p:sp>
        <p:nvSpPr>
          <p:cNvPr id="3" name="副标题 2"/>
          <p:cNvSpPr>
            <a:spLocks noGrp="1"/>
          </p:cNvSpPr>
          <p:nvPr>
            <p:ph type="subTitle" idx="1"/>
          </p:nvPr>
        </p:nvSpPr>
        <p:spPr>
          <a:xfrm>
            <a:off x="683568" y="1556792"/>
            <a:ext cx="7920880" cy="3384376"/>
          </a:xfrm>
          <a:noFill/>
          <a:ln>
            <a:noFill/>
          </a:ln>
        </p:spPr>
        <p:style>
          <a:lnRef idx="3">
            <a:schemeClr val="lt1"/>
          </a:lnRef>
          <a:fillRef idx="1">
            <a:schemeClr val="dk1"/>
          </a:fillRef>
          <a:effectRef idx="1">
            <a:schemeClr val="dk1"/>
          </a:effectRef>
          <a:fontRef idx="minor">
            <a:schemeClr val="lt1"/>
          </a:fontRef>
        </p:style>
        <p:txBody>
          <a:bodyPr>
            <a:normAutofit lnSpcReduction="10000"/>
          </a:bodyPr>
          <a:lstStyle/>
          <a:p>
            <a:r>
              <a:rPr lang="en-US" altLang="zh-CN" sz="1900" dirty="0" smtClean="0">
                <a:solidFill>
                  <a:schemeClr val="bg1"/>
                </a:solidFill>
                <a:latin typeface="黑体" panose="02010609060101010101" pitchFamily="49" charset="-122"/>
                <a:ea typeface="黑体" panose="02010609060101010101" pitchFamily="49" charset="-122"/>
              </a:rPr>
              <a:t>1990</a:t>
            </a:r>
            <a:r>
              <a:rPr lang="zh-CN" altLang="en-US" sz="1900" dirty="0" smtClean="0">
                <a:solidFill>
                  <a:schemeClr val="bg1"/>
                </a:solidFill>
                <a:latin typeface="黑体" panose="02010609060101010101" pitchFamily="49" charset="-122"/>
                <a:ea typeface="黑体" panose="02010609060101010101" pitchFamily="49" charset="-122"/>
              </a:rPr>
              <a:t>年</a:t>
            </a:r>
            <a:r>
              <a:rPr lang="en-US" altLang="zh-CN" sz="1900" dirty="0" smtClean="0">
                <a:solidFill>
                  <a:schemeClr val="bg1"/>
                </a:solidFill>
                <a:latin typeface="黑体" panose="02010609060101010101" pitchFamily="49" charset="-122"/>
                <a:ea typeface="黑体" panose="02010609060101010101" pitchFamily="49" charset="-122"/>
              </a:rPr>
              <a:t>4</a:t>
            </a:r>
            <a:r>
              <a:rPr lang="zh-CN" altLang="en-US" sz="1900" dirty="0" smtClean="0">
                <a:solidFill>
                  <a:schemeClr val="bg1"/>
                </a:solidFill>
                <a:latin typeface="黑体" panose="02010609060101010101" pitchFamily="49" charset="-122"/>
                <a:ea typeface="黑体" panose="02010609060101010101" pitchFamily="49" charset="-122"/>
              </a:rPr>
              <a:t>月</a:t>
            </a:r>
            <a:r>
              <a:rPr lang="en-US" altLang="zh-CN" sz="1900" dirty="0" smtClean="0">
                <a:solidFill>
                  <a:schemeClr val="bg1"/>
                </a:solidFill>
                <a:latin typeface="黑体" panose="02010609060101010101" pitchFamily="49" charset="-122"/>
                <a:ea typeface="黑体" panose="02010609060101010101" pitchFamily="49" charset="-122"/>
              </a:rPr>
              <a:t>24</a:t>
            </a:r>
            <a:r>
              <a:rPr lang="zh-CN" altLang="en-US" sz="1900" dirty="0" smtClean="0">
                <a:solidFill>
                  <a:schemeClr val="bg1"/>
                </a:solidFill>
                <a:latin typeface="黑体" panose="02010609060101010101" pitchFamily="49" charset="-122"/>
                <a:ea typeface="黑体" panose="02010609060101010101" pitchFamily="49" charset="-122"/>
              </a:rPr>
              <a:t>日，“发现者号”航天飞机将“哈勃”太空望远镜送上轨道</a:t>
            </a:r>
            <a:endParaRPr lang="en-US" altLang="zh-CN" sz="1900"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a:solidFill>
                <a:schemeClr val="bg1"/>
              </a:solidFill>
              <a:latin typeface="黑体" panose="02010609060101010101" pitchFamily="49" charset="-122"/>
              <a:ea typeface="黑体" panose="02010609060101010101" pitchFamily="49" charset="-122"/>
            </a:endParaRPr>
          </a:p>
          <a:p>
            <a:r>
              <a:rPr lang="zh-CN" altLang="en-US" dirty="0" smtClean="0">
                <a:solidFill>
                  <a:schemeClr val="bg1"/>
                </a:solidFill>
                <a:latin typeface="黑体" panose="02010609060101010101" pitchFamily="49" charset="-122"/>
                <a:ea typeface="黑体" panose="02010609060101010101" pitchFamily="49" charset="-122"/>
              </a:rPr>
              <a:t>从此   人类有了观察遥远宇宙的</a:t>
            </a:r>
            <a:endParaRPr lang="en-US" altLang="zh-CN" dirty="0" smtClean="0">
              <a:solidFill>
                <a:schemeClr val="bg1"/>
              </a:solidFill>
              <a:latin typeface="黑体" panose="02010609060101010101" pitchFamily="49" charset="-122"/>
              <a:ea typeface="黑体" panose="02010609060101010101" pitchFamily="49" charset="-122"/>
            </a:endParaRPr>
          </a:p>
          <a:p>
            <a:endParaRPr lang="en-US" altLang="zh-CN" dirty="0" smtClean="0">
              <a:solidFill>
                <a:schemeClr val="bg1"/>
              </a:solidFill>
              <a:latin typeface="黑体" panose="02010609060101010101" pitchFamily="49" charset="-122"/>
              <a:ea typeface="黑体" panose="02010609060101010101" pitchFamily="49" charset="-122"/>
            </a:endParaRPr>
          </a:p>
          <a:p>
            <a:r>
              <a:rPr lang="zh-CN" altLang="en-US" sz="4300" dirty="0" smtClean="0">
                <a:solidFill>
                  <a:srgbClr val="FF0000"/>
                </a:solidFill>
                <a:latin typeface="黑体" panose="02010609060101010101" pitchFamily="49" charset="-122"/>
                <a:ea typeface="黑体" panose="02010609060101010101" pitchFamily="49" charset="-122"/>
              </a:rPr>
              <a:t>“火眼金睛”</a:t>
            </a:r>
            <a:endParaRPr lang="zh-CN" altLang="en-US" sz="43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3253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实例四  相似</a:t>
            </a:r>
            <a:r>
              <a:rPr lang="en-US" altLang="zh-CN" sz="4000" dirty="0" smtClean="0">
                <a:latin typeface="黑体" panose="02010609060101010101" pitchFamily="49" charset="-122"/>
                <a:ea typeface="黑体" panose="02010609060101010101" pitchFamily="49" charset="-122"/>
              </a:rPr>
              <a:t>K</a:t>
            </a:r>
            <a:r>
              <a:rPr lang="zh-CN" altLang="en-US" sz="4000" dirty="0" smtClean="0">
                <a:latin typeface="黑体" panose="02010609060101010101" pitchFamily="49" charset="-122"/>
                <a:ea typeface="黑体" panose="02010609060101010101" pitchFamily="49" charset="-122"/>
              </a:rPr>
              <a:t>线</a:t>
            </a:r>
            <a:endParaRPr lang="zh-CN" altLang="en-US" sz="4000" dirty="0">
              <a:latin typeface="黑体" panose="02010609060101010101" pitchFamily="49" charset="-122"/>
              <a:ea typeface="黑体" panose="02010609060101010101" pitchFamily="49" charset="-122"/>
            </a:endParaRPr>
          </a:p>
        </p:txBody>
      </p:sp>
      <p:pic>
        <p:nvPicPr>
          <p:cNvPr id="6" name="内容占位符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56237" y="2852936"/>
            <a:ext cx="6464717" cy="3636404"/>
          </a:xfrm>
        </p:spPr>
      </p:pic>
      <p:sp>
        <p:nvSpPr>
          <p:cNvPr id="7" name="TextBox 6"/>
          <p:cNvSpPr txBox="1"/>
          <p:nvPr/>
        </p:nvSpPr>
        <p:spPr>
          <a:xfrm>
            <a:off x="1240948" y="2031231"/>
            <a:ext cx="5147563"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dirty="0" smtClean="0">
                <a:latin typeface="黑体" panose="02010609060101010101" pitchFamily="49" charset="-122"/>
                <a:ea typeface="黑体" panose="02010609060101010101" pitchFamily="49" charset="-122"/>
              </a:rPr>
              <a:t>智能寻找历史特征近似交易</a:t>
            </a:r>
            <a:r>
              <a:rPr lang="en-US" altLang="zh-CN" dirty="0" smtClean="0">
                <a:latin typeface="黑体" panose="02010609060101010101" pitchFamily="49" charset="-122"/>
                <a:ea typeface="黑体" panose="02010609060101010101" pitchFamily="49" charset="-122"/>
              </a:rPr>
              <a:t>k</a:t>
            </a:r>
            <a:r>
              <a:rPr lang="zh-CN" altLang="en-US" dirty="0" smtClean="0">
                <a:latin typeface="黑体" panose="02010609060101010101" pitchFamily="49" charset="-122"/>
                <a:ea typeface="黑体" panose="02010609060101010101" pitchFamily="49" charset="-122"/>
              </a:rPr>
              <a:t>线，辅助交易决策。</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044425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实例五  独立行情指数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57200" y="1916832"/>
            <a:ext cx="8229600" cy="57606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b="1" dirty="0" smtClean="0">
                <a:solidFill>
                  <a:srgbClr val="FF0000"/>
                </a:solidFill>
                <a:latin typeface="黑体" panose="02010609060101010101" pitchFamily="49" charset="-122"/>
                <a:ea typeface="黑体" panose="02010609060101010101" pitchFamily="49" charset="-122"/>
              </a:rPr>
              <a:t>智能寻找</a:t>
            </a:r>
            <a:r>
              <a:rPr lang="zh-CN" altLang="en-US" sz="1800" b="1" dirty="0" smtClean="0">
                <a:latin typeface="黑体" panose="02010609060101010101" pitchFamily="49" charset="-122"/>
                <a:ea typeface="黑体" panose="02010609060101010101" pitchFamily="49" charset="-122"/>
              </a:rPr>
              <a:t>与大盘走势截然不同的个股</a:t>
            </a:r>
            <a:r>
              <a:rPr lang="en-US" altLang="zh-CN" sz="1800" b="1" dirty="0">
                <a:latin typeface="黑体" panose="02010609060101010101" pitchFamily="49" charset="-122"/>
                <a:ea typeface="黑体" panose="02010609060101010101" pitchFamily="49" charset="-122"/>
              </a:rPr>
              <a:t> </a:t>
            </a:r>
            <a:r>
              <a:rPr lang="en-US" altLang="zh-CN" sz="1800" b="1" dirty="0" smtClean="0">
                <a:latin typeface="黑体" panose="02010609060101010101" pitchFamily="49" charset="-122"/>
                <a:ea typeface="黑体" panose="02010609060101010101" pitchFamily="49" charset="-122"/>
              </a:rPr>
              <a:t> </a:t>
            </a:r>
            <a:r>
              <a:rPr lang="zh-CN" altLang="en-US" sz="1800" b="1" dirty="0" smtClean="0">
                <a:latin typeface="黑体" panose="02010609060101010101" pitchFamily="49" charset="-122"/>
                <a:ea typeface="黑体" panose="02010609060101010101" pitchFamily="49" charset="-122"/>
              </a:rPr>
              <a:t>由策略模型给出</a:t>
            </a:r>
            <a:r>
              <a:rPr lang="zh-CN" altLang="en-US" sz="1800" b="1" dirty="0" smtClean="0">
                <a:solidFill>
                  <a:srgbClr val="FF0000"/>
                </a:solidFill>
                <a:latin typeface="黑体" panose="02010609060101010101" pitchFamily="49" charset="-122"/>
                <a:ea typeface="黑体" panose="02010609060101010101" pitchFamily="49" charset="-122"/>
              </a:rPr>
              <a:t>强弱指数</a:t>
            </a:r>
            <a:endParaRPr lang="zh-CN" altLang="en-US" sz="1800" b="1"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04" y="2801466"/>
            <a:ext cx="4260377" cy="3219822"/>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88024" y="2779653"/>
            <a:ext cx="4248472" cy="3241635"/>
          </a:xfrm>
          <a:prstGeom prst="rect">
            <a:avLst/>
          </a:prstGeom>
        </p:spPr>
      </p:pic>
    </p:spTree>
    <p:extLst>
      <p:ext uri="{BB962C8B-B14F-4D97-AF65-F5344CB8AC3E}">
        <p14:creationId xmlns:p14="http://schemas.microsoft.com/office/powerpoint/2010/main" val="29367051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实例六  黑天鹅探针</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51520" y="2636912"/>
            <a:ext cx="3960440" cy="309634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智能全自动全网舆情监测</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 </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黑天鹅事件第一时间预警</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132856"/>
            <a:ext cx="3960440" cy="3600400"/>
          </a:xfrm>
          <a:prstGeom prst="rect">
            <a:avLst/>
          </a:prstGeom>
        </p:spPr>
      </p:pic>
    </p:spTree>
    <p:extLst>
      <p:ext uri="{BB962C8B-B14F-4D97-AF65-F5344CB8AC3E}">
        <p14:creationId xmlns:p14="http://schemas.microsoft.com/office/powerpoint/2010/main" val="389871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实例七  调研焦点</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708920"/>
            <a:ext cx="3826768" cy="3705275"/>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000" dirty="0" smtClean="0">
                <a:solidFill>
                  <a:srgbClr val="FF0000"/>
                </a:solidFill>
                <a:latin typeface="黑体" panose="02010609060101010101" pitchFamily="49" charset="-122"/>
                <a:ea typeface="黑体" panose="02010609060101010101" pitchFamily="49" charset="-122"/>
              </a:rPr>
              <a:t>智能统计</a:t>
            </a:r>
            <a:r>
              <a:rPr lang="zh-CN" altLang="en-US" sz="2000" dirty="0" smtClean="0">
                <a:latin typeface="黑体" panose="02010609060101010101" pitchFamily="49" charset="-122"/>
                <a:ea typeface="黑体" panose="02010609060101010101" pitchFamily="49" charset="-122"/>
              </a:rPr>
              <a:t>行业或上市公司被</a:t>
            </a:r>
            <a:r>
              <a:rPr lang="zh-CN" altLang="en-US" sz="2000" dirty="0" smtClean="0">
                <a:solidFill>
                  <a:srgbClr val="FF0000"/>
                </a:solidFill>
                <a:latin typeface="黑体" panose="02010609060101010101" pitchFamily="49" charset="-122"/>
                <a:ea typeface="黑体" panose="02010609060101010101" pitchFamily="49" charset="-122"/>
              </a:rPr>
              <a:t>调研频率</a:t>
            </a:r>
            <a:endParaRPr lang="en-US" altLang="zh-CN" sz="2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及重点机构调研目标</a:t>
            </a:r>
            <a:endParaRPr lang="en-US" altLang="zh-CN" sz="2000" dirty="0" smtClean="0">
              <a:latin typeface="黑体" panose="02010609060101010101" pitchFamily="49" charset="-122"/>
              <a:ea typeface="黑体" panose="02010609060101010101" pitchFamily="49" charset="-122"/>
            </a:endParaRPr>
          </a:p>
          <a:p>
            <a:pPr marL="0" indent="0" algn="ctr">
              <a:buNone/>
            </a:pPr>
            <a:endParaRPr lang="en-US" altLang="zh-CN" sz="2000" dirty="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辅助找寻投资热点</a:t>
            </a:r>
            <a:endParaRPr lang="zh-CN" altLang="en-US" sz="20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2354668"/>
            <a:ext cx="3695095" cy="2874531"/>
          </a:xfrm>
          <a:prstGeom prst="rect">
            <a:avLst/>
          </a:prstGeom>
        </p:spPr>
      </p:pic>
    </p:spTree>
    <p:extLst>
      <p:ext uri="{BB962C8B-B14F-4D97-AF65-F5344CB8AC3E}">
        <p14:creationId xmlns:p14="http://schemas.microsoft.com/office/powerpoint/2010/main" val="21355656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实例八  人气情绪指数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39552" y="4941168"/>
            <a:ext cx="8229600" cy="1440160"/>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对微博，微信，股吧进行</a:t>
            </a:r>
            <a:r>
              <a:rPr lang="zh-CN" altLang="en-US" sz="1800" dirty="0" smtClean="0">
                <a:solidFill>
                  <a:srgbClr val="FF0000"/>
                </a:solidFill>
                <a:latin typeface="黑体" panose="02010609060101010101" pitchFamily="49" charset="-122"/>
                <a:ea typeface="黑体" panose="02010609060101010101" pitchFamily="49" charset="-122"/>
              </a:rPr>
              <a:t>大数据采集分析</a:t>
            </a:r>
            <a:r>
              <a:rPr lang="zh-CN" altLang="en-US" sz="1800" dirty="0" smtClean="0">
                <a:latin typeface="黑体" panose="02010609060101010101" pitchFamily="49" charset="-122"/>
                <a:ea typeface="黑体" panose="02010609060101010101" pitchFamily="49" charset="-122"/>
              </a:rPr>
              <a:t>，获取当天市场</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solidFill>
                  <a:srgbClr val="FF0000"/>
                </a:solidFill>
                <a:latin typeface="黑体" panose="02010609060101010101" pitchFamily="49" charset="-122"/>
                <a:ea typeface="黑体" panose="02010609060101010101" pitchFamily="49" charset="-122"/>
              </a:rPr>
              <a:t>大众情绪指数</a:t>
            </a:r>
            <a:r>
              <a:rPr lang="zh-CN" altLang="en-US" sz="1800" dirty="0" smtClean="0">
                <a:latin typeface="黑体" panose="02010609060101010101" pitchFamily="49" charset="-122"/>
                <a:ea typeface="黑体" panose="02010609060101010101" pitchFamily="49" charset="-122"/>
              </a:rPr>
              <a:t>。</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结合情绪指数模型给出交易参考方向。</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1556792"/>
            <a:ext cx="5904656" cy="3024336"/>
          </a:xfrm>
          <a:prstGeom prst="rect">
            <a:avLst/>
          </a:prstGeom>
        </p:spPr>
      </p:pic>
    </p:spTree>
    <p:extLst>
      <p:ext uri="{BB962C8B-B14F-4D97-AF65-F5344CB8AC3E}">
        <p14:creationId xmlns:p14="http://schemas.microsoft.com/office/powerpoint/2010/main" val="23359133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实例九  业绩预增与价格时点</a:t>
            </a:r>
            <a:endParaRPr lang="zh-CN" altLang="en-US" sz="36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2053431"/>
            <a:ext cx="5616624" cy="3619500"/>
          </a:xfrm>
        </p:spPr>
      </p:pic>
    </p:spTree>
    <p:extLst>
      <p:ext uri="{BB962C8B-B14F-4D97-AF65-F5344CB8AC3E}">
        <p14:creationId xmlns:p14="http://schemas.microsoft.com/office/powerpoint/2010/main" val="9642056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  新闻联播热点分析</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18864" y="5301208"/>
            <a:ext cx="8229600"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1800" dirty="0" smtClean="0">
                <a:latin typeface="黑体" panose="02010609060101010101" pitchFamily="49" charset="-122"/>
                <a:ea typeface="黑体" panose="02010609060101010101" pitchFamily="49" charset="-122"/>
              </a:rPr>
              <a:t>语音识别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自然语言处理 </a:t>
            </a:r>
            <a:r>
              <a:rPr lang="en-US" altLang="zh-CN" sz="1800" dirty="0" smtClean="0">
                <a:latin typeface="黑体" panose="02010609060101010101" pitchFamily="49" charset="-122"/>
                <a:ea typeface="黑体" panose="02010609060101010101" pitchFamily="49" charset="-122"/>
              </a:rPr>
              <a:t>+ </a:t>
            </a:r>
            <a:r>
              <a:rPr lang="zh-CN" altLang="en-US" sz="1800" dirty="0" smtClean="0">
                <a:latin typeface="黑体" panose="02010609060101010101" pitchFamily="49" charset="-122"/>
                <a:ea typeface="黑体" panose="02010609060101010101" pitchFamily="49" charset="-122"/>
              </a:rPr>
              <a:t>热词统计</a:t>
            </a:r>
            <a:endParaRPr lang="en-US" altLang="zh-CN" sz="1800" dirty="0" smtClean="0">
              <a:latin typeface="黑体" panose="02010609060101010101" pitchFamily="49" charset="-122"/>
              <a:ea typeface="黑体" panose="02010609060101010101" pitchFamily="49" charset="-122"/>
            </a:endParaRPr>
          </a:p>
          <a:p>
            <a:pPr marL="0" indent="0" algn="ctr">
              <a:buNone/>
            </a:pPr>
            <a:r>
              <a:rPr lang="zh-CN" altLang="en-US" sz="1800" dirty="0" smtClean="0">
                <a:latin typeface="黑体" panose="02010609060101010101" pitchFamily="49" charset="-122"/>
                <a:ea typeface="黑体" panose="02010609060101010101" pitchFamily="49" charset="-122"/>
              </a:rPr>
              <a:t>及时发现政策动态</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1700808"/>
            <a:ext cx="4888964" cy="3096344"/>
          </a:xfrm>
          <a:prstGeom prst="rect">
            <a:avLst/>
          </a:prstGeom>
        </p:spPr>
      </p:pic>
    </p:spTree>
    <p:extLst>
      <p:ext uri="{BB962C8B-B14F-4D97-AF65-F5344CB8AC3E}">
        <p14:creationId xmlns:p14="http://schemas.microsoft.com/office/powerpoint/2010/main" val="14905451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实例十一  多维策略的“随机森林”</a:t>
            </a:r>
            <a:endParaRPr lang="zh-CN" altLang="en-US" sz="3600" dirty="0"/>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000" dirty="0">
                <a:latin typeface="黑体" panose="02010609060101010101" pitchFamily="49" charset="-122"/>
                <a:ea typeface="黑体" panose="02010609060101010101" pitchFamily="49" charset="-122"/>
              </a:rPr>
              <a:t>基于</a:t>
            </a:r>
            <a:r>
              <a:rPr lang="zh-CN" altLang="en-US" sz="2000" dirty="0" smtClean="0">
                <a:latin typeface="黑体" panose="02010609060101010101" pitchFamily="49" charset="-122"/>
                <a:ea typeface="黑体" panose="02010609060101010101" pitchFamily="49" charset="-122"/>
              </a:rPr>
              <a:t>“随机森林”</a:t>
            </a:r>
            <a:r>
              <a:rPr lang="en-US" altLang="zh-CN" sz="2000" dirty="0"/>
              <a:t> </a:t>
            </a:r>
            <a:endParaRPr lang="en-US" altLang="zh-CN" sz="2000" dirty="0" smtClean="0"/>
          </a:p>
          <a:p>
            <a:pPr marL="0" indent="0" algn="ctr">
              <a:buNone/>
            </a:pP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2000" dirty="0" smtClean="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2000" dirty="0" smtClean="0"/>
              <a:t>Random </a:t>
            </a:r>
            <a:r>
              <a:rPr lang="en-US" altLang="zh-CN" sz="2000" dirty="0"/>
              <a:t>forest </a:t>
            </a:r>
            <a:r>
              <a:rPr lang="zh-CN" altLang="en-US" sz="2000" dirty="0" smtClean="0">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2000" dirty="0" smtClean="0">
                <a:latin typeface="黑体" panose="02010609060101010101" pitchFamily="49" charset="-122"/>
                <a:ea typeface="黑体" panose="02010609060101010101" pitchFamily="49" charset="-122"/>
              </a:rPr>
              <a:t>的多维度策略组合模型</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提供更高的交易可靠性</a:t>
            </a:r>
            <a:endParaRPr lang="en-US" altLang="zh-CN" sz="2000" dirty="0" smtClean="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166" y="3140968"/>
            <a:ext cx="6691009" cy="2520280"/>
          </a:xfrm>
          <a:prstGeom prst="rect">
            <a:avLst/>
          </a:prstGeom>
        </p:spPr>
      </p:pic>
    </p:spTree>
    <p:extLst>
      <p:ext uri="{BB962C8B-B14F-4D97-AF65-F5344CB8AC3E}">
        <p14:creationId xmlns:p14="http://schemas.microsoft.com/office/powerpoint/2010/main" val="27811183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style>
          <a:lnRef idx="2">
            <a:schemeClr val="dk1">
              <a:shade val="50000"/>
            </a:schemeClr>
          </a:lnRef>
          <a:fillRef idx="1">
            <a:schemeClr val="dk1"/>
          </a:fillRef>
          <a:effectRef idx="0">
            <a:schemeClr val="dk1"/>
          </a:effectRef>
          <a:fontRef idx="minor">
            <a:schemeClr val="lt1"/>
          </a:fontRef>
        </p:style>
        <p:txBody>
          <a:bodyPr/>
          <a:lstStyle/>
          <a:p>
            <a:r>
              <a:rPr lang="zh-CN" altLang="en-US" dirty="0">
                <a:latin typeface="黑体" panose="02010609060101010101" pitchFamily="49" charset="-122"/>
                <a:ea typeface="黑体" panose="02010609060101010101" pitchFamily="49" charset="-122"/>
              </a:rPr>
              <a:t>实例十一 </a:t>
            </a:r>
            <a:r>
              <a:rPr lang="zh-CN" altLang="en-US"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p>
          <a:p>
            <a:r>
              <a:rPr lang="zh-CN" altLang="en-US" dirty="0" smtClean="0">
                <a:latin typeface="黑体" panose="02010609060101010101" pitchFamily="49" charset="-122"/>
                <a:ea typeface="黑体" panose="02010609060101010101" pitchFamily="49" charset="-122"/>
              </a:rPr>
              <a:t>实例十二   </a:t>
            </a:r>
            <a:r>
              <a:rPr lang="en-US" altLang="zh-CN" dirty="0" smtClean="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实例十三   </a:t>
            </a:r>
            <a:r>
              <a:rPr lang="en-US" altLang="zh-CN" dirty="0" smtClean="0">
                <a:latin typeface="黑体" panose="02010609060101010101" pitchFamily="49" charset="-122"/>
                <a:ea typeface="黑体" panose="02010609060101010101" pitchFamily="49" charset="-122"/>
              </a:rPr>
              <a:t>…… ……</a:t>
            </a:r>
          </a:p>
          <a:p>
            <a:endParaRPr lang="en-US" altLang="zh-CN" dirty="0">
              <a:latin typeface="黑体" panose="02010609060101010101" pitchFamily="49" charset="-122"/>
              <a:ea typeface="黑体" panose="02010609060101010101" pitchFamily="49" charset="-122"/>
            </a:endParaRPr>
          </a:p>
          <a:p>
            <a:pPr marL="0" indent="0">
              <a:buNone/>
            </a:pPr>
            <a:r>
              <a:rPr lang="en-US" altLang="zh-CN" dirty="0" smtClean="0">
                <a:latin typeface="黑体" panose="02010609060101010101" pitchFamily="49" charset="-122"/>
                <a:ea typeface="黑体" panose="02010609060101010101" pitchFamily="49" charset="-122"/>
              </a:rPr>
              <a:t>		…… ……</a:t>
            </a:r>
            <a:r>
              <a:rPr lang="en-US" altLang="zh-CN" dirty="0">
                <a:latin typeface="黑体" panose="02010609060101010101" pitchFamily="49" charset="-122"/>
                <a:ea typeface="黑体" panose="02010609060101010101" pitchFamily="49" charset="-122"/>
              </a:rPr>
              <a:t> …… ……</a:t>
            </a:r>
            <a:endParaRPr lang="zh-CN" altLang="en-US" dirty="0"/>
          </a:p>
        </p:txBody>
      </p:sp>
    </p:spTree>
    <p:extLst>
      <p:ext uri="{BB962C8B-B14F-4D97-AF65-F5344CB8AC3E}">
        <p14:creationId xmlns:p14="http://schemas.microsoft.com/office/powerpoint/2010/main" val="15459840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1379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核 心 理 念</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67544" y="2536304"/>
            <a:ext cx="8229600" cy="1972816"/>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800" dirty="0" smtClean="0">
                <a:solidFill>
                  <a:schemeClr val="bg1"/>
                </a:solidFill>
                <a:latin typeface="黑体" panose="02010609060101010101" pitchFamily="49" charset="-122"/>
                <a:ea typeface="黑体" panose="02010609060101010101" pitchFamily="49" charset="-122"/>
              </a:rPr>
              <a:t>发现者 </a:t>
            </a:r>
            <a:r>
              <a:rPr lang="zh-CN" altLang="en-US" sz="2800" dirty="0" smtClean="0">
                <a:solidFill>
                  <a:srgbClr val="FF0000"/>
                </a:solidFill>
                <a:latin typeface="黑体" panose="02010609060101010101" pitchFamily="49" charset="-122"/>
                <a:ea typeface="黑体" panose="02010609060101010101" pitchFamily="49" charset="-122"/>
              </a:rPr>
              <a:t>以交易为中心 </a:t>
            </a:r>
            <a:endParaRPr lang="en-US" altLang="zh-CN" sz="28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直接为用户创造效益</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5184"/>
            <a:ext cx="9144000" cy="1800200"/>
          </a:xfrm>
          <a:prstGeom prst="rect">
            <a:avLst/>
          </a:prstGeom>
        </p:spPr>
      </p:pic>
    </p:spTree>
    <p:extLst>
      <p:ext uri="{BB962C8B-B14F-4D97-AF65-F5344CB8AC3E}">
        <p14:creationId xmlns:p14="http://schemas.microsoft.com/office/powerpoint/2010/main" val="7848421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63688" y="980728"/>
            <a:ext cx="6984776" cy="1728192"/>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altLang="zh-CN" sz="4800" dirty="0" smtClean="0"/>
              <a:t> </a:t>
            </a:r>
            <a:r>
              <a:rPr lang="zh-CN" altLang="en-US" dirty="0" smtClean="0">
                <a:latin typeface="黑体" panose="02010609060101010101" pitchFamily="49" charset="-122"/>
                <a:ea typeface="黑体" panose="02010609060101010101" pitchFamily="49" charset="-122"/>
              </a:rPr>
              <a:t>发现者</a:t>
            </a:r>
            <a:r>
              <a:rPr lang="en-US" altLang="zh-CN" dirty="0">
                <a:latin typeface="黑体" panose="02010609060101010101" pitchFamily="49" charset="-122"/>
                <a:ea typeface="黑体" panose="02010609060101010101" pitchFamily="49" charset="-122"/>
              </a:rPr>
              <a:t> </a:t>
            </a:r>
            <a:r>
              <a:rPr lang="en-US" altLang="zh-CN" sz="4800" dirty="0" smtClean="0"/>
              <a:t>DISCOVER </a:t>
            </a:r>
            <a:r>
              <a:rPr lang="en-US" altLang="zh-CN" dirty="0" smtClean="0"/>
              <a:t/>
            </a:r>
            <a:br>
              <a:rPr lang="en-US" altLang="zh-CN" dirty="0" smtClean="0"/>
            </a:br>
            <a:r>
              <a:rPr lang="zh-CN" altLang="en-US" sz="3200" dirty="0" smtClean="0">
                <a:latin typeface="黑体" panose="02010609060101010101" pitchFamily="49" charset="-122"/>
                <a:ea typeface="黑体" panose="02010609060101010101" pitchFamily="49" charset="-122"/>
              </a:rPr>
              <a:t>人工智能投资助理 </a:t>
            </a:r>
            <a:endParaRPr lang="zh-CN" altLang="en-US" sz="32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899592" y="3861048"/>
            <a:ext cx="7704856" cy="144550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金融</a:t>
            </a:r>
            <a:r>
              <a:rPr lang="en-US" altLang="zh-CN" sz="4000" dirty="0" smtClean="0">
                <a:solidFill>
                  <a:srgbClr val="FF0000"/>
                </a:solidFill>
                <a:latin typeface="黑体" panose="02010609060101010101" pitchFamily="49" charset="-122"/>
                <a:ea typeface="黑体" panose="02010609060101010101" pitchFamily="49" charset="-122"/>
              </a:rPr>
              <a:t>AI</a:t>
            </a:r>
            <a:r>
              <a:rPr lang="zh-CN" altLang="en-US" sz="4000" dirty="0" smtClean="0">
                <a:solidFill>
                  <a:srgbClr val="FF0000"/>
                </a:solidFill>
                <a:latin typeface="黑体" panose="02010609060101010101" pitchFamily="49" charset="-122"/>
                <a:ea typeface="黑体" panose="02010609060101010101" pitchFamily="49" charset="-122"/>
              </a:rPr>
              <a:t>时代的</a:t>
            </a:r>
            <a:endParaRPr lang="en-US" altLang="zh-CN" sz="4000" dirty="0" smtClean="0">
              <a:solidFill>
                <a:srgbClr val="FF0000"/>
              </a:solidFill>
              <a:latin typeface="黑体" panose="02010609060101010101" pitchFamily="49" charset="-122"/>
              <a:ea typeface="黑体" panose="02010609060101010101" pitchFamily="49" charset="-122"/>
            </a:endParaRPr>
          </a:p>
          <a:p>
            <a:pPr marL="0" indent="0" algn="ctr">
              <a:buNone/>
            </a:pPr>
            <a:r>
              <a:rPr lang="zh-CN" altLang="en-US" sz="4000" dirty="0" smtClean="0">
                <a:solidFill>
                  <a:srgbClr val="FF0000"/>
                </a:solidFill>
                <a:latin typeface="黑体" panose="02010609060101010101" pitchFamily="49" charset="-122"/>
                <a:ea typeface="黑体" panose="02010609060101010101" pitchFamily="49" charset="-122"/>
              </a:rPr>
              <a:t>智能信息与智能策略平台</a:t>
            </a:r>
            <a:endParaRPr lang="zh-CN" altLang="en-US" sz="4000" dirty="0">
              <a:solidFill>
                <a:srgbClr val="FF0000"/>
              </a:solidFill>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69860"/>
            <a:ext cx="1944216" cy="2905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0698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基 本 原 则</a:t>
            </a:r>
            <a:endParaRPr lang="zh-CN" altLang="en-US" sz="3600" dirty="0">
              <a:latin typeface="黑体" panose="02010609060101010101" pitchFamily="49" charset="-122"/>
              <a:ea typeface="黑体" panose="02010609060101010101" pitchFamily="49" charset="-122"/>
            </a:endParaRPr>
          </a:p>
        </p:txBody>
      </p:sp>
      <p:graphicFrame>
        <p:nvGraphicFramePr>
          <p:cNvPr id="7" name="图示 6"/>
          <p:cNvGraphicFramePr/>
          <p:nvPr>
            <p:extLst>
              <p:ext uri="{D42A27DB-BD31-4B8C-83A1-F6EECF244321}">
                <p14:modId xmlns:p14="http://schemas.microsoft.com/office/powerpoint/2010/main" val="3108268238"/>
              </p:ext>
            </p:extLst>
          </p:nvPr>
        </p:nvGraphicFramePr>
        <p:xfrm>
          <a:off x="395536" y="1412776"/>
          <a:ext cx="8280920" cy="52565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4867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492896"/>
            <a:ext cx="8229600" cy="1143000"/>
          </a:xfrm>
        </p:spPr>
        <p:style>
          <a:lnRef idx="2">
            <a:schemeClr val="dk1">
              <a:shade val="50000"/>
            </a:schemeClr>
          </a:lnRef>
          <a:fillRef idx="1">
            <a:schemeClr val="dk1"/>
          </a:fillRef>
          <a:effectRef idx="0">
            <a:schemeClr val="dk1"/>
          </a:effectRef>
          <a:fontRef idx="minor">
            <a:schemeClr val="lt1"/>
          </a:fontRef>
        </p:style>
        <p:txBody>
          <a:bodyPr>
            <a:noAutofit/>
          </a:bodyPr>
          <a:lstStyle/>
          <a:p>
            <a:r>
              <a:rPr lang="zh-CN" altLang="en-US" sz="5400" dirty="0" smtClean="0">
                <a:latin typeface="黑体" panose="02010609060101010101" pitchFamily="49" charset="-122"/>
                <a:ea typeface="黑体" panose="02010609060101010101" pitchFamily="49" charset="-122"/>
              </a:rPr>
              <a:t>盈 利 模 式</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550570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404665"/>
            <a:ext cx="7772400" cy="115212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移动互联网    知识付费</a:t>
            </a:r>
            <a:endParaRPr lang="zh-CN" altLang="en-US" sz="36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760" y="2329036"/>
            <a:ext cx="3888216" cy="340422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464" y="2329037"/>
            <a:ext cx="3810000" cy="3404220"/>
          </a:xfrm>
          <a:prstGeom prst="rect">
            <a:avLst/>
          </a:prstGeom>
        </p:spPr>
      </p:pic>
    </p:spTree>
    <p:extLst>
      <p:ext uri="{BB962C8B-B14F-4D97-AF65-F5344CB8AC3E}">
        <p14:creationId xmlns:p14="http://schemas.microsoft.com/office/powerpoint/2010/main" val="35354982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一维智能</a:t>
            </a:r>
            <a:r>
              <a:rPr lang="zh-CN" altLang="en-US" sz="3200" dirty="0">
                <a:latin typeface="黑体" panose="02010609060101010101" pitchFamily="49" charset="-122"/>
                <a:ea typeface="黑体" panose="02010609060101010101" pitchFamily="49" charset="-122"/>
              </a:rPr>
              <a:t>信息</a:t>
            </a:r>
            <a:r>
              <a:rPr lang="zh-CN" altLang="en-US" sz="3200" dirty="0" smtClean="0">
                <a:latin typeface="黑体" panose="02010609060101010101" pitchFamily="49" charset="-122"/>
                <a:ea typeface="黑体" panose="02010609060101010101" pitchFamily="49" charset="-122"/>
              </a:rPr>
              <a:t>的移动互联网小额支付</a:t>
            </a:r>
            <a:endParaRPr lang="en-US" altLang="zh-CN" sz="3200" dirty="0" smtClean="0">
              <a:latin typeface="黑体" panose="02010609060101010101" pitchFamily="49" charset="-122"/>
              <a:ea typeface="黑体" panose="02010609060101010101" pitchFamily="49" charset="-122"/>
            </a:endParaRPr>
          </a:p>
        </p:txBody>
      </p:sp>
      <p:graphicFrame>
        <p:nvGraphicFramePr>
          <p:cNvPr id="6" name="内容占位符 5"/>
          <p:cNvGraphicFramePr>
            <a:graphicFrameLocks noGrp="1"/>
          </p:cNvGraphicFramePr>
          <p:nvPr>
            <p:ph idx="1"/>
            <p:extLst>
              <p:ext uri="{D42A27DB-BD31-4B8C-83A1-F6EECF244321}">
                <p14:modId xmlns:p14="http://schemas.microsoft.com/office/powerpoint/2010/main" val="2606451040"/>
              </p:ext>
            </p:extLst>
          </p:nvPr>
        </p:nvGraphicFramePr>
        <p:xfrm>
          <a:off x="273560" y="1667941"/>
          <a:ext cx="4514464" cy="45693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矩形 6"/>
          <p:cNvSpPr/>
          <p:nvPr/>
        </p:nvSpPr>
        <p:spPr>
          <a:xfrm>
            <a:off x="5796136" y="2564904"/>
            <a:ext cx="3107804" cy="2345257"/>
          </a:xfrm>
          <a:prstGeom prst="rect">
            <a:avLst/>
          </a:prstGeom>
        </p:spPr>
        <p:txBody>
          <a:bodyPr wrap="square">
            <a:spAutoFit/>
          </a:bodyPr>
          <a:lstStyle/>
          <a:p>
            <a:pPr lvl="0" algn="ctr">
              <a:spcBef>
                <a:spcPct val="20000"/>
              </a:spcBef>
            </a:pPr>
            <a:r>
              <a:rPr lang="en-US" altLang="zh-CN" sz="6600" dirty="0">
                <a:solidFill>
                  <a:srgbClr val="FF0000"/>
                </a:solidFill>
              </a:rPr>
              <a:t>50</a:t>
            </a:r>
            <a:r>
              <a:rPr lang="zh-CN" altLang="en-US" sz="2400" dirty="0">
                <a:solidFill>
                  <a:prstClr val="white"/>
                </a:solidFill>
              </a:rPr>
              <a:t>个交易日 </a:t>
            </a:r>
            <a:r>
              <a:rPr lang="en-US" altLang="zh-CN" sz="2400" dirty="0" smtClean="0">
                <a:solidFill>
                  <a:prstClr val="white"/>
                </a:solidFill>
              </a:rPr>
              <a:t>  </a:t>
            </a:r>
          </a:p>
          <a:p>
            <a:pPr lvl="0" algn="ctr">
              <a:spcBef>
                <a:spcPct val="20000"/>
              </a:spcBef>
            </a:pPr>
            <a:r>
              <a:rPr lang="zh-CN" altLang="en-US" sz="2400" dirty="0" smtClean="0">
                <a:solidFill>
                  <a:prstClr val="white"/>
                </a:solidFill>
              </a:rPr>
              <a:t>一</a:t>
            </a:r>
            <a:r>
              <a:rPr lang="zh-CN" altLang="en-US" sz="2400" dirty="0">
                <a:solidFill>
                  <a:prstClr val="white"/>
                </a:solidFill>
              </a:rPr>
              <a:t>个小</a:t>
            </a:r>
            <a:r>
              <a:rPr lang="zh-CN" altLang="en-US" sz="2400" dirty="0" smtClean="0">
                <a:solidFill>
                  <a:prstClr val="white"/>
                </a:solidFill>
              </a:rPr>
              <a:t>目标</a:t>
            </a:r>
            <a:endParaRPr lang="en-US" altLang="zh-CN" sz="2400" dirty="0" smtClean="0">
              <a:solidFill>
                <a:prstClr val="white"/>
              </a:solidFill>
            </a:endParaRPr>
          </a:p>
          <a:p>
            <a:pPr lvl="0" algn="ctr">
              <a:spcBef>
                <a:spcPct val="20000"/>
              </a:spcBef>
            </a:pPr>
            <a:r>
              <a:rPr lang="zh-CN" altLang="en-US" sz="4000" dirty="0" smtClean="0">
                <a:solidFill>
                  <a:srgbClr val="FF0000"/>
                </a:solidFill>
                <a:latin typeface="黑体" panose="02010609060101010101" pitchFamily="49" charset="-122"/>
                <a:ea typeface="黑体" panose="02010609060101010101" pitchFamily="49" charset="-122"/>
              </a:rPr>
              <a:t>（</a:t>
            </a:r>
            <a:r>
              <a:rPr lang="zh-CN" altLang="en-US" sz="4000" dirty="0">
                <a:solidFill>
                  <a:srgbClr val="FF0000"/>
                </a:solidFill>
                <a:latin typeface="黑体" panose="02010609060101010101" pitchFamily="49" charset="-122"/>
                <a:ea typeface="黑体" panose="02010609060101010101" pitchFamily="49" charset="-122"/>
              </a:rPr>
              <a:t>一亿营收）</a:t>
            </a:r>
          </a:p>
        </p:txBody>
      </p:sp>
      <p:sp>
        <p:nvSpPr>
          <p:cNvPr id="8" name="TextBox 7"/>
          <p:cNvSpPr txBox="1"/>
          <p:nvPr/>
        </p:nvSpPr>
        <p:spPr>
          <a:xfrm>
            <a:off x="4997519" y="2780928"/>
            <a:ext cx="798617" cy="1569660"/>
          </a:xfrm>
          <a:prstGeom prst="rect">
            <a:avLst/>
          </a:prstGeom>
          <a:noFill/>
        </p:spPr>
        <p:txBody>
          <a:bodyPr wrap="none" rtlCol="0">
            <a:spAutoFit/>
          </a:bodyPr>
          <a:lstStyle/>
          <a:p>
            <a:r>
              <a:rPr lang="en-US" altLang="zh-CN" sz="9600" dirty="0" smtClean="0">
                <a:solidFill>
                  <a:schemeClr val="bg1"/>
                </a:solidFill>
              </a:rPr>
              <a:t>=</a:t>
            </a:r>
            <a:endParaRPr lang="zh-CN" altLang="en-US" sz="9600" dirty="0">
              <a:solidFill>
                <a:schemeClr val="bg1"/>
              </a:solidFill>
            </a:endParaRPr>
          </a:p>
        </p:txBody>
      </p:sp>
    </p:spTree>
    <p:extLst>
      <p:ext uri="{BB962C8B-B14F-4D97-AF65-F5344CB8AC3E}">
        <p14:creationId xmlns:p14="http://schemas.microsoft.com/office/powerpoint/2010/main" val="3036078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付 费 逻 辑</a:t>
            </a:r>
            <a:endParaRPr lang="zh-CN" altLang="en-US" sz="4000" dirty="0">
              <a:latin typeface="黑体" panose="02010609060101010101" pitchFamily="49" charset="-122"/>
              <a:ea typeface="黑体" panose="02010609060101010101" pitchFamily="49" charset="-122"/>
            </a:endParaRPr>
          </a:p>
        </p:txBody>
      </p:sp>
      <p:graphicFrame>
        <p:nvGraphicFramePr>
          <p:cNvPr id="5" name="内容占位符 4"/>
          <p:cNvGraphicFramePr>
            <a:graphicFrameLocks noGrp="1"/>
          </p:cNvGraphicFramePr>
          <p:nvPr>
            <p:ph idx="1"/>
            <p:extLst>
              <p:ext uri="{D42A27DB-BD31-4B8C-83A1-F6EECF244321}">
                <p14:modId xmlns:p14="http://schemas.microsoft.com/office/powerpoint/2010/main" val="3716030652"/>
              </p:ext>
            </p:extLst>
          </p:nvPr>
        </p:nvGraphicFramePr>
        <p:xfrm>
          <a:off x="4644008" y="1844824"/>
          <a:ext cx="4392488" cy="3960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图片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0159" y="2348880"/>
            <a:ext cx="3997825" cy="3888432"/>
          </a:xfrm>
          <a:prstGeom prst="rect">
            <a:avLst/>
          </a:prstGeom>
        </p:spPr>
      </p:pic>
    </p:spTree>
    <p:extLst>
      <p:ext uri="{BB962C8B-B14F-4D97-AF65-F5344CB8AC3E}">
        <p14:creationId xmlns:p14="http://schemas.microsoft.com/office/powerpoint/2010/main" val="219803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 价格梯度与多维策略</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057601" y="2420889"/>
            <a:ext cx="4906887" cy="3168352"/>
          </a:xfrm>
        </p:spPr>
        <p:style>
          <a:lnRef idx="2">
            <a:schemeClr val="dk1">
              <a:shade val="50000"/>
            </a:schemeClr>
          </a:lnRef>
          <a:fillRef idx="1">
            <a:schemeClr val="dk1"/>
          </a:fillRef>
          <a:effectRef idx="0">
            <a:schemeClr val="dk1"/>
          </a:effectRef>
          <a:fontRef idx="minor">
            <a:schemeClr val="lt1"/>
          </a:fontRef>
        </p:style>
        <p:txBody>
          <a:bodyPr/>
          <a:lstStyle/>
          <a:p>
            <a:pPr marL="0" indent="0" algn="ctr">
              <a:buNone/>
            </a:pPr>
            <a:r>
              <a:rPr lang="zh-CN" altLang="en-US" sz="2400" dirty="0" smtClean="0">
                <a:latin typeface="黑体" panose="02010609060101010101" pitchFamily="49" charset="-122"/>
                <a:ea typeface="黑体" panose="02010609060101010101" pitchFamily="49" charset="-122"/>
              </a:rPr>
              <a:t>策略工厂研发更为有效性的</a:t>
            </a:r>
            <a:endParaRPr lang="en-US" altLang="zh-CN" sz="24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多维智能信息和智能策略</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形成价格梯度  提升盈利水平</a:t>
            </a:r>
            <a:endParaRPr lang="zh-CN" altLang="en-US" sz="2400" dirty="0">
              <a:latin typeface="黑体" panose="02010609060101010101" pitchFamily="49" charset="-122"/>
              <a:ea typeface="黑体" panose="02010609060101010101" pitchFamily="49"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75" y="1844824"/>
            <a:ext cx="3419438"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986428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1452" y="404664"/>
            <a:ext cx="7574964" cy="79208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开 放 平 台</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798320" y="1412776"/>
            <a:ext cx="7662114" cy="864096"/>
          </a:xfrm>
        </p:spPr>
        <p:style>
          <a:lnRef idx="2">
            <a:schemeClr val="dk1">
              <a:shade val="50000"/>
            </a:schemeClr>
          </a:lnRef>
          <a:fillRef idx="1">
            <a:schemeClr val="dk1"/>
          </a:fillRef>
          <a:effectRef idx="0">
            <a:schemeClr val="dk1"/>
          </a:effectRef>
          <a:fontRef idx="minor">
            <a:schemeClr val="lt1"/>
          </a:fontRef>
        </p:style>
        <p:txBody>
          <a:bodyPr>
            <a:normAutofit fontScale="92500"/>
          </a:bodyPr>
          <a:lstStyle/>
          <a:p>
            <a:pPr marL="0" indent="0" algn="ctr">
              <a:buNone/>
            </a:pPr>
            <a:r>
              <a:rPr lang="zh-CN" altLang="en-US" sz="2000" dirty="0" smtClean="0">
                <a:latin typeface="黑体" panose="02010609060101010101" pitchFamily="49" charset="-122"/>
                <a:ea typeface="黑体" panose="02010609060101010101" pitchFamily="49" charset="-122"/>
              </a:rPr>
              <a:t>开放式的大数据支持平台与算法支持平台</a:t>
            </a:r>
            <a:endParaRPr lang="en-US" altLang="zh-CN" sz="2000" dirty="0" smtClean="0">
              <a:latin typeface="黑体" panose="02010609060101010101" pitchFamily="49" charset="-122"/>
              <a:ea typeface="黑体" panose="02010609060101010101" pitchFamily="49" charset="-122"/>
            </a:endParaRPr>
          </a:p>
          <a:p>
            <a:pPr marL="0" indent="0" algn="ctr">
              <a:buNone/>
            </a:pPr>
            <a:r>
              <a:rPr lang="zh-CN" altLang="en-US" sz="2000" dirty="0" smtClean="0">
                <a:latin typeface="黑体" panose="02010609060101010101" pitchFamily="49" charset="-122"/>
                <a:ea typeface="黑体" panose="02010609060101010101" pitchFamily="49" charset="-122"/>
              </a:rPr>
              <a:t>可吸引更多的证券专家与开发小组开发智能信息与智能策略获取收益</a:t>
            </a:r>
            <a:endParaRPr lang="en-US" altLang="zh-CN" sz="2000" dirty="0">
              <a:latin typeface="黑体" panose="02010609060101010101" pitchFamily="49" charset="-122"/>
              <a:ea typeface="黑体" panose="02010609060101010101" pitchFamily="49" charset="-122"/>
            </a:endParaRPr>
          </a:p>
          <a:p>
            <a:pPr marL="0" indent="0" algn="ctr">
              <a:buNone/>
            </a:pPr>
            <a:endParaRPr lang="zh-CN" altLang="en-US" sz="2400" dirty="0">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746" y="404664"/>
            <a:ext cx="1512529" cy="1152128"/>
          </a:xfrm>
          <a:prstGeom prst="rect">
            <a:avLst/>
          </a:prstGeom>
        </p:spPr>
      </p:pic>
      <p:sp>
        <p:nvSpPr>
          <p:cNvPr id="16" name="标题 1"/>
          <p:cNvSpPr txBox="1">
            <a:spLocks/>
          </p:cNvSpPr>
          <p:nvPr/>
        </p:nvSpPr>
        <p:spPr>
          <a:xfrm>
            <a:off x="374848" y="6251775"/>
            <a:ext cx="8229600" cy="417585"/>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智能爬虫                                    自然语言处理                量化交易算法                            深度神经网络</a:t>
            </a:r>
            <a:endParaRPr lang="zh-CN" altLang="en-US" sz="1400" dirty="0"/>
          </a:p>
        </p:txBody>
      </p:sp>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320" y="5235051"/>
            <a:ext cx="1109384" cy="1016724"/>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120" y="4092011"/>
            <a:ext cx="3321832" cy="1151652"/>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67626" y="5235051"/>
            <a:ext cx="1072326" cy="1016724"/>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36811" y="5235051"/>
            <a:ext cx="1263581" cy="1080120"/>
          </a:xfrm>
          <a:prstGeom prst="ellipse">
            <a:avLst/>
          </a:prstGeom>
          <a:ln>
            <a:noFill/>
          </a:ln>
          <a:effectLst>
            <a:softEdge rad="112500"/>
          </a:effectLst>
        </p:spPr>
      </p:pic>
      <p:pic>
        <p:nvPicPr>
          <p:cNvPr id="21" name="图片 2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716016" y="5243663"/>
            <a:ext cx="1140494" cy="1016724"/>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16016" y="4091535"/>
            <a:ext cx="3312368" cy="1151652"/>
          </a:xfrm>
          <a:prstGeom prst="rect">
            <a:avLst/>
          </a:prstGeom>
        </p:spPr>
      </p:pic>
      <p:sp>
        <p:nvSpPr>
          <p:cNvPr id="23" name="标题 1"/>
          <p:cNvSpPr txBox="1">
            <a:spLocks/>
          </p:cNvSpPr>
          <p:nvPr/>
        </p:nvSpPr>
        <p:spPr>
          <a:xfrm>
            <a:off x="1916223" y="5285854"/>
            <a:ext cx="1126024" cy="48959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大数据平台</a:t>
            </a:r>
            <a:endParaRPr lang="zh-CN" altLang="en-US" sz="1400" dirty="0"/>
          </a:p>
        </p:txBody>
      </p:sp>
      <p:sp>
        <p:nvSpPr>
          <p:cNvPr id="24" name="标题 1"/>
          <p:cNvSpPr txBox="1">
            <a:spLocks/>
          </p:cNvSpPr>
          <p:nvPr/>
        </p:nvSpPr>
        <p:spPr>
          <a:xfrm>
            <a:off x="5856510" y="5299145"/>
            <a:ext cx="1126024" cy="48959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850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400" dirty="0" smtClean="0"/>
              <a:t>                               智能算法平台</a:t>
            </a:r>
            <a:endParaRPr lang="zh-CN" altLang="en-US" sz="1400" dirty="0"/>
          </a:p>
        </p:txBody>
      </p:sp>
      <p:sp>
        <p:nvSpPr>
          <p:cNvPr id="25" name="椭圆 24"/>
          <p:cNvSpPr/>
          <p:nvPr/>
        </p:nvSpPr>
        <p:spPr>
          <a:xfrm>
            <a:off x="1111836" y="3172199"/>
            <a:ext cx="723860" cy="68884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smtClean="0"/>
              <a:t>A</a:t>
            </a:r>
            <a:endParaRPr lang="zh-CN" altLang="en-US" sz="1100" dirty="0"/>
          </a:p>
        </p:txBody>
      </p:sp>
      <p:sp>
        <p:nvSpPr>
          <p:cNvPr id="26" name="椭圆 25"/>
          <p:cNvSpPr/>
          <p:nvPr/>
        </p:nvSpPr>
        <p:spPr>
          <a:xfrm>
            <a:off x="2030769" y="2529063"/>
            <a:ext cx="669023" cy="683913"/>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B</a:t>
            </a:r>
            <a:endParaRPr lang="zh-CN" altLang="en-US" sz="1100" dirty="0"/>
          </a:p>
        </p:txBody>
      </p:sp>
      <p:sp>
        <p:nvSpPr>
          <p:cNvPr id="27" name="椭圆 26"/>
          <p:cNvSpPr/>
          <p:nvPr/>
        </p:nvSpPr>
        <p:spPr>
          <a:xfrm>
            <a:off x="2887216" y="3172200"/>
            <a:ext cx="716573" cy="688848"/>
          </a:xfrm>
          <a:prstGeom prst="ellipse">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solidFill>
                  <a:schemeClr val="bg1"/>
                </a:solidFill>
              </a:rPr>
              <a:t>智能信息</a:t>
            </a:r>
            <a:r>
              <a:rPr lang="en-US" altLang="zh-CN" sz="1100" dirty="0">
                <a:solidFill>
                  <a:schemeClr val="bg1"/>
                </a:solidFill>
              </a:rPr>
              <a:t>C</a:t>
            </a:r>
            <a:endParaRPr lang="zh-CN" altLang="en-US" sz="1100" dirty="0">
              <a:solidFill>
                <a:schemeClr val="bg1"/>
              </a:solidFill>
            </a:endParaRPr>
          </a:p>
        </p:txBody>
      </p:sp>
      <p:sp>
        <p:nvSpPr>
          <p:cNvPr id="28" name="椭圆 27"/>
          <p:cNvSpPr/>
          <p:nvPr/>
        </p:nvSpPr>
        <p:spPr>
          <a:xfrm>
            <a:off x="3923928" y="2629381"/>
            <a:ext cx="792088" cy="727611"/>
          </a:xfrm>
          <a:prstGeom prst="ellipse">
            <a:avLst/>
          </a:prstGeom>
          <a:solidFill>
            <a:srgbClr val="2CFF2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智能信息</a:t>
            </a:r>
            <a:r>
              <a:rPr lang="en-US" altLang="zh-CN" sz="1100" dirty="0"/>
              <a:t>D</a:t>
            </a:r>
            <a:endParaRPr lang="zh-CN" altLang="en-US" sz="1100" dirty="0"/>
          </a:p>
        </p:txBody>
      </p:sp>
      <p:sp>
        <p:nvSpPr>
          <p:cNvPr id="29" name="椭圆 28"/>
          <p:cNvSpPr/>
          <p:nvPr/>
        </p:nvSpPr>
        <p:spPr>
          <a:xfrm>
            <a:off x="4932040" y="3172199"/>
            <a:ext cx="763600" cy="760857"/>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E</a:t>
            </a:r>
            <a:endParaRPr lang="zh-CN" altLang="en-US" sz="1100" dirty="0"/>
          </a:p>
        </p:txBody>
      </p:sp>
      <p:sp>
        <p:nvSpPr>
          <p:cNvPr id="30" name="椭圆 29"/>
          <p:cNvSpPr/>
          <p:nvPr/>
        </p:nvSpPr>
        <p:spPr>
          <a:xfrm>
            <a:off x="7084040" y="3212976"/>
            <a:ext cx="728320" cy="705617"/>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a:t>G</a:t>
            </a:r>
            <a:endParaRPr lang="zh-CN" altLang="en-US" sz="1100" dirty="0"/>
          </a:p>
        </p:txBody>
      </p:sp>
      <p:sp>
        <p:nvSpPr>
          <p:cNvPr id="31" name="椭圆 30"/>
          <p:cNvSpPr/>
          <p:nvPr/>
        </p:nvSpPr>
        <p:spPr>
          <a:xfrm>
            <a:off x="6035571" y="2564904"/>
            <a:ext cx="768677" cy="724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dirty="0" smtClean="0"/>
              <a:t>智能策略</a:t>
            </a:r>
            <a:r>
              <a:rPr lang="en-US" altLang="zh-CN" sz="1100" dirty="0" smtClean="0"/>
              <a:t>F</a:t>
            </a:r>
            <a:endParaRPr lang="zh-CN" altLang="en-US" sz="1100" dirty="0"/>
          </a:p>
        </p:txBody>
      </p:sp>
    </p:spTree>
    <p:extLst>
      <p:ext uri="{BB962C8B-B14F-4D97-AF65-F5344CB8AC3E}">
        <p14:creationId xmlns:p14="http://schemas.microsoft.com/office/powerpoint/2010/main" val="279220790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定制策略与机构服务</a:t>
            </a:r>
            <a:endParaRPr lang="zh-CN" altLang="en-US" sz="36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948499" y="2348880"/>
            <a:ext cx="4871973" cy="3633267"/>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可为专业投资机构量身定制</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策略</a:t>
            </a: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向</a:t>
            </a:r>
            <a:r>
              <a:rPr lang="zh-CN" altLang="en-US" sz="2400" dirty="0">
                <a:latin typeface="黑体" panose="02010609060101010101" pitchFamily="49" charset="-122"/>
                <a:ea typeface="黑体" panose="02010609060101010101" pitchFamily="49" charset="-122"/>
              </a:rPr>
              <a:t>专业机构收费</a:t>
            </a:r>
          </a:p>
          <a:p>
            <a:pPr marL="0" indent="0" algn="ctr">
              <a:buNone/>
            </a:pPr>
            <a:endParaRPr lang="en-US" altLang="zh-CN" dirty="0" smtClean="0">
              <a:latin typeface="黑体" panose="02010609060101010101" pitchFamily="49" charset="-122"/>
              <a:ea typeface="黑体" panose="02010609060101010101" pitchFamily="49" charset="-122"/>
            </a:endParaRPr>
          </a:p>
          <a:p>
            <a:pPr marL="0" indent="0" algn="ctr">
              <a:buNone/>
            </a:pPr>
            <a:endParaRPr lang="en-US" altLang="zh-CN" dirty="0">
              <a:latin typeface="黑体" panose="02010609060101010101" pitchFamily="49" charset="-122"/>
              <a:ea typeface="黑体" panose="02010609060101010101" pitchFamily="49" charset="-122"/>
            </a:endParaRPr>
          </a:p>
          <a:p>
            <a:pPr marL="0" indent="0" algn="ctr">
              <a:buNone/>
            </a:pPr>
            <a:r>
              <a:rPr lang="zh-CN" altLang="en-US" dirty="0">
                <a:solidFill>
                  <a:srgbClr val="FF0000"/>
                </a:solidFill>
                <a:latin typeface="黑体" panose="02010609060101010101" pitchFamily="49" charset="-122"/>
                <a:ea typeface="黑体" panose="02010609060101010101" pitchFamily="49" charset="-122"/>
              </a:rPr>
              <a:t>对标</a:t>
            </a:r>
            <a:r>
              <a:rPr lang="zh-CN" altLang="en-US" dirty="0" smtClean="0">
                <a:solidFill>
                  <a:srgbClr val="FF0000"/>
                </a:solidFill>
                <a:latin typeface="黑体" panose="02010609060101010101" pitchFamily="49" charset="-122"/>
                <a:ea typeface="黑体" panose="02010609060101010101" pitchFamily="49" charset="-122"/>
              </a:rPr>
              <a:t>模式 </a:t>
            </a:r>
            <a:r>
              <a:rPr lang="en-US" altLang="zh-CN" dirty="0" err="1" smtClean="0">
                <a:solidFill>
                  <a:srgbClr val="FF0000"/>
                </a:solidFill>
                <a:latin typeface="黑体" panose="02010609060101010101" pitchFamily="49" charset="-122"/>
                <a:ea typeface="黑体" panose="02010609060101010101" pitchFamily="49" charset="-122"/>
              </a:rPr>
              <a:t>kensho</a:t>
            </a:r>
            <a:r>
              <a:rPr lang="en-US" altLang="zh-CN" dirty="0" smtClean="0">
                <a:solidFill>
                  <a:srgbClr val="FF0000"/>
                </a:solidFill>
                <a:latin typeface="黑体" panose="02010609060101010101" pitchFamily="49" charset="-122"/>
                <a:ea typeface="黑体" panose="02010609060101010101" pitchFamily="49" charset="-122"/>
              </a:rPr>
              <a:t> </a:t>
            </a:r>
            <a:r>
              <a:rPr lang="en-US" altLang="zh-CN" dirty="0" err="1" smtClean="0">
                <a:solidFill>
                  <a:srgbClr val="FF0000"/>
                </a:solidFill>
                <a:latin typeface="黑体" panose="02010609060101010101" pitchFamily="49" charset="-122"/>
                <a:ea typeface="黑体" panose="02010609060101010101" pitchFamily="49" charset="-122"/>
              </a:rPr>
              <a:t>Plantir</a:t>
            </a:r>
            <a:endParaRPr lang="en-US" altLang="zh-CN" dirty="0" smtClean="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1556792"/>
            <a:ext cx="3913003" cy="4797152"/>
          </a:xfrm>
          <a:prstGeom prst="rect">
            <a:avLst/>
          </a:prstGeom>
        </p:spPr>
      </p:pic>
    </p:spTree>
    <p:extLst>
      <p:ext uri="{BB962C8B-B14F-4D97-AF65-F5344CB8AC3E}">
        <p14:creationId xmlns:p14="http://schemas.microsoft.com/office/powerpoint/2010/main" val="42714216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260648"/>
            <a:ext cx="5050902"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自用</a:t>
            </a:r>
            <a:r>
              <a:rPr lang="en-US" altLang="zh-CN" sz="4000" dirty="0" smtClean="0">
                <a:latin typeface="黑体" panose="02010609060101010101" pitchFamily="49" charset="-122"/>
                <a:ea typeface="黑体" panose="02010609060101010101" pitchFamily="49" charset="-122"/>
              </a:rPr>
              <a:t>AI</a:t>
            </a:r>
            <a:r>
              <a:rPr lang="zh-CN" altLang="en-US" sz="4000" dirty="0" smtClean="0">
                <a:latin typeface="黑体" panose="02010609060101010101" pitchFamily="49" charset="-122"/>
                <a:ea typeface="黑体" panose="02010609060101010101" pitchFamily="49" charset="-122"/>
              </a:rPr>
              <a:t>策略</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23528" y="2276872"/>
            <a:ext cx="5616625" cy="381642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2400" dirty="0" smtClean="0">
                <a:latin typeface="黑体" panose="02010609060101010101" pitchFamily="49" charset="-122"/>
                <a:ea typeface="黑体" panose="02010609060101010101" pitchFamily="49" charset="-122"/>
              </a:rPr>
              <a:t>多维智能策略中的最佳</a:t>
            </a:r>
            <a:r>
              <a:rPr lang="en-US" altLang="zh-CN" sz="2400" dirty="0" smtClean="0">
                <a:latin typeface="黑体" panose="02010609060101010101" pitchFamily="49" charset="-122"/>
                <a:ea typeface="黑体" panose="02010609060101010101" pitchFamily="49" charset="-122"/>
              </a:rPr>
              <a:t>AI</a:t>
            </a:r>
            <a:r>
              <a:rPr lang="zh-CN" altLang="en-US" sz="2400" dirty="0" smtClean="0">
                <a:latin typeface="黑体" panose="02010609060101010101" pitchFamily="49" charset="-122"/>
                <a:ea typeface="黑体" panose="02010609060101010101" pitchFamily="49" charset="-122"/>
              </a:rPr>
              <a:t>交易策略将用于公司自有资金在二级市场的交易增值</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800" dirty="0">
              <a:latin typeface="黑体" panose="02010609060101010101" pitchFamily="49" charset="-122"/>
              <a:ea typeface="黑体" panose="02010609060101010101" pitchFamily="49" charset="-122"/>
            </a:endParaRPr>
          </a:p>
          <a:p>
            <a:pPr marL="0" indent="0" algn="ctr">
              <a:buNone/>
            </a:pPr>
            <a:r>
              <a:rPr lang="zh-CN" altLang="en-US" sz="2400" dirty="0" smtClean="0">
                <a:latin typeface="黑体" panose="02010609060101010101" pitchFamily="49" charset="-122"/>
                <a:ea typeface="黑体" panose="02010609060101010101" pitchFamily="49" charset="-122"/>
              </a:rPr>
              <a:t>适当时候用于私募基金资产管理业务</a:t>
            </a:r>
            <a:endParaRPr lang="en-US" altLang="zh-CN" sz="2400" dirty="0" smtClean="0">
              <a:latin typeface="黑体" panose="02010609060101010101" pitchFamily="49" charset="-122"/>
              <a:ea typeface="黑体" panose="02010609060101010101" pitchFamily="49" charset="-122"/>
            </a:endParaRPr>
          </a:p>
          <a:p>
            <a:pPr marL="0" indent="0" algn="ctr">
              <a:buNone/>
            </a:pPr>
            <a:endParaRPr lang="en-US" altLang="zh-CN" sz="2400" dirty="0" smtClean="0">
              <a:latin typeface="黑体" panose="02010609060101010101" pitchFamily="49" charset="-122"/>
              <a:ea typeface="黑体" panose="02010609060101010101" pitchFamily="49" charset="-122"/>
            </a:endParaRPr>
          </a:p>
          <a:p>
            <a:pPr marL="0" indent="0" algn="ctr">
              <a:buNone/>
            </a:pPr>
            <a:r>
              <a:rPr lang="zh-CN" altLang="en-US" sz="2800" dirty="0" smtClean="0">
                <a:solidFill>
                  <a:srgbClr val="FF0000"/>
                </a:solidFill>
                <a:latin typeface="黑体" panose="02010609060101010101" pitchFamily="49" charset="-122"/>
                <a:ea typeface="黑体" panose="02010609060101010101" pitchFamily="49" charset="-122"/>
              </a:rPr>
              <a:t>对标模式：文艺复兴公司</a:t>
            </a:r>
            <a:r>
              <a:rPr lang="zh-CN" altLang="en-US" sz="2800" dirty="0">
                <a:solidFill>
                  <a:srgbClr val="FF0000"/>
                </a:solidFill>
                <a:latin typeface="黑体" panose="02010609060101010101" pitchFamily="49" charset="-122"/>
                <a:ea typeface="黑体" panose="02010609060101010101" pitchFamily="49" charset="-122"/>
              </a:rPr>
              <a:t>之</a:t>
            </a:r>
            <a:r>
              <a:rPr lang="zh-CN" altLang="en-US" sz="2800" dirty="0" smtClean="0">
                <a:solidFill>
                  <a:srgbClr val="FF0000"/>
                </a:solidFill>
                <a:latin typeface="黑体" panose="02010609060101010101" pitchFamily="49" charset="-122"/>
                <a:ea typeface="黑体" panose="02010609060101010101" pitchFamily="49" charset="-122"/>
              </a:rPr>
              <a:t>大奖章基金</a:t>
            </a:r>
            <a:endParaRPr lang="zh-CN" altLang="en-US" sz="2800" dirty="0">
              <a:solidFill>
                <a:srgbClr val="FF0000"/>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688" y="4673"/>
            <a:ext cx="2987824" cy="6853327"/>
          </a:xfrm>
          <a:prstGeom prst="rect">
            <a:avLst/>
          </a:prstGeom>
          <a:effectLst>
            <a:glow>
              <a:schemeClr val="accent1">
                <a:satMod val="175000"/>
              </a:schemeClr>
            </a:glow>
            <a:outerShdw blurRad="50800" dist="50800" dir="5400000" algn="ctr" rotWithShape="0">
              <a:srgbClr val="000000">
                <a:alpha val="47000"/>
              </a:srgbClr>
            </a:outerShdw>
            <a:softEdge rad="38100"/>
          </a:effectLst>
          <a:scene3d>
            <a:camera prst="orthographicFront"/>
            <a:lightRig rig="threePt" dir="t"/>
          </a:scene3d>
          <a:sp3d prstMaterial="matte"/>
        </p:spPr>
      </p:pic>
    </p:spTree>
    <p:extLst>
      <p:ext uri="{BB962C8B-B14F-4D97-AF65-F5344CB8AC3E}">
        <p14:creationId xmlns:p14="http://schemas.microsoft.com/office/powerpoint/2010/main" val="1211016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636912"/>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800" dirty="0" smtClean="0">
                <a:latin typeface="黑体" panose="02010609060101010101" pitchFamily="49" charset="-122"/>
                <a:ea typeface="黑体" panose="02010609060101010101" pitchFamily="49" charset="-122"/>
              </a:rPr>
              <a:t>核 心 技 术</a:t>
            </a:r>
            <a:endParaRPr lang="zh-CN" altLang="en-US" sz="4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645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332656"/>
            <a:ext cx="7772400" cy="938535"/>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什 么 是 智 能 信 息 策 略</a:t>
            </a:r>
            <a:endParaRPr lang="zh-CN" altLang="en-US" sz="3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683568" y="1412776"/>
            <a:ext cx="7848872" cy="5040560"/>
          </a:xfrm>
        </p:spPr>
        <p:style>
          <a:lnRef idx="2">
            <a:schemeClr val="dk1">
              <a:shade val="50000"/>
            </a:schemeClr>
          </a:lnRef>
          <a:fillRef idx="1">
            <a:schemeClr val="dk1"/>
          </a:fillRef>
          <a:effectRef idx="0">
            <a:schemeClr val="dk1"/>
          </a:effectRef>
          <a:fontRef idx="minor">
            <a:schemeClr val="lt1"/>
          </a:fontRef>
        </p:style>
        <p:txBody>
          <a:bodyPr>
            <a:normAutofit lnSpcReduction="10000"/>
          </a:bodyPr>
          <a:lstStyle/>
          <a:p>
            <a:pPr algn="l"/>
            <a:r>
              <a:rPr lang="zh-CN" altLang="en-US" sz="2800" dirty="0" smtClean="0">
                <a:solidFill>
                  <a:schemeClr val="bg1"/>
                </a:solidFill>
                <a:latin typeface="黑体" panose="02010609060101010101" pitchFamily="49" charset="-122"/>
                <a:ea typeface="黑体" panose="02010609060101010101" pitchFamily="49" charset="-122"/>
              </a:rPr>
              <a:t>痛点</a:t>
            </a:r>
            <a:endParaRPr lang="en-US" altLang="zh-CN" sz="28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如果你是股票期货二级市场的投资者，无论是通过“东方财富网”还是</a:t>
            </a:r>
            <a:r>
              <a:rPr lang="en-US" altLang="zh-CN" sz="1400" dirty="0" smtClean="0">
                <a:solidFill>
                  <a:schemeClr val="bg1"/>
                </a:solidFill>
                <a:latin typeface="黑体" panose="02010609060101010101" pitchFamily="49" charset="-122"/>
                <a:ea typeface="黑体" panose="02010609060101010101" pitchFamily="49" charset="-122"/>
              </a:rPr>
              <a:t>wind</a:t>
            </a:r>
            <a:r>
              <a:rPr lang="zh-CN" altLang="en-US" sz="1400" dirty="0" smtClean="0">
                <a:solidFill>
                  <a:schemeClr val="bg1"/>
                </a:solidFill>
                <a:latin typeface="黑体" panose="02010609060101010101" pitchFamily="49" charset="-122"/>
                <a:ea typeface="黑体" panose="02010609060101010101" pitchFamily="49" charset="-122"/>
              </a:rPr>
              <a:t>数据服务都不难获取大量与投资有关的信息。</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但面对</a:t>
            </a:r>
            <a:r>
              <a:rPr lang="en-US" altLang="zh-CN" dirty="0" smtClean="0">
                <a:solidFill>
                  <a:srgbClr val="FF0000"/>
                </a:solidFill>
                <a:latin typeface="黑体" panose="02010609060101010101" pitchFamily="49" charset="-122"/>
                <a:ea typeface="黑体" panose="02010609060101010101" pitchFamily="49" charset="-122"/>
              </a:rPr>
              <a:t>3000</a:t>
            </a:r>
            <a:r>
              <a:rPr lang="zh-CN" altLang="en-US" sz="1400" dirty="0" smtClean="0">
                <a:solidFill>
                  <a:schemeClr val="bg1"/>
                </a:solidFill>
                <a:latin typeface="黑体" panose="02010609060101010101" pitchFamily="49" charset="-122"/>
                <a:ea typeface="黑体" panose="02010609060101010101" pitchFamily="49" charset="-122"/>
              </a:rPr>
              <a:t>多支股票和</a:t>
            </a:r>
            <a:r>
              <a:rPr lang="zh-CN" altLang="en-US" dirty="0" smtClean="0">
                <a:solidFill>
                  <a:srgbClr val="FF0000"/>
                </a:solidFill>
                <a:latin typeface="黑体" panose="02010609060101010101" pitchFamily="49" charset="-122"/>
                <a:ea typeface="黑体" panose="02010609060101010101" pitchFamily="49" charset="-122"/>
              </a:rPr>
              <a:t>几十种</a:t>
            </a:r>
            <a:r>
              <a:rPr lang="zh-CN" altLang="en-US" sz="1400" dirty="0" smtClean="0">
                <a:solidFill>
                  <a:schemeClr val="bg1"/>
                </a:solidFill>
                <a:latin typeface="黑体" panose="02010609060101010101" pitchFamily="49" charset="-122"/>
                <a:ea typeface="黑体" panose="02010609060101010101" pitchFamily="49" charset="-122"/>
              </a:rPr>
              <a:t>商品期货每天海量的公告，研报及各类数据，你是否感到被淹没在</a:t>
            </a:r>
            <a:r>
              <a:rPr lang="zh-CN" altLang="en-US" sz="2400" dirty="0" smtClean="0">
                <a:solidFill>
                  <a:srgbClr val="FF0000"/>
                </a:solidFill>
                <a:latin typeface="黑体" panose="02010609060101010101" pitchFamily="49" charset="-122"/>
                <a:ea typeface="黑体" panose="02010609060101010101" pitchFamily="49" charset="-122"/>
              </a:rPr>
              <a:t>信息海洋</a:t>
            </a:r>
            <a:r>
              <a:rPr lang="zh-CN" altLang="en-US" sz="1400" dirty="0" smtClean="0">
                <a:solidFill>
                  <a:schemeClr val="bg1"/>
                </a:solidFill>
                <a:latin typeface="黑体" panose="02010609060101010101" pitchFamily="49" charset="-122"/>
                <a:ea typeface="黑体" panose="02010609060101010101" pitchFamily="49" charset="-122"/>
              </a:rPr>
              <a:t>中？</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于是许多“懒惰”的股民只能依靠“专家荐股”，不幸被黑就不足为奇了。</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dirty="0">
              <a:solidFill>
                <a:schemeClr val="bg1"/>
              </a:solidFill>
            </a:endParaRPr>
          </a:p>
          <a:p>
            <a:pPr algn="l"/>
            <a:r>
              <a:rPr lang="zh-CN" altLang="en-US" sz="2800" dirty="0" smtClean="0">
                <a:solidFill>
                  <a:schemeClr val="bg1"/>
                </a:solidFill>
                <a:latin typeface="黑体" panose="02010609060101010101" pitchFamily="49" charset="-122"/>
                <a:ea typeface="黑体" panose="02010609060101010101" pitchFamily="49" charset="-122"/>
              </a:rPr>
              <a:t>智能信息</a:t>
            </a:r>
            <a:r>
              <a:rPr lang="en-US" altLang="zh-CN" sz="2800" dirty="0" smtClean="0">
                <a:solidFill>
                  <a:schemeClr val="bg1"/>
                </a:solidFill>
                <a:latin typeface="黑体" panose="02010609060101010101" pitchFamily="49" charset="-122"/>
                <a:ea typeface="黑体" panose="02010609060101010101" pitchFamily="49" charset="-122"/>
              </a:rPr>
              <a:t> </a:t>
            </a:r>
            <a:r>
              <a:rPr lang="zh-CN" altLang="en-US" sz="2800" dirty="0" smtClean="0">
                <a:solidFill>
                  <a:schemeClr val="bg1"/>
                </a:solidFill>
                <a:latin typeface="黑体" panose="02010609060101010101" pitchFamily="49" charset="-122"/>
                <a:ea typeface="黑体" panose="02010609060101010101" pitchFamily="49" charset="-122"/>
              </a:rPr>
              <a:t>智能策略</a:t>
            </a:r>
            <a:endParaRPr lang="en-US" altLang="zh-CN" sz="2800" dirty="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就是按照指定目标通过人工智能对海量信息进行挖掘 统计</a:t>
            </a:r>
            <a:r>
              <a:rPr lang="zh-CN" altLang="en-US" sz="1800" dirty="0">
                <a:solidFill>
                  <a:schemeClr val="bg1"/>
                </a:solidFill>
                <a:latin typeface="黑体" panose="02010609060101010101" pitchFamily="49" charset="-122"/>
                <a:ea typeface="黑体" panose="02010609060101010101" pitchFamily="49" charset="-122"/>
              </a:rPr>
              <a:t> </a:t>
            </a:r>
            <a:r>
              <a:rPr lang="zh-CN" altLang="en-US" sz="1800" dirty="0" smtClean="0">
                <a:solidFill>
                  <a:schemeClr val="bg1"/>
                </a:solidFill>
                <a:latin typeface="黑体" panose="02010609060101010101" pitchFamily="49" charset="-122"/>
                <a:ea typeface="黑体" panose="02010609060101010101" pitchFamily="49" charset="-122"/>
              </a:rPr>
              <a:t>计算</a:t>
            </a:r>
            <a:endParaRPr lang="en-US" altLang="zh-CN" sz="1800" dirty="0" smtClean="0">
              <a:solidFill>
                <a:schemeClr val="bg1"/>
              </a:solidFill>
              <a:latin typeface="黑体" panose="02010609060101010101" pitchFamily="49" charset="-122"/>
              <a:ea typeface="黑体" panose="02010609060101010101" pitchFamily="49" charset="-122"/>
            </a:endParaRPr>
          </a:p>
          <a:p>
            <a:pPr algn="l"/>
            <a:r>
              <a:rPr lang="zh-CN" altLang="en-US" sz="1800" dirty="0" smtClean="0">
                <a:solidFill>
                  <a:schemeClr val="bg1"/>
                </a:solidFill>
                <a:latin typeface="黑体" panose="02010609060101010101" pitchFamily="49" charset="-122"/>
                <a:ea typeface="黑体" panose="02010609060101010101" pitchFamily="49" charset="-122"/>
              </a:rPr>
              <a:t>而获得</a:t>
            </a:r>
            <a:r>
              <a:rPr lang="zh-CN" altLang="en-US" sz="2400" dirty="0" smtClean="0">
                <a:solidFill>
                  <a:srgbClr val="FF0000"/>
                </a:solidFill>
                <a:latin typeface="黑体" panose="02010609060101010101" pitchFamily="49" charset="-122"/>
                <a:ea typeface="黑体" panose="02010609060101010101" pitchFamily="49" charset="-122"/>
              </a:rPr>
              <a:t>与交易相关的更为有效的市场信息</a:t>
            </a:r>
            <a:endParaRPr lang="en-US" altLang="zh-CN" sz="2400" dirty="0" smtClean="0">
              <a:solidFill>
                <a:srgbClr val="FF0000"/>
              </a:solidFill>
              <a:latin typeface="黑体" panose="02010609060101010101" pitchFamily="49" charset="-122"/>
              <a:ea typeface="黑体" panose="02010609060101010101" pitchFamily="49" charset="-122"/>
            </a:endParaRPr>
          </a:p>
          <a:p>
            <a:pPr algn="l"/>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2400" dirty="0">
                <a:solidFill>
                  <a:srgbClr val="FF0000"/>
                </a:solidFill>
                <a:latin typeface="黑体" panose="02010609060101010101" pitchFamily="49" charset="-122"/>
                <a:ea typeface="黑体" panose="02010609060101010101" pitchFamily="49" charset="-122"/>
              </a:rPr>
              <a:t>智能</a:t>
            </a:r>
            <a:r>
              <a:rPr lang="zh-CN" altLang="en-US" sz="2400" dirty="0" smtClean="0">
                <a:solidFill>
                  <a:srgbClr val="FF0000"/>
                </a:solidFill>
                <a:latin typeface="黑体" panose="02010609060101010101" pitchFamily="49" charset="-122"/>
                <a:ea typeface="黑体" panose="02010609060101010101" pitchFamily="49" charset="-122"/>
              </a:rPr>
              <a:t>信息</a:t>
            </a:r>
            <a:r>
              <a:rPr lang="zh-CN" altLang="en-US" sz="2400" dirty="0">
                <a:solidFill>
                  <a:srgbClr val="FF0000"/>
                </a:solidFill>
                <a:latin typeface="黑体" panose="02010609060101010101" pitchFamily="49" charset="-122"/>
                <a:ea typeface="黑体" panose="02010609060101010101" pitchFamily="49" charset="-122"/>
              </a:rPr>
              <a:t>为</a:t>
            </a:r>
            <a:r>
              <a:rPr lang="zh-CN" altLang="en-US" sz="2400" dirty="0" smtClean="0">
                <a:solidFill>
                  <a:srgbClr val="FF0000"/>
                </a:solidFill>
                <a:latin typeface="黑体" panose="02010609060101010101" pitchFamily="49" charset="-122"/>
                <a:ea typeface="黑体" panose="02010609060101010101" pitchFamily="49" charset="-122"/>
              </a:rPr>
              <a:t>客户</a:t>
            </a:r>
            <a:r>
              <a:rPr lang="zh-CN" altLang="en-US" sz="2400" dirty="0">
                <a:solidFill>
                  <a:srgbClr val="FF0000"/>
                </a:solidFill>
                <a:latin typeface="黑体" panose="02010609060101010101" pitchFamily="49" charset="-122"/>
                <a:ea typeface="黑体" panose="02010609060101010101" pitchFamily="49" charset="-122"/>
              </a:rPr>
              <a:t>大幅度提升了获取</a:t>
            </a:r>
            <a:r>
              <a:rPr lang="zh-CN" altLang="en-US" sz="2400" dirty="0" smtClean="0">
                <a:solidFill>
                  <a:srgbClr val="FF0000"/>
                </a:solidFill>
                <a:latin typeface="黑体" panose="02010609060101010101" pitchFamily="49" charset="-122"/>
                <a:ea typeface="黑体" panose="02010609060101010101" pitchFamily="49" charset="-122"/>
              </a:rPr>
              <a:t>有效投资信息</a:t>
            </a:r>
            <a:r>
              <a:rPr lang="zh-CN" altLang="en-US" sz="2400" dirty="0">
                <a:solidFill>
                  <a:srgbClr val="FF0000"/>
                </a:solidFill>
                <a:latin typeface="黑体" panose="02010609060101010101" pitchFamily="49" charset="-122"/>
                <a:ea typeface="黑体" panose="02010609060101010101" pitchFamily="49" charset="-122"/>
              </a:rPr>
              <a:t>的效率</a:t>
            </a:r>
            <a:endParaRPr lang="en-US" altLang="zh-CN" sz="2400" dirty="0">
              <a:solidFill>
                <a:srgbClr val="FF0000"/>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每个市场参与者都可以根据智能信息，制定自己独特的交易策略而获得成功。</a:t>
            </a:r>
            <a:endParaRPr lang="en-US" altLang="zh-CN" sz="1400" dirty="0" smtClean="0">
              <a:solidFill>
                <a:schemeClr val="bg1"/>
              </a:solidFill>
              <a:latin typeface="黑体" panose="02010609060101010101" pitchFamily="49" charset="-122"/>
              <a:ea typeface="黑体" panose="02010609060101010101" pitchFamily="49" charset="-122"/>
            </a:endParaRPr>
          </a:p>
          <a:p>
            <a:pPr algn="l"/>
            <a:r>
              <a:rPr lang="zh-CN" altLang="en-US" sz="1400" dirty="0" smtClean="0">
                <a:solidFill>
                  <a:schemeClr val="bg1"/>
                </a:solidFill>
                <a:latin typeface="黑体" panose="02010609060101010101" pitchFamily="49" charset="-122"/>
                <a:ea typeface="黑体" panose="02010609060101010101" pitchFamily="49" charset="-122"/>
              </a:rPr>
              <a:t>单一某一类智能</a:t>
            </a:r>
            <a:r>
              <a:rPr lang="zh-CN" altLang="en-US" sz="1400" dirty="0">
                <a:solidFill>
                  <a:schemeClr val="bg1"/>
                </a:solidFill>
                <a:latin typeface="黑体" panose="02010609060101010101" pitchFamily="49" charset="-122"/>
                <a:ea typeface="黑体" panose="02010609060101010101" pitchFamily="49" charset="-122"/>
              </a:rPr>
              <a:t>信息我们称为一维</a:t>
            </a:r>
            <a:r>
              <a:rPr lang="zh-CN" altLang="en-US" sz="1400" dirty="0" smtClean="0">
                <a:solidFill>
                  <a:schemeClr val="bg1"/>
                </a:solidFill>
                <a:latin typeface="黑体" panose="02010609060101010101" pitchFamily="49" charset="-122"/>
                <a:ea typeface="黑体" panose="02010609060101010101" pitchFamily="49" charset="-122"/>
              </a:rPr>
              <a:t>智能信息，与之对应的交易策略称为一维智能策略。</a:t>
            </a:r>
            <a:endParaRPr lang="en-US" altLang="zh-CN" sz="1400" dirty="0" smtClean="0">
              <a:solidFill>
                <a:schemeClr val="bg1"/>
              </a:solidFill>
              <a:latin typeface="黑体" panose="02010609060101010101" pitchFamily="49" charset="-122"/>
              <a:ea typeface="黑体" panose="02010609060101010101" pitchFamily="49" charset="-122"/>
            </a:endParaRPr>
          </a:p>
          <a:p>
            <a:pPr algn="l"/>
            <a:endParaRPr lang="en-US" altLang="zh-CN" sz="14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494573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412777"/>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latin typeface="黑体" panose="02010609060101010101" pitchFamily="49" charset="-122"/>
                <a:ea typeface="黑体" panose="02010609060101010101" pitchFamily="49" charset="-122"/>
              </a:rPr>
              <a:t>可视化智能爬虫制造与管理</a:t>
            </a:r>
            <a:endParaRPr lang="zh-CN" altLang="en-US" sz="5400" dirty="0">
              <a:latin typeface="黑体" panose="02010609060101010101" pitchFamily="49" charset="-122"/>
              <a:ea typeface="黑体" panose="02010609060101010101" pitchFamily="49" charset="-122"/>
            </a:endParaRPr>
          </a:p>
        </p:txBody>
      </p:sp>
      <p:graphicFrame>
        <p:nvGraphicFramePr>
          <p:cNvPr id="9" name="图示 8"/>
          <p:cNvGraphicFramePr/>
          <p:nvPr>
            <p:extLst>
              <p:ext uri="{D42A27DB-BD31-4B8C-83A1-F6EECF244321}">
                <p14:modId xmlns:p14="http://schemas.microsoft.com/office/powerpoint/2010/main" val="1081471659"/>
              </p:ext>
            </p:extLst>
          </p:nvPr>
        </p:nvGraphicFramePr>
        <p:xfrm>
          <a:off x="899592" y="2564904"/>
          <a:ext cx="1656184" cy="1152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1" name="图示 10"/>
          <p:cNvGraphicFramePr/>
          <p:nvPr>
            <p:extLst>
              <p:ext uri="{D42A27DB-BD31-4B8C-83A1-F6EECF244321}">
                <p14:modId xmlns:p14="http://schemas.microsoft.com/office/powerpoint/2010/main" val="3049966817"/>
              </p:ext>
            </p:extLst>
          </p:nvPr>
        </p:nvGraphicFramePr>
        <p:xfrm>
          <a:off x="6012160" y="2708920"/>
          <a:ext cx="1728192" cy="10801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图示 12"/>
          <p:cNvGraphicFramePr/>
          <p:nvPr>
            <p:extLst>
              <p:ext uri="{D42A27DB-BD31-4B8C-83A1-F6EECF244321}">
                <p14:modId xmlns:p14="http://schemas.microsoft.com/office/powerpoint/2010/main" val="3521666044"/>
              </p:ext>
            </p:extLst>
          </p:nvPr>
        </p:nvGraphicFramePr>
        <p:xfrm>
          <a:off x="1043609" y="4869160"/>
          <a:ext cx="1584175" cy="108012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17" name="图片 16"/>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915816" y="2636912"/>
            <a:ext cx="2914650" cy="3228975"/>
          </a:xfrm>
          <a:prstGeom prst="rect">
            <a:avLst/>
          </a:prstGeom>
        </p:spPr>
      </p:pic>
      <p:graphicFrame>
        <p:nvGraphicFramePr>
          <p:cNvPr id="15" name="图示 14"/>
          <p:cNvGraphicFramePr/>
          <p:nvPr>
            <p:extLst>
              <p:ext uri="{D42A27DB-BD31-4B8C-83A1-F6EECF244321}">
                <p14:modId xmlns:p14="http://schemas.microsoft.com/office/powerpoint/2010/main" val="2262626348"/>
              </p:ext>
            </p:extLst>
          </p:nvPr>
        </p:nvGraphicFramePr>
        <p:xfrm>
          <a:off x="5656911" y="4437112"/>
          <a:ext cx="2515489" cy="144016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Tree>
    <p:extLst>
      <p:ext uri="{BB962C8B-B14F-4D97-AF65-F5344CB8AC3E}">
        <p14:creationId xmlns:p14="http://schemas.microsoft.com/office/powerpoint/2010/main" val="26183351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96752"/>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自 然 语 言 处 理</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9632" y="2060848"/>
            <a:ext cx="6552728" cy="4263751"/>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124744"/>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量 化 交 易 算 法</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2029810"/>
            <a:ext cx="7128792" cy="4279510"/>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332656"/>
            <a:ext cx="1818289" cy="864097"/>
          </a:xfrm>
          <a:prstGeom prst="rect">
            <a:avLst/>
          </a:prstGeom>
        </p:spPr>
      </p:pic>
      <p:sp>
        <p:nvSpPr>
          <p:cNvPr id="4" name="标题 1"/>
          <p:cNvSpPr>
            <a:spLocks noGrp="1"/>
          </p:cNvSpPr>
          <p:nvPr>
            <p:ph type="title"/>
          </p:nvPr>
        </p:nvSpPr>
        <p:spPr>
          <a:xfrm>
            <a:off x="1763688" y="618792"/>
            <a:ext cx="1440160" cy="649968"/>
          </a:xfrm>
          <a:solidFill>
            <a:schemeClr val="dk1"/>
          </a:solidFill>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深 度 学 习 神 经 网 络</a:t>
            </a:r>
            <a:endParaRPr lang="zh-CN" altLang="en-US" sz="5400" dirty="0">
              <a:solidFill>
                <a:prstClr val="white"/>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2060848"/>
            <a:ext cx="6869471" cy="4392488"/>
          </a:xfrm>
          <a:prstGeom prst="rect">
            <a:avLst/>
          </a:prstGeom>
        </p:spPr>
      </p:pic>
    </p:spTree>
    <p:extLst>
      <p:ext uri="{BB962C8B-B14F-4D97-AF65-F5344CB8AC3E}">
        <p14:creationId xmlns:p14="http://schemas.microsoft.com/office/powerpoint/2010/main" val="32609452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4" name="标题 1"/>
          <p:cNvSpPr>
            <a:spLocks noGrp="1"/>
          </p:cNvSpPr>
          <p:nvPr>
            <p:ph type="title"/>
          </p:nvPr>
        </p:nvSpPr>
        <p:spPr>
          <a:xfrm>
            <a:off x="1547664" y="548680"/>
            <a:ext cx="1440160" cy="64996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1800" dirty="0">
                <a:solidFill>
                  <a:schemeClr val="bg1"/>
                </a:solidFill>
                <a:latin typeface="黑体" panose="02010609060101010101" pitchFamily="49" charset="-122"/>
                <a:ea typeface="黑体" panose="02010609060101010101" pitchFamily="49" charset="-122"/>
              </a:rPr>
              <a:t>核心</a:t>
            </a:r>
            <a:r>
              <a:rPr lang="zh-CN" altLang="en-US" sz="1800" dirty="0" smtClean="0">
                <a:solidFill>
                  <a:schemeClr val="bg1"/>
                </a:solidFill>
                <a:latin typeface="黑体" panose="02010609060101010101" pitchFamily="49" charset="-122"/>
                <a:ea typeface="黑体" panose="02010609060101010101" pitchFamily="49" charset="-122"/>
              </a:rPr>
              <a:t>技术</a:t>
            </a:r>
            <a:endParaRPr lang="zh-CN" altLang="en-US" sz="1800" dirty="0">
              <a:solidFill>
                <a:schemeClr val="bg1"/>
              </a:solidFill>
              <a:latin typeface="黑体" panose="02010609060101010101" pitchFamily="49" charset="-122"/>
              <a:ea typeface="黑体" panose="02010609060101010101" pitchFamily="49" charset="-122"/>
            </a:endParaRPr>
          </a:p>
        </p:txBody>
      </p:sp>
      <p:sp>
        <p:nvSpPr>
          <p:cNvPr id="5" name="标题 1"/>
          <p:cNvSpPr txBox="1">
            <a:spLocks/>
          </p:cNvSpPr>
          <p:nvPr/>
        </p:nvSpPr>
        <p:spPr>
          <a:xfrm>
            <a:off x="1547664" y="1268760"/>
            <a:ext cx="6264696" cy="50405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5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数字货币 区块链 流量激励 与</a:t>
            </a:r>
            <a:r>
              <a:rPr lang="en-US" altLang="zh-CN" sz="5400" dirty="0" smtClean="0">
                <a:solidFill>
                  <a:prstClr val="white"/>
                </a:solidFill>
                <a:latin typeface="黑体" panose="02010609060101010101" pitchFamily="49" charset="-122"/>
                <a:ea typeface="黑体" panose="02010609060101010101" pitchFamily="49" charset="-122"/>
              </a:rPr>
              <a:t>ICO</a:t>
            </a:r>
            <a:endParaRPr lang="zh-CN" altLang="en-US" sz="5400" dirty="0">
              <a:solidFill>
                <a:prstClr val="white"/>
              </a:solidFill>
              <a:latin typeface="黑体" panose="02010609060101010101" pitchFamily="49" charset="-122"/>
              <a:ea typeface="黑体" panose="02010609060101010101" pitchFamily="49" charset="-122"/>
            </a:endParaRPr>
          </a:p>
        </p:txBody>
      </p:sp>
      <p:sp>
        <p:nvSpPr>
          <p:cNvPr id="6" name="标题 1"/>
          <p:cNvSpPr txBox="1">
            <a:spLocks/>
          </p:cNvSpPr>
          <p:nvPr/>
        </p:nvSpPr>
        <p:spPr>
          <a:xfrm>
            <a:off x="3977934" y="2132856"/>
            <a:ext cx="3978442" cy="390384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600" dirty="0" smtClean="0">
                <a:solidFill>
                  <a:prstClr val="white"/>
                </a:solidFill>
                <a:latin typeface="黑体" panose="02010609060101010101" pitchFamily="49" charset="-122"/>
                <a:ea typeface="黑体" panose="02010609060101010101" pitchFamily="49" charset="-122"/>
              </a:rPr>
              <a:t>已设计一种基于区块链的数字货币生态系统，用于激励</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智能信息智能策略的内容增长和流量增长。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在这个系统中，内容制造</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 </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“挖矿”</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单位流量的智能信息可得到一定的数字货币</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用户持有数字货币可优先获得智能信息和智能策略的使用权及付费优惠</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通过</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赋予</a:t>
            </a:r>
            <a:r>
              <a:rPr lang="zh-CN" altLang="en-US"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数字</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货币一定的股权属性，使更广泛的用户可以分享</a:t>
            </a:r>
            <a:r>
              <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DISCOVER</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成长带来的财富增值。</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endParaRPr lang="en-US" altLang="zh-CN" sz="1600" dirty="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这样机制的设计，不仅</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激励了智能信息策略的生产者</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提升了用户忠诚度</a:t>
            </a:r>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a:t>
            </a:r>
            <a:endParaRPr lang="en-US" altLang="zh-CN"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endParaRPr>
          </a:p>
          <a:p>
            <a:pPr algn="l"/>
            <a:r>
              <a:rPr lang="zh-CN" altLang="en-US" sz="1600" dirty="0" smtClean="0">
                <a:solidFill>
                  <a:prstClr val="white"/>
                </a:solidFill>
                <a:latin typeface="Arial Unicode MS" panose="020B0604020202020204" pitchFamily="34" charset="-122"/>
                <a:ea typeface="Arial Unicode MS" panose="020B0604020202020204" pitchFamily="34" charset="-122"/>
                <a:cs typeface="Arial Unicode MS" panose="020B0604020202020204" pitchFamily="34" charset="-122"/>
              </a:rPr>
              <a:t>而且可能使</a:t>
            </a:r>
            <a:r>
              <a:rPr lang="en-US" altLang="zh-CN"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D</a:t>
            </a:r>
            <a:r>
              <a:rPr lang="en-US" altLang="zh-CN"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iscover</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步入高速发展的快车道。通过</a:t>
            </a:r>
            <a:r>
              <a:rPr lang="en-US" altLang="zh-CN" sz="1600" dirty="0" err="1"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ico</a:t>
            </a:r>
            <a:r>
              <a:rPr lang="zh-CN" altLang="en-US" sz="1600" dirty="0" smtClean="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rPr>
              <a:t>迅速做大市值。</a:t>
            </a:r>
            <a:endParaRPr lang="zh-CN" altLang="en-US" sz="1600" dirty="0">
              <a:solidFill>
                <a:srgbClr val="FF0000"/>
              </a:solidFill>
              <a:latin typeface="Arial Unicode MS" panose="020B0604020202020204" pitchFamily="34" charset="-122"/>
              <a:ea typeface="Arial Unicode MS" panose="020B0604020202020204" pitchFamily="34" charset="-122"/>
              <a:cs typeface="Arial Unicode MS" panose="020B0604020202020204" pitchFamily="34" charset="-122"/>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584" y="2348880"/>
            <a:ext cx="2448272" cy="1486245"/>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575" y="4293096"/>
            <a:ext cx="2448272" cy="1656184"/>
          </a:xfrm>
          <a:prstGeom prst="rect">
            <a:avLst/>
          </a:prstGeom>
        </p:spPr>
      </p:pic>
    </p:spTree>
    <p:extLst>
      <p:ext uri="{BB962C8B-B14F-4D97-AF65-F5344CB8AC3E}">
        <p14:creationId xmlns:p14="http://schemas.microsoft.com/office/powerpoint/2010/main" val="99456939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1052736"/>
            <a:ext cx="5482952" cy="72008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智能策略工厂</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4997" y="2060848"/>
            <a:ext cx="7997483" cy="4176464"/>
          </a:xfrm>
        </p:spPr>
      </p:pic>
      <p:sp>
        <p:nvSpPr>
          <p:cNvPr id="5" name="TextBox 4"/>
          <p:cNvSpPr txBox="1"/>
          <p:nvPr/>
        </p:nvSpPr>
        <p:spPr>
          <a:xfrm>
            <a:off x="323528" y="2636912"/>
            <a:ext cx="3312368" cy="280076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zh-CN" altLang="en-US" sz="1600" dirty="0" smtClean="0">
                <a:latin typeface="黑体" panose="02010609060101010101" pitchFamily="49" charset="-122"/>
                <a:ea typeface="黑体" panose="02010609060101010101" pitchFamily="49" charset="-122"/>
              </a:rPr>
              <a:t>智能策略工厂是公司的交易策略研发机构 </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依托全网收集的自然语言大数据及交易数据</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采用量化交易算法，深度学习神经网络的方法建立关联性</a:t>
            </a:r>
            <a:endParaRPr lang="en-US" altLang="zh-CN" sz="1600" dirty="0" smtClean="0">
              <a:latin typeface="黑体" panose="02010609060101010101" pitchFamily="49" charset="-122"/>
              <a:ea typeface="黑体" panose="02010609060101010101" pitchFamily="49" charset="-122"/>
            </a:endParaRPr>
          </a:p>
          <a:p>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为发现者不断研发新的智能信息和智能策略模型实现持久发展</a:t>
            </a:r>
            <a:endParaRPr lang="zh-CN" altLang="en-US" sz="1600" dirty="0">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528" y="548680"/>
            <a:ext cx="1363715" cy="648072"/>
          </a:xfrm>
          <a:prstGeom prst="rect">
            <a:avLst/>
          </a:prstGeom>
        </p:spPr>
      </p:pic>
      <p:sp>
        <p:nvSpPr>
          <p:cNvPr id="7" name="标题 1"/>
          <p:cNvSpPr txBox="1">
            <a:spLocks/>
          </p:cNvSpPr>
          <p:nvPr/>
        </p:nvSpPr>
        <p:spPr>
          <a:xfrm>
            <a:off x="1547664" y="548680"/>
            <a:ext cx="1440160" cy="64996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1800" smtClean="0">
                <a:solidFill>
                  <a:schemeClr val="bg1"/>
                </a:solidFill>
                <a:latin typeface="黑体" panose="02010609060101010101" pitchFamily="49" charset="-122"/>
                <a:ea typeface="黑体" panose="02010609060101010101" pitchFamily="49" charset="-122"/>
              </a:rPr>
              <a:t>核心技术</a:t>
            </a:r>
            <a:endParaRPr lang="zh-CN" altLang="en-US" sz="1800"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600678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476672"/>
            <a:ext cx="7772400" cy="1152128"/>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en-US" altLang="zh-CN" sz="3200" dirty="0" smtClean="0">
                <a:latin typeface="黑体" panose="02010609060101010101" pitchFamily="49" charset="-122"/>
                <a:ea typeface="黑体" panose="02010609060101010101" pitchFamily="49" charset="-122"/>
              </a:rPr>
              <a:t>ICO</a:t>
            </a:r>
            <a:r>
              <a:rPr lang="zh-CN" altLang="en-US" sz="3200" dirty="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VC</a:t>
            </a:r>
            <a:r>
              <a:rPr lang="zh-CN" altLang="en-US" sz="3200" dirty="0" smtClean="0">
                <a:latin typeface="黑体" panose="02010609060101010101" pitchFamily="49" charset="-122"/>
                <a:ea typeface="黑体" panose="02010609060101010101" pitchFamily="49" charset="-122"/>
              </a:rPr>
              <a:t>投资变现 区块链产业利益链 </a:t>
            </a:r>
            <a:endParaRPr lang="zh-CN" altLang="en-US" sz="3200" dirty="0">
              <a:latin typeface="黑体" panose="02010609060101010101" pitchFamily="49" charset="-122"/>
              <a:ea typeface="黑体" panose="02010609060101010101" pitchFamily="49" charset="-122"/>
            </a:endParaRPr>
          </a:p>
        </p:txBody>
      </p:sp>
      <p:sp>
        <p:nvSpPr>
          <p:cNvPr id="3" name="副标题 2"/>
          <p:cNvSpPr>
            <a:spLocks noGrp="1"/>
          </p:cNvSpPr>
          <p:nvPr>
            <p:ph type="subTitle" idx="1"/>
          </p:nvPr>
        </p:nvSpPr>
        <p:spPr>
          <a:xfrm>
            <a:off x="1115616" y="1988840"/>
            <a:ext cx="7128792" cy="1440160"/>
          </a:xfrm>
        </p:spPr>
        <p:txBody>
          <a:bodyPr>
            <a:normAutofit/>
          </a:bodyPr>
          <a:lstStyle/>
          <a:p>
            <a:r>
              <a:rPr lang="zh-CN" altLang="en-US" sz="2400" dirty="0" smtClean="0">
                <a:latin typeface="黑体" panose="02010609060101010101" pitchFamily="49" charset="-122"/>
                <a:ea typeface="黑体" panose="02010609060101010101" pitchFamily="49" charset="-122"/>
              </a:rPr>
              <a:t>根据本项目商业模式设计，产品上市</a:t>
            </a:r>
            <a:r>
              <a:rPr lang="en-US" altLang="zh-CN" sz="2400" dirty="0" smtClean="0">
                <a:latin typeface="黑体" panose="02010609060101010101" pitchFamily="49" charset="-122"/>
                <a:ea typeface="黑体" panose="02010609060101010101" pitchFamily="49" charset="-122"/>
              </a:rPr>
              <a:t>6</a:t>
            </a:r>
            <a:r>
              <a:rPr lang="zh-CN" altLang="en-US" sz="2400" dirty="0" smtClean="0">
                <a:latin typeface="黑体" panose="02010609060101010101" pitchFamily="49" charset="-122"/>
                <a:ea typeface="黑体" panose="02010609060101010101" pitchFamily="49" charset="-122"/>
              </a:rPr>
              <a:t>个月即可进行首轮</a:t>
            </a:r>
            <a:r>
              <a:rPr lang="en-US" altLang="zh-CN" sz="2400" dirty="0" smtClean="0">
                <a:latin typeface="黑体" panose="02010609060101010101" pitchFamily="49" charset="-122"/>
                <a:ea typeface="黑体" panose="02010609060101010101" pitchFamily="49" charset="-122"/>
              </a:rPr>
              <a:t>ICO,</a:t>
            </a:r>
            <a:r>
              <a:rPr lang="zh-CN" altLang="en-US" sz="2400" dirty="0" smtClean="0">
                <a:latin typeface="黑体" panose="02010609060101010101" pitchFamily="49" charset="-122"/>
                <a:ea typeface="黑体" panose="02010609060101010101" pitchFamily="49" charset="-122"/>
              </a:rPr>
              <a:t>早期投资的</a:t>
            </a:r>
            <a:r>
              <a:rPr lang="en-US" altLang="zh-CN" sz="2400" dirty="0" smtClean="0">
                <a:latin typeface="黑体" panose="02010609060101010101" pitchFamily="49" charset="-122"/>
                <a:ea typeface="黑体" panose="02010609060101010101" pitchFamily="49" charset="-122"/>
              </a:rPr>
              <a:t>VC</a:t>
            </a:r>
            <a:r>
              <a:rPr lang="zh-CN" altLang="en-US" sz="2400" dirty="0" smtClean="0">
                <a:latin typeface="黑体" panose="02010609060101010101" pitchFamily="49" charset="-122"/>
                <a:ea typeface="黑体" panose="02010609060101010101" pitchFamily="49" charset="-122"/>
              </a:rPr>
              <a:t>即可兑现利益。</a:t>
            </a:r>
            <a:endParaRPr lang="en-US" altLang="zh-CN" sz="2400" dirty="0" smtClean="0">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有效避免</a:t>
            </a:r>
            <a:r>
              <a:rPr lang="en-US" altLang="zh-CN" sz="2400" dirty="0" smtClean="0">
                <a:solidFill>
                  <a:srgbClr val="FF0000"/>
                </a:solidFill>
                <a:latin typeface="黑体" panose="02010609060101010101" pitchFamily="49" charset="-122"/>
                <a:ea typeface="黑体" panose="02010609060101010101" pitchFamily="49" charset="-122"/>
              </a:rPr>
              <a:t> </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a:solidFill>
                  <a:srgbClr val="FF0000"/>
                </a:solidFill>
                <a:latin typeface="黑体" panose="02010609060101010101" pitchFamily="49" charset="-122"/>
                <a:ea typeface="黑体" panose="02010609060101010101" pitchFamily="49" charset="-122"/>
              </a:rPr>
              <a:t>B</a:t>
            </a:r>
            <a:r>
              <a:rPr lang="zh-CN" altLang="en-US" sz="2400" dirty="0">
                <a:solidFill>
                  <a:srgbClr val="FF0000"/>
                </a:solidFill>
                <a:latin typeface="黑体" panose="02010609060101010101" pitchFamily="49" charset="-122"/>
                <a:ea typeface="黑体" panose="02010609060101010101" pitchFamily="49" charset="-122"/>
              </a:rPr>
              <a:t>轮死</a:t>
            </a:r>
            <a:r>
              <a:rPr lang="zh-CN" altLang="en-US" sz="2400" dirty="0" smtClean="0">
                <a:solidFill>
                  <a:srgbClr val="FF0000"/>
                </a:solidFill>
                <a:latin typeface="黑体" panose="02010609060101010101" pitchFamily="49" charset="-122"/>
                <a:ea typeface="黑体" panose="02010609060101010101" pitchFamily="49" charset="-122"/>
              </a:rPr>
              <a:t>”，“</a:t>
            </a:r>
            <a:r>
              <a:rPr lang="en-US" altLang="zh-CN" sz="2400" dirty="0" smtClean="0">
                <a:solidFill>
                  <a:srgbClr val="FF0000"/>
                </a:solidFill>
                <a:latin typeface="黑体" panose="02010609060101010101" pitchFamily="49" charset="-122"/>
                <a:ea typeface="黑体" panose="02010609060101010101" pitchFamily="49" charset="-122"/>
              </a:rPr>
              <a:t>C</a:t>
            </a:r>
            <a:r>
              <a:rPr lang="zh-CN" altLang="en-US" sz="2400" dirty="0" smtClean="0">
                <a:solidFill>
                  <a:srgbClr val="FF0000"/>
                </a:solidFill>
                <a:latin typeface="黑体" panose="02010609060101010101" pitchFamily="49" charset="-122"/>
                <a:ea typeface="黑体" panose="02010609060101010101" pitchFamily="49" charset="-122"/>
              </a:rPr>
              <a:t>轮死”的投资风险</a:t>
            </a:r>
            <a:endParaRPr lang="zh-CN" altLang="en-US" sz="2400" dirty="0">
              <a:solidFill>
                <a:srgbClr val="FF0000"/>
              </a:solidFill>
              <a:latin typeface="黑体" panose="02010609060101010101" pitchFamily="49" charset="-122"/>
              <a:ea typeface="黑体" panose="02010609060101010101" pitchFamily="49" charset="-122"/>
            </a:endParaRPr>
          </a:p>
        </p:txBody>
      </p:sp>
      <p:sp>
        <p:nvSpPr>
          <p:cNvPr id="4" name="副标题 2"/>
          <p:cNvSpPr txBox="1">
            <a:spLocks/>
          </p:cNvSpPr>
          <p:nvPr/>
        </p:nvSpPr>
        <p:spPr>
          <a:xfrm>
            <a:off x="899592" y="4077072"/>
            <a:ext cx="7704856" cy="2016224"/>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altLang="zh-CN" sz="2400" dirty="0" smtClean="0">
                <a:latin typeface="黑体" panose="02010609060101010101" pitchFamily="49" charset="-122"/>
                <a:ea typeface="黑体" panose="02010609060101010101" pitchFamily="49" charset="-122"/>
              </a:rPr>
              <a:t>2017</a:t>
            </a:r>
            <a:r>
              <a:rPr lang="zh-CN" altLang="en-US" sz="2400" dirty="0" smtClean="0">
                <a:latin typeface="黑体" panose="02010609060101010101" pitchFamily="49" charset="-122"/>
                <a:ea typeface="黑体" panose="02010609060101010101" pitchFamily="49" charset="-122"/>
              </a:rPr>
              <a:t>是区块链元年，众多公有链开启了</a:t>
            </a:r>
            <a:r>
              <a:rPr lang="en-US" altLang="zh-CN" sz="2400" dirty="0" smtClean="0">
                <a:latin typeface="黑体" panose="02010609060101010101" pitchFamily="49" charset="-122"/>
                <a:ea typeface="黑体" panose="02010609060101010101" pitchFamily="49" charset="-122"/>
              </a:rPr>
              <a:t>ICO</a:t>
            </a:r>
            <a:r>
              <a:rPr lang="zh-CN" altLang="en-US" sz="2400" dirty="0" smtClean="0">
                <a:latin typeface="黑体" panose="02010609060101010101" pitchFamily="49" charset="-122"/>
                <a:ea typeface="黑体" panose="02010609060101010101" pitchFamily="49" charset="-122"/>
              </a:rPr>
              <a:t>大战</a:t>
            </a:r>
            <a:r>
              <a:rPr lang="en-US" altLang="zh-CN" sz="2400" dirty="0" smtClean="0">
                <a:latin typeface="黑体" panose="02010609060101010101" pitchFamily="49" charset="-122"/>
                <a:ea typeface="黑体" panose="02010609060101010101" pitchFamily="49" charset="-122"/>
              </a:rPr>
              <a:t>,</a:t>
            </a:r>
            <a:r>
              <a:rPr lang="zh-CN" altLang="en-US" sz="2400" dirty="0" smtClean="0">
                <a:latin typeface="黑体" panose="02010609060101010101" pitchFamily="49" charset="-122"/>
                <a:ea typeface="黑体" panose="02010609060101010101" pitchFamily="49" charset="-122"/>
              </a:rPr>
              <a:t>募集了大量资金。</a:t>
            </a:r>
            <a:endParaRPr lang="en-US" altLang="zh-CN" sz="2400" dirty="0" smtClean="0">
              <a:latin typeface="黑体" panose="02010609060101010101" pitchFamily="49" charset="-122"/>
              <a:ea typeface="黑体" panose="02010609060101010101" pitchFamily="49" charset="-122"/>
            </a:endParaRPr>
          </a:p>
          <a:p>
            <a:endParaRPr lang="en-US" altLang="zh-CN" sz="2400" dirty="0" smtClean="0">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如果这些公有链在</a:t>
            </a:r>
            <a:r>
              <a:rPr lang="en-US" altLang="zh-CN" sz="2400" dirty="0" smtClean="0">
                <a:solidFill>
                  <a:srgbClr val="FF0000"/>
                </a:solidFill>
                <a:latin typeface="黑体" panose="02010609060101010101" pitchFamily="49" charset="-122"/>
                <a:ea typeface="黑体" panose="02010609060101010101" pitchFamily="49" charset="-122"/>
              </a:rPr>
              <a:t>2018</a:t>
            </a:r>
            <a:r>
              <a:rPr lang="zh-CN" altLang="en-US" sz="2400" dirty="0" smtClean="0">
                <a:solidFill>
                  <a:srgbClr val="FF0000"/>
                </a:solidFill>
                <a:latin typeface="黑体" panose="02010609060101010101" pitchFamily="49" charset="-122"/>
                <a:ea typeface="黑体" panose="02010609060101010101" pitchFamily="49" charset="-122"/>
              </a:rPr>
              <a:t>年还停留在炒币阶段，势必会被市场淘汰。</a:t>
            </a:r>
            <a:endParaRPr lang="en-US" altLang="zh-CN" sz="2400" dirty="0" smtClean="0">
              <a:solidFill>
                <a:srgbClr val="FF0000"/>
              </a:solidFill>
              <a:latin typeface="黑体" panose="02010609060101010101" pitchFamily="49" charset="-122"/>
              <a:ea typeface="黑体" panose="02010609060101010101" pitchFamily="49" charset="-122"/>
            </a:endParaRPr>
          </a:p>
          <a:p>
            <a:endParaRPr lang="en-US" altLang="zh-CN" sz="2400" dirty="0" smtClean="0">
              <a:solidFill>
                <a:srgbClr val="FF0000"/>
              </a:solidFill>
              <a:latin typeface="黑体" panose="02010609060101010101" pitchFamily="49" charset="-122"/>
              <a:ea typeface="黑体" panose="02010609060101010101" pitchFamily="49" charset="-122"/>
            </a:endParaRPr>
          </a:p>
          <a:p>
            <a:r>
              <a:rPr lang="zh-CN" altLang="en-US" sz="2400" dirty="0" smtClean="0">
                <a:solidFill>
                  <a:srgbClr val="FF0000"/>
                </a:solidFill>
                <a:latin typeface="黑体" panose="02010609060101010101" pitchFamily="49" charset="-122"/>
                <a:ea typeface="黑体" panose="02010609060101010101" pitchFamily="49" charset="-122"/>
              </a:rPr>
              <a:t>因此他们急需能够带来流量的应用。这给</a:t>
            </a:r>
            <a:r>
              <a:rPr lang="en-US" altLang="zh-CN" sz="2400" dirty="0" smtClean="0">
                <a:solidFill>
                  <a:srgbClr val="FF0000"/>
                </a:solidFill>
                <a:latin typeface="黑体" panose="02010609060101010101" pitchFamily="49" charset="-122"/>
                <a:ea typeface="黑体" panose="02010609060101010101" pitchFamily="49" charset="-122"/>
              </a:rPr>
              <a:t>DISCOVER</a:t>
            </a:r>
            <a:r>
              <a:rPr lang="zh-CN" altLang="en-US" sz="2400" dirty="0" smtClean="0">
                <a:solidFill>
                  <a:srgbClr val="FF0000"/>
                </a:solidFill>
                <a:latin typeface="黑体" panose="02010609060101010101" pitchFamily="49" charset="-122"/>
                <a:ea typeface="黑体" panose="02010609060101010101" pitchFamily="49" charset="-122"/>
              </a:rPr>
              <a:t>的爆发提供了极好的机遇。</a:t>
            </a:r>
            <a:endParaRPr lang="zh-CN" altLang="en-US" sz="240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3813322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547664" y="2204864"/>
            <a:ext cx="6264696" cy="1800199"/>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5400" dirty="0" smtClean="0">
                <a:solidFill>
                  <a:prstClr val="white"/>
                </a:solidFill>
                <a:latin typeface="黑体" panose="02010609060101010101" pitchFamily="49" charset="-122"/>
                <a:ea typeface="黑体" panose="02010609060101010101" pitchFamily="49" charset="-122"/>
              </a:rPr>
              <a:t>核 心 团 队</a:t>
            </a:r>
            <a:endParaRPr lang="zh-CN" altLang="en-US" sz="5400" dirty="0">
              <a:solidFill>
                <a:prstClr val="white"/>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054945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11560" y="548681"/>
            <a:ext cx="8136904" cy="576063"/>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rPr>
              <a:t>贡晔</a:t>
            </a:r>
            <a:r>
              <a:rPr lang="zh-CN" altLang="en-US" sz="36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   跨</a:t>
            </a:r>
            <a:r>
              <a:rPr lang="en-US" altLang="zh-CN" sz="1800" dirty="0">
                <a:latin typeface="楷体" panose="02010609060101010101" pitchFamily="49" charset="-122"/>
                <a:ea typeface="楷体" panose="02010609060101010101" pitchFamily="49" charset="-122"/>
              </a:rPr>
              <a:t>IT</a:t>
            </a:r>
            <a:r>
              <a:rPr lang="zh-CN" altLang="en-US" sz="1800" dirty="0">
                <a:latin typeface="楷体" panose="02010609060101010101" pitchFamily="49" charset="-122"/>
                <a:ea typeface="楷体" panose="02010609060101010101" pitchFamily="49" charset="-122"/>
              </a:rPr>
              <a:t>及金融行业的连续创业者</a:t>
            </a:r>
            <a:r>
              <a:rPr lang="en-US" altLang="zh-CN" sz="2700" dirty="0"/>
              <a:t/>
            </a:r>
            <a:br>
              <a:rPr lang="en-US" altLang="zh-CN" sz="2700" dirty="0"/>
            </a:br>
            <a:endParaRPr lang="zh-CN" altLang="en-US" sz="2700" dirty="0"/>
          </a:p>
        </p:txBody>
      </p:sp>
      <p:sp>
        <p:nvSpPr>
          <p:cNvPr id="3" name="副标题 2"/>
          <p:cNvSpPr>
            <a:spLocks noGrp="1"/>
          </p:cNvSpPr>
          <p:nvPr>
            <p:ph type="subTitle" idx="1"/>
          </p:nvPr>
        </p:nvSpPr>
        <p:spPr>
          <a:xfrm>
            <a:off x="611560" y="1124744"/>
            <a:ext cx="7920880" cy="3816424"/>
          </a:xfrm>
        </p:spPr>
        <p:style>
          <a:lnRef idx="2">
            <a:schemeClr val="dk1">
              <a:shade val="50000"/>
            </a:schemeClr>
          </a:lnRef>
          <a:fillRef idx="1">
            <a:schemeClr val="dk1"/>
          </a:fillRef>
          <a:effectRef idx="0">
            <a:schemeClr val="dk1"/>
          </a:effectRef>
          <a:fontRef idx="minor">
            <a:schemeClr val="lt1"/>
          </a:fontRef>
        </p:style>
        <p:txBody>
          <a:bodyPr>
            <a:normAutofit fontScale="77500" lnSpcReduction="20000"/>
          </a:bodyPr>
          <a:lstStyle/>
          <a:p>
            <a:pPr algn="l"/>
            <a:r>
              <a:rPr lang="zh-CN" altLang="en-US" sz="2300" dirty="0">
                <a:solidFill>
                  <a:schemeClr val="bg1"/>
                </a:solidFill>
                <a:latin typeface="楷体" panose="02010609060101010101" pitchFamily="49" charset="-122"/>
                <a:ea typeface="楷体" panose="02010609060101010101" pitchFamily="49" charset="-122"/>
              </a:rPr>
              <a:t>十七年</a:t>
            </a:r>
            <a:r>
              <a:rPr lang="en-US" altLang="zh-CN" sz="2300" dirty="0">
                <a:solidFill>
                  <a:schemeClr val="bg1"/>
                </a:solidFill>
                <a:latin typeface="楷体" panose="02010609060101010101" pitchFamily="49" charset="-122"/>
                <a:ea typeface="楷体" panose="02010609060101010101" pitchFamily="49" charset="-122"/>
              </a:rPr>
              <a:t>IT</a:t>
            </a:r>
            <a:r>
              <a:rPr lang="zh-CN" altLang="en-US" sz="2300" dirty="0">
                <a:solidFill>
                  <a:schemeClr val="bg1"/>
                </a:solidFill>
                <a:latin typeface="楷体" panose="02010609060101010101" pitchFamily="49" charset="-122"/>
                <a:ea typeface="楷体" panose="02010609060101010101" pitchFamily="49" charset="-122"/>
              </a:rPr>
              <a:t>行业连续创业者 ：</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先后担任北京远潮 易影科技 联影世纪 鼎龙伟业等</a:t>
            </a:r>
            <a:r>
              <a:rPr lang="en-US" altLang="zh-CN" sz="1600" dirty="0">
                <a:solidFill>
                  <a:schemeClr val="bg1"/>
                </a:solidFill>
                <a:latin typeface="黑体" panose="02010609060101010101" pitchFamily="49" charset="-122"/>
                <a:ea typeface="黑体" panose="02010609060101010101" pitchFamily="49" charset="-122"/>
              </a:rPr>
              <a:t>5</a:t>
            </a:r>
            <a:r>
              <a:rPr lang="zh-CN" altLang="en-US" sz="1600" dirty="0">
                <a:solidFill>
                  <a:schemeClr val="bg1"/>
                </a:solidFill>
                <a:latin typeface="黑体" panose="02010609060101010101" pitchFamily="49" charset="-122"/>
                <a:ea typeface="黑体" panose="02010609060101010101" pitchFamily="49" charset="-122"/>
              </a:rPr>
              <a:t>家公司的创始人</a:t>
            </a:r>
            <a:r>
              <a:rPr lang="en-US" altLang="zh-CN" sz="1600" dirty="0">
                <a:solidFill>
                  <a:schemeClr val="bg1"/>
                </a:solidFill>
                <a:latin typeface="黑体" panose="02010609060101010101" pitchFamily="49" charset="-122"/>
                <a:ea typeface="黑体" panose="02010609060101010101" pitchFamily="49" charset="-122"/>
              </a:rPr>
              <a:t>/</a:t>
            </a:r>
            <a:r>
              <a:rPr lang="zh-CN" altLang="en-US" sz="1600" dirty="0">
                <a:solidFill>
                  <a:schemeClr val="bg1"/>
                </a:solidFill>
                <a:latin typeface="黑体" panose="02010609060101010101" pitchFamily="49" charset="-122"/>
                <a:ea typeface="黑体" panose="02010609060101010101" pitchFamily="49" charset="-122"/>
              </a:rPr>
              <a:t>控股股东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丰富的中小科技企业管理运营</a:t>
            </a:r>
            <a:r>
              <a:rPr lang="zh-CN" altLang="en-US" sz="1600" dirty="0" smtClean="0">
                <a:solidFill>
                  <a:schemeClr val="bg1"/>
                </a:solidFill>
                <a:latin typeface="黑体" panose="02010609060101010101" pitchFamily="49" charset="-122"/>
                <a:ea typeface="黑体" panose="02010609060101010101" pitchFamily="49" charset="-122"/>
              </a:rPr>
              <a:t>经验</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市场</a:t>
            </a:r>
            <a:r>
              <a:rPr lang="zh-CN" altLang="en-US" sz="2300" dirty="0">
                <a:solidFill>
                  <a:schemeClr val="bg1"/>
                </a:solidFill>
                <a:latin typeface="楷体" panose="02010609060101010101" pitchFamily="49" charset="-122"/>
                <a:ea typeface="楷体" panose="02010609060101010101" pitchFamily="49" charset="-122"/>
              </a:rPr>
              <a:t>触觉及战略规划能力：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依靠技术产品开创了一个应用行业 并持续领导这一行业</a:t>
            </a:r>
            <a:r>
              <a:rPr lang="en-US" altLang="zh-CN" sz="1600" dirty="0">
                <a:solidFill>
                  <a:schemeClr val="bg1"/>
                </a:solidFill>
                <a:latin typeface="黑体" panose="02010609060101010101" pitchFamily="49" charset="-122"/>
                <a:ea typeface="黑体" panose="02010609060101010101" pitchFamily="49" charset="-122"/>
              </a:rPr>
              <a:t>4</a:t>
            </a:r>
            <a:r>
              <a:rPr lang="zh-CN" altLang="en-US" sz="1600" dirty="0">
                <a:solidFill>
                  <a:schemeClr val="bg1"/>
                </a:solidFill>
                <a:latin typeface="黑体" panose="02010609060101010101" pitchFamily="49" charset="-122"/>
                <a:ea typeface="黑体" panose="02010609060101010101" pitchFamily="49" charset="-122"/>
              </a:rPr>
              <a:t>年</a:t>
            </a:r>
            <a:r>
              <a:rPr lang="zh-CN" altLang="en-US" sz="1600" dirty="0" smtClean="0">
                <a:solidFill>
                  <a:schemeClr val="bg1"/>
                </a:solidFill>
                <a:latin typeface="黑体" panose="02010609060101010101" pitchFamily="49" charset="-122"/>
                <a:ea typeface="黑体" panose="02010609060101010101" pitchFamily="49" charset="-122"/>
              </a:rPr>
              <a:t>时间</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跨</a:t>
            </a:r>
            <a:r>
              <a:rPr lang="zh-CN" altLang="en-US" sz="2300" dirty="0">
                <a:solidFill>
                  <a:schemeClr val="bg1"/>
                </a:solidFill>
                <a:latin typeface="楷体" panose="02010609060101010101" pitchFamily="49" charset="-122"/>
                <a:ea typeface="楷体" panose="02010609060101010101" pitchFamily="49" charset="-122"/>
              </a:rPr>
              <a:t>界技术研发及产品构造能力：</a:t>
            </a:r>
            <a:endParaRPr lang="en-US" altLang="zh-CN" sz="2300" dirty="0">
              <a:solidFill>
                <a:schemeClr val="bg1"/>
              </a:solidFill>
              <a:latin typeface="楷体" panose="02010609060101010101" pitchFamily="49" charset="-122"/>
              <a:ea typeface="楷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产品技术横跨软件 自动控制 机械 光学 感光材料等数个领域 </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十余项软件著作权 </a:t>
            </a:r>
            <a:r>
              <a:rPr lang="en-US" altLang="zh-CN" sz="1600" dirty="0">
                <a:solidFill>
                  <a:schemeClr val="bg1"/>
                </a:solidFill>
                <a:latin typeface="黑体" panose="02010609060101010101" pitchFamily="49" charset="-122"/>
                <a:ea typeface="黑体" panose="02010609060101010101" pitchFamily="49" charset="-122"/>
              </a:rPr>
              <a:t>7</a:t>
            </a:r>
            <a:r>
              <a:rPr lang="zh-CN" altLang="en-US" sz="1600" dirty="0">
                <a:solidFill>
                  <a:schemeClr val="bg1"/>
                </a:solidFill>
                <a:latin typeface="黑体" panose="02010609060101010101" pitchFamily="49" charset="-122"/>
                <a:ea typeface="黑体" panose="02010609060101010101" pitchFamily="49" charset="-122"/>
              </a:rPr>
              <a:t>项国家专利 中国五代数码冲印机中的三代的首创</a:t>
            </a:r>
            <a:r>
              <a:rPr lang="zh-CN" altLang="en-US" sz="1600" dirty="0" smtClean="0">
                <a:solidFill>
                  <a:schemeClr val="bg1"/>
                </a:solidFill>
                <a:latin typeface="黑体" panose="02010609060101010101" pitchFamily="49" charset="-122"/>
                <a:ea typeface="黑体" panose="02010609060101010101" pitchFamily="49" charset="-122"/>
              </a:rPr>
              <a:t>发明者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成功</a:t>
            </a:r>
            <a:r>
              <a:rPr lang="zh-CN" altLang="en-US" sz="2300" dirty="0">
                <a:solidFill>
                  <a:schemeClr val="bg1"/>
                </a:solidFill>
                <a:latin typeface="楷体" panose="02010609060101010101" pitchFamily="49" charset="-122"/>
                <a:ea typeface="楷体" panose="02010609060101010101" pitchFamily="49" charset="-122"/>
              </a:rPr>
              <a:t>与失败：</a:t>
            </a:r>
          </a:p>
          <a:p>
            <a:pPr algn="l"/>
            <a:r>
              <a:rPr lang="zh-CN" altLang="en-US" sz="1600" dirty="0">
                <a:solidFill>
                  <a:schemeClr val="bg1"/>
                </a:solidFill>
                <a:latin typeface="黑体" panose="02010609060101010101" pitchFamily="49" charset="-122"/>
                <a:ea typeface="黑体" panose="02010609060101010101" pitchFamily="49" charset="-122"/>
              </a:rPr>
              <a:t>有过</a:t>
            </a:r>
            <a:r>
              <a:rPr lang="en-US" altLang="zh-CN" sz="1600" dirty="0">
                <a:solidFill>
                  <a:schemeClr val="bg1"/>
                </a:solidFill>
                <a:latin typeface="黑体" panose="02010609060101010101" pitchFamily="49" charset="-122"/>
                <a:ea typeface="黑体" panose="02010609060101010101" pitchFamily="49" charset="-122"/>
              </a:rPr>
              <a:t>6000</a:t>
            </a:r>
            <a:r>
              <a:rPr lang="zh-CN" altLang="en-US" sz="1600" dirty="0">
                <a:solidFill>
                  <a:schemeClr val="bg1"/>
                </a:solidFill>
                <a:latin typeface="黑体" panose="02010609060101010101" pitchFamily="49" charset="-122"/>
                <a:ea typeface="黑体" panose="02010609060101010101" pitchFamily="49" charset="-122"/>
              </a:rPr>
              <a:t>元白手起家</a:t>
            </a:r>
            <a:r>
              <a:rPr lang="en-US" altLang="zh-CN" sz="1600" dirty="0">
                <a:solidFill>
                  <a:schemeClr val="bg1"/>
                </a:solidFill>
                <a:latin typeface="黑体" panose="02010609060101010101" pitchFamily="49" charset="-122"/>
                <a:ea typeface="黑体" panose="02010609060101010101" pitchFamily="49" charset="-122"/>
              </a:rPr>
              <a:t>3</a:t>
            </a:r>
            <a:r>
              <a:rPr lang="zh-CN" altLang="en-US" sz="1600" dirty="0">
                <a:solidFill>
                  <a:schemeClr val="bg1"/>
                </a:solidFill>
                <a:latin typeface="黑体" panose="02010609060101010101" pitchFamily="49" charset="-122"/>
                <a:ea typeface="黑体" panose="02010609060101010101" pitchFamily="49" charset="-122"/>
              </a:rPr>
              <a:t>年半做到行业老大的成功经历</a:t>
            </a:r>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1600" dirty="0">
                <a:solidFill>
                  <a:schemeClr val="bg1"/>
                </a:solidFill>
                <a:latin typeface="黑体" panose="02010609060101010101" pitchFamily="49" charset="-122"/>
                <a:ea typeface="黑体" panose="02010609060101010101" pitchFamily="49" charset="-122"/>
              </a:rPr>
              <a:t>也有过将所有资产赔成负数的失败</a:t>
            </a:r>
            <a:r>
              <a:rPr lang="zh-CN" altLang="en-US" sz="1600" dirty="0" smtClean="0">
                <a:solidFill>
                  <a:schemeClr val="bg1"/>
                </a:solidFill>
                <a:latin typeface="黑体" panose="02010609060101010101" pitchFamily="49" charset="-122"/>
                <a:ea typeface="黑体" panose="02010609060101010101" pitchFamily="49" charset="-122"/>
              </a:rPr>
              <a:t>体验 </a:t>
            </a:r>
            <a:endParaRPr lang="en-US" altLang="zh-CN" sz="1600" dirty="0" smtClean="0">
              <a:solidFill>
                <a:schemeClr val="bg1"/>
              </a:solidFill>
              <a:latin typeface="黑体" panose="02010609060101010101" pitchFamily="49" charset="-122"/>
              <a:ea typeface="黑体" panose="02010609060101010101" pitchFamily="49" charset="-122"/>
            </a:endParaRPr>
          </a:p>
          <a:p>
            <a:pPr algn="l"/>
            <a:endParaRPr lang="en-US" altLang="zh-CN" sz="1000" dirty="0" smtClean="0">
              <a:solidFill>
                <a:schemeClr val="bg1"/>
              </a:solidFill>
              <a:latin typeface="黑体" panose="02010609060101010101" pitchFamily="49" charset="-122"/>
              <a:ea typeface="黑体" panose="02010609060101010101" pitchFamily="49" charset="-122"/>
            </a:endParaRPr>
          </a:p>
          <a:p>
            <a:pPr algn="l"/>
            <a:r>
              <a:rPr lang="zh-CN" altLang="en-US" sz="2300" dirty="0" smtClean="0">
                <a:solidFill>
                  <a:schemeClr val="bg1"/>
                </a:solidFill>
                <a:latin typeface="楷体" panose="02010609060101010101" pitchFamily="49" charset="-122"/>
                <a:ea typeface="楷体" panose="02010609060101010101" pitchFamily="49" charset="-122"/>
              </a:rPr>
              <a:t>聚焦</a:t>
            </a:r>
            <a:r>
              <a:rPr lang="zh-CN" altLang="en-US" sz="2300" dirty="0">
                <a:solidFill>
                  <a:schemeClr val="bg1"/>
                </a:solidFill>
                <a:latin typeface="楷体" panose="02010609060101010101" pitchFamily="49" charset="-122"/>
                <a:ea typeface="楷体" panose="02010609060101010101" pitchFamily="49" charset="-122"/>
              </a:rPr>
              <a:t>量化交易：</a:t>
            </a:r>
            <a:endParaRPr lang="en-US" altLang="zh-CN" sz="2300" dirty="0">
              <a:solidFill>
                <a:schemeClr val="bg1"/>
              </a:solidFill>
              <a:latin typeface="楷体" panose="02010609060101010101" pitchFamily="49" charset="-122"/>
              <a:ea typeface="楷体" panose="02010609060101010101" pitchFamily="49" charset="-122"/>
            </a:endParaRPr>
          </a:p>
          <a:p>
            <a:pPr algn="l"/>
            <a:r>
              <a:rPr lang="en-US" altLang="zh-CN" sz="1500" dirty="0">
                <a:solidFill>
                  <a:schemeClr val="bg1"/>
                </a:solidFill>
                <a:latin typeface="黑体" panose="02010609060101010101" pitchFamily="49" charset="-122"/>
                <a:ea typeface="黑体" panose="02010609060101010101" pitchFamily="49" charset="-122"/>
              </a:rPr>
              <a:t>2013-2017 </a:t>
            </a:r>
            <a:r>
              <a:rPr lang="zh-CN" altLang="en-US" sz="1500" dirty="0">
                <a:solidFill>
                  <a:schemeClr val="bg1"/>
                </a:solidFill>
                <a:latin typeface="黑体" panose="02010609060101010101" pitchFamily="49" charset="-122"/>
                <a:ea typeface="黑体" panose="02010609060101010101" pitchFamily="49" charset="-122"/>
              </a:rPr>
              <a:t>专注于股指期货，</a:t>
            </a:r>
            <a:r>
              <a:rPr lang="en-US" altLang="zh-CN" sz="1500" dirty="0">
                <a:solidFill>
                  <a:schemeClr val="bg1"/>
                </a:solidFill>
                <a:latin typeface="黑体" panose="02010609060101010101" pitchFamily="49" charset="-122"/>
                <a:ea typeface="黑体" panose="02010609060101010101" pitchFamily="49" charset="-122"/>
              </a:rPr>
              <a:t>A</a:t>
            </a:r>
            <a:r>
              <a:rPr lang="zh-CN" altLang="en-US" sz="1500" dirty="0">
                <a:solidFill>
                  <a:schemeClr val="bg1"/>
                </a:solidFill>
                <a:latin typeface="黑体" panose="02010609060101010101" pitchFamily="49" charset="-122"/>
                <a:ea typeface="黑体" panose="02010609060101010101" pitchFamily="49" charset="-122"/>
              </a:rPr>
              <a:t>股，商品期货的量化交易系统五年，亲自研发测试并实盘交易了数十种交易策略，积累了丰富的实践经验，对量化策略的本质规律有较深的理解。</a:t>
            </a:r>
          </a:p>
          <a:p>
            <a:pPr algn="l"/>
            <a:endParaRPr lang="zh-CN" altLang="en-US" sz="2400" dirty="0">
              <a:latin typeface="黑体" panose="02010609060101010101" pitchFamily="49" charset="-122"/>
              <a:ea typeface="黑体" panose="02010609060101010101" pitchFamily="49" charset="-122"/>
            </a:endParaRPr>
          </a:p>
        </p:txBody>
      </p:sp>
      <p:sp>
        <p:nvSpPr>
          <p:cNvPr id="4" name="标题 1"/>
          <p:cNvSpPr txBox="1">
            <a:spLocks/>
          </p:cNvSpPr>
          <p:nvPr/>
        </p:nvSpPr>
        <p:spPr>
          <a:xfrm>
            <a:off x="611560" y="5661248"/>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CEO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负责公司商业模式及技术方向的战略规划，公司总体经营管理，直接负责“智能策略工厂”的研发管理。</a:t>
            </a:r>
            <a:r>
              <a:rPr lang="en-US" altLang="zh-CN" sz="4800" dirty="0"/>
              <a:t/>
            </a:r>
            <a:br>
              <a:rPr lang="en-US" altLang="zh-CN" sz="4800" dirty="0"/>
            </a:br>
            <a:endParaRPr lang="zh-CN" altLang="en-US" sz="4800" dirty="0"/>
          </a:p>
        </p:txBody>
      </p:sp>
    </p:spTree>
    <p:extLst>
      <p:ext uri="{BB962C8B-B14F-4D97-AF65-F5344CB8AC3E}">
        <p14:creationId xmlns:p14="http://schemas.microsoft.com/office/powerpoint/2010/main" val="3135217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72008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郑</a:t>
            </a:r>
            <a:r>
              <a:rPr lang="zh-CN" altLang="en-US" sz="4000" dirty="0" smtClean="0">
                <a:latin typeface="楷体" panose="02010609060101010101" pitchFamily="49" charset="-122"/>
                <a:ea typeface="楷体" panose="02010609060101010101" pitchFamily="49" charset="-122"/>
                <a:cs typeface="Arial Unicode MS" panose="020B0604020202020204" pitchFamily="34" charset="-122"/>
              </a:rPr>
              <a:t>宇</a:t>
            </a:r>
            <a:r>
              <a:rPr lang="zh-CN" altLang="en-US" sz="1800" dirty="0" smtClean="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海归 大数据 区块链 机器学习领域的大牛级资深专家</a:t>
            </a:r>
            <a:r>
              <a:rPr lang="en-US" altLang="zh-CN" sz="2700" dirty="0"/>
              <a:t/>
            </a:r>
            <a:br>
              <a:rPr lang="en-US" altLang="zh-CN" sz="2700" dirty="0"/>
            </a:br>
            <a:endParaRPr lang="zh-CN" altLang="en-US" sz="2700" dirty="0"/>
          </a:p>
        </p:txBody>
      </p:sp>
      <p:sp>
        <p:nvSpPr>
          <p:cNvPr id="5" name="标题 1"/>
          <p:cNvSpPr txBox="1">
            <a:spLocks/>
          </p:cNvSpPr>
          <p:nvPr/>
        </p:nvSpPr>
        <p:spPr>
          <a:xfrm>
            <a:off x="639271" y="5733256"/>
            <a:ext cx="8136904" cy="8640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CTO</a:t>
            </a:r>
            <a:endParaRPr lang="en-US" altLang="zh-CN" sz="3600" dirty="0">
              <a:latin typeface="黑体" panose="02010609060101010101" pitchFamily="49" charset="-122"/>
              <a:ea typeface="黑体" panose="02010609060101010101" pitchFamily="49"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负责公司包括大数据挖掘 自然语言处理 区块链 深度学习神经网络等技术在内的核心技术的组织研发，搭建适用于金融</a:t>
            </a:r>
            <a:r>
              <a:rPr lang="en-US" altLang="zh-CN" sz="4800" dirty="0">
                <a:latin typeface="黑体" panose="02010609060101010101" pitchFamily="49" charset="-122"/>
                <a:ea typeface="黑体" panose="02010609060101010101" pitchFamily="49" charset="-122"/>
              </a:rPr>
              <a:t>AI</a:t>
            </a:r>
            <a:r>
              <a:rPr lang="zh-CN" altLang="en-US" sz="4800" dirty="0">
                <a:latin typeface="黑体" panose="02010609060101010101" pitchFamily="49" charset="-122"/>
                <a:ea typeface="黑体" panose="02010609060101010101" pitchFamily="49" charset="-122"/>
              </a:rPr>
              <a:t>的大数据与算法策略的开放式平台。</a:t>
            </a:r>
            <a:r>
              <a:rPr lang="en-US" altLang="zh-CN" sz="4800" dirty="0"/>
              <a:t/>
            </a:r>
            <a:br>
              <a:rPr lang="en-US" altLang="zh-CN" sz="4800" dirty="0"/>
            </a:br>
            <a:endParaRPr lang="zh-CN" altLang="en-US" sz="4800" dirty="0"/>
          </a:p>
        </p:txBody>
      </p:sp>
      <p:sp>
        <p:nvSpPr>
          <p:cNvPr id="6" name="副标题 2">
            <a:extLst>
              <a:ext uri="{FF2B5EF4-FFF2-40B4-BE49-F238E27FC236}">
                <a16:creationId xmlns:a16="http://schemas.microsoft.com/office/drawing/2014/main" xmlns="" id="{1C598CAB-7989-44F6-9697-C12D18AF1E72}"/>
              </a:ext>
            </a:extLst>
          </p:cNvPr>
          <p:cNvSpPr>
            <a:spLocks noGrp="1"/>
          </p:cNvSpPr>
          <p:nvPr>
            <p:ph type="subTitle" idx="1"/>
          </p:nvPr>
        </p:nvSpPr>
        <p:spPr>
          <a:xfrm>
            <a:off x="611188" y="1124745"/>
            <a:ext cx="7921625" cy="3888432"/>
          </a:xfrm>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pPr algn="l"/>
            <a:r>
              <a:rPr lang="zh-CN" altLang="en-US" sz="2400" dirty="0">
                <a:solidFill>
                  <a:schemeClr val="bg1"/>
                </a:solidFill>
                <a:ea typeface="楷体" panose="02010609060101010101" pitchFamily="49" charset="-122"/>
              </a:rPr>
              <a:t>计算机科学和工程教育背景：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华中理工大学计算机工程学士，硕士。加拿大麦吉尔（</a:t>
            </a:r>
            <a:r>
              <a:rPr lang="en-US" altLang="zh-CN" sz="1700" dirty="0">
                <a:solidFill>
                  <a:schemeClr val="bg1"/>
                </a:solidFill>
                <a:latin typeface="黑体" panose="02010609060101010101" pitchFamily="49" charset="-122"/>
                <a:ea typeface="黑体" panose="02010609060101010101" pitchFamily="49" charset="-122"/>
              </a:rPr>
              <a:t>McGill)</a:t>
            </a:r>
            <a:r>
              <a:rPr lang="zh-CN" altLang="en-US" sz="1700" dirty="0">
                <a:solidFill>
                  <a:schemeClr val="bg1"/>
                </a:solidFill>
                <a:latin typeface="黑体" panose="02010609060101010101" pitchFamily="49" charset="-122"/>
                <a:ea typeface="黑体" panose="02010609060101010101" pitchFamily="49" charset="-122"/>
              </a:rPr>
              <a:t>大学信息学硕士，罗特曼商学院</a:t>
            </a:r>
            <a:r>
              <a:rPr lang="en-US" altLang="zh-CN" sz="1700" dirty="0">
                <a:solidFill>
                  <a:schemeClr val="bg1"/>
                </a:solidFill>
                <a:latin typeface="黑体" panose="02010609060101010101" pitchFamily="49" charset="-122"/>
                <a:ea typeface="黑体" panose="02010609060101010101" pitchFamily="49" charset="-122"/>
              </a:rPr>
              <a:t>MBA</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丰富的项目履历和技术背景：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全栈程序开发员，精通当前流行的</a:t>
            </a:r>
            <a:r>
              <a:rPr lang="en-US" altLang="zh-CN" sz="1700" dirty="0">
                <a:solidFill>
                  <a:schemeClr val="bg1"/>
                </a:solidFill>
                <a:latin typeface="黑体" panose="02010609060101010101" pitchFamily="49" charset="-122"/>
                <a:ea typeface="黑体" panose="02010609060101010101" pitchFamily="49" charset="-122"/>
              </a:rPr>
              <a:t>Java/</a:t>
            </a:r>
            <a:r>
              <a:rPr lang="en-US" altLang="zh-CN" sz="1700" dirty="0" err="1">
                <a:solidFill>
                  <a:schemeClr val="bg1"/>
                </a:solidFill>
                <a:latin typeface="黑体" panose="02010609060101010101" pitchFamily="49" charset="-122"/>
                <a:ea typeface="黑体" panose="02010609060101010101" pitchFamily="49" charset="-122"/>
              </a:rPr>
              <a:t>Weblogic</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Ruby </a:t>
            </a:r>
            <a:r>
              <a:rPr lang="en-CA" altLang="zh-CN" sz="1700" dirty="0">
                <a:solidFill>
                  <a:schemeClr val="bg1"/>
                </a:solidFill>
                <a:latin typeface="黑体" panose="02010609060101010101" pitchFamily="49" charset="-122"/>
                <a:ea typeface="黑体" panose="02010609060101010101" pitchFamily="49" charset="-122"/>
              </a:rPr>
              <a:t>on Rail</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Python/Django, C#/</a:t>
            </a:r>
            <a:r>
              <a:rPr lang="en-US" altLang="zh-CN" sz="1700" dirty="0" err="1">
                <a:solidFill>
                  <a:schemeClr val="bg1"/>
                </a:solidFill>
                <a:latin typeface="黑体" panose="02010609060101010101" pitchFamily="49" charset="-122"/>
                <a:ea typeface="黑体" panose="02010609060101010101" pitchFamily="49" charset="-122"/>
              </a:rPr>
              <a:t>Dotnet</a:t>
            </a:r>
            <a:r>
              <a:rPr lang="zh-CN" altLang="en-US" sz="1700" dirty="0">
                <a:solidFill>
                  <a:schemeClr val="bg1"/>
                </a:solidFill>
                <a:latin typeface="黑体" panose="02010609060101010101" pitchFamily="49" charset="-122"/>
                <a:ea typeface="黑体" panose="02010609060101010101" pitchFamily="49" charset="-122"/>
              </a:rPr>
              <a:t>框架，长期在加拿大贝尔公司创建并维护大型的电子商务网站，长期担任项目经理，研发经理，架构师和大数据研发部门经理。管理过大型的研发团队。</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数据科学家：</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离职前，长期担任加拿大贝尔大数据研发部门经理。长期从事数据挖掘和大数据研究，尤其对推荐系统，文本分析，自然语言处理以及神经网络有长期的积累和独到的领悟</a:t>
            </a:r>
            <a:endParaRPr lang="en-CA" altLang="zh-CN" sz="1700" dirty="0">
              <a:solidFill>
                <a:schemeClr val="bg1"/>
              </a:solidFill>
              <a:latin typeface="黑体" panose="02010609060101010101" pitchFamily="49" charset="-122"/>
              <a:ea typeface="黑体" panose="02010609060101010101" pitchFamily="49" charset="-122"/>
            </a:endParaRPr>
          </a:p>
          <a:p>
            <a:pPr algn="l"/>
            <a:endParaRPr lang="en-US" altLang="zh-CN" sz="1600" dirty="0">
              <a:solidFill>
                <a:schemeClr val="bg1"/>
              </a:solidFill>
              <a:latin typeface="黑体" panose="02010609060101010101" pitchFamily="49" charset="-122"/>
              <a:ea typeface="黑体" panose="02010609060101010101" pitchFamily="49" charset="-122"/>
            </a:endParaRPr>
          </a:p>
          <a:p>
            <a:pPr algn="l"/>
            <a:r>
              <a:rPr lang="en-US" altLang="zh-CN" sz="2400" dirty="0">
                <a:solidFill>
                  <a:schemeClr val="bg1"/>
                </a:solidFill>
                <a:latin typeface="楷体" panose="02010609060101010101" pitchFamily="49" charset="-122"/>
                <a:ea typeface="楷体" panose="02010609060101010101" pitchFamily="49" charset="-122"/>
              </a:rPr>
              <a:t>IT</a:t>
            </a:r>
            <a:r>
              <a:rPr lang="zh-CN" altLang="en-US" sz="2400" dirty="0">
                <a:solidFill>
                  <a:schemeClr val="bg1"/>
                </a:solidFill>
                <a:latin typeface="楷体" panose="02010609060101010101" pitchFamily="49" charset="-122"/>
                <a:ea typeface="楷体" panose="02010609060101010101" pitchFamily="49" charset="-122"/>
              </a:rPr>
              <a:t>行业连续创业者 ：</a:t>
            </a:r>
          </a:p>
          <a:p>
            <a:pPr algn="l"/>
            <a:r>
              <a:rPr lang="en-US" altLang="zh-CN" sz="1700" dirty="0">
                <a:solidFill>
                  <a:schemeClr val="bg1"/>
                </a:solidFill>
                <a:latin typeface="黑体" panose="02010609060101010101" pitchFamily="49" charset="-122"/>
                <a:ea typeface="黑体" panose="02010609060101010101" pitchFamily="49" charset="-122"/>
              </a:rPr>
              <a:t>2009</a:t>
            </a:r>
            <a:r>
              <a:rPr lang="zh-CN" altLang="en-US" sz="1700" dirty="0">
                <a:solidFill>
                  <a:schemeClr val="bg1"/>
                </a:solidFill>
                <a:latin typeface="黑体" panose="02010609060101010101" pitchFamily="49" charset="-122"/>
                <a:ea typeface="黑体" panose="02010609060101010101" pitchFamily="49" charset="-122"/>
              </a:rPr>
              <a:t>年起，先后尝试各种创业项目，从外包到糖尿病检测，到爬虫以及大数据。</a:t>
            </a:r>
            <a:r>
              <a:rPr lang="en-US" altLang="zh-CN" sz="1700" dirty="0">
                <a:solidFill>
                  <a:schemeClr val="bg1"/>
                </a:solidFill>
                <a:latin typeface="黑体" panose="02010609060101010101" pitchFamily="49" charset="-122"/>
                <a:ea typeface="黑体" panose="02010609060101010101" pitchFamily="49" charset="-122"/>
              </a:rPr>
              <a:t>2012</a:t>
            </a:r>
            <a:r>
              <a:rPr lang="zh-CN" altLang="en-US" sz="1700" dirty="0">
                <a:solidFill>
                  <a:schemeClr val="bg1"/>
                </a:solidFill>
                <a:latin typeface="黑体" panose="02010609060101010101" pitchFamily="49" charset="-122"/>
                <a:ea typeface="黑体" panose="02010609060101010101" pitchFamily="49" charset="-122"/>
              </a:rPr>
              <a:t>年起开始从事区块链的研究和创业活动，主要集中于比特币，以太坊，</a:t>
            </a:r>
            <a:r>
              <a:rPr lang="en-US" altLang="zh-CN" sz="1700" dirty="0">
                <a:solidFill>
                  <a:schemeClr val="bg1"/>
                </a:solidFill>
                <a:latin typeface="黑体" panose="02010609060101010101" pitchFamily="49" charset="-122"/>
                <a:ea typeface="黑体" panose="02010609060101010101" pitchFamily="49" charset="-122"/>
              </a:rPr>
              <a:t>Stellar</a:t>
            </a:r>
            <a:r>
              <a:rPr lang="zh-CN" altLang="en-US" sz="1700" dirty="0">
                <a:solidFill>
                  <a:schemeClr val="bg1"/>
                </a:solidFill>
                <a:latin typeface="黑体" panose="02010609060101010101" pitchFamily="49" charset="-122"/>
                <a:ea typeface="黑体" panose="02010609060101010101" pitchFamily="49" charset="-122"/>
              </a:rPr>
              <a:t>和</a:t>
            </a:r>
            <a:r>
              <a:rPr lang="en-US" altLang="zh-CN" sz="1700" dirty="0">
                <a:solidFill>
                  <a:schemeClr val="bg1"/>
                </a:solidFill>
                <a:latin typeface="黑体" panose="02010609060101010101" pitchFamily="49" charset="-122"/>
                <a:ea typeface="黑体" panose="02010609060101010101" pitchFamily="49" charset="-122"/>
              </a:rPr>
              <a:t>Ripple</a:t>
            </a:r>
          </a:p>
          <a:p>
            <a:pPr algn="l"/>
            <a:endParaRPr lang="en-CA" altLang="zh-CN" sz="2400" dirty="0">
              <a:solidFill>
                <a:schemeClr val="bg1"/>
              </a:solidFill>
              <a:latin typeface="楷体" panose="02010609060101010101" pitchFamily="49" charset="-122"/>
              <a:ea typeface="楷体" panose="02010609060101010101" pitchFamily="49" charset="-122"/>
            </a:endParaRPr>
          </a:p>
          <a:p>
            <a:pPr algn="l"/>
            <a:r>
              <a:rPr lang="zh-CN" altLang="en-US" sz="2400" dirty="0">
                <a:solidFill>
                  <a:schemeClr val="bg1"/>
                </a:solidFill>
                <a:latin typeface="楷体" panose="02010609060101010101" pitchFamily="49" charset="-122"/>
                <a:ea typeface="楷体" panose="02010609060101010101" pitchFamily="49" charset="-122"/>
              </a:rPr>
              <a:t>多学科和多元文化背景：</a:t>
            </a:r>
            <a:endParaRPr lang="en-US" altLang="zh-CN" sz="2400" dirty="0">
              <a:solidFill>
                <a:schemeClr val="bg1"/>
              </a:solidFill>
              <a:latin typeface="楷体" panose="02010609060101010101" pitchFamily="49" charset="-122"/>
              <a:ea typeface="楷体" panose="02010609060101010101" pitchFamily="49" charset="-122"/>
            </a:endParaRPr>
          </a:p>
          <a:p>
            <a:pPr algn="l"/>
            <a:r>
              <a:rPr lang="zh-CN" altLang="en-US" sz="1700" dirty="0">
                <a:solidFill>
                  <a:schemeClr val="bg1"/>
                </a:solidFill>
                <a:latin typeface="黑体" panose="02010609060101010101" pitchFamily="49" charset="-122"/>
                <a:ea typeface="黑体" panose="02010609060101010101" pitchFamily="49" charset="-122"/>
              </a:rPr>
              <a:t>具有计算机，统计，数学，金融等跨学科交叉背景。先后任职于东芝（东京），</a:t>
            </a:r>
            <a:r>
              <a:rPr lang="en-CA" sz="1700" dirty="0">
                <a:solidFill>
                  <a:schemeClr val="bg1"/>
                </a:solidFill>
                <a:latin typeface="黑体" panose="02010609060101010101" pitchFamily="49" charset="-122"/>
                <a:ea typeface="黑体" panose="02010609060101010101" pitchFamily="49" charset="-122"/>
              </a:rPr>
              <a:t> NEC</a:t>
            </a:r>
            <a:r>
              <a:rPr lang="zh-CN" altLang="en-US" sz="1700" dirty="0">
                <a:solidFill>
                  <a:schemeClr val="bg1"/>
                </a:solidFill>
                <a:latin typeface="黑体" panose="02010609060101010101" pitchFamily="49" charset="-122"/>
                <a:ea typeface="黑体" panose="02010609060101010101" pitchFamily="49" charset="-122"/>
              </a:rPr>
              <a:t>（东京），</a:t>
            </a:r>
            <a:r>
              <a:rPr lang="en-CA" sz="1700" dirty="0">
                <a:solidFill>
                  <a:schemeClr val="bg1"/>
                </a:solidFill>
                <a:latin typeface="黑体" panose="02010609060101010101" pitchFamily="49" charset="-122"/>
                <a:ea typeface="黑体" panose="02010609060101010101" pitchFamily="49" charset="-122"/>
              </a:rPr>
              <a:t> CGI</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CA" sz="1700" dirty="0">
                <a:solidFill>
                  <a:schemeClr val="bg1"/>
                </a:solidFill>
                <a:latin typeface="黑体" panose="02010609060101010101" pitchFamily="49" charset="-122"/>
                <a:ea typeface="黑体" panose="02010609060101010101" pitchFamily="49" charset="-122"/>
              </a:rPr>
              <a:t> </a:t>
            </a:r>
            <a:r>
              <a:rPr lang="en-US" altLang="zh-CN" sz="1700" dirty="0">
                <a:solidFill>
                  <a:schemeClr val="bg1"/>
                </a:solidFill>
                <a:latin typeface="黑体" panose="02010609060101010101" pitchFamily="49" charset="-122"/>
                <a:ea typeface="黑体" panose="02010609060101010101" pitchFamily="49" charset="-122"/>
              </a:rPr>
              <a:t>Bell</a:t>
            </a:r>
            <a:r>
              <a:rPr lang="zh-CN" altLang="en-US" sz="1700" dirty="0">
                <a:solidFill>
                  <a:schemeClr val="bg1"/>
                </a:solidFill>
                <a:latin typeface="黑体" panose="02010609060101010101" pitchFamily="49" charset="-122"/>
                <a:ea typeface="黑体" panose="02010609060101010101" pitchFamily="49" charset="-122"/>
              </a:rPr>
              <a:t>（加拿大</a:t>
            </a:r>
            <a:r>
              <a:rPr lang="en-CA" sz="1700" dirty="0">
                <a:solidFill>
                  <a:schemeClr val="bg1"/>
                </a:solidFill>
                <a:latin typeface="黑体" panose="02010609060101010101" pitchFamily="49" charset="-122"/>
                <a:ea typeface="黑体" panose="02010609060101010101" pitchFamily="49" charset="-122"/>
              </a:rPr>
              <a:t>)</a:t>
            </a:r>
            <a:r>
              <a:rPr lang="zh-CN" altLang="en-US" sz="1700" dirty="0">
                <a:solidFill>
                  <a:schemeClr val="bg1"/>
                </a:solidFill>
                <a:latin typeface="黑体" panose="02010609060101010101" pitchFamily="49" charset="-122"/>
                <a:ea typeface="黑体" panose="02010609060101010101" pitchFamily="49" charset="-122"/>
              </a:rPr>
              <a:t>，</a:t>
            </a:r>
            <a:r>
              <a:rPr lang="en-US" altLang="zh-CN" sz="1700" dirty="0">
                <a:solidFill>
                  <a:schemeClr val="bg1"/>
                </a:solidFill>
                <a:latin typeface="黑体" panose="02010609060101010101" pitchFamily="49" charset="-122"/>
                <a:ea typeface="黑体" panose="02010609060101010101" pitchFamily="49" charset="-122"/>
              </a:rPr>
              <a:t>CFA Level II</a:t>
            </a:r>
            <a:r>
              <a:rPr lang="zh-CN" altLang="en-US" sz="1700" dirty="0">
                <a:solidFill>
                  <a:schemeClr val="bg1"/>
                </a:solidFill>
                <a:latin typeface="黑体" panose="02010609060101010101" pitchFamily="49" charset="-122"/>
                <a:ea typeface="黑体" panose="02010609060101010101" pitchFamily="49" charset="-122"/>
              </a:rPr>
              <a:t>。会说中文，英文，日文，法文四种语言 。</a:t>
            </a:r>
          </a:p>
        </p:txBody>
      </p:sp>
    </p:spTree>
    <p:extLst>
      <p:ext uri="{BB962C8B-B14F-4D97-AF65-F5344CB8AC3E}">
        <p14:creationId xmlns:p14="http://schemas.microsoft.com/office/powerpoint/2010/main" val="2582908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什么是“发现者”</a:t>
            </a:r>
            <a:r>
              <a:rPr lang="en-US" altLang="zh-CN" sz="3600" dirty="0"/>
              <a:t> DISCOVER</a:t>
            </a:r>
            <a:endParaRPr lang="zh-CN" altLang="en-US" sz="3600" dirty="0">
              <a:latin typeface="Batang" panose="02030600000101010101" pitchFamily="18" charset="-127"/>
              <a:ea typeface="Batang" panose="02030600000101010101" pitchFamily="18" charset="-127"/>
            </a:endParaRPr>
          </a:p>
        </p:txBody>
      </p:sp>
      <p:sp>
        <p:nvSpPr>
          <p:cNvPr id="3" name="内容占位符 2"/>
          <p:cNvSpPr>
            <a:spLocks noGrp="1"/>
          </p:cNvSpPr>
          <p:nvPr>
            <p:ph idx="1"/>
          </p:nvPr>
        </p:nvSpPr>
        <p:spPr>
          <a:xfrm>
            <a:off x="4283968" y="1855365"/>
            <a:ext cx="4464496" cy="4525963"/>
          </a:xfrm>
        </p:spPr>
        <p:style>
          <a:lnRef idx="2">
            <a:schemeClr val="dk1">
              <a:shade val="50000"/>
            </a:schemeClr>
          </a:lnRef>
          <a:fillRef idx="1">
            <a:schemeClr val="dk1"/>
          </a:fillRef>
          <a:effectRef idx="0">
            <a:schemeClr val="dk1"/>
          </a:effectRef>
          <a:fontRef idx="minor">
            <a:schemeClr val="lt1"/>
          </a:fontRef>
        </p:style>
        <p:txBody>
          <a:bodyPr numCol="1">
            <a:normAutofit/>
          </a:bodyPr>
          <a:lstStyle/>
          <a:p>
            <a:pPr algn="ctr"/>
            <a:r>
              <a:rPr lang="zh-CN" altLang="en-US" sz="2000" dirty="0" smtClean="0">
                <a:solidFill>
                  <a:schemeClr val="bg1"/>
                </a:solidFill>
                <a:latin typeface="黑体" panose="02010609060101010101" pitchFamily="49" charset="-122"/>
                <a:ea typeface="黑体" panose="02010609060101010101" pitchFamily="49" charset="-122"/>
              </a:rPr>
              <a:t>一个基于人工智能技术的股票期货投资</a:t>
            </a:r>
            <a:r>
              <a:rPr lang="zh-CN" altLang="en-US" sz="2000" dirty="0">
                <a:solidFill>
                  <a:schemeClr val="bg1"/>
                </a:solidFill>
                <a:latin typeface="黑体" panose="02010609060101010101" pitchFamily="49" charset="-122"/>
                <a:ea typeface="黑体" panose="02010609060101010101" pitchFamily="49" charset="-122"/>
              </a:rPr>
              <a:t>智能</a:t>
            </a:r>
            <a:r>
              <a:rPr lang="zh-CN" altLang="en-US" sz="2000" dirty="0" smtClean="0">
                <a:solidFill>
                  <a:schemeClr val="bg1"/>
                </a:solidFill>
                <a:latin typeface="黑体" panose="02010609060101010101" pitchFamily="49" charset="-122"/>
                <a:ea typeface="黑体" panose="02010609060101010101" pitchFamily="49" charset="-122"/>
              </a:rPr>
              <a:t>信息与智能策略平台</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zh-CN" altLang="en-US"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致力于深度挖掘公开信息  交易数据与市场变化的内在关联</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自我进化的投资策略体系及时适应市场变化</a:t>
            </a:r>
            <a:endParaRPr lang="en-US" altLang="zh-CN" sz="2000" dirty="0" smtClean="0">
              <a:solidFill>
                <a:schemeClr val="bg1"/>
              </a:solidFill>
              <a:latin typeface="黑体" panose="02010609060101010101" pitchFamily="49" charset="-122"/>
              <a:ea typeface="黑体" panose="02010609060101010101" pitchFamily="49" charset="-122"/>
            </a:endParaRPr>
          </a:p>
          <a:p>
            <a:pPr algn="ctr"/>
            <a:endParaRPr lang="en-US" altLang="zh-CN" sz="2000" dirty="0" smtClean="0">
              <a:solidFill>
                <a:schemeClr val="bg1"/>
              </a:solidFill>
              <a:latin typeface="黑体" panose="02010609060101010101" pitchFamily="49" charset="-122"/>
              <a:ea typeface="黑体" panose="02010609060101010101" pitchFamily="49" charset="-122"/>
            </a:endParaRPr>
          </a:p>
          <a:p>
            <a:pPr algn="ctr"/>
            <a:r>
              <a:rPr lang="zh-CN" altLang="en-US" sz="2000" dirty="0" smtClean="0">
                <a:solidFill>
                  <a:schemeClr val="bg1"/>
                </a:solidFill>
                <a:latin typeface="黑体" panose="02010609060101010101" pitchFamily="49" charset="-122"/>
                <a:ea typeface="黑体" panose="02010609060101010101" pitchFamily="49" charset="-122"/>
              </a:rPr>
              <a:t>面向</a:t>
            </a:r>
            <a:r>
              <a:rPr lang="en-US" altLang="zh-CN" sz="2000" dirty="0" smtClean="0">
                <a:solidFill>
                  <a:schemeClr val="bg1"/>
                </a:solidFill>
                <a:latin typeface="黑体" panose="02010609060101010101" pitchFamily="49" charset="-122"/>
                <a:ea typeface="黑体" panose="02010609060101010101" pitchFamily="49" charset="-122"/>
              </a:rPr>
              <a:t>1.17</a:t>
            </a:r>
            <a:r>
              <a:rPr lang="zh-CN" altLang="en-US" sz="2000" dirty="0" smtClean="0">
                <a:solidFill>
                  <a:schemeClr val="bg1"/>
                </a:solidFill>
                <a:latin typeface="黑体" panose="02010609060101010101" pitchFamily="49" charset="-122"/>
                <a:ea typeface="黑体" panose="02010609060101010101" pitchFamily="49" charset="-122"/>
              </a:rPr>
              <a:t>亿中国股市期货投资者的移动互联网智能计算与内容服务</a:t>
            </a:r>
          </a:p>
          <a:p>
            <a:pPr algn="ctr"/>
            <a:endParaRPr lang="zh-CN" altLang="en-US" sz="24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916832"/>
            <a:ext cx="3600400" cy="3960440"/>
          </a:xfrm>
          <a:prstGeom prst="rect">
            <a:avLst/>
          </a:prstGeom>
        </p:spPr>
      </p:pic>
    </p:spTree>
    <p:extLst>
      <p:ext uri="{BB962C8B-B14F-4D97-AF65-F5344CB8AC3E}">
        <p14:creationId xmlns:p14="http://schemas.microsoft.com/office/powerpoint/2010/main" val="16153146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7544" y="404664"/>
            <a:ext cx="8280920" cy="576064"/>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pPr algn="l"/>
            <a:r>
              <a:rPr lang="zh-CN" altLang="en-US" sz="4000" dirty="0">
                <a:latin typeface="楷体" panose="02010609060101010101" pitchFamily="49" charset="-122"/>
                <a:ea typeface="楷体" panose="02010609060101010101" pitchFamily="49" charset="-122"/>
                <a:cs typeface="Arial Unicode MS" panose="020B0604020202020204" pitchFamily="34" charset="-122"/>
              </a:rPr>
              <a:t>吴平</a:t>
            </a:r>
            <a:r>
              <a:rPr lang="zh-CN" altLang="en-US" sz="4000" dirty="0">
                <a:latin typeface="楷体" panose="02010609060101010101" pitchFamily="49" charset="-122"/>
                <a:ea typeface="楷体" panose="02010609060101010101" pitchFamily="49" charset="-122"/>
              </a:rPr>
              <a:t>  </a:t>
            </a:r>
            <a:r>
              <a:rPr lang="zh-CN" altLang="en-US" sz="1800" dirty="0">
                <a:latin typeface="楷体" panose="02010609060101010101" pitchFamily="49" charset="-122"/>
                <a:ea typeface="楷体" panose="02010609060101010101" pitchFamily="49" charset="-122"/>
              </a:rPr>
              <a:t>任职数家公司技术总监  多行业信息系统与移动互联网产品开发运营专家</a:t>
            </a:r>
            <a:r>
              <a:rPr lang="en-US" altLang="zh-CN" sz="2700" dirty="0"/>
              <a:t/>
            </a:r>
            <a:br>
              <a:rPr lang="en-US" altLang="zh-CN" sz="2700" dirty="0"/>
            </a:br>
            <a:endParaRPr lang="zh-CN" altLang="en-US" sz="2700" dirty="0"/>
          </a:p>
        </p:txBody>
      </p:sp>
      <p:sp>
        <p:nvSpPr>
          <p:cNvPr id="5" name="标题 1"/>
          <p:cNvSpPr txBox="1">
            <a:spLocks/>
          </p:cNvSpPr>
          <p:nvPr/>
        </p:nvSpPr>
        <p:spPr>
          <a:xfrm>
            <a:off x="683568" y="5733256"/>
            <a:ext cx="7200800" cy="792088"/>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fontScale="25000" lnSpcReduction="20000"/>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lnSpc>
                <a:spcPct val="120000"/>
              </a:lnSpc>
            </a:pPr>
            <a:r>
              <a:rPr lang="zh-CN" altLang="en-US" sz="5300" dirty="0">
                <a:latin typeface="黑体" panose="02010609060101010101" pitchFamily="49" charset="-122"/>
                <a:ea typeface="黑体" panose="02010609060101010101" pitchFamily="49" charset="-122"/>
              </a:rPr>
              <a:t>职务：</a:t>
            </a:r>
            <a:r>
              <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rPr>
              <a:t>COO/</a:t>
            </a:r>
            <a:r>
              <a:rPr lang="zh-CN" altLang="en-US" sz="5300" dirty="0">
                <a:latin typeface="Arial Unicode MS" panose="020B0604020202020204" pitchFamily="34" charset="-122"/>
                <a:ea typeface="Arial Unicode MS" panose="020B0604020202020204" pitchFamily="34" charset="-122"/>
                <a:cs typeface="Arial Unicode MS" panose="020B0604020202020204" pitchFamily="34" charset="-122"/>
              </a:rPr>
              <a:t>产品总监</a:t>
            </a:r>
            <a:endParaRPr lang="en-US" altLang="zh-CN" sz="53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l">
              <a:lnSpc>
                <a:spcPct val="120000"/>
              </a:lnSpc>
            </a:pPr>
            <a:r>
              <a:rPr lang="zh-CN" altLang="en-US" sz="5300" dirty="0">
                <a:latin typeface="黑体" panose="02010609060101010101" pitchFamily="49" charset="-122"/>
                <a:ea typeface="黑体" panose="02010609060101010101" pitchFamily="49" charset="-122"/>
              </a:rPr>
              <a:t>团队分工：</a:t>
            </a:r>
            <a:endParaRPr lang="en-US" altLang="zh-CN" sz="5300" dirty="0">
              <a:latin typeface="黑体" panose="02010609060101010101" pitchFamily="49" charset="-122"/>
              <a:ea typeface="黑体" panose="02010609060101010101" pitchFamily="49" charset="-122"/>
            </a:endParaRPr>
          </a:p>
          <a:p>
            <a:pPr algn="l">
              <a:lnSpc>
                <a:spcPct val="120000"/>
              </a:lnSpc>
            </a:pPr>
            <a:r>
              <a:rPr lang="zh-CN" altLang="en-US" sz="4800" dirty="0">
                <a:latin typeface="黑体" panose="02010609060101010101" pitchFamily="49" charset="-122"/>
                <a:ea typeface="黑体" panose="02010609060101010101" pitchFamily="49" charset="-122"/>
              </a:rPr>
              <a:t>总体负责“发现者”互联网及移动互联网的产品设计和开发以及市场运营</a:t>
            </a:r>
            <a:endParaRPr lang="zh-CN" altLang="en-US" sz="4800" dirty="0"/>
          </a:p>
        </p:txBody>
      </p:sp>
      <p:sp>
        <p:nvSpPr>
          <p:cNvPr id="4" name="副标题 3"/>
          <p:cNvSpPr>
            <a:spLocks noGrp="1"/>
          </p:cNvSpPr>
          <p:nvPr>
            <p:ph type="subTitle" idx="1"/>
          </p:nvPr>
        </p:nvSpPr>
        <p:spPr>
          <a:xfrm>
            <a:off x="645948" y="1052736"/>
            <a:ext cx="7814483" cy="3960440"/>
          </a:xfrm>
        </p:spPr>
        <p:txBody>
          <a:bodyPr>
            <a:normAutofit fontScale="47500" lnSpcReduction="20000"/>
          </a:bodyPr>
          <a:lstStyle/>
          <a:p>
            <a:pPr algn="l"/>
            <a:r>
              <a:rPr lang="zh-CN" altLang="en-US" sz="3800" dirty="0">
                <a:solidFill>
                  <a:schemeClr val="bg1"/>
                </a:solidFill>
                <a:latin typeface="楷体" panose="02010609060101010101" pitchFamily="49" charset="-122"/>
                <a:ea typeface="楷体" panose="02010609060101010101" pitchFamily="49" charset="-122"/>
              </a:rPr>
              <a:t>丰富的大型应用系统技术研发背景：</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规划和研发了出版社</a:t>
            </a:r>
            <a:r>
              <a:rPr lang="en-US" altLang="zh-CN" sz="2500" dirty="0">
                <a:solidFill>
                  <a:schemeClr val="bg1"/>
                </a:solidFill>
                <a:latin typeface="黑体" panose="02010609060101010101" pitchFamily="49" charset="-122"/>
                <a:ea typeface="黑体" panose="02010609060101010101" pitchFamily="49" charset="-122"/>
              </a:rPr>
              <a:t>ERP</a:t>
            </a:r>
            <a:r>
              <a:rPr lang="zh-CN" altLang="en-US" sz="2500" dirty="0">
                <a:solidFill>
                  <a:schemeClr val="bg1"/>
                </a:solidFill>
                <a:latin typeface="黑体" panose="02010609060101010101" pitchFamily="49" charset="-122"/>
                <a:ea typeface="黑体" panose="02010609060101010101" pitchFamily="49" charset="-122"/>
              </a:rPr>
              <a:t>和财务系统、新华书店连锁配送系统、湖北省教材征订系统、酒店管理系统、医疗服务系统等大型传统软件系统</a:t>
            </a:r>
            <a:endParaRPr lang="en-US" altLang="zh-CN" sz="1500" dirty="0">
              <a:solidFill>
                <a:schemeClr val="bg1"/>
              </a:solidFill>
              <a:latin typeface="黑体" panose="02010609060101010101" pitchFamily="49" charset="-122"/>
              <a:ea typeface="黑体" panose="02010609060101010101" pitchFamily="49" charset="-122"/>
            </a:endParaRPr>
          </a:p>
          <a:p>
            <a:pPr algn="l"/>
            <a:endParaRPr lang="en-US" altLang="zh-CN" sz="1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资深互联网及移动互联网产品总监</a:t>
            </a:r>
            <a:r>
              <a:rPr lang="en-US" altLang="zh-CN" sz="3800" dirty="0">
                <a:solidFill>
                  <a:schemeClr val="bg1"/>
                </a:solidFill>
                <a:latin typeface="楷体" panose="02010609060101010101" pitchFamily="49" charset="-122"/>
                <a:ea typeface="楷体" panose="02010609060101010101" pitchFamily="49" charset="-122"/>
              </a:rPr>
              <a:t>/</a:t>
            </a:r>
            <a:r>
              <a:rPr lang="zh-CN" altLang="en-US" sz="3800" dirty="0">
                <a:solidFill>
                  <a:schemeClr val="bg1"/>
                </a:solidFill>
                <a:latin typeface="楷体" panose="02010609060101010101" pitchFamily="49" charset="-122"/>
                <a:ea typeface="楷体" panose="02010609060101010101" pitchFamily="49" charset="-122"/>
              </a:rPr>
              <a:t>技术总监：</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规划和组织研发了雅昌拍卖信息系统、艺术图书数据库、雅昌艺术书城、秦陵展览平台等上百个基于互联网的平台及</a:t>
            </a:r>
            <a:r>
              <a:rPr lang="en-US" altLang="zh-CN" sz="2500" dirty="0">
                <a:solidFill>
                  <a:schemeClr val="bg1"/>
                </a:solidFill>
                <a:latin typeface="黑体" panose="02010609060101010101" pitchFamily="49" charset="-122"/>
                <a:ea typeface="黑体" panose="02010609060101010101" pitchFamily="49" charset="-122"/>
              </a:rPr>
              <a:t>APP</a:t>
            </a:r>
            <a:r>
              <a:rPr lang="zh-CN" altLang="en-US" sz="1700" dirty="0">
                <a:solidFill>
                  <a:schemeClr val="bg1"/>
                </a:solidFill>
                <a:latin typeface="黑体" panose="02010609060101010101" pitchFamily="49" charset="-122"/>
                <a:ea typeface="黑体" panose="02010609060101010101" pitchFamily="49" charset="-122"/>
              </a:rPr>
              <a:t>。 </a:t>
            </a:r>
            <a:endParaRPr lang="en-US" altLang="zh-CN" sz="1700" dirty="0">
              <a:solidFill>
                <a:schemeClr val="bg1"/>
              </a:solidFill>
              <a:latin typeface="黑体" panose="02010609060101010101" pitchFamily="49" charset="-122"/>
              <a:ea typeface="黑体" panose="02010609060101010101" pitchFamily="49" charset="-122"/>
            </a:endParaRPr>
          </a:p>
          <a:p>
            <a:pPr algn="l"/>
            <a:endParaRPr lang="en-US" altLang="zh-CN" sz="17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数据中心规划专家：</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规划过物流数据中心、出版数据中心、雅昌艺术品数据中心、艺术品交易数据中心等项目，对于数据的组织和再利用有深刻和独到的见解</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团队管理及运维专家：</a:t>
            </a:r>
          </a:p>
          <a:p>
            <a:pPr algn="l"/>
            <a:r>
              <a:rPr lang="zh-CN" altLang="en-US" sz="2500" dirty="0">
                <a:solidFill>
                  <a:schemeClr val="bg1"/>
                </a:solidFill>
                <a:latin typeface="黑体" panose="02010609060101010101" pitchFamily="49" charset="-122"/>
                <a:ea typeface="黑体" panose="02010609060101010101" pitchFamily="49" charset="-122"/>
              </a:rPr>
              <a:t>先后管理过人数超过</a:t>
            </a:r>
            <a:r>
              <a:rPr lang="en-US" altLang="zh-CN" sz="2500" dirty="0">
                <a:solidFill>
                  <a:schemeClr val="bg1"/>
                </a:solidFill>
                <a:latin typeface="黑体" panose="02010609060101010101" pitchFamily="49" charset="-122"/>
                <a:ea typeface="黑体" panose="02010609060101010101" pitchFamily="49" charset="-122"/>
              </a:rPr>
              <a:t>50</a:t>
            </a:r>
            <a:r>
              <a:rPr lang="zh-CN" altLang="en-US" sz="2500" dirty="0">
                <a:solidFill>
                  <a:schemeClr val="bg1"/>
                </a:solidFill>
                <a:latin typeface="黑体" panose="02010609060101010101" pitchFamily="49" charset="-122"/>
                <a:ea typeface="黑体" panose="02010609060101010101" pitchFamily="49" charset="-122"/>
              </a:rPr>
              <a:t>人的大中型产品技术研发团队，涵盖产品的设计、研发、测试、运维等多个环节</a:t>
            </a:r>
            <a:endParaRPr lang="en-US" altLang="zh-CN" sz="800" dirty="0">
              <a:solidFill>
                <a:schemeClr val="bg1"/>
              </a:solidFill>
              <a:latin typeface="黑体" panose="02010609060101010101" pitchFamily="49" charset="-122"/>
              <a:ea typeface="黑体" panose="02010609060101010101" pitchFamily="49" charset="-122"/>
            </a:endParaRPr>
          </a:p>
          <a:p>
            <a:pPr algn="l"/>
            <a:endParaRPr lang="en-US" altLang="zh-CN" sz="2500" dirty="0">
              <a:solidFill>
                <a:schemeClr val="bg1"/>
              </a:solidFill>
              <a:latin typeface="黑体" panose="02010609060101010101" pitchFamily="49" charset="-122"/>
              <a:ea typeface="黑体" panose="02010609060101010101" pitchFamily="49" charset="-122"/>
            </a:endParaRPr>
          </a:p>
          <a:p>
            <a:pPr algn="l"/>
            <a:r>
              <a:rPr lang="zh-CN" altLang="en-US" sz="3800" dirty="0">
                <a:solidFill>
                  <a:schemeClr val="bg1"/>
                </a:solidFill>
                <a:latin typeface="楷体" panose="02010609060101010101" pitchFamily="49" charset="-122"/>
                <a:ea typeface="楷体" panose="02010609060101010101" pitchFamily="49" charset="-122"/>
              </a:rPr>
              <a:t>金融交易参与和研究者</a:t>
            </a:r>
            <a:endParaRPr lang="en-US" altLang="zh-CN" sz="3800" dirty="0">
              <a:solidFill>
                <a:schemeClr val="bg1"/>
              </a:solidFill>
              <a:latin typeface="楷体" panose="02010609060101010101" pitchFamily="49" charset="-122"/>
              <a:ea typeface="楷体" panose="02010609060101010101" pitchFamily="49" charset="-122"/>
            </a:endParaRPr>
          </a:p>
          <a:p>
            <a:pPr algn="l"/>
            <a:r>
              <a:rPr lang="zh-CN" altLang="en-US" sz="2500" dirty="0">
                <a:solidFill>
                  <a:schemeClr val="bg1"/>
                </a:solidFill>
                <a:latin typeface="黑体" panose="02010609060101010101" pitchFamily="49" charset="-122"/>
                <a:ea typeface="黑体" panose="02010609060101010101" pitchFamily="49" charset="-122"/>
              </a:rPr>
              <a:t>具有三年多股票和期货交易及研究历史，成功躲过</a:t>
            </a:r>
            <a:r>
              <a:rPr lang="en-US" altLang="zh-CN" sz="2500" dirty="0">
                <a:solidFill>
                  <a:schemeClr val="bg1"/>
                </a:solidFill>
                <a:latin typeface="黑体" panose="02010609060101010101" pitchFamily="49" charset="-122"/>
                <a:ea typeface="黑体" panose="02010609060101010101" pitchFamily="49" charset="-122"/>
              </a:rPr>
              <a:t>2015</a:t>
            </a:r>
            <a:r>
              <a:rPr lang="zh-CN" altLang="en-US" sz="2500" dirty="0">
                <a:solidFill>
                  <a:schemeClr val="bg1"/>
                </a:solidFill>
                <a:latin typeface="黑体" panose="02010609060101010101" pitchFamily="49" charset="-122"/>
                <a:ea typeface="黑体" panose="02010609060101010101" pitchFamily="49" charset="-122"/>
              </a:rPr>
              <a:t>年股灾</a:t>
            </a:r>
            <a:r>
              <a:rPr lang="en-US" altLang="zh-CN" sz="2500" dirty="0">
                <a:solidFill>
                  <a:schemeClr val="bg1"/>
                </a:solidFill>
                <a:latin typeface="黑体" panose="02010609060101010101" pitchFamily="49" charset="-122"/>
                <a:ea typeface="黑体" panose="02010609060101010101" pitchFamily="49" charset="-122"/>
              </a:rPr>
              <a:t>1.0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2.0</a:t>
            </a:r>
            <a:r>
              <a:rPr lang="zh-CN" altLang="en-US" sz="2500" dirty="0">
                <a:solidFill>
                  <a:schemeClr val="bg1"/>
                </a:solidFill>
                <a:latin typeface="黑体" panose="02010609060101010101" pitchFamily="49" charset="-122"/>
                <a:ea typeface="黑体" panose="02010609060101010101" pitchFamily="49" charset="-122"/>
              </a:rPr>
              <a:t>和</a:t>
            </a:r>
            <a:r>
              <a:rPr lang="en-US" altLang="zh-CN" sz="2500" dirty="0">
                <a:solidFill>
                  <a:schemeClr val="bg1"/>
                </a:solidFill>
                <a:latin typeface="黑体" panose="02010609060101010101" pitchFamily="49" charset="-122"/>
                <a:ea typeface="黑体" panose="02010609060101010101" pitchFamily="49" charset="-122"/>
              </a:rPr>
              <a:t>2016</a:t>
            </a:r>
            <a:r>
              <a:rPr lang="zh-CN" altLang="en-US" sz="2500" dirty="0">
                <a:solidFill>
                  <a:schemeClr val="bg1"/>
                </a:solidFill>
                <a:latin typeface="黑体" panose="02010609060101010101" pitchFamily="49" charset="-122"/>
                <a:ea typeface="黑体" panose="02010609060101010101" pitchFamily="49" charset="-122"/>
              </a:rPr>
              <a:t>年初的股灾</a:t>
            </a:r>
            <a:r>
              <a:rPr lang="en-US" altLang="zh-CN" sz="2500" dirty="0">
                <a:solidFill>
                  <a:schemeClr val="bg1"/>
                </a:solidFill>
                <a:latin typeface="黑体" panose="02010609060101010101" pitchFamily="49" charset="-122"/>
                <a:ea typeface="黑体" panose="02010609060101010101" pitchFamily="49" charset="-122"/>
              </a:rPr>
              <a:t>3.0</a:t>
            </a:r>
            <a:r>
              <a:rPr lang="zh-CN" altLang="en-US" sz="2500" dirty="0">
                <a:solidFill>
                  <a:schemeClr val="bg1"/>
                </a:solidFill>
                <a:latin typeface="黑体" panose="02010609060101010101" pitchFamily="49" charset="-122"/>
                <a:ea typeface="黑体" panose="02010609060101010101" pitchFamily="49" charset="-122"/>
              </a:rPr>
              <a:t>，</a:t>
            </a:r>
            <a:r>
              <a:rPr lang="en-US" altLang="zh-CN" sz="2500" dirty="0">
                <a:solidFill>
                  <a:schemeClr val="bg1"/>
                </a:solidFill>
                <a:latin typeface="黑体" panose="02010609060101010101" pitchFamily="49" charset="-122"/>
                <a:ea typeface="黑体" panose="02010609060101010101" pitchFamily="49" charset="-122"/>
              </a:rPr>
              <a:t>T+0</a:t>
            </a:r>
            <a:r>
              <a:rPr lang="zh-CN" altLang="en-US" sz="2500" dirty="0">
                <a:solidFill>
                  <a:schemeClr val="bg1"/>
                </a:solidFill>
                <a:latin typeface="黑体" panose="02010609060101010101" pitchFamily="49" charset="-122"/>
                <a:ea typeface="黑体" panose="02010609060101010101" pitchFamily="49" charset="-122"/>
              </a:rPr>
              <a:t>交易师从台湾主力控盘流派</a:t>
            </a:r>
            <a:endParaRPr lang="en-US" altLang="zh-CN" sz="2500" dirty="0">
              <a:solidFill>
                <a:schemeClr val="bg1"/>
              </a:solidFill>
              <a:latin typeface="黑体" panose="02010609060101010101" pitchFamily="49" charset="-122"/>
              <a:ea typeface="黑体" panose="02010609060101010101" pitchFamily="49" charset="-122"/>
            </a:endParaRPr>
          </a:p>
          <a:p>
            <a:endParaRPr lang="zh-CN" altLang="en-US" dirty="0"/>
          </a:p>
        </p:txBody>
      </p:sp>
    </p:spTree>
    <p:extLst>
      <p:ext uri="{BB962C8B-B14F-4D97-AF65-F5344CB8AC3E}">
        <p14:creationId xmlns:p14="http://schemas.microsoft.com/office/powerpoint/2010/main" val="41510489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31259" y="836712"/>
            <a:ext cx="8123992" cy="936104"/>
          </a:xfrm>
        </p:spPr>
        <p:style>
          <a:lnRef idx="2">
            <a:schemeClr val="dk1">
              <a:shade val="50000"/>
            </a:schemeClr>
          </a:lnRef>
          <a:fillRef idx="1">
            <a:schemeClr val="dk1"/>
          </a:fillRef>
          <a:effectRef idx="0">
            <a:schemeClr val="dk1"/>
          </a:effectRef>
          <a:fontRef idx="minor">
            <a:schemeClr val="lt1"/>
          </a:fontRef>
        </p:style>
        <p:txBody>
          <a:bodyPr>
            <a:normAutofit/>
          </a:bodyPr>
          <a:lstStyle/>
          <a:p>
            <a:pPr algn="l"/>
            <a:r>
              <a:rPr lang="zh-CN" altLang="en-US" sz="2700" dirty="0" smtClean="0">
                <a:latin typeface="黑体" panose="02010609060101010101" pitchFamily="49" charset="-122"/>
                <a:ea typeface="黑体" panose="02010609060101010101" pitchFamily="49" charset="-122"/>
              </a:rPr>
              <a:t>创始团队人员关系</a:t>
            </a:r>
            <a:r>
              <a:rPr lang="en-US" altLang="zh-CN" sz="2700" dirty="0"/>
              <a:t/>
            </a:r>
            <a:br>
              <a:rPr lang="en-US" altLang="zh-CN" sz="2700" dirty="0"/>
            </a:br>
            <a:endParaRPr lang="zh-CN" altLang="en-US" sz="2700" dirty="0"/>
          </a:p>
        </p:txBody>
      </p:sp>
      <p:sp>
        <p:nvSpPr>
          <p:cNvPr id="5" name="标题 1"/>
          <p:cNvSpPr txBox="1">
            <a:spLocks/>
          </p:cNvSpPr>
          <p:nvPr/>
        </p:nvSpPr>
        <p:spPr>
          <a:xfrm>
            <a:off x="631259" y="2060848"/>
            <a:ext cx="8136904" cy="3168352"/>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ctr">
            <a:normAutofit/>
          </a:bodyPr>
          <a:lstStyle>
            <a:lvl1pPr algn="ctr" defTabSz="914400" rtl="0" eaLnBrk="1" latinLnBrk="0" hangingPunct="1">
              <a:spcBef>
                <a:spcPct val="0"/>
              </a:spcBef>
              <a:buNone/>
              <a:defRPr sz="44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l"/>
            <a:r>
              <a:rPr lang="zh-CN" altLang="en-US" sz="1800" dirty="0" smtClean="0">
                <a:solidFill>
                  <a:prstClr val="white"/>
                </a:solidFill>
                <a:latin typeface="黑体" panose="02010609060101010101" pitchFamily="49" charset="-122"/>
                <a:ea typeface="黑体" panose="02010609060101010101" pitchFamily="49" charset="-122"/>
              </a:rPr>
              <a:t>三位创始人均毕业于华中科技大学计算机系软件专业</a:t>
            </a:r>
            <a:r>
              <a:rPr lang="en-US" altLang="zh-CN" sz="1800" dirty="0" smtClean="0">
                <a:solidFill>
                  <a:prstClr val="white"/>
                </a:solidFill>
                <a:latin typeface="黑体" panose="02010609060101010101" pitchFamily="49" charset="-122"/>
                <a:ea typeface="黑体" panose="02010609060101010101" pitchFamily="49" charset="-122"/>
              </a:rPr>
              <a:t>88</a:t>
            </a:r>
            <a:r>
              <a:rPr lang="zh-CN" altLang="en-US" sz="1800" dirty="0" smtClean="0">
                <a:solidFill>
                  <a:prstClr val="white"/>
                </a:solidFill>
                <a:latin typeface="黑体" panose="02010609060101010101" pitchFamily="49" charset="-122"/>
                <a:ea typeface="黑体" panose="02010609060101010101" pitchFamily="49" charset="-122"/>
              </a:rPr>
              <a:t>级，为大学同学。</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且彼此间或为室友，或为同乡邻居，或在具体项目中有过合作，有着良好的信任关系且十分了解各自能力。</a:t>
            </a:r>
            <a:endParaRPr lang="en-US" altLang="zh-CN" sz="1800" dirty="0" smtClean="0">
              <a:solidFill>
                <a:prstClr val="white"/>
              </a:solidFill>
              <a:latin typeface="黑体" panose="02010609060101010101" pitchFamily="49" charset="-122"/>
              <a:ea typeface="黑体" panose="02010609060101010101" pitchFamily="49" charset="-122"/>
            </a:endParaRPr>
          </a:p>
          <a:p>
            <a:pPr algn="l"/>
            <a:endParaRPr lang="en-US" altLang="zh-CN" sz="1800" dirty="0" smtClean="0">
              <a:solidFill>
                <a:prstClr val="white"/>
              </a:solidFill>
              <a:latin typeface="黑体" panose="02010609060101010101" pitchFamily="49" charset="-122"/>
              <a:ea typeface="黑体" panose="02010609060101010101" pitchFamily="49" charset="-122"/>
            </a:endParaRPr>
          </a:p>
          <a:p>
            <a:pPr algn="l"/>
            <a:r>
              <a:rPr lang="zh-CN" altLang="en-US" sz="1800" dirty="0" smtClean="0">
                <a:solidFill>
                  <a:prstClr val="white"/>
                </a:solidFill>
                <a:latin typeface="黑体" panose="02010609060101010101" pitchFamily="49" charset="-122"/>
                <a:ea typeface="黑体" panose="02010609060101010101" pitchFamily="49" charset="-122"/>
              </a:rPr>
              <a:t>这为未来的合作打下了良好的基础</a:t>
            </a:r>
            <a:r>
              <a:rPr lang="zh-CN" altLang="en-US" sz="1800" dirty="0">
                <a:solidFill>
                  <a:prstClr val="white"/>
                </a:solidFill>
                <a:latin typeface="黑体" panose="02010609060101010101" pitchFamily="49" charset="-122"/>
                <a:ea typeface="黑体" panose="02010609060101010101" pitchFamily="49" charset="-122"/>
              </a:rPr>
              <a:t>。</a:t>
            </a:r>
            <a:endParaRPr lang="zh-CN" altLang="en-US" sz="1800" dirty="0">
              <a:solidFill>
                <a:prstClr val="white"/>
              </a:solidFill>
            </a:endParaRPr>
          </a:p>
        </p:txBody>
      </p:sp>
    </p:spTree>
    <p:extLst>
      <p:ext uri="{BB962C8B-B14F-4D97-AF65-F5344CB8AC3E}">
        <p14:creationId xmlns:p14="http://schemas.microsoft.com/office/powerpoint/2010/main" val="35653693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36912"/>
            <a:ext cx="8229600" cy="348925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6600" dirty="0" smtClean="0">
                <a:latin typeface="黑体" panose="02010609060101010101" pitchFamily="49" charset="-122"/>
                <a:ea typeface="黑体" panose="02010609060101010101" pitchFamily="49" charset="-122"/>
              </a:rPr>
              <a:t>谢 谢</a:t>
            </a:r>
            <a:endParaRPr lang="zh-CN" altLang="en-US" sz="66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6984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32656"/>
            <a:ext cx="8229600" cy="1143000"/>
          </a:xfrm>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4000" dirty="0" smtClean="0">
                <a:latin typeface="黑体" panose="02010609060101010101" pitchFamily="49" charset="-122"/>
                <a:ea typeface="黑体" panose="02010609060101010101" pitchFamily="49" charset="-122"/>
              </a:rPr>
              <a:t>发现者的技术特征</a:t>
            </a:r>
            <a:endParaRPr lang="zh-CN" altLang="en-US" sz="4000" dirty="0">
              <a:latin typeface="黑体" panose="02010609060101010101" pitchFamily="49" charset="-122"/>
              <a:ea typeface="黑体" panose="02010609060101010101" pitchFamily="49" charset="-122"/>
            </a:endParaRPr>
          </a:p>
        </p:txBody>
      </p:sp>
      <p:graphicFrame>
        <p:nvGraphicFramePr>
          <p:cNvPr id="4" name="内容占位符 3"/>
          <p:cNvGraphicFramePr>
            <a:graphicFrameLocks noGrp="1"/>
          </p:cNvGraphicFramePr>
          <p:nvPr>
            <p:ph idx="1"/>
            <p:extLst>
              <p:ext uri="{D42A27DB-BD31-4B8C-83A1-F6EECF244321}">
                <p14:modId xmlns:p14="http://schemas.microsoft.com/office/powerpoint/2010/main" val="1744400252"/>
              </p:ext>
            </p:extLst>
          </p:nvPr>
        </p:nvGraphicFramePr>
        <p:xfrm>
          <a:off x="899592" y="2204864"/>
          <a:ext cx="7787208" cy="39212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051"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1640" y="380728"/>
            <a:ext cx="792088" cy="1181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527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2708920"/>
            <a:ext cx="8229600" cy="3417243"/>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lgn="ctr">
              <a:buNone/>
            </a:pPr>
            <a:r>
              <a:rPr lang="zh-CN" altLang="en-US" sz="5400" dirty="0" smtClean="0">
                <a:latin typeface="黑体" panose="02010609060101010101" pitchFamily="49" charset="-122"/>
                <a:ea typeface="黑体" panose="02010609060101010101" pitchFamily="49" charset="-122"/>
              </a:rPr>
              <a:t>应 用 场 景</a:t>
            </a:r>
            <a:endParaRPr lang="zh-CN" altLang="en-US" sz="5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1049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200" dirty="0" smtClean="0">
                <a:latin typeface="黑体" panose="02010609060101010101" pitchFamily="49" charset="-122"/>
                <a:ea typeface="黑体" panose="02010609060101010101" pitchFamily="49" charset="-122"/>
              </a:rPr>
              <a:t>实例一  高 送 转 日 历</a:t>
            </a:r>
            <a:endParaRPr lang="zh-CN" altLang="en-US" sz="32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11960" y="1700808"/>
            <a:ext cx="4104456" cy="2016224"/>
          </a:xfrm>
        </p:spPr>
      </p:pic>
      <p:sp>
        <p:nvSpPr>
          <p:cNvPr id="5" name="TextBox 4"/>
          <p:cNvSpPr txBox="1"/>
          <p:nvPr/>
        </p:nvSpPr>
        <p:spPr>
          <a:xfrm>
            <a:off x="1187624" y="1988840"/>
            <a:ext cx="2749471"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none" rtlCol="0">
            <a:spAutoFit/>
          </a:bodyPr>
          <a:lstStyle/>
          <a:p>
            <a:r>
              <a:rPr lang="zh-CN" altLang="en-US" sz="1600" dirty="0" smtClean="0">
                <a:latin typeface="黑体" panose="02010609060101010101" pitchFamily="49" charset="-122"/>
                <a:ea typeface="黑体" panose="02010609060101010101" pitchFamily="49" charset="-122"/>
              </a:rPr>
              <a:t>根据历史统计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在高送转的不同阶段 </a:t>
            </a:r>
            <a:endParaRPr lang="en-US" altLang="zh-CN" sz="1600" dirty="0" smtClean="0">
              <a:latin typeface="黑体" panose="02010609060101010101" pitchFamily="49" charset="-122"/>
              <a:ea typeface="黑体" panose="02010609060101010101" pitchFamily="49" charset="-122"/>
            </a:endParaRPr>
          </a:p>
          <a:p>
            <a:r>
              <a:rPr lang="zh-CN" altLang="en-US" sz="1600" dirty="0" smtClean="0">
                <a:latin typeface="黑体" panose="02010609060101010101" pitchFamily="49" charset="-122"/>
                <a:ea typeface="黑体" panose="02010609060101010101" pitchFamily="49" charset="-122"/>
              </a:rPr>
              <a:t>市场价格变化如下图所示： </a:t>
            </a:r>
            <a:endParaRPr lang="zh-CN" altLang="en-US" sz="1600" dirty="0">
              <a:latin typeface="黑体" panose="02010609060101010101" pitchFamily="49" charset="-122"/>
              <a:ea typeface="黑体" panose="02010609060101010101" pitchFamily="49" charset="-122"/>
            </a:endParaRPr>
          </a:p>
        </p:txBody>
      </p:sp>
      <p:sp>
        <p:nvSpPr>
          <p:cNvPr id="6" name="TextBox 5"/>
          <p:cNvSpPr txBox="1"/>
          <p:nvPr/>
        </p:nvSpPr>
        <p:spPr>
          <a:xfrm>
            <a:off x="704156" y="4052679"/>
            <a:ext cx="7828284" cy="240065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发现者智能爬虫在每天收盘后</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a:t>
            </a:r>
            <a:r>
              <a:rPr lang="zh-CN" altLang="en-US" dirty="0" smtClean="0">
                <a:solidFill>
                  <a:srgbClr val="FF0000"/>
                </a:solidFill>
                <a:latin typeface="黑体" panose="02010609060101010101" pitchFamily="49" charset="-122"/>
                <a:ea typeface="黑体" panose="02010609060101010101" pitchFamily="49" charset="-122"/>
              </a:rPr>
              <a:t>自动</a:t>
            </a:r>
            <a:r>
              <a:rPr lang="zh-CN" altLang="en-US" dirty="0" smtClean="0">
                <a:latin typeface="黑体" panose="02010609060101010101" pitchFamily="49" charset="-122"/>
                <a:ea typeface="黑体" panose="02010609060101010101" pitchFamily="49" charset="-122"/>
              </a:rPr>
              <a:t>采集全市场公告信息及股票基本财务信息</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经过</a:t>
            </a:r>
            <a:r>
              <a:rPr lang="en-US" altLang="zh-CN" dirty="0" smtClean="0">
                <a:latin typeface="黑体" panose="02010609060101010101" pitchFamily="49" charset="-122"/>
                <a:ea typeface="黑体" panose="02010609060101010101" pitchFamily="49" charset="-122"/>
                <a:cs typeface="Arial Unicode MS" panose="020B0604020202020204" pitchFamily="34" charset="-122"/>
              </a:rPr>
              <a:t>AI</a:t>
            </a:r>
            <a:r>
              <a:rPr lang="zh-CN" altLang="en-US" dirty="0" smtClean="0">
                <a:latin typeface="黑体" panose="02010609060101010101" pitchFamily="49" charset="-122"/>
                <a:ea typeface="黑体" panose="02010609060101010101" pitchFamily="49" charset="-122"/>
              </a:rPr>
              <a:t>自然语言处理归入数据库</a:t>
            </a:r>
            <a:endParaRPr lang="en-US" altLang="zh-CN" dirty="0" smtClean="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endParaRPr lang="en-US" altLang="zh-CN" dirty="0">
              <a:latin typeface="黑体" panose="02010609060101010101" pitchFamily="49" charset="-122"/>
              <a:ea typeface="黑体" panose="02010609060101010101" pitchFamily="49" charset="-122"/>
            </a:endParaRPr>
          </a:p>
          <a:p>
            <a:pPr marL="342900" indent="-342900">
              <a:buFont typeface="Arial" panose="020B0604020202020204" pitchFamily="34" charset="0"/>
              <a:buChar char="•"/>
            </a:pPr>
            <a:r>
              <a:rPr lang="zh-CN" altLang="en-US" dirty="0" smtClean="0">
                <a:latin typeface="黑体" panose="02010609060101010101" pitchFamily="49" charset="-122"/>
                <a:ea typeface="黑体" panose="02010609060101010101" pitchFamily="49" charset="-122"/>
              </a:rPr>
              <a:t>依照高送转策略模型生成大概率发生高送转股票品种</a:t>
            </a:r>
            <a:endParaRPr lang="en-US" altLang="zh-CN" dirty="0" smtClean="0">
              <a:latin typeface="黑体" panose="02010609060101010101" pitchFamily="49" charset="-122"/>
              <a:ea typeface="黑体" panose="02010609060101010101" pitchFamily="49" charset="-122"/>
            </a:endParaRPr>
          </a:p>
          <a:p>
            <a:r>
              <a:rPr lang="zh-CN" altLang="en-US" dirty="0" smtClean="0">
                <a:latin typeface="黑体" panose="02010609060101010101" pitchFamily="49" charset="-122"/>
                <a:ea typeface="黑体" panose="02010609060101010101" pitchFamily="49" charset="-122"/>
              </a:rPr>
              <a:t>  的提示性交易日历</a:t>
            </a:r>
            <a:endParaRPr lang="en-US" altLang="zh-CN" dirty="0" smtClean="0">
              <a:latin typeface="黑体" panose="02010609060101010101" pitchFamily="49" charset="-122"/>
              <a:ea typeface="黑体" panose="02010609060101010101" pitchFamily="49" charset="-122"/>
            </a:endParaRPr>
          </a:p>
          <a:p>
            <a:endParaRPr lang="zh-CN" altLang="en-US" sz="24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5014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25760"/>
            <a:ext cx="8229600" cy="1143000"/>
          </a:xfrm>
        </p:spPr>
        <p:style>
          <a:lnRef idx="2">
            <a:schemeClr val="dk1">
              <a:shade val="50000"/>
            </a:schemeClr>
          </a:lnRef>
          <a:fillRef idx="1">
            <a:schemeClr val="dk1"/>
          </a:fillRef>
          <a:effectRef idx="0">
            <a:schemeClr val="dk1"/>
          </a:effectRef>
          <a:fontRef idx="minor">
            <a:schemeClr val="lt1"/>
          </a:fontRef>
        </p:style>
        <p:txBody>
          <a:bodyPr>
            <a:normAutofit fontScale="90000"/>
          </a:bodyPr>
          <a:lstStyle/>
          <a:p>
            <a:r>
              <a:rPr lang="zh-CN" altLang="en-US" dirty="0" smtClean="0"/>
              <a:t/>
            </a:r>
            <a:br>
              <a:rPr lang="zh-CN" altLang="en-US" dirty="0" smtClean="0"/>
            </a:br>
            <a:r>
              <a:rPr lang="zh-CN" altLang="en-US" sz="4000" dirty="0" smtClean="0">
                <a:latin typeface="黑体" panose="02010609060101010101" pitchFamily="49" charset="-122"/>
                <a:ea typeface="黑体" panose="02010609060101010101" pitchFamily="49" charset="-122"/>
              </a:rPr>
              <a:t>实例二  定向增发</a:t>
            </a:r>
            <a:endParaRPr lang="zh-CN" altLang="en-US" sz="40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590872" y="1883965"/>
            <a:ext cx="8229600" cy="3849291"/>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zh-CN" altLang="en-US" sz="1800" dirty="0" smtClean="0">
                <a:latin typeface="黑体" panose="02010609060101010101" pitchFamily="49" charset="-122"/>
                <a:ea typeface="黑体" panose="02010609060101010101" pitchFamily="49" charset="-122"/>
              </a:rPr>
              <a:t>系统自动采集定增公告信息并依据定增用途进行有效分类</a:t>
            </a:r>
            <a:endParaRPr lang="en-US" altLang="zh-CN" sz="1800" dirty="0" smtClean="0">
              <a:latin typeface="黑体" panose="02010609060101010101" pitchFamily="49" charset="-122"/>
              <a:ea typeface="黑体" panose="02010609060101010101" pitchFamily="49" charset="-122"/>
            </a:endParaRPr>
          </a:p>
          <a:p>
            <a:pPr marL="0" indent="0">
              <a:buNone/>
            </a:pPr>
            <a:endParaRPr lang="en-US" altLang="zh-CN" sz="1800" dirty="0">
              <a:latin typeface="黑体" panose="02010609060101010101" pitchFamily="49" charset="-122"/>
              <a:ea typeface="黑体" panose="02010609060101010101" pitchFamily="49" charset="-122"/>
            </a:endParaRPr>
          </a:p>
          <a:p>
            <a:pPr marL="0" indent="0">
              <a:buNone/>
            </a:pPr>
            <a:r>
              <a:rPr lang="zh-CN" altLang="en-US" sz="1800" dirty="0" smtClean="0">
                <a:latin typeface="黑体" panose="02010609060101010101" pitchFamily="49" charset="-122"/>
                <a:ea typeface="黑体" panose="02010609060101010101" pitchFamily="49" charset="-122"/>
              </a:rPr>
              <a:t>定增策略模型 结合定增阶段 给出交易相关性提示。</a:t>
            </a:r>
            <a:endParaRPr lang="zh-CN" altLang="en-US" sz="1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9334" y="3573016"/>
            <a:ext cx="5862986" cy="2641206"/>
          </a:xfrm>
          <a:prstGeom prst="rect">
            <a:avLst/>
          </a:prstGeom>
        </p:spPr>
      </p:pic>
    </p:spTree>
    <p:extLst>
      <p:ext uri="{BB962C8B-B14F-4D97-AF65-F5344CB8AC3E}">
        <p14:creationId xmlns:p14="http://schemas.microsoft.com/office/powerpoint/2010/main" val="644148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dk1">
              <a:shade val="50000"/>
            </a:schemeClr>
          </a:lnRef>
          <a:fillRef idx="1">
            <a:schemeClr val="dk1"/>
          </a:fillRef>
          <a:effectRef idx="0">
            <a:schemeClr val="dk1"/>
          </a:effectRef>
          <a:fontRef idx="minor">
            <a:schemeClr val="lt1"/>
          </a:fontRef>
        </p:style>
        <p:txBody>
          <a:bodyPr>
            <a:normAutofit/>
          </a:bodyPr>
          <a:lstStyle/>
          <a:p>
            <a:r>
              <a:rPr lang="zh-CN" altLang="en-US" sz="3600" dirty="0" smtClean="0">
                <a:latin typeface="黑体" panose="02010609060101010101" pitchFamily="49" charset="-122"/>
                <a:ea typeface="黑体" panose="02010609060101010101" pitchFamily="49" charset="-122"/>
              </a:rPr>
              <a:t>实例三  限售股解禁下跌预警</a:t>
            </a:r>
            <a:endParaRPr lang="zh-CN" altLang="en-US" sz="3600" dirty="0">
              <a:latin typeface="黑体" panose="02010609060101010101" pitchFamily="49" charset="-122"/>
              <a:ea typeface="黑体" panose="02010609060101010101" pitchFamily="49" charset="-122"/>
            </a:endParaRP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57380" y="2345531"/>
            <a:ext cx="6829239" cy="303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399405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2075</TotalTime>
  <Words>3566</Words>
  <Application>Microsoft Office PowerPoint</Application>
  <PresentationFormat>On-screen Show (4:3)</PresentationFormat>
  <Paragraphs>249</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主题​​</vt:lpstr>
      <vt:lpstr>PowerPoint Presentation</vt:lpstr>
      <vt:lpstr> 发现者 DISCOVER  人工智能投资助理 </vt:lpstr>
      <vt:lpstr>什 么 是 智 能 信 息 策 略</vt:lpstr>
      <vt:lpstr>什么是“发现者” DISCOVER</vt:lpstr>
      <vt:lpstr>发现者的技术特征</vt:lpstr>
      <vt:lpstr>PowerPoint Presentation</vt:lpstr>
      <vt:lpstr>实例一  高 送 转 日 历</vt:lpstr>
      <vt:lpstr> 实例二  定向增发</vt:lpstr>
      <vt:lpstr>实例三  限售股解禁下跌预警</vt:lpstr>
      <vt:lpstr> 实例四  相似K线</vt:lpstr>
      <vt:lpstr>实例五  独立行情指数</vt:lpstr>
      <vt:lpstr>实例六  黑天鹅探针</vt:lpstr>
      <vt:lpstr>实例七  调研焦点</vt:lpstr>
      <vt:lpstr>实例八  人气情绪指数</vt:lpstr>
      <vt:lpstr>实例九  业绩预增与价格时点</vt:lpstr>
      <vt:lpstr>实例十  新闻联播热点分析</vt:lpstr>
      <vt:lpstr>实例十一  多维策略的“随机森林”</vt:lpstr>
      <vt:lpstr>PowerPoint Presentation</vt:lpstr>
      <vt:lpstr>核 心 理 念</vt:lpstr>
      <vt:lpstr>基 本 原 则</vt:lpstr>
      <vt:lpstr>盈 利 模 式</vt:lpstr>
      <vt:lpstr>移动互联网    知识付费</vt:lpstr>
      <vt:lpstr>一维智能信息的移动互联网小额支付</vt:lpstr>
      <vt:lpstr>付 费 逻 辑</vt:lpstr>
      <vt:lpstr> 价格梯度与多维策略</vt:lpstr>
      <vt:lpstr>开 放 平 台</vt:lpstr>
      <vt:lpstr>定制策略与机构服务</vt:lpstr>
      <vt:lpstr>自用AI策略</vt:lpstr>
      <vt:lpstr>核 心 技 术</vt:lpstr>
      <vt:lpstr>核心技术</vt:lpstr>
      <vt:lpstr>核心技术</vt:lpstr>
      <vt:lpstr>核心技术</vt:lpstr>
      <vt:lpstr>核心技术</vt:lpstr>
      <vt:lpstr>核心技术</vt:lpstr>
      <vt:lpstr>智能策略工厂</vt:lpstr>
      <vt:lpstr>ICO  VC投资变现 区块链产业利益链 </vt:lpstr>
      <vt:lpstr>PowerPoint Presentation</vt:lpstr>
      <vt:lpstr>贡晔    跨IT及金融行业的连续创业者 </vt:lpstr>
      <vt:lpstr>郑宇  海归 大数据 区块链 机器学习领域的大牛级资深专家 </vt:lpstr>
      <vt:lpstr>吴平  任职数家公司技术总监  多行业信息系统与移动互联网产品开发运营专家 </vt:lpstr>
      <vt:lpstr>创始团队人员关系 </vt:lpstr>
      <vt:lpstr>PowerPoint Presentation</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Gavin Zheng</cp:lastModifiedBy>
  <cp:revision>92</cp:revision>
  <dcterms:created xsi:type="dcterms:W3CDTF">2017-06-24T01:00:32Z</dcterms:created>
  <dcterms:modified xsi:type="dcterms:W3CDTF">2017-09-25T04:05:05Z</dcterms:modified>
</cp:coreProperties>
</file>