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50" r:id="rId2"/>
    <p:sldMasterId id="2147483862" r:id="rId3"/>
  </p:sldMasterIdLst>
  <p:notesMasterIdLst>
    <p:notesMasterId r:id="rId8"/>
  </p:notesMasterIdLst>
  <p:sldIdLst>
    <p:sldId id="1002" r:id="rId4"/>
    <p:sldId id="1000" r:id="rId5"/>
    <p:sldId id="1001" r:id="rId6"/>
    <p:sldId id="994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pos="1077">
          <p15:clr>
            <a:srgbClr val="A4A3A4"/>
          </p15:clr>
        </p15:guide>
        <p15:guide id="4" pos="14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2F2F"/>
    <a:srgbClr val="19232E"/>
    <a:srgbClr val="FBC81F"/>
    <a:srgbClr val="FBB62B"/>
    <a:srgbClr val="2C4054"/>
    <a:srgbClr val="364D65"/>
    <a:srgbClr val="FADF35"/>
    <a:srgbClr val="666666"/>
    <a:srgbClr val="445469"/>
    <a:srgbClr val="B78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9" autoAdjust="0"/>
    <p:restoredTop sz="99409" autoAdjust="0"/>
  </p:normalViewPr>
  <p:slideViewPr>
    <p:cSldViewPr snapToGrid="0" snapToObjects="1">
      <p:cViewPr varScale="1">
        <p:scale>
          <a:sx n="46" d="100"/>
          <a:sy n="46" d="100"/>
        </p:scale>
        <p:origin x="666" y="54"/>
      </p:cViewPr>
      <p:guideLst>
        <p:guide orient="horz" pos="8140"/>
        <p:guide orient="horz" pos="501"/>
        <p:guide pos="1077"/>
        <p:guide pos="142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EFC10EE1-B198-C942-8235-326C972CBB30}" type="datetimeFigureOut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2908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7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1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" y="3986492"/>
            <a:ext cx="8114560" cy="5270632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229118" y="3986492"/>
            <a:ext cx="8116418" cy="5270632"/>
          </a:xfrm>
        </p:spPr>
      </p:sp>
      <p:sp>
        <p:nvSpPr>
          <p:cNvPr id="8" name="Oval 7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61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33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87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02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33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26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25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02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61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73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718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80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13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4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223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27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689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6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239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0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7" name="Oval 6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81511" y="607069"/>
            <a:ext cx="864513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7" r:id="rId2"/>
    <p:sldLayoutId id="2147483747" r:id="rId3"/>
    <p:sldLayoutId id="2147483801" r:id="rId4"/>
    <p:sldLayoutId id="2147483657" r:id="rId5"/>
    <p:sldLayoutId id="2147483849" r:id="rId6"/>
    <p:sldLayoutId id="2147483752" r:id="rId7"/>
    <p:sldLayoutId id="2147483819" r:id="rId8"/>
    <p:sldLayoutId id="2147483694" r:id="rId9"/>
    <p:sldLayoutId id="2147483818" r:id="rId10"/>
    <p:sldLayoutId id="2147483821" r:id="rId11"/>
    <p:sldLayoutId id="2147483780" r:id="rId12"/>
    <p:sldLayoutId id="2147483793" r:id="rId13"/>
    <p:sldLayoutId id="2147483809" r:id="rId14"/>
    <p:sldLayoutId id="2147483820" r:id="rId15"/>
    <p:sldLayoutId id="2147483822" r:id="rId16"/>
    <p:sldLayoutId id="2147483823" r:id="rId17"/>
    <p:sldLayoutId id="2147483844" r:id="rId18"/>
    <p:sldLayoutId id="2147483848" r:id="rId19"/>
    <p:sldLayoutId id="2147483874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1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5E5A3DD2-D29E-439D-A26A-E035585B4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347B32E4-C31D-4CB2-B797-82A3CB4F4F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114560" y="3986492"/>
            <a:ext cx="8114558" cy="52706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01482" y="10474564"/>
            <a:ext cx="2094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每一个人都能轻松的启动和支持创建全新的区块链技术服务</a:t>
            </a:r>
            <a:r>
              <a:rPr lang="en-US" altLang="zh-CN" dirty="0"/>
              <a:t>(Blockchain as a Service)</a:t>
            </a:r>
            <a:r>
              <a:rPr lang="zh-CN" altLang="en-US" dirty="0"/>
              <a:t>，智能合约云</a:t>
            </a:r>
            <a:r>
              <a:rPr lang="en-US" altLang="zh-CN" dirty="0"/>
              <a:t>(Smart contract Cloud)</a:t>
            </a:r>
            <a:r>
              <a:rPr lang="zh-CN" altLang="en-US" dirty="0"/>
              <a:t>，基于数字货币的新金融服务和产品的项目。</a:t>
            </a:r>
            <a:endParaRPr lang="en-US" dirty="0"/>
          </a:p>
        </p:txBody>
      </p:sp>
      <p:sp>
        <p:nvSpPr>
          <p:cNvPr id="88" name="Freeform 110"/>
          <p:cNvSpPr>
            <a:spLocks noChangeArrowheads="1"/>
          </p:cNvSpPr>
          <p:nvPr/>
        </p:nvSpPr>
        <p:spPr bwMode="auto">
          <a:xfrm>
            <a:off x="11460984" y="4901555"/>
            <a:ext cx="1463142" cy="1184457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9" name="Content Placeholder 19"/>
          <p:cNvSpPr txBox="1">
            <a:spLocks/>
          </p:cNvSpPr>
          <p:nvPr/>
        </p:nvSpPr>
        <p:spPr>
          <a:xfrm>
            <a:off x="9932726" y="7386065"/>
            <a:ext cx="4976996" cy="1720215"/>
          </a:xfrm>
          <a:prstGeom prst="rect">
            <a:avLst/>
          </a:prstGeom>
        </p:spPr>
        <p:txBody>
          <a:bodyPr vert="horz" lIns="182843" tIns="91422" rIns="182843" bIns="9142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Aparajita" panose="020B0604020202020204" pitchFamily="34" charset="0"/>
              </a:rPr>
              <a:t>No.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1 </a:t>
            </a:r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in Blockchain Infrastructure (private, consortium &amp; public chain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No.1 Blockchain as a Service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Aparajita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+mj-lt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0964" y="6404261"/>
            <a:ext cx="5792929" cy="830960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4200" b="1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Founded Since </a:t>
            </a:r>
            <a:r>
              <a:rPr lang="en-US" sz="4200" b="1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2017</a:t>
            </a:r>
            <a:r>
              <a:rPr lang="id-ID" sz="4200" b="1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endParaRPr lang="en-US" sz="4200" b="1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12911" y="483017"/>
            <a:ext cx="20940713" cy="2800510"/>
            <a:chOff x="1692324" y="483017"/>
            <a:chExt cx="20940713" cy="2079087"/>
          </a:xfrm>
        </p:grpSpPr>
        <p:sp>
          <p:nvSpPr>
            <p:cNvPr id="21" name="TextBox 20"/>
            <p:cNvSpPr txBox="1"/>
            <p:nvPr/>
          </p:nvSpPr>
          <p:spPr>
            <a:xfrm>
              <a:off x="1692324" y="483017"/>
              <a:ext cx="20940713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Mutual </a:t>
              </a:r>
              <a:r>
                <a:rPr lang="en-US" sz="80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Chian</a:t>
              </a:r>
              <a:r>
                <a:rPr lang="id-ID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 </a:t>
              </a:r>
              <a:r>
                <a:rPr lang="id-ID" sz="80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Fundation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23413" y="2485777"/>
              <a:ext cx="6192982" cy="763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Mutual Chain Technical Framework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pic>
        <p:nvPicPr>
          <p:cNvPr id="4" name="图片占位符 3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r="284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r="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51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build="allAtOnce" bldLvl="3"/>
      <p:bldP spid="88" grpId="0" animBg="1"/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/>
          <p:cNvCxnSpPr/>
          <p:nvPr/>
        </p:nvCxnSpPr>
        <p:spPr>
          <a:xfrm flipH="1">
            <a:off x="9042019" y="10232180"/>
            <a:ext cx="29798" cy="2656506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9150557" y="9904482"/>
            <a:ext cx="5953843" cy="1133135"/>
            <a:chOff x="4576470" y="5679914"/>
            <a:chExt cx="2977697" cy="566715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4576470" y="5679914"/>
              <a:ext cx="1657972" cy="566715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6230979" y="6246629"/>
              <a:ext cx="1323188" cy="0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4450424" y="6047015"/>
            <a:ext cx="9279837" cy="9282996"/>
            <a:chOff x="6805447" y="710503"/>
            <a:chExt cx="4641127" cy="4642707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94" name="空心弧 93"/>
            <p:cNvSpPr/>
            <p:nvPr/>
          </p:nvSpPr>
          <p:spPr>
            <a:xfrm>
              <a:off x="6805452" y="75321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5" name="空心弧 94"/>
            <p:cNvSpPr/>
            <p:nvPr/>
          </p:nvSpPr>
          <p:spPr>
            <a:xfrm rot="2674489">
              <a:off x="6826471" y="72436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空心弧 95"/>
            <p:cNvSpPr/>
            <p:nvPr/>
          </p:nvSpPr>
          <p:spPr>
            <a:xfrm rot="5400000">
              <a:off x="6834983" y="741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7" name="空心弧 96"/>
            <p:cNvSpPr/>
            <p:nvPr/>
          </p:nvSpPr>
          <p:spPr>
            <a:xfrm rot="8069335">
              <a:off x="6853029" y="75966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" name="空心弧 97"/>
            <p:cNvSpPr/>
            <p:nvPr/>
          </p:nvSpPr>
          <p:spPr>
            <a:xfrm flipV="1">
              <a:off x="6805447" y="760307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9" name="空心弧 98"/>
            <p:cNvSpPr/>
            <p:nvPr/>
          </p:nvSpPr>
          <p:spPr>
            <a:xfrm rot="18925511" flipV="1">
              <a:off x="6826466" y="761447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" name="空心弧 99"/>
            <p:cNvSpPr/>
            <p:nvPr/>
          </p:nvSpPr>
          <p:spPr>
            <a:xfrm rot="16200000" flipV="1">
              <a:off x="6821123" y="758520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1" name="空心弧 100"/>
            <p:cNvSpPr/>
            <p:nvPr/>
          </p:nvSpPr>
          <p:spPr>
            <a:xfrm rot="13530665" flipV="1">
              <a:off x="6853024" y="726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15012253" y="6418995"/>
            <a:ext cx="6352279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Mutual Chain Framework</a:t>
            </a:r>
          </a:p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</a:t>
            </a:r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Service </a:t>
            </a:r>
            <a:endParaRPr lang="en-US" altLang="zh-CN" sz="3599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Fintech </a:t>
            </a:r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as a Service </a:t>
            </a:r>
            <a:r>
              <a:rPr lang="en-US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Framework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9058409" y="5629965"/>
            <a:ext cx="5953843" cy="1133135"/>
            <a:chOff x="4576470" y="5679914"/>
            <a:chExt cx="2977697" cy="566715"/>
          </a:xfrm>
        </p:grpSpPr>
        <p:cxnSp>
          <p:nvCxnSpPr>
            <p:cNvPr id="131" name="直接箭头连接符 130"/>
            <p:cNvCxnSpPr/>
            <p:nvPr/>
          </p:nvCxnSpPr>
          <p:spPr>
            <a:xfrm>
              <a:off x="4576470" y="5679914"/>
              <a:ext cx="1657972" cy="566715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6230979" y="6246629"/>
              <a:ext cx="1323188" cy="0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9085498" y="8614981"/>
            <a:ext cx="5953843" cy="1133135"/>
            <a:chOff x="4576470" y="5679914"/>
            <a:chExt cx="2977697" cy="566715"/>
          </a:xfrm>
        </p:grpSpPr>
        <p:cxnSp>
          <p:nvCxnSpPr>
            <p:cNvPr id="134" name="直接箭头连接符 133"/>
            <p:cNvCxnSpPr/>
            <p:nvPr/>
          </p:nvCxnSpPr>
          <p:spPr>
            <a:xfrm>
              <a:off x="4576470" y="5679914"/>
              <a:ext cx="1657972" cy="566715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6230979" y="6246629"/>
              <a:ext cx="1323188" cy="0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15012252" y="4131550"/>
            <a:ext cx="4918334" cy="120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Mutual Chain </a:t>
            </a:r>
            <a:r>
              <a:rPr 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</a:t>
            </a:r>
            <a:r>
              <a:rPr lang="en-US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Case &amp;</a:t>
            </a:r>
          </a:p>
          <a:p>
            <a:pPr defTabSz="1828343"/>
            <a:r>
              <a:rPr lang="en-US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Applications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15012252" y="9631627"/>
            <a:ext cx="4867999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Blockchain Infrastructure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5012252" y="9110473"/>
            <a:ext cx="3720186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Distributive Ledger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5012252" y="10648828"/>
            <a:ext cx="5422575" cy="120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Cloud, Big Data</a:t>
            </a:r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, MQ, AI, VR </a:t>
            </a:r>
          </a:p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Distributive System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450423" y="3935664"/>
            <a:ext cx="9279837" cy="9282996"/>
            <a:chOff x="6805447" y="710503"/>
            <a:chExt cx="4641127" cy="4642707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36" name="空心弧 35"/>
            <p:cNvSpPr/>
            <p:nvPr/>
          </p:nvSpPr>
          <p:spPr>
            <a:xfrm>
              <a:off x="6805452" y="75321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空心弧 36"/>
            <p:cNvSpPr/>
            <p:nvPr/>
          </p:nvSpPr>
          <p:spPr>
            <a:xfrm rot="2674489">
              <a:off x="6826471" y="72436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空心弧 37"/>
            <p:cNvSpPr/>
            <p:nvPr/>
          </p:nvSpPr>
          <p:spPr>
            <a:xfrm rot="5400000">
              <a:off x="6834983" y="741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空心弧 38"/>
            <p:cNvSpPr/>
            <p:nvPr/>
          </p:nvSpPr>
          <p:spPr>
            <a:xfrm rot="8069335">
              <a:off x="6853029" y="75966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空心弧 39"/>
            <p:cNvSpPr/>
            <p:nvPr/>
          </p:nvSpPr>
          <p:spPr>
            <a:xfrm flipV="1">
              <a:off x="6805447" y="760307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空心弧 40"/>
            <p:cNvSpPr/>
            <p:nvPr/>
          </p:nvSpPr>
          <p:spPr>
            <a:xfrm rot="18925511" flipV="1">
              <a:off x="6826466" y="761447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空心弧 41"/>
            <p:cNvSpPr/>
            <p:nvPr/>
          </p:nvSpPr>
          <p:spPr>
            <a:xfrm rot="16200000" flipV="1">
              <a:off x="6821123" y="758520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空心弧 42"/>
            <p:cNvSpPr/>
            <p:nvPr/>
          </p:nvSpPr>
          <p:spPr>
            <a:xfrm rot="13530665" flipV="1">
              <a:off x="6853024" y="726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50423" y="1009850"/>
            <a:ext cx="9279837" cy="9282996"/>
            <a:chOff x="6805447" y="710503"/>
            <a:chExt cx="4641127" cy="4642707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11" name="空心弧 10"/>
            <p:cNvSpPr/>
            <p:nvPr/>
          </p:nvSpPr>
          <p:spPr>
            <a:xfrm>
              <a:off x="6805452" y="75321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 rot="2674489">
              <a:off x="6826471" y="72436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空心弧 13"/>
            <p:cNvSpPr/>
            <p:nvPr/>
          </p:nvSpPr>
          <p:spPr>
            <a:xfrm rot="5400000">
              <a:off x="6834983" y="741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 rot="8069335">
              <a:off x="6853029" y="75966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 flipV="1">
              <a:off x="6805447" y="760307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空心弧 31"/>
            <p:cNvSpPr/>
            <p:nvPr/>
          </p:nvSpPr>
          <p:spPr>
            <a:xfrm rot="18925511" flipV="1">
              <a:off x="6826466" y="761447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 rot="16200000" flipV="1">
              <a:off x="6821123" y="758520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 rot="13530665" flipV="1">
              <a:off x="6853024" y="726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>
            <a:off x="9086294" y="7336311"/>
            <a:ext cx="16078" cy="1844041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291940" y="11241735"/>
            <a:ext cx="1630253" cy="646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343"/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BigData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1265642" y="9967477"/>
            <a:ext cx="2347053" cy="1200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343"/>
            <a:r>
              <a:rPr 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Distributive</a:t>
            </a:r>
          </a:p>
          <a:p>
            <a:pPr defTabSz="1828343"/>
            <a:r>
              <a:rPr 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System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199145" y="9211834"/>
            <a:ext cx="1473608" cy="64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Bitcoin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097770" y="3532909"/>
            <a:ext cx="4602" cy="2690613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414476" y="4668995"/>
            <a:ext cx="1439497" cy="953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27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Ledger</a:t>
            </a:r>
          </a:p>
          <a:p>
            <a:pPr defTabSz="1828343"/>
            <a:r>
              <a:rPr lang="en-US" altLang="zh-CN" sz="27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&amp; Assets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83742" y="4169946"/>
            <a:ext cx="904414" cy="953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27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ID &amp; </a:t>
            </a:r>
          </a:p>
          <a:p>
            <a:pPr defTabSz="1828343"/>
            <a:r>
              <a:rPr lang="en-US" altLang="zh-CN" sz="2799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Auth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48989" y="4277031"/>
            <a:ext cx="284576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/>
            <a:r>
              <a:rPr lang="en-US" altLang="zh-CN" sz="27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Rule &amp; Control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931985" y="4996366"/>
            <a:ext cx="284576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/>
            <a:r>
              <a:rPr lang="en-US" altLang="zh-CN" sz="2799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Integ</a:t>
            </a:r>
            <a:r>
              <a:rPr lang="en-US" altLang="zh-CN" sz="27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. &amp; Services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042019" y="9191553"/>
            <a:ext cx="2024657" cy="64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Ethereum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966222" y="8600273"/>
            <a:ext cx="2601994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3599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MutualChain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736994" y="8628839"/>
            <a:ext cx="2492349" cy="64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Hyperledger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015516" y="7690870"/>
            <a:ext cx="2163734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Chain.com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058617" y="7780876"/>
            <a:ext cx="3164911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Ripple/</a:t>
            </a:r>
            <a:r>
              <a:rPr lang="en-US" altLang="zh-CN" sz="3599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Corda</a:t>
            </a:r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…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67069" y="6411651"/>
            <a:ext cx="284576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/>
            <a:r>
              <a:rPr lang="en-US" altLang="zh-CN" sz="27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More Details …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467069" y="11454347"/>
            <a:ext cx="1265090" cy="646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343"/>
            <a:r>
              <a:rPr lang="en-US" altLang="zh-CN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Cloud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062721" y="5843875"/>
            <a:ext cx="2320700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27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Trading engine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48536" y="6426870"/>
            <a:ext cx="2436886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27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Clearing engine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0774513" y="5745856"/>
            <a:ext cx="390885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/>
            <a:r>
              <a:rPr lang="en-US" altLang="zh-CN" sz="2799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BlockChain</a:t>
            </a:r>
            <a:r>
              <a:rPr lang="en-US" altLang="zh-CN" sz="27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 as a Service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9131013" y="3542492"/>
            <a:ext cx="5953843" cy="1133135"/>
            <a:chOff x="4576470" y="5679914"/>
            <a:chExt cx="2977697" cy="566715"/>
          </a:xfrm>
        </p:grpSpPr>
        <p:cxnSp>
          <p:nvCxnSpPr>
            <p:cNvPr id="125" name="直接箭头连接符 124"/>
            <p:cNvCxnSpPr/>
            <p:nvPr/>
          </p:nvCxnSpPr>
          <p:spPr>
            <a:xfrm>
              <a:off x="4576470" y="5679914"/>
              <a:ext cx="1657972" cy="566715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>
            <a:xfrm>
              <a:off x="6230979" y="6246629"/>
              <a:ext cx="1323188" cy="0"/>
            </a:xfrm>
            <a:prstGeom prst="straightConnector1">
              <a:avLst/>
            </a:prstGeom>
            <a:ln w="25400">
              <a:solidFill>
                <a:schemeClr val="bg2">
                  <a:lumMod val="2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矩形 142"/>
          <p:cNvSpPr/>
          <p:nvPr/>
        </p:nvSpPr>
        <p:spPr>
          <a:xfrm>
            <a:off x="5963444" y="10824234"/>
            <a:ext cx="889987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343"/>
            <a:r>
              <a:rPr 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MQ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653684" y="9888377"/>
            <a:ext cx="1242648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343"/>
            <a:r>
              <a:rPr lang="en-US" altLang="zh-CN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VR/AI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4450433" y="-339686"/>
            <a:ext cx="9279827" cy="9282996"/>
            <a:chOff x="6805452" y="710503"/>
            <a:chExt cx="4641122" cy="4642707"/>
          </a:xfrm>
          <a:scene3d>
            <a:camera prst="orthographicFront">
              <a:rot lat="4200000" lon="0" rev="0"/>
            </a:camera>
            <a:lightRig rig="threePt" dir="t"/>
          </a:scene3d>
        </p:grpSpPr>
        <p:sp>
          <p:nvSpPr>
            <p:cNvPr id="152" name="空心弧 151"/>
            <p:cNvSpPr/>
            <p:nvPr/>
          </p:nvSpPr>
          <p:spPr>
            <a:xfrm>
              <a:off x="6805452" y="75321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3" name="空心弧 152"/>
            <p:cNvSpPr/>
            <p:nvPr/>
          </p:nvSpPr>
          <p:spPr>
            <a:xfrm rot="2674489">
              <a:off x="6826471" y="724363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4" name="空心弧 153"/>
            <p:cNvSpPr/>
            <p:nvPr/>
          </p:nvSpPr>
          <p:spPr>
            <a:xfrm rot="5400000">
              <a:off x="6834983" y="741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5" name="空心弧 154"/>
            <p:cNvSpPr/>
            <p:nvPr/>
          </p:nvSpPr>
          <p:spPr>
            <a:xfrm rot="8069335">
              <a:off x="6853029" y="75966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9" name="空心弧 158"/>
            <p:cNvSpPr/>
            <p:nvPr/>
          </p:nvSpPr>
          <p:spPr>
            <a:xfrm rot="13530665" flipV="1">
              <a:off x="6853024" y="726145"/>
              <a:ext cx="4609187" cy="4577903"/>
            </a:xfrm>
            <a:prstGeom prst="blockArc">
              <a:avLst>
                <a:gd name="adj1" fmla="val 10800000"/>
                <a:gd name="adj2" fmla="val 13490025"/>
                <a:gd name="adj3" fmla="val 3167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6808465" y="2170364"/>
            <a:ext cx="2031325" cy="646203"/>
          </a:xfrm>
          <a:prstGeom prst="rect">
            <a:avLst/>
          </a:prstGeom>
          <a:noFill/>
          <a:scene3d>
            <a:camera prst="orthographicFront">
              <a:rot lat="24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defTabSz="1828343"/>
            <a:r>
              <a:rPr lang="zh-CN" alt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互助保险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284026" y="2161822"/>
            <a:ext cx="2031325" cy="646203"/>
          </a:xfrm>
          <a:prstGeom prst="rect">
            <a:avLst/>
          </a:prstGeom>
          <a:noFill/>
          <a:scene3d>
            <a:camera prst="orthographicFront">
              <a:rot lat="24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defTabSz="1828343"/>
            <a:r>
              <a:rPr lang="zh-CN" alt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数字资产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376003" y="2744894"/>
            <a:ext cx="1566454" cy="646203"/>
          </a:xfrm>
          <a:prstGeom prst="rect">
            <a:avLst/>
          </a:prstGeom>
          <a:noFill/>
          <a:scene3d>
            <a:camera prst="orthographicFront">
              <a:rot lat="24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defTabSz="1828343"/>
            <a:r>
              <a:rPr lang="zh-CN" alt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交易所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1191622" y="3708275"/>
            <a:ext cx="2135585" cy="523092"/>
          </a:xfrm>
          <a:prstGeom prst="rect">
            <a:avLst/>
          </a:prstGeom>
          <a:noFill/>
          <a:scene3d>
            <a:camera prst="orthographicFront">
              <a:rot lat="24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defTabSz="1828343"/>
            <a:r>
              <a:rPr lang="en-US" altLang="zh-CN" sz="27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ICO</a:t>
            </a:r>
            <a:r>
              <a:rPr lang="zh-CN" altLang="en-US" sz="27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投融平台</a:t>
            </a:r>
            <a:endParaRPr lang="en-US" sz="27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001095" y="2845288"/>
            <a:ext cx="2492990" cy="646203"/>
          </a:xfrm>
          <a:prstGeom prst="rect">
            <a:avLst/>
          </a:prstGeom>
          <a:noFill/>
          <a:scene3d>
            <a:camera prst="orthographicFront">
              <a:rot lat="24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defTabSz="1828343"/>
            <a:r>
              <a:rPr lang="zh-CN" altLang="en-US" sz="3599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区</a:t>
            </a:r>
            <a:r>
              <a:rPr lang="zh-CN" altLang="en-US" sz="3599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块链电商</a:t>
            </a:r>
            <a:endParaRPr lang="en-US" sz="3599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63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433241" y="4579046"/>
            <a:ext cx="14337435" cy="7271898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2457" y="6526472"/>
            <a:ext cx="13777218" cy="26568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7195" y="7442679"/>
            <a:ext cx="1620034" cy="1096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08241" y="7529463"/>
            <a:ext cx="1377941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Ledger &amp; </a:t>
            </a:r>
          </a:p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Assets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30565" y="7442679"/>
            <a:ext cx="1620034" cy="1096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91661" y="7529463"/>
            <a:ext cx="1497846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Identity &amp; </a:t>
            </a:r>
          </a:p>
          <a:p>
            <a:pPr algn="ctr" defTabSz="1828343"/>
            <a:r>
              <a:rPr lang="en-US" altLang="zh-CN" sz="2399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Auth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4187" y="7442679"/>
            <a:ext cx="1620034" cy="1096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912115" y="7529463"/>
            <a:ext cx="1204176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Rules &amp; </a:t>
            </a:r>
          </a:p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Control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76793" y="7451605"/>
            <a:ext cx="1620034" cy="1096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47163" y="7538389"/>
            <a:ext cx="1679306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Integrations</a:t>
            </a:r>
          </a:p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&amp; Services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0191" y="9558660"/>
            <a:ext cx="13696342" cy="2101841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40601" y="9695787"/>
            <a:ext cx="300755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Distributive Ledger</a:t>
            </a:r>
          </a:p>
        </p:txBody>
      </p:sp>
      <p:cxnSp>
        <p:nvCxnSpPr>
          <p:cNvPr id="19" name="肘形连接符 18"/>
          <p:cNvCxnSpPr>
            <a:stCxn id="5" idx="2"/>
          </p:cNvCxnSpPr>
          <p:nvPr/>
        </p:nvCxnSpPr>
        <p:spPr>
          <a:xfrm rot="5400000">
            <a:off x="9170532" y="8731981"/>
            <a:ext cx="1019323" cy="634039"/>
          </a:xfrm>
          <a:prstGeom prst="bentConnector3">
            <a:avLst>
              <a:gd name="adj1" fmla="val 336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l="16606" t="74481" r="55575" b="18930"/>
          <a:stretch/>
        </p:blipFill>
        <p:spPr>
          <a:xfrm>
            <a:off x="11703216" y="10290000"/>
            <a:ext cx="4515406" cy="995161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0507887" y="6635527"/>
            <a:ext cx="283526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3999" b="1" dirty="0" smtClean="0">
                <a:solidFill>
                  <a:prstClr val="black"/>
                </a:solidFill>
                <a:latin typeface="Calibri" panose="020F0502020204030204"/>
              </a:rPr>
              <a:t>Fintech Core</a:t>
            </a:r>
            <a:endParaRPr lang="en-US" sz="3999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06029" y="2174934"/>
            <a:ext cx="15353122" cy="103057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33142" y="11790937"/>
            <a:ext cx="585057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2799" b="1" dirty="0" smtClean="0">
                <a:solidFill>
                  <a:prstClr val="black"/>
                </a:solidFill>
                <a:latin typeface="Calibri" panose="020F0502020204030204"/>
              </a:rPr>
              <a:t>IT </a:t>
            </a:r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Infrastructure </a:t>
            </a:r>
            <a:r>
              <a:rPr lang="en-US" sz="2799" dirty="0">
                <a:solidFill>
                  <a:prstClr val="black"/>
                </a:solidFill>
                <a:latin typeface="Calibri" panose="020F0502020204030204"/>
              </a:rPr>
              <a:t>(Cloud, Datacenter …)</a:t>
            </a:r>
          </a:p>
        </p:txBody>
      </p:sp>
      <p:sp>
        <p:nvSpPr>
          <p:cNvPr id="52" name="矩形 51"/>
          <p:cNvSpPr/>
          <p:nvPr/>
        </p:nvSpPr>
        <p:spPr>
          <a:xfrm>
            <a:off x="13855385" y="2781517"/>
            <a:ext cx="2344695" cy="117332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altLang="zh-CN" sz="3599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Insurance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4" name="直接连接符 53"/>
          <p:cNvCxnSpPr>
            <a:stCxn id="52" idx="2"/>
          </p:cNvCxnSpPr>
          <p:nvPr/>
        </p:nvCxnSpPr>
        <p:spPr>
          <a:xfrm flipH="1">
            <a:off x="15027732" y="3954841"/>
            <a:ext cx="1" cy="2592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2" idx="3"/>
          </p:cNvCxnSpPr>
          <p:nvPr/>
        </p:nvCxnSpPr>
        <p:spPr>
          <a:xfrm flipV="1">
            <a:off x="16218622" y="7281415"/>
            <a:ext cx="1940201" cy="2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7387061" y="2174935"/>
            <a:ext cx="5705995" cy="10305716"/>
            <a:chOff x="6666273" y="1332184"/>
            <a:chExt cx="2853741" cy="5154200"/>
          </a:xfrm>
        </p:grpSpPr>
        <p:sp>
          <p:nvSpPr>
            <p:cNvPr id="22" name="矩形 21"/>
            <p:cNvSpPr/>
            <p:nvPr/>
          </p:nvSpPr>
          <p:spPr>
            <a:xfrm>
              <a:off x="7052254" y="1362962"/>
              <a:ext cx="2254116" cy="591934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8070" y="1657053"/>
              <a:ext cx="2288300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343"/>
              <a:r>
                <a:rPr lang="en-US" altLang="zh-CN" sz="2399" dirty="0" err="1" smtClean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Digitial</a:t>
              </a:r>
              <a:r>
                <a:rPr lang="en-US" altLang="zh-CN" sz="2399" dirty="0" smtClean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 Assert PayPal </a:t>
              </a:r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Stripe Circle</a:t>
              </a:r>
              <a:endParaRPr lang="en-US" sz="23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61821" y="1332184"/>
              <a:ext cx="819925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343"/>
              <a:r>
                <a:rPr lang="en-US" altLang="zh-CN" sz="2799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Payments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052254" y="2122470"/>
              <a:ext cx="2254116" cy="591934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18070" y="2416561"/>
              <a:ext cx="2288300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343"/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Banks, SEPA, ACH, SOFORT, …</a:t>
              </a:r>
              <a:endParaRPr lang="en-US" sz="23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346672" y="2108920"/>
              <a:ext cx="1631096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343"/>
              <a:r>
                <a:rPr lang="en-US" altLang="zh-CN" sz="2799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Banks &amp; Legacy Rails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052254" y="2859258"/>
              <a:ext cx="2254116" cy="591934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18069" y="3153349"/>
              <a:ext cx="2501945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343"/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Bitcoin, Ethereum &amp; ECR20, Waves</a:t>
              </a:r>
              <a:endParaRPr lang="en-US" sz="23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490246" y="2828480"/>
              <a:ext cx="963078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343"/>
              <a:r>
                <a:rPr lang="en-US" altLang="zh-CN" sz="2799" b="1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Blockchains</a:t>
              </a:r>
              <a:endParaRPr lang="en-US" altLang="zh-CN" sz="2799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052254" y="4344180"/>
              <a:ext cx="2254116" cy="591934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18070" y="4638271"/>
              <a:ext cx="2288300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343"/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Google Auth. </a:t>
              </a:r>
              <a:r>
                <a:rPr lang="en-US" altLang="zh-CN" sz="2399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Authy</a:t>
              </a:r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</a:t>
              </a:r>
              <a:r>
                <a:rPr lang="en-US" altLang="zh-CN" sz="2399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Feedzai</a:t>
              </a:r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…</a:t>
              </a:r>
              <a:endParaRPr lang="en-US" sz="23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34785" y="4313402"/>
              <a:ext cx="1074003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343"/>
              <a:r>
                <a:rPr lang="en-US" altLang="zh-CN" sz="2799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Security, Risk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052254" y="5129737"/>
              <a:ext cx="2254116" cy="591934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018070" y="5423828"/>
              <a:ext cx="2288300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343"/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Google Analytics, </a:t>
              </a:r>
              <a:r>
                <a:rPr lang="en-US" altLang="zh-CN" sz="2399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MixPanel</a:t>
              </a:r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, …</a:t>
              </a:r>
              <a:endParaRPr lang="en-US" sz="23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86855" y="5098959"/>
              <a:ext cx="769867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343"/>
              <a:r>
                <a:rPr lang="en-US" altLang="zh-CN" sz="2799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Analytics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7052254" y="5894450"/>
              <a:ext cx="2254116" cy="591934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018070" y="6188541"/>
              <a:ext cx="2288300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343"/>
              <a:r>
                <a:rPr lang="en-US" altLang="zh-CN" sz="2399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Amazon gifts, JD.com, Alibaba, …</a:t>
              </a:r>
              <a:endParaRPr lang="en-US" sz="23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405334" y="5863672"/>
              <a:ext cx="1132913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343"/>
              <a:r>
                <a:rPr lang="en-US" altLang="zh-CN" sz="2799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Other </a:t>
              </a:r>
              <a:r>
                <a:rPr lang="en-US" altLang="zh-CN" sz="2799" b="1" dirty="0" err="1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Parners</a:t>
              </a:r>
              <a:endParaRPr lang="en-US" altLang="zh-CN" sz="2799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2254" y="3600942"/>
              <a:ext cx="2254116" cy="591934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343"/>
              <a:endParaRPr lang="en-US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18070" y="3895033"/>
              <a:ext cx="2288300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343"/>
              <a:r>
                <a:rPr lang="en-US" sz="2399" dirty="0" err="1">
                  <a:solidFill>
                    <a:prstClr val="black"/>
                  </a:solidFill>
                  <a:latin typeface="Calibri" panose="020F0502020204030204"/>
                </a:rPr>
                <a:t>Onfido</a:t>
              </a:r>
              <a:r>
                <a:rPr lang="en-US" sz="2399" dirty="0">
                  <a:solidFill>
                    <a:prstClr val="black"/>
                  </a:solidFill>
                  <a:latin typeface="Calibri" panose="020F0502020204030204"/>
                </a:rPr>
                <a:t>, </a:t>
              </a:r>
              <a:r>
                <a:rPr lang="en-US" sz="2399" dirty="0" err="1">
                  <a:solidFill>
                    <a:prstClr val="black"/>
                  </a:solidFill>
                  <a:latin typeface="Calibri" panose="020F0502020204030204"/>
                </a:rPr>
                <a:t>IdentityMind</a:t>
              </a:r>
              <a:r>
                <a:rPr lang="en-US" sz="2399" dirty="0">
                  <a:solidFill>
                    <a:prstClr val="black"/>
                  </a:solidFill>
                  <a:latin typeface="Calibri" panose="020F0502020204030204"/>
                </a:rPr>
                <a:t>, </a:t>
              </a:r>
              <a:r>
                <a:rPr lang="en-US" sz="2399" dirty="0" err="1">
                  <a:solidFill>
                    <a:prstClr val="black"/>
                  </a:solidFill>
                  <a:latin typeface="Calibri" panose="020F0502020204030204"/>
                </a:rPr>
                <a:t>Jumio</a:t>
              </a:r>
              <a:r>
                <a:rPr lang="en-US" sz="2399" dirty="0">
                  <a:solidFill>
                    <a:prstClr val="black"/>
                  </a:solidFill>
                  <a:latin typeface="Calibri" panose="020F0502020204030204"/>
                </a:rPr>
                <a:t>, …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220835" y="3578312"/>
              <a:ext cx="1882768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343"/>
              <a:r>
                <a:rPr lang="en-US" altLang="zh-CN" sz="2799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Compliance, KYC &amp; AML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691910" y="1630075"/>
              <a:ext cx="0" cy="4573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691910" y="1630075"/>
              <a:ext cx="360344" cy="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691910" y="2416561"/>
              <a:ext cx="360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28" idx="1"/>
            </p:cNvCxnSpPr>
            <p:nvPr/>
          </p:nvCxnSpPr>
          <p:spPr>
            <a:xfrm>
              <a:off x="6691910" y="3153349"/>
              <a:ext cx="360344" cy="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endCxn id="31" idx="1"/>
            </p:cNvCxnSpPr>
            <p:nvPr/>
          </p:nvCxnSpPr>
          <p:spPr>
            <a:xfrm>
              <a:off x="6674818" y="4638271"/>
              <a:ext cx="377436" cy="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666273" y="5432640"/>
              <a:ext cx="3859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endCxn id="37" idx="1"/>
            </p:cNvCxnSpPr>
            <p:nvPr/>
          </p:nvCxnSpPr>
          <p:spPr>
            <a:xfrm>
              <a:off x="6709003" y="6188541"/>
              <a:ext cx="343251" cy="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905665" y="6730972"/>
            <a:ext cx="3035683" cy="106293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926411" y="7988431"/>
            <a:ext cx="2344307" cy="990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5678" y="8228608"/>
            <a:ext cx="201394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schemeClr val="tx1">
                    <a:lumMod val="50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Trading Engine</a:t>
            </a:r>
            <a:endParaRPr lang="en-US" sz="23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533504" y="7988431"/>
            <a:ext cx="2344307" cy="990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71978" y="8228608"/>
            <a:ext cx="240207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schemeClr val="tx1">
                    <a:lumMod val="50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Clearing Engine</a:t>
            </a:r>
            <a:endParaRPr lang="en-US" sz="23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14563" y="2826351"/>
            <a:ext cx="2125814" cy="117332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altLang="zh-CN" sz="35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Digital Asset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879210" y="2826349"/>
            <a:ext cx="2734682" cy="117332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altLang="zh-CN" sz="35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Digital Exchange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856144" y="5320127"/>
            <a:ext cx="3985924" cy="7432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altLang="zh-CN" sz="3599" dirty="0" smtClean="0">
                <a:solidFill>
                  <a:prstClr val="white"/>
                </a:solidFill>
                <a:latin typeface="Calibri" panose="020F0502020204030204"/>
              </a:rPr>
              <a:t>Value Engine</a:t>
            </a:r>
            <a:endParaRPr lang="en-US" sz="35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747891" y="10409316"/>
            <a:ext cx="1453503" cy="78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828323" y="10523846"/>
            <a:ext cx="141134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Ethereum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828562" y="9834548"/>
            <a:ext cx="1620034" cy="78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771334" y="9949078"/>
            <a:ext cx="168667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2399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Other Chain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41428" y="10409316"/>
            <a:ext cx="1936220" cy="78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91442" y="10523846"/>
            <a:ext cx="182511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2399" dirty="0" err="1">
                <a:solidFill>
                  <a:prstClr val="black"/>
                </a:solidFill>
                <a:latin typeface="Calibri" panose="020F0502020204030204"/>
              </a:rPr>
              <a:t>Corda</a:t>
            </a:r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/Ripple</a:t>
            </a:r>
          </a:p>
        </p:txBody>
      </p:sp>
      <p:sp>
        <p:nvSpPr>
          <p:cNvPr id="82" name="矩形 81"/>
          <p:cNvSpPr/>
          <p:nvPr/>
        </p:nvSpPr>
        <p:spPr>
          <a:xfrm>
            <a:off x="2911268" y="9809303"/>
            <a:ext cx="1777205" cy="78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21441" y="9923832"/>
            <a:ext cx="186621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Mutual Chain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146886" y="2851849"/>
            <a:ext cx="2247165" cy="117332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altLang="zh-CN" sz="35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Token Issue/Dist.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73024" y="2779206"/>
            <a:ext cx="2262151" cy="117332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altLang="zh-CN" sz="3599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ICO</a:t>
            </a:r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0" name="肘形连接符 99"/>
          <p:cNvCxnSpPr>
            <a:stCxn id="53" idx="3"/>
          </p:cNvCxnSpPr>
          <p:nvPr/>
        </p:nvCxnSpPr>
        <p:spPr>
          <a:xfrm>
            <a:off x="7941348" y="7262441"/>
            <a:ext cx="313933" cy="247038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6750311" y="4025173"/>
            <a:ext cx="72459" cy="553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53" idx="1"/>
          </p:cNvCxnSpPr>
          <p:nvPr/>
        </p:nvCxnSpPr>
        <p:spPr>
          <a:xfrm rot="10800000" flipV="1">
            <a:off x="4012653" y="7262440"/>
            <a:ext cx="893013" cy="247038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075842" y="6773736"/>
            <a:ext cx="2598083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2399" dirty="0" err="1" smtClean="0">
                <a:solidFill>
                  <a:schemeClr val="tx1">
                    <a:lumMod val="50000"/>
                  </a:schemeClr>
                </a:solidFill>
                <a:latin typeface="Calibri" panose="020F0502020204030204"/>
              </a:rPr>
              <a:t>MutualChain</a:t>
            </a:r>
            <a:endParaRPr lang="en-US" sz="23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  <a:p>
            <a:pPr algn="ctr" defTabSz="1828343"/>
            <a:r>
              <a:rPr lang="en-US" sz="2399" dirty="0" err="1">
                <a:solidFill>
                  <a:schemeClr val="tx1">
                    <a:lumMod val="50000"/>
                  </a:schemeClr>
                </a:solidFill>
                <a:latin typeface="Calibri" panose="020F0502020204030204"/>
              </a:rPr>
              <a:t>InterChain</a:t>
            </a:r>
            <a:r>
              <a:rPr lang="en-US" sz="2399" dirty="0">
                <a:solidFill>
                  <a:schemeClr val="tx1">
                    <a:lumMod val="50000"/>
                  </a:schemeClr>
                </a:solidFill>
                <a:latin typeface="Calibri" panose="020F0502020204030204"/>
              </a:rPr>
              <a:t> Protocol</a:t>
            </a:r>
          </a:p>
        </p:txBody>
      </p:sp>
      <p:sp>
        <p:nvSpPr>
          <p:cNvPr id="112" name="矩形 111"/>
          <p:cNvSpPr/>
          <p:nvPr/>
        </p:nvSpPr>
        <p:spPr>
          <a:xfrm>
            <a:off x="2720192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2662457" y="5907010"/>
            <a:ext cx="1199366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Chain#1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64740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116" name="矩形 115"/>
          <p:cNvSpPr/>
          <p:nvPr/>
        </p:nvSpPr>
        <p:spPr>
          <a:xfrm>
            <a:off x="3809291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117" name="矩形 116"/>
          <p:cNvSpPr/>
          <p:nvPr/>
        </p:nvSpPr>
        <p:spPr>
          <a:xfrm>
            <a:off x="4375905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118" name="矩形 117"/>
          <p:cNvSpPr/>
          <p:nvPr/>
        </p:nvSpPr>
        <p:spPr>
          <a:xfrm>
            <a:off x="4920453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119" name="矩形 118"/>
          <p:cNvSpPr/>
          <p:nvPr/>
        </p:nvSpPr>
        <p:spPr>
          <a:xfrm>
            <a:off x="5465003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120" name="矩形 119"/>
          <p:cNvSpPr/>
          <p:nvPr/>
        </p:nvSpPr>
        <p:spPr>
          <a:xfrm>
            <a:off x="6042155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121" name="矩形 120"/>
          <p:cNvSpPr/>
          <p:nvPr/>
        </p:nvSpPr>
        <p:spPr>
          <a:xfrm>
            <a:off x="6586703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8</a:t>
            </a:r>
          </a:p>
        </p:txBody>
      </p:sp>
      <p:sp>
        <p:nvSpPr>
          <p:cNvPr id="122" name="矩形 121"/>
          <p:cNvSpPr/>
          <p:nvPr/>
        </p:nvSpPr>
        <p:spPr>
          <a:xfrm>
            <a:off x="7131253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9</a:t>
            </a:r>
          </a:p>
        </p:txBody>
      </p:sp>
      <p:sp>
        <p:nvSpPr>
          <p:cNvPr id="123" name="矩形 122"/>
          <p:cNvSpPr/>
          <p:nvPr/>
        </p:nvSpPr>
        <p:spPr>
          <a:xfrm>
            <a:off x="7697868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r>
              <a:rPr lang="en-US" sz="3599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sp>
        <p:nvSpPr>
          <p:cNvPr id="124" name="矩形 123"/>
          <p:cNvSpPr/>
          <p:nvPr/>
        </p:nvSpPr>
        <p:spPr>
          <a:xfrm>
            <a:off x="8242416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786966" y="5462094"/>
            <a:ext cx="557413" cy="459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868748" y="5906990"/>
            <a:ext cx="191110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#2 #3 #4 #5 …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411996" y="10407646"/>
            <a:ext cx="1187787" cy="78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400335" y="10522176"/>
            <a:ext cx="130385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altLang="zh-CN" sz="2399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Bitcoin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直接连接符 135"/>
          <p:cNvCxnSpPr>
            <a:stCxn id="85" idx="2"/>
          </p:cNvCxnSpPr>
          <p:nvPr/>
        </p:nvCxnSpPr>
        <p:spPr>
          <a:xfrm flipH="1">
            <a:off x="6759512" y="3952529"/>
            <a:ext cx="5444588" cy="6265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71" idx="2"/>
          </p:cNvCxnSpPr>
          <p:nvPr/>
        </p:nvCxnSpPr>
        <p:spPr>
          <a:xfrm flipH="1">
            <a:off x="6865408" y="3999673"/>
            <a:ext cx="2381144" cy="553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endCxn id="69" idx="2"/>
          </p:cNvCxnSpPr>
          <p:nvPr/>
        </p:nvCxnSpPr>
        <p:spPr>
          <a:xfrm flipH="1" flipV="1">
            <a:off x="3477470" y="3999675"/>
            <a:ext cx="3340966" cy="601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8378950" y="4556295"/>
            <a:ext cx="5591210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3999" b="1" dirty="0" smtClean="0">
                <a:solidFill>
                  <a:prstClr val="black"/>
                </a:solidFill>
                <a:latin typeface="Calibri" panose="020F0502020204030204"/>
              </a:rPr>
              <a:t>Mutual Chain Framework</a:t>
            </a:r>
            <a:endParaRPr lang="en-US" sz="3999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717783" y="4306387"/>
            <a:ext cx="2344307" cy="7432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937" y="4289358"/>
            <a:ext cx="1866217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2399" dirty="0" smtClean="0">
                <a:solidFill>
                  <a:schemeClr val="bg1"/>
                </a:solidFill>
                <a:latin typeface="Calibri" panose="020F0502020204030204"/>
              </a:rPr>
              <a:t>Mutual </a:t>
            </a:r>
            <a:r>
              <a:rPr lang="en-US" sz="2399" dirty="0" err="1" smtClean="0">
                <a:solidFill>
                  <a:schemeClr val="bg1"/>
                </a:solidFill>
                <a:latin typeface="Calibri" panose="020F0502020204030204"/>
              </a:rPr>
              <a:t>Chian</a:t>
            </a:r>
            <a:endParaRPr lang="en-US" sz="2399" dirty="0">
              <a:solidFill>
                <a:schemeClr val="bg1"/>
              </a:solidFill>
              <a:latin typeface="Calibri" panose="020F0502020204030204"/>
            </a:endParaRPr>
          </a:p>
          <a:p>
            <a:pPr algn="ctr" defTabSz="1828343"/>
            <a:r>
              <a:rPr lang="en-US" sz="2399" dirty="0" smtClean="0">
                <a:solidFill>
                  <a:schemeClr val="bg1"/>
                </a:solidFill>
                <a:latin typeface="Calibri" panose="020F0502020204030204"/>
              </a:rPr>
              <a:t>Portal</a:t>
            </a:r>
            <a:endParaRPr lang="en-US" sz="2399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25400" y="6793002"/>
            <a:ext cx="1591790" cy="990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900303" y="6843480"/>
            <a:ext cx="1564972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altLang="zh-CN" sz="2399" dirty="0" smtClean="0">
                <a:solidFill>
                  <a:schemeClr val="tx1">
                    <a:lumMod val="50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Data</a:t>
            </a:r>
          </a:p>
          <a:p>
            <a:pPr algn="ctr" defTabSz="1828343"/>
            <a:r>
              <a:rPr lang="en-US" altLang="zh-CN" sz="2399" dirty="0" smtClean="0">
                <a:solidFill>
                  <a:schemeClr val="tx1">
                    <a:lumMod val="50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Engine</a:t>
            </a:r>
            <a:endParaRPr lang="en-US" sz="2399" dirty="0">
              <a:solidFill>
                <a:schemeClr val="tx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828562" y="10724240"/>
            <a:ext cx="1620034" cy="78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020663" y="10838770"/>
            <a:ext cx="118801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Monero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911268" y="10698995"/>
            <a:ext cx="1777205" cy="78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43"/>
            <a:endParaRPr lang="en-US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3417413" y="10813524"/>
            <a:ext cx="8742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Circle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 flipH="1">
            <a:off x="9344379" y="5691757"/>
            <a:ext cx="251176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8" b="19418"/>
          <a:stretch>
            <a:fillRect/>
          </a:stretch>
        </p:blipFill>
        <p:spPr>
          <a:xfrm>
            <a:off x="10121" y="3795157"/>
            <a:ext cx="24377655" cy="9906001"/>
          </a:xfrm>
        </p:spPr>
      </p:pic>
      <p:sp>
        <p:nvSpPr>
          <p:cNvPr id="5" name="Rectangle 4"/>
          <p:cNvSpPr/>
          <p:nvPr/>
        </p:nvSpPr>
        <p:spPr>
          <a:xfrm>
            <a:off x="-5643" y="3784597"/>
            <a:ext cx="24377650" cy="9931403"/>
          </a:xfrm>
          <a:prstGeom prst="rect">
            <a:avLst/>
          </a:prstGeom>
          <a:solidFill>
            <a:srgbClr val="19232E">
              <a:alpha val="7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57694" y="1937658"/>
            <a:ext cx="20934363" cy="7707086"/>
            <a:chOff x="5988388" y="483017"/>
            <a:chExt cx="12359700" cy="2429561"/>
          </a:xfrm>
        </p:grpSpPr>
        <p:sp>
          <p:nvSpPr>
            <p:cNvPr id="42" name="TextBox 41"/>
            <p:cNvSpPr txBox="1"/>
            <p:nvPr/>
          </p:nvSpPr>
          <p:spPr>
            <a:xfrm>
              <a:off x="5988388" y="483017"/>
              <a:ext cx="12359700" cy="924268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Mutual Chain Technologies</a:t>
              </a:r>
              <a:endParaRPr lang="id-ID" sz="8800" b="1" dirty="0" smtClean="0"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60904" y="2683121"/>
              <a:ext cx="3361880" cy="29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Open Sans Light"/>
              </a:endParaRPr>
            </a:p>
          </p:txBody>
        </p:sp>
        <p:sp>
          <p:nvSpPr>
            <p:cNvPr id="44" name="Subtitle 2"/>
            <p:cNvSpPr txBox="1">
              <a:spLocks/>
            </p:cNvSpPr>
            <p:nvPr/>
          </p:nvSpPr>
          <p:spPr>
            <a:xfrm>
              <a:off x="6408533" y="1993210"/>
              <a:ext cx="11655185" cy="919368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600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THANKS</a:t>
              </a:r>
              <a:endParaRPr lang="en-US" sz="9600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2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自定义 2">
      <a:majorFont>
        <a:latin typeface="微软雅黑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15439</TotalTime>
  <Words>304</Words>
  <Application>Microsoft Office PowerPoint</Application>
  <PresentationFormat>自定义</PresentationFormat>
  <Paragraphs>104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Aparajita</vt:lpstr>
      <vt:lpstr>等线</vt:lpstr>
      <vt:lpstr>等线 Light</vt:lpstr>
      <vt:lpstr>Lato</vt:lpstr>
      <vt:lpstr>微软雅黑</vt:lpstr>
      <vt:lpstr>Open Sans Light</vt:lpstr>
      <vt:lpstr>微软雅黑 Light</vt:lpstr>
      <vt:lpstr>Arial</vt:lpstr>
      <vt:lpstr>Calibri</vt:lpstr>
      <vt:lpstr>Calibri Light</vt:lpstr>
      <vt:lpstr>Default Theme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Wenyan Qin</dc:creator>
  <cp:lastModifiedBy>qwy</cp:lastModifiedBy>
  <cp:revision>2651</cp:revision>
  <dcterms:created xsi:type="dcterms:W3CDTF">2014-11-12T21:47:38Z</dcterms:created>
  <dcterms:modified xsi:type="dcterms:W3CDTF">2017-07-24T01:46:22Z</dcterms:modified>
</cp:coreProperties>
</file>