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23"/>
  </p:notesMasterIdLst>
  <p:sldIdLst>
    <p:sldId id="266" r:id="rId5"/>
    <p:sldId id="267" r:id="rId6"/>
    <p:sldId id="256" r:id="rId7"/>
    <p:sldId id="258" r:id="rId8"/>
    <p:sldId id="259" r:id="rId9"/>
    <p:sldId id="261" r:id="rId10"/>
    <p:sldId id="260" r:id="rId11"/>
    <p:sldId id="262" r:id="rId12"/>
    <p:sldId id="263" r:id="rId13"/>
    <p:sldId id="264" r:id="rId14"/>
    <p:sldId id="265" r:id="rId15"/>
    <p:sldId id="268" r:id="rId16"/>
    <p:sldId id="269" r:id="rId17"/>
    <p:sldId id="270" r:id="rId18"/>
    <p:sldId id="271" r:id="rId19"/>
    <p:sldId id="272"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3486F-3C3D-4CCD-9401-0FF4DE6492BA}" type="datetimeFigureOut">
              <a:rPr lang="en-US" smtClean="0"/>
              <a:t>7/29/2017</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E7D928-F707-4AD1-AE67-1FB8A4B92470}" type="slidenum">
              <a:rPr lang="en-US" smtClean="0"/>
              <a:t>‹#›</a:t>
            </a:fld>
            <a:endParaRPr lang="en-US"/>
          </a:p>
        </p:txBody>
      </p:sp>
    </p:spTree>
    <p:extLst>
      <p:ext uri="{BB962C8B-B14F-4D97-AF65-F5344CB8AC3E}">
        <p14:creationId xmlns:p14="http://schemas.microsoft.com/office/powerpoint/2010/main" val="369209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“BEFORE” picture representing</a:t>
            </a:r>
            <a:r>
              <a:rPr lang="en-US" baseline="0" dirty="0"/>
              <a:t> the “status quo” for business networks.</a:t>
            </a:r>
          </a:p>
          <a:p>
            <a:pPr marL="228600" indent="-228600">
              <a:buFont typeface="+mj-lt"/>
              <a:buAutoNum type="arabicPeriod"/>
            </a:pPr>
            <a:endParaRPr lang="en-US" baseline="0" dirty="0"/>
          </a:p>
          <a:p>
            <a:pPr marL="228600" indent="-228600">
              <a:buFont typeface="+mj-lt"/>
              <a:buAutoNum type="arabicPeriod"/>
            </a:pPr>
            <a:r>
              <a:rPr lang="en-US" baseline="0" dirty="0"/>
              <a:t>Each participant keeps their own ledger(s) which are updated to represent business transactions as they occur.</a:t>
            </a:r>
          </a:p>
          <a:p>
            <a:pPr marL="228600" indent="-228600">
              <a:buFont typeface="+mj-lt"/>
              <a:buAutoNum type="arabicPeriod"/>
            </a:pPr>
            <a:endParaRPr lang="en-US" baseline="0" dirty="0"/>
          </a:p>
          <a:p>
            <a:pPr marL="228600" indent="-228600">
              <a:buFont typeface="+mj-lt"/>
              <a:buAutoNum type="arabicPeriod"/>
            </a:pPr>
            <a:r>
              <a:rPr lang="en-US" baseline="0" dirty="0"/>
              <a:t>This is EXPENSIVE due to duplication of effort and intermediaries adding margin for services.</a:t>
            </a:r>
          </a:p>
          <a:p>
            <a:pPr marL="228600" indent="-228600">
              <a:buFont typeface="+mj-lt"/>
              <a:buAutoNum type="arabicPeriod"/>
            </a:pPr>
            <a:endParaRPr lang="en-US" baseline="0" dirty="0"/>
          </a:p>
          <a:p>
            <a:pPr marL="228600" indent="-228600">
              <a:buFont typeface="+mj-lt"/>
              <a:buAutoNum type="arabicPeriod"/>
            </a:pPr>
            <a:r>
              <a:rPr lang="en-US" baseline="0" dirty="0"/>
              <a:t>It is clearly INEFFICIENT, as the business conditions – the contract – is duplicated by every network participant</a:t>
            </a:r>
          </a:p>
          <a:p>
            <a:pPr marL="228600" indent="-228600">
              <a:buFont typeface="+mj-lt"/>
              <a:buAutoNum type="arabicPeriod"/>
            </a:pPr>
            <a:endParaRPr lang="en-US" baseline="0" dirty="0"/>
          </a:p>
          <a:p>
            <a:pPr marL="228600" indent="-228600">
              <a:buFont typeface="+mj-lt"/>
              <a:buAutoNum type="arabicPeriod"/>
            </a:pPr>
            <a:r>
              <a:rPr lang="en-US" baseline="0" dirty="0"/>
              <a:t>It is also VULNERABLE because if a central system(e.g. Bank) is compromised due to an incidents this affects the whole business network.  Incidents can include fraud, cyber attack or a simple mistake. </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13</a:t>
            </a:fld>
            <a:endParaRPr lang="en-US"/>
          </a:p>
        </p:txBody>
      </p:sp>
    </p:spTree>
    <p:extLst>
      <p:ext uri="{BB962C8B-B14F-4D97-AF65-F5344CB8AC3E}">
        <p14:creationId xmlns:p14="http://schemas.microsoft.com/office/powerpoint/2010/main" val="909068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“BEFORE” picture representing</a:t>
            </a:r>
            <a:r>
              <a:rPr lang="en-US" baseline="0" dirty="0"/>
              <a:t> the “status quo” for business networks.</a:t>
            </a:r>
          </a:p>
          <a:p>
            <a:pPr marL="228600" indent="-228600">
              <a:buFont typeface="+mj-lt"/>
              <a:buAutoNum type="arabicPeriod"/>
            </a:pPr>
            <a:endParaRPr lang="en-US" baseline="0" dirty="0"/>
          </a:p>
          <a:p>
            <a:pPr marL="228600" indent="-228600">
              <a:buFont typeface="+mj-lt"/>
              <a:buAutoNum type="arabicPeriod"/>
            </a:pPr>
            <a:r>
              <a:rPr lang="en-US" baseline="0" dirty="0"/>
              <a:t>Each participant keeps their own ledger(s) which are updated to represent business transactions as they occur.</a:t>
            </a:r>
          </a:p>
          <a:p>
            <a:pPr marL="228600" indent="-228600">
              <a:buFont typeface="+mj-lt"/>
              <a:buAutoNum type="arabicPeriod"/>
            </a:pPr>
            <a:endParaRPr lang="en-US" baseline="0" dirty="0"/>
          </a:p>
          <a:p>
            <a:pPr marL="228600" indent="-228600">
              <a:buFont typeface="+mj-lt"/>
              <a:buAutoNum type="arabicPeriod"/>
            </a:pPr>
            <a:r>
              <a:rPr lang="en-US" baseline="0" dirty="0"/>
              <a:t>This is EXPENSIVE due to duplication of effort and intermediaries adding margin for services.</a:t>
            </a:r>
          </a:p>
          <a:p>
            <a:pPr marL="228600" indent="-228600">
              <a:buFont typeface="+mj-lt"/>
              <a:buAutoNum type="arabicPeriod"/>
            </a:pPr>
            <a:endParaRPr lang="en-US" baseline="0" dirty="0"/>
          </a:p>
          <a:p>
            <a:pPr marL="228600" indent="-228600">
              <a:buFont typeface="+mj-lt"/>
              <a:buAutoNum type="arabicPeriod"/>
            </a:pPr>
            <a:r>
              <a:rPr lang="en-US" baseline="0" dirty="0"/>
              <a:t>It is clearly INEFFICIENT, as the business conditions – the contract – is duplicated by every network participant</a:t>
            </a:r>
          </a:p>
          <a:p>
            <a:pPr marL="228600" indent="-228600">
              <a:buFont typeface="+mj-lt"/>
              <a:buAutoNum type="arabicPeriod"/>
            </a:pPr>
            <a:endParaRPr lang="en-US" baseline="0" dirty="0"/>
          </a:p>
          <a:p>
            <a:pPr marL="228600" indent="-228600">
              <a:buFont typeface="+mj-lt"/>
              <a:buAutoNum type="arabicPeriod"/>
            </a:pPr>
            <a:r>
              <a:rPr lang="en-US" baseline="0" dirty="0"/>
              <a:t>It is also VULNERABLE because if a central system(e.g. Bank) is compromised due to an incidents this affects the whole business network.  Incidents can include fraud, cyber attack or a simple mistake. </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14</a:t>
            </a:fld>
            <a:endParaRPr lang="en-US"/>
          </a:p>
        </p:txBody>
      </p:sp>
    </p:spTree>
    <p:extLst>
      <p:ext uri="{BB962C8B-B14F-4D97-AF65-F5344CB8AC3E}">
        <p14:creationId xmlns:p14="http://schemas.microsoft.com/office/powerpoint/2010/main" val="2635335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The novel Blockchain architecture give participants the ability to share a ledger which is updated every time a transaction occurs through peer to peer replication.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Cryptography is used to ensure that network participants see only the parts of the ledger that are relevant to them, and that transactions are secure, authenticated and verifiable.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Blockchain also allows the contract for asset transfer to be embedded in the transaction database determining the conditions under</a:t>
            </a:r>
            <a:r>
              <a:rPr lang="en-US" baseline="0" dirty="0"/>
              <a:t> which</a:t>
            </a:r>
            <a:r>
              <a:rPr lang="en-US" dirty="0"/>
              <a:t> the transaction</a:t>
            </a:r>
            <a:r>
              <a:rPr lang="en-US" baseline="0" dirty="0"/>
              <a:t> can occur.</a:t>
            </a:r>
            <a:r>
              <a:rPr lang="en-US" dirty="0"/>
              <a:t>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Network participants agree how transactions are verified through consensus or similar mechanisms.  Government oversight, compliance &amp; audit can be part of the same network.</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Participants SAME</a:t>
            </a:r>
            <a:r>
              <a:rPr lang="en-US" baseline="0" dirty="0"/>
              <a:t> AS BEFORE – this is not a disintermediation play</a:t>
            </a: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CONSENSUS– means all participants agree that a transaction is valid</a:t>
            </a: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a:t>PROVENANCE– means participants</a:t>
            </a:r>
            <a:r>
              <a:rPr lang="en-US" baseline="0" dirty="0"/>
              <a:t> know where the asset came from and how it’s ownership has changed over time</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baseline="0"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IMMUTABILITY– means no participant can tamper with a transaction once it’s agreed. If a transaction was in error then a NEW transaction must be used to reverse the error, with both visible</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baseline="0"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FINALITY– means that there is ONE place to determine the ownership of an asset or completion of a transaction.  This is the role of the SHARED LEDGER.</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15</a:t>
            </a:fld>
            <a:endParaRPr lang="en-US"/>
          </a:p>
        </p:txBody>
      </p:sp>
    </p:spTree>
    <p:extLst>
      <p:ext uri="{BB962C8B-B14F-4D97-AF65-F5344CB8AC3E}">
        <p14:creationId xmlns:p14="http://schemas.microsoft.com/office/powerpoint/2010/main" val="3123207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66DE88-231C-4D4D-B914-E1E40628D2A9}" type="slidenum">
              <a:rPr lang="en-US" smtClean="0"/>
              <a:t>16</a:t>
            </a:fld>
            <a:endParaRPr lang="en-US"/>
          </a:p>
        </p:txBody>
      </p:sp>
    </p:spTree>
    <p:extLst>
      <p:ext uri="{BB962C8B-B14F-4D97-AF65-F5344CB8AC3E}">
        <p14:creationId xmlns:p14="http://schemas.microsoft.com/office/powerpoint/2010/main" val="3089245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This is the “BEFORE” picture representing</a:t>
            </a:r>
            <a:r>
              <a:rPr lang="en-US" baseline="0" dirty="0"/>
              <a:t> the “status quo” for business networks.</a:t>
            </a:r>
          </a:p>
          <a:p>
            <a:pPr marL="228600" indent="-228600">
              <a:buFont typeface="+mj-lt"/>
              <a:buAutoNum type="arabicPeriod"/>
            </a:pPr>
            <a:endParaRPr lang="en-US" baseline="0" dirty="0"/>
          </a:p>
          <a:p>
            <a:pPr marL="228600" indent="-228600">
              <a:buFont typeface="+mj-lt"/>
              <a:buAutoNum type="arabicPeriod"/>
            </a:pPr>
            <a:r>
              <a:rPr lang="en-US" baseline="0" dirty="0"/>
              <a:t>Each participant keeps their own ledger(s) which are updated to represent business transactions as they occur.</a:t>
            </a:r>
          </a:p>
          <a:p>
            <a:pPr marL="228600" indent="-228600">
              <a:buFont typeface="+mj-lt"/>
              <a:buAutoNum type="arabicPeriod"/>
            </a:pPr>
            <a:endParaRPr lang="en-US" baseline="0" dirty="0"/>
          </a:p>
          <a:p>
            <a:pPr marL="228600" indent="-228600">
              <a:buFont typeface="+mj-lt"/>
              <a:buAutoNum type="arabicPeriod"/>
            </a:pPr>
            <a:r>
              <a:rPr lang="en-US" baseline="0" dirty="0"/>
              <a:t>This is EXPENSIVE due to duplication of effort and intermediaries adding margin for services.</a:t>
            </a:r>
          </a:p>
          <a:p>
            <a:pPr marL="228600" indent="-228600">
              <a:buFont typeface="+mj-lt"/>
              <a:buAutoNum type="arabicPeriod"/>
            </a:pPr>
            <a:endParaRPr lang="en-US" baseline="0" dirty="0"/>
          </a:p>
          <a:p>
            <a:pPr marL="228600" indent="-228600">
              <a:buFont typeface="+mj-lt"/>
              <a:buAutoNum type="arabicPeriod"/>
            </a:pPr>
            <a:r>
              <a:rPr lang="en-US" baseline="0" dirty="0"/>
              <a:t>It is clearly INEFFICIENT, as the business conditions – the contract – is duplicated by every network participant</a:t>
            </a:r>
          </a:p>
          <a:p>
            <a:pPr marL="228600" indent="-228600">
              <a:buFont typeface="+mj-lt"/>
              <a:buAutoNum type="arabicPeriod"/>
            </a:pPr>
            <a:endParaRPr lang="en-US" baseline="0" dirty="0"/>
          </a:p>
          <a:p>
            <a:pPr marL="228600" indent="-228600">
              <a:buFont typeface="+mj-lt"/>
              <a:buAutoNum type="arabicPeriod"/>
            </a:pPr>
            <a:r>
              <a:rPr lang="en-US" baseline="0" dirty="0"/>
              <a:t>It is also VULNERABLE because if a central system(e.g. Bank) is compromised due to an incidents this affects the whole business network.  Incidents can include fraud, cyber attack or a simple mistake. </a:t>
            </a:r>
            <a:endParaRPr lang="en-US" dirty="0"/>
          </a:p>
        </p:txBody>
      </p:sp>
      <p:sp>
        <p:nvSpPr>
          <p:cNvPr id="4" name="Slide Number Placeholder 3"/>
          <p:cNvSpPr>
            <a:spLocks noGrp="1"/>
          </p:cNvSpPr>
          <p:nvPr>
            <p:ph type="sldNum" sz="quarter" idx="10"/>
          </p:nvPr>
        </p:nvSpPr>
        <p:spPr/>
        <p:txBody>
          <a:bodyPr/>
          <a:lstStyle/>
          <a:p>
            <a:fld id="{45C8F735-2258-884A-BAD8-BB4BE87DECB7}" type="slidenum">
              <a:rPr lang="en-US" smtClean="0"/>
              <a:pPr/>
              <a:t>17</a:t>
            </a:fld>
            <a:endParaRPr lang="en-US"/>
          </a:p>
        </p:txBody>
      </p:sp>
    </p:spTree>
    <p:extLst>
      <p:ext uri="{BB962C8B-B14F-4D97-AF65-F5344CB8AC3E}">
        <p14:creationId xmlns:p14="http://schemas.microsoft.com/office/powerpoint/2010/main" val="3580531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7/29/2017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265857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7/29/2017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269933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7/29/2017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421397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5999"/>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086" indent="0" algn="ctr">
              <a:buNone/>
              <a:defRPr sz="2000"/>
            </a:lvl2pPr>
            <a:lvl3pPr marL="914172" indent="0" algn="ctr">
              <a:buNone/>
              <a:defRPr sz="1800"/>
            </a:lvl3pPr>
            <a:lvl4pPr marL="1371257" indent="0" algn="ctr">
              <a:buNone/>
              <a:defRPr sz="1600"/>
            </a:lvl4pPr>
            <a:lvl5pPr marL="1828343" indent="0" algn="ctr">
              <a:buNone/>
              <a:defRPr sz="1600"/>
            </a:lvl5pPr>
            <a:lvl6pPr marL="2285429" indent="0" algn="ctr">
              <a:buNone/>
              <a:defRPr sz="1600"/>
            </a:lvl6pPr>
            <a:lvl7pPr marL="2742514" indent="0" algn="ctr">
              <a:buNone/>
              <a:defRPr sz="1600"/>
            </a:lvl7pPr>
            <a:lvl8pPr marL="3199600" indent="0" algn="ctr">
              <a:buNone/>
              <a:defRPr sz="1600"/>
            </a:lvl8pPr>
            <a:lvl9pPr marL="3656686"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7/29/2017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521546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7/29/2017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929472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9"/>
            <a:ext cx="10515600" cy="2852737"/>
          </a:xfrm>
        </p:spPr>
        <p:txBody>
          <a:bodyPr anchor="b"/>
          <a:lstStyle>
            <a:lvl1pPr>
              <a:defRPr sz="5999"/>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086" indent="0">
              <a:buNone/>
              <a:defRPr sz="2000">
                <a:solidFill>
                  <a:schemeClr val="tx1">
                    <a:tint val="75000"/>
                  </a:schemeClr>
                </a:solidFill>
              </a:defRPr>
            </a:lvl2pPr>
            <a:lvl3pPr marL="914172" indent="0">
              <a:buNone/>
              <a:defRPr sz="1800">
                <a:solidFill>
                  <a:schemeClr val="tx1">
                    <a:tint val="75000"/>
                  </a:schemeClr>
                </a:solidFill>
              </a:defRPr>
            </a:lvl3pPr>
            <a:lvl4pPr marL="1371257" indent="0">
              <a:buNone/>
              <a:defRPr sz="1600">
                <a:solidFill>
                  <a:schemeClr val="tx1">
                    <a:tint val="75000"/>
                  </a:schemeClr>
                </a:solidFill>
              </a:defRPr>
            </a:lvl4pPr>
            <a:lvl5pPr marL="1828343" indent="0">
              <a:buNone/>
              <a:defRPr sz="1600">
                <a:solidFill>
                  <a:schemeClr val="tx1">
                    <a:tint val="75000"/>
                  </a:schemeClr>
                </a:solidFill>
              </a:defRPr>
            </a:lvl5pPr>
            <a:lvl6pPr marL="2285429" indent="0">
              <a:buNone/>
              <a:defRPr sz="1600">
                <a:solidFill>
                  <a:schemeClr val="tx1">
                    <a:tint val="75000"/>
                  </a:schemeClr>
                </a:solidFill>
              </a:defRPr>
            </a:lvl6pPr>
            <a:lvl7pPr marL="2742514" indent="0">
              <a:buNone/>
              <a:defRPr sz="1600">
                <a:solidFill>
                  <a:schemeClr val="tx1">
                    <a:tint val="75000"/>
                  </a:schemeClr>
                </a:solidFill>
              </a:defRPr>
            </a:lvl7pPr>
            <a:lvl8pPr marL="3199600" indent="0">
              <a:buNone/>
              <a:defRPr sz="1600">
                <a:solidFill>
                  <a:schemeClr val="tx1">
                    <a:tint val="75000"/>
                  </a:schemeClr>
                </a:solidFill>
              </a:defRPr>
            </a:lvl8pPr>
            <a:lvl9pPr marL="3656686"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7/29/2017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691105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7/29/2017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676872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7/29/2017</a:t>
            </a:fld>
            <a:endParaRPr lang="en-US">
              <a:solidFill>
                <a:prstClr val="black">
                  <a:tint val="75000"/>
                </a:prstClr>
              </a:solidFill>
            </a:endParaRPr>
          </a:p>
        </p:txBody>
      </p:sp>
      <p:sp>
        <p:nvSpPr>
          <p:cNvPr id="8" name="页脚占位符 7"/>
          <p:cNvSpPr>
            <a:spLocks noGrp="1"/>
          </p:cNvSpPr>
          <p:nvPr>
            <p:ph type="ftr" sz="quarter" idx="11"/>
          </p:nvPr>
        </p:nvSpPr>
        <p:spPr/>
        <p:txBody>
          <a:bodyPr/>
          <a:lstStyle/>
          <a:p>
            <a:pPr defTabSz="914172"/>
            <a:endParaRPr lang="en-US">
              <a:solidFill>
                <a:prstClr val="black">
                  <a:tint val="75000"/>
                </a:prstClr>
              </a:solidFill>
            </a:endParaRPr>
          </a:p>
        </p:txBody>
      </p:sp>
      <p:sp>
        <p:nvSpPr>
          <p:cNvPr id="9" name="灯片编号占位符 8"/>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738341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7/29/2017</a:t>
            </a:fld>
            <a:endParaRPr lang="en-US">
              <a:solidFill>
                <a:prstClr val="black">
                  <a:tint val="75000"/>
                </a:prstClr>
              </a:solidFill>
            </a:endParaRPr>
          </a:p>
        </p:txBody>
      </p:sp>
      <p:sp>
        <p:nvSpPr>
          <p:cNvPr id="4" name="页脚占位符 3"/>
          <p:cNvSpPr>
            <a:spLocks noGrp="1"/>
          </p:cNvSpPr>
          <p:nvPr>
            <p:ph type="ftr" sz="quarter" idx="11"/>
          </p:nvPr>
        </p:nvSpPr>
        <p:spPr/>
        <p:txBody>
          <a:bodyPr/>
          <a:lstStyle/>
          <a:p>
            <a:pPr defTabSz="914172"/>
            <a:endParaRPr 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2482033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7/29/2017</a:t>
            </a:fld>
            <a:endParaRPr lang="en-US">
              <a:solidFill>
                <a:prstClr val="black">
                  <a:tint val="75000"/>
                </a:prstClr>
              </a:solidFill>
            </a:endParaRPr>
          </a:p>
        </p:txBody>
      </p:sp>
      <p:sp>
        <p:nvSpPr>
          <p:cNvPr id="3" name="页脚占位符 2"/>
          <p:cNvSpPr>
            <a:spLocks noGrp="1"/>
          </p:cNvSpPr>
          <p:nvPr>
            <p:ph type="ftr" sz="quarter" idx="11"/>
          </p:nvPr>
        </p:nvSpPr>
        <p:spPr/>
        <p:txBody>
          <a:bodyPr/>
          <a:lstStyle/>
          <a:p>
            <a:pPr defTabSz="914172"/>
            <a:endParaRPr lang="en-US">
              <a:solidFill>
                <a:prstClr val="black">
                  <a:tint val="75000"/>
                </a:prstClr>
              </a:solidFill>
            </a:endParaRPr>
          </a:p>
        </p:txBody>
      </p:sp>
      <p:sp>
        <p:nvSpPr>
          <p:cNvPr id="4" name="灯片编号占位符 3"/>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0628069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7" cy="1600200"/>
          </a:xfrm>
        </p:spPr>
        <p:txBody>
          <a:bodyPr anchor="b"/>
          <a:lstStyle>
            <a:lvl1pPr>
              <a:defRPr sz="3199"/>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6"/>
            <a:ext cx="6172200" cy="4873625"/>
          </a:xfrm>
        </p:spPr>
        <p:txBody>
          <a:bodyPr/>
          <a:lstStyle>
            <a:lvl1pPr>
              <a:defRPr sz="3199"/>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7/29/2017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499179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481C2D03-4618-45D7-98CC-AF843C15668B}" type="datetimeFigureOut">
              <a:rPr lang="en-US" smtClean="0"/>
              <a:t>7/29/2017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708988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7" cy="1600200"/>
          </a:xfrm>
        </p:spPr>
        <p:txBody>
          <a:bodyPr anchor="b"/>
          <a:lstStyle>
            <a:lvl1pPr>
              <a:defRPr sz="3199"/>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6"/>
            <a:ext cx="6172200" cy="4873625"/>
          </a:xfrm>
        </p:spPr>
        <p:txBody>
          <a:bodyPr/>
          <a:lstStyle>
            <a:lvl1pPr marL="0" indent="0">
              <a:buNone/>
              <a:defRPr sz="3199"/>
            </a:lvl1pPr>
            <a:lvl2pPr marL="457086" indent="0">
              <a:buNone/>
              <a:defRPr sz="2800"/>
            </a:lvl2pPr>
            <a:lvl3pPr marL="914172" indent="0">
              <a:buNone/>
              <a:defRPr sz="2400"/>
            </a:lvl3pPr>
            <a:lvl4pPr marL="1371257" indent="0">
              <a:buNone/>
              <a:defRPr sz="2000"/>
            </a:lvl4pPr>
            <a:lvl5pPr marL="1828343" indent="0">
              <a:buNone/>
              <a:defRPr sz="2000"/>
            </a:lvl5pPr>
            <a:lvl6pPr marL="2285429" indent="0">
              <a:buNone/>
              <a:defRPr sz="2000"/>
            </a:lvl6pPr>
            <a:lvl7pPr marL="2742514" indent="0">
              <a:buNone/>
              <a:defRPr sz="2000"/>
            </a:lvl7pPr>
            <a:lvl8pPr marL="3199600" indent="0">
              <a:buNone/>
              <a:defRPr sz="2000"/>
            </a:lvl8pPr>
            <a:lvl9pPr marL="3656686" indent="0">
              <a:buNone/>
              <a:defRPr sz="2000"/>
            </a:lvl9pPr>
          </a:lstStyle>
          <a:p>
            <a:endParaRPr lang="en-US"/>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7/29/2017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7278404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7/29/2017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3687841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7/29/2017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41522212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5999"/>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086" indent="0" algn="ctr">
              <a:buNone/>
              <a:defRPr sz="2000"/>
            </a:lvl2pPr>
            <a:lvl3pPr marL="914172" indent="0" algn="ctr">
              <a:buNone/>
              <a:defRPr sz="1800"/>
            </a:lvl3pPr>
            <a:lvl4pPr marL="1371257" indent="0" algn="ctr">
              <a:buNone/>
              <a:defRPr sz="1600"/>
            </a:lvl4pPr>
            <a:lvl5pPr marL="1828343" indent="0" algn="ctr">
              <a:buNone/>
              <a:defRPr sz="1600"/>
            </a:lvl5pPr>
            <a:lvl6pPr marL="2285429" indent="0" algn="ctr">
              <a:buNone/>
              <a:defRPr sz="1600"/>
            </a:lvl6pPr>
            <a:lvl7pPr marL="2742514" indent="0" algn="ctr">
              <a:buNone/>
              <a:defRPr sz="1600"/>
            </a:lvl7pPr>
            <a:lvl8pPr marL="3199600" indent="0" algn="ctr">
              <a:buNone/>
              <a:defRPr sz="1600"/>
            </a:lvl8pPr>
            <a:lvl9pPr marL="3656686"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7/29/2017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3500145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7/29/2017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8979150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9"/>
            <a:ext cx="10515600" cy="2852737"/>
          </a:xfrm>
        </p:spPr>
        <p:txBody>
          <a:bodyPr anchor="b"/>
          <a:lstStyle>
            <a:lvl1pPr>
              <a:defRPr sz="5999"/>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086" indent="0">
              <a:buNone/>
              <a:defRPr sz="2000">
                <a:solidFill>
                  <a:schemeClr val="tx1">
                    <a:tint val="75000"/>
                  </a:schemeClr>
                </a:solidFill>
              </a:defRPr>
            </a:lvl2pPr>
            <a:lvl3pPr marL="914172" indent="0">
              <a:buNone/>
              <a:defRPr sz="1800">
                <a:solidFill>
                  <a:schemeClr val="tx1">
                    <a:tint val="75000"/>
                  </a:schemeClr>
                </a:solidFill>
              </a:defRPr>
            </a:lvl3pPr>
            <a:lvl4pPr marL="1371257" indent="0">
              <a:buNone/>
              <a:defRPr sz="1600">
                <a:solidFill>
                  <a:schemeClr val="tx1">
                    <a:tint val="75000"/>
                  </a:schemeClr>
                </a:solidFill>
              </a:defRPr>
            </a:lvl4pPr>
            <a:lvl5pPr marL="1828343" indent="0">
              <a:buNone/>
              <a:defRPr sz="1600">
                <a:solidFill>
                  <a:schemeClr val="tx1">
                    <a:tint val="75000"/>
                  </a:schemeClr>
                </a:solidFill>
              </a:defRPr>
            </a:lvl5pPr>
            <a:lvl6pPr marL="2285429" indent="0">
              <a:buNone/>
              <a:defRPr sz="1600">
                <a:solidFill>
                  <a:schemeClr val="tx1">
                    <a:tint val="75000"/>
                  </a:schemeClr>
                </a:solidFill>
              </a:defRPr>
            </a:lvl6pPr>
            <a:lvl7pPr marL="2742514" indent="0">
              <a:buNone/>
              <a:defRPr sz="1600">
                <a:solidFill>
                  <a:schemeClr val="tx1">
                    <a:tint val="75000"/>
                  </a:schemeClr>
                </a:solidFill>
              </a:defRPr>
            </a:lvl7pPr>
            <a:lvl8pPr marL="3199600" indent="0">
              <a:buNone/>
              <a:defRPr sz="1600">
                <a:solidFill>
                  <a:schemeClr val="tx1">
                    <a:tint val="75000"/>
                  </a:schemeClr>
                </a:solidFill>
              </a:defRPr>
            </a:lvl8pPr>
            <a:lvl9pPr marL="3656686"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7/29/2017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2857424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7/29/2017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2079862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086" indent="0">
              <a:buNone/>
              <a:defRPr sz="2000" b="1"/>
            </a:lvl2pPr>
            <a:lvl3pPr marL="914172" indent="0">
              <a:buNone/>
              <a:defRPr sz="1800" b="1"/>
            </a:lvl3pPr>
            <a:lvl4pPr marL="1371257" indent="0">
              <a:buNone/>
              <a:defRPr sz="1600" b="1"/>
            </a:lvl4pPr>
            <a:lvl5pPr marL="1828343" indent="0">
              <a:buNone/>
              <a:defRPr sz="1600" b="1"/>
            </a:lvl5pPr>
            <a:lvl6pPr marL="2285429" indent="0">
              <a:buNone/>
              <a:defRPr sz="1600" b="1"/>
            </a:lvl6pPr>
            <a:lvl7pPr marL="2742514" indent="0">
              <a:buNone/>
              <a:defRPr sz="1600" b="1"/>
            </a:lvl7pPr>
            <a:lvl8pPr marL="3199600" indent="0">
              <a:buNone/>
              <a:defRPr sz="1600" b="1"/>
            </a:lvl8pPr>
            <a:lvl9pPr marL="3656686"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7/29/2017</a:t>
            </a:fld>
            <a:endParaRPr lang="en-US">
              <a:solidFill>
                <a:prstClr val="black">
                  <a:tint val="75000"/>
                </a:prstClr>
              </a:solidFill>
            </a:endParaRPr>
          </a:p>
        </p:txBody>
      </p:sp>
      <p:sp>
        <p:nvSpPr>
          <p:cNvPr id="8" name="页脚占位符 7"/>
          <p:cNvSpPr>
            <a:spLocks noGrp="1"/>
          </p:cNvSpPr>
          <p:nvPr>
            <p:ph type="ftr" sz="quarter" idx="11"/>
          </p:nvPr>
        </p:nvSpPr>
        <p:spPr/>
        <p:txBody>
          <a:bodyPr/>
          <a:lstStyle/>
          <a:p>
            <a:pPr defTabSz="914172"/>
            <a:endParaRPr lang="en-US">
              <a:solidFill>
                <a:prstClr val="black">
                  <a:tint val="75000"/>
                </a:prstClr>
              </a:solidFill>
            </a:endParaRPr>
          </a:p>
        </p:txBody>
      </p:sp>
      <p:sp>
        <p:nvSpPr>
          <p:cNvPr id="9" name="灯片编号占位符 8"/>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41603580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7/29/2017</a:t>
            </a:fld>
            <a:endParaRPr lang="en-US">
              <a:solidFill>
                <a:prstClr val="black">
                  <a:tint val="75000"/>
                </a:prstClr>
              </a:solidFill>
            </a:endParaRPr>
          </a:p>
        </p:txBody>
      </p:sp>
      <p:sp>
        <p:nvSpPr>
          <p:cNvPr id="4" name="页脚占位符 3"/>
          <p:cNvSpPr>
            <a:spLocks noGrp="1"/>
          </p:cNvSpPr>
          <p:nvPr>
            <p:ph type="ftr" sz="quarter" idx="11"/>
          </p:nvPr>
        </p:nvSpPr>
        <p:spPr/>
        <p:txBody>
          <a:bodyPr/>
          <a:lstStyle/>
          <a:p>
            <a:pPr defTabSz="914172"/>
            <a:endParaRPr lang="en-US">
              <a:solidFill>
                <a:prstClr val="black">
                  <a:tint val="75000"/>
                </a:prstClr>
              </a:solidFill>
            </a:endParaRPr>
          </a:p>
        </p:txBody>
      </p:sp>
      <p:sp>
        <p:nvSpPr>
          <p:cNvPr id="5" name="灯片编号占位符 4"/>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1925706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7/29/2017</a:t>
            </a:fld>
            <a:endParaRPr lang="en-US">
              <a:solidFill>
                <a:prstClr val="black">
                  <a:tint val="75000"/>
                </a:prstClr>
              </a:solidFill>
            </a:endParaRPr>
          </a:p>
        </p:txBody>
      </p:sp>
      <p:sp>
        <p:nvSpPr>
          <p:cNvPr id="3" name="页脚占位符 2"/>
          <p:cNvSpPr>
            <a:spLocks noGrp="1"/>
          </p:cNvSpPr>
          <p:nvPr>
            <p:ph type="ftr" sz="quarter" idx="11"/>
          </p:nvPr>
        </p:nvSpPr>
        <p:spPr/>
        <p:txBody>
          <a:bodyPr/>
          <a:lstStyle/>
          <a:p>
            <a:pPr defTabSz="914172"/>
            <a:endParaRPr lang="en-US">
              <a:solidFill>
                <a:prstClr val="black">
                  <a:tint val="75000"/>
                </a:prstClr>
              </a:solidFill>
            </a:endParaRPr>
          </a:p>
        </p:txBody>
      </p:sp>
      <p:sp>
        <p:nvSpPr>
          <p:cNvPr id="4" name="灯片编号占位符 3"/>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046107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81C2D03-4618-45D7-98CC-AF843C15668B}" type="datetimeFigureOut">
              <a:rPr lang="en-US" smtClean="0"/>
              <a:t>7/29/2017</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5795014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7" cy="1600200"/>
          </a:xfrm>
        </p:spPr>
        <p:txBody>
          <a:bodyPr anchor="b"/>
          <a:lstStyle>
            <a:lvl1pPr>
              <a:defRPr sz="3199"/>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6"/>
            <a:ext cx="6172200" cy="4873625"/>
          </a:xfrm>
        </p:spPr>
        <p:txBody>
          <a:bodyPr/>
          <a:lstStyle>
            <a:lvl1pPr>
              <a:defRPr sz="3199"/>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7/29/2017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26990377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0"/>
            <a:ext cx="3932237" cy="1600200"/>
          </a:xfrm>
        </p:spPr>
        <p:txBody>
          <a:bodyPr anchor="b"/>
          <a:lstStyle>
            <a:lvl1pPr>
              <a:defRPr sz="3199"/>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6"/>
            <a:ext cx="6172200" cy="4873625"/>
          </a:xfrm>
        </p:spPr>
        <p:txBody>
          <a:bodyPr/>
          <a:lstStyle>
            <a:lvl1pPr marL="0" indent="0">
              <a:buNone/>
              <a:defRPr sz="3199"/>
            </a:lvl1pPr>
            <a:lvl2pPr marL="457086" indent="0">
              <a:buNone/>
              <a:defRPr sz="2800"/>
            </a:lvl2pPr>
            <a:lvl3pPr marL="914172" indent="0">
              <a:buNone/>
              <a:defRPr sz="2400"/>
            </a:lvl3pPr>
            <a:lvl4pPr marL="1371257" indent="0">
              <a:buNone/>
              <a:defRPr sz="2000"/>
            </a:lvl4pPr>
            <a:lvl5pPr marL="1828343" indent="0">
              <a:buNone/>
              <a:defRPr sz="2000"/>
            </a:lvl5pPr>
            <a:lvl6pPr marL="2285429" indent="0">
              <a:buNone/>
              <a:defRPr sz="2000"/>
            </a:lvl6pPr>
            <a:lvl7pPr marL="2742514" indent="0">
              <a:buNone/>
              <a:defRPr sz="2000"/>
            </a:lvl7pPr>
            <a:lvl8pPr marL="3199600" indent="0">
              <a:buNone/>
              <a:defRPr sz="2000"/>
            </a:lvl8pPr>
            <a:lvl9pPr marL="3656686" indent="0">
              <a:buNone/>
              <a:defRPr sz="2000"/>
            </a:lvl9pPr>
          </a:lstStyle>
          <a:p>
            <a:endParaRPr lang="en-US"/>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086" indent="0">
              <a:buNone/>
              <a:defRPr sz="1400"/>
            </a:lvl2pPr>
            <a:lvl3pPr marL="914172" indent="0">
              <a:buNone/>
              <a:defRPr sz="1200"/>
            </a:lvl3pPr>
            <a:lvl4pPr marL="1371257" indent="0">
              <a:buNone/>
              <a:defRPr sz="1000"/>
            </a:lvl4pPr>
            <a:lvl5pPr marL="1828343" indent="0">
              <a:buNone/>
              <a:defRPr sz="1000"/>
            </a:lvl5pPr>
            <a:lvl6pPr marL="2285429" indent="0">
              <a:buNone/>
              <a:defRPr sz="1000"/>
            </a:lvl6pPr>
            <a:lvl7pPr marL="2742514" indent="0">
              <a:buNone/>
              <a:defRPr sz="1000"/>
            </a:lvl7pPr>
            <a:lvl8pPr marL="3199600" indent="0">
              <a:buNone/>
              <a:defRPr sz="1000"/>
            </a:lvl8pPr>
            <a:lvl9pPr marL="3656686"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7/29/2017</a:t>
            </a:fld>
            <a:endParaRPr lang="en-US">
              <a:solidFill>
                <a:prstClr val="black">
                  <a:tint val="75000"/>
                </a:prstClr>
              </a:solidFill>
            </a:endParaRPr>
          </a:p>
        </p:txBody>
      </p:sp>
      <p:sp>
        <p:nvSpPr>
          <p:cNvPr id="6" name="页脚占位符 5"/>
          <p:cNvSpPr>
            <a:spLocks noGrp="1"/>
          </p:cNvSpPr>
          <p:nvPr>
            <p:ph type="ftr" sz="quarter" idx="11"/>
          </p:nvPr>
        </p:nvSpPr>
        <p:spPr/>
        <p:txBody>
          <a:bodyPr/>
          <a:lstStyle/>
          <a:p>
            <a:pPr defTabSz="914172"/>
            <a:endParaRPr lang="en-US">
              <a:solidFill>
                <a:prstClr val="black">
                  <a:tint val="75000"/>
                </a:prstClr>
              </a:solidFill>
            </a:endParaRPr>
          </a:p>
        </p:txBody>
      </p:sp>
      <p:sp>
        <p:nvSpPr>
          <p:cNvPr id="7" name="灯片编号占位符 6"/>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0330116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7/29/2017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40286540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defTabSz="914172"/>
            <a:fld id="{5E5A3DD2-D29E-439D-A26A-E035585B40D7}" type="datetimeFigureOut">
              <a:rPr lang="en-US" smtClean="0">
                <a:solidFill>
                  <a:prstClr val="black">
                    <a:tint val="75000"/>
                  </a:prstClr>
                </a:solidFill>
              </a:rPr>
              <a:pPr defTabSz="914172"/>
              <a:t>7/29/2017</a:t>
            </a:fld>
            <a:endParaRPr lang="en-US">
              <a:solidFill>
                <a:prstClr val="black">
                  <a:tint val="75000"/>
                </a:prstClr>
              </a:solidFill>
            </a:endParaRPr>
          </a:p>
        </p:txBody>
      </p:sp>
      <p:sp>
        <p:nvSpPr>
          <p:cNvPr id="5" name="页脚占位符 4"/>
          <p:cNvSpPr>
            <a:spLocks noGrp="1"/>
          </p:cNvSpPr>
          <p:nvPr>
            <p:ph type="ftr" sz="quarter" idx="11"/>
          </p:nvPr>
        </p:nvSpPr>
        <p:spPr/>
        <p:txBody>
          <a:bodyPr/>
          <a:lstStyle/>
          <a:p>
            <a:pPr defTabSz="914172"/>
            <a:endParaRPr lang="en-US">
              <a:solidFill>
                <a:prstClr val="black">
                  <a:tint val="75000"/>
                </a:prstClr>
              </a:solidFill>
            </a:endParaRPr>
          </a:p>
        </p:txBody>
      </p:sp>
      <p:sp>
        <p:nvSpPr>
          <p:cNvPr id="6" name="灯片编号占位符 5"/>
          <p:cNvSpPr>
            <a:spLocks noGrp="1"/>
          </p:cNvSpPr>
          <p:nvPr>
            <p:ph type="sldNum" sz="quarter" idx="12"/>
          </p:nvPr>
        </p:nvSpPr>
        <p:spPr/>
        <p:txBody>
          <a:body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10692300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7/29/2017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04487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7/29/2017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64842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7/29/2017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00599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7/29/2017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00175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7/29/2017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93491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7/29/2017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024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481C2D03-4618-45D7-98CC-AF843C15668B}" type="datetimeFigureOut">
              <a:rPr lang="en-US" smtClean="0"/>
              <a:t>7/29/2017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2901703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7/29/2017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24067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7/29/2017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16732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7/29/2017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32069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7/29/2017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17808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7/29/2017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79440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
        <p:nvSpPr>
          <p:cNvPr id="5" name="Oval 4"/>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微软雅黑" panose="020B0503020204020204" pitchFamily="34" charset="-122"/>
              <a:ea typeface="+mn-ea"/>
              <a:cs typeface="+mn-cs"/>
            </a:endParaRPr>
          </a:p>
        </p:txBody>
      </p:sp>
      <p:sp>
        <p:nvSpPr>
          <p:cNvPr id="6" name="TextBox 5"/>
          <p:cNvSpPr txBox="1"/>
          <p:nvPr userDrawn="1"/>
        </p:nvSpPr>
        <p:spPr>
          <a:xfrm>
            <a:off x="11558645" y="303535"/>
            <a:ext cx="402603" cy="307740"/>
          </a:xfrm>
          <a:prstGeom prst="rect">
            <a:avLst/>
          </a:prstGeom>
          <a:noFill/>
        </p:spPr>
        <p:txBody>
          <a:bodyPr wrap="none" lIns="91404" tIns="45702" rIns="91404" bIns="45702"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60E2A6B-A809-4840-BF14-8648BC0BDF87}" type="slidenum">
              <a:rPr kumimoji="0" lang="id-ID" sz="1400" b="1" i="0" u="none" strike="noStrike" kern="1200" cap="none" spc="0" normalizeH="0" baseline="0" noProof="0" smtClean="0">
                <a:ln>
                  <a:noFill/>
                </a:ln>
                <a:solidFill>
                  <a:prstClr val="white"/>
                </a:solidFill>
                <a:effectLst/>
                <a:uLnTx/>
                <a:uFillTx/>
                <a:latin typeface="Raleway Light"/>
                <a:ea typeface="+mn-ea"/>
                <a:cs typeface="Raleway Light"/>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id-ID" sz="1400" b="0" i="0" u="none" strike="noStrike" kern="1200" cap="none" spc="0" normalizeH="0" baseline="0" noProof="0" dirty="0">
              <a:ln>
                <a:noFill/>
              </a:ln>
              <a:solidFill>
                <a:prstClr val="white"/>
              </a:solidFill>
              <a:effectLst/>
              <a:uLnTx/>
              <a:uFillTx/>
              <a:latin typeface="Raleway Light"/>
              <a:ea typeface="+mn-ea"/>
              <a:cs typeface="Raleway Light"/>
            </a:endParaRPr>
          </a:p>
        </p:txBody>
      </p:sp>
    </p:spTree>
    <p:extLst>
      <p:ext uri="{BB962C8B-B14F-4D97-AF65-F5344CB8AC3E}">
        <p14:creationId xmlns:p14="http://schemas.microsoft.com/office/powerpoint/2010/main" val="17618250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481C2D03-4618-45D7-98CC-AF843C15668B}" type="datetimeFigureOut">
              <a:rPr lang="en-US" smtClean="0"/>
              <a:t>7/29/2017</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3336610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481C2D03-4618-45D7-98CC-AF843C15668B}" type="datetimeFigureOut">
              <a:rPr lang="en-US" smtClean="0"/>
              <a:t>7/29/2017</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254031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1C2D03-4618-45D7-98CC-AF843C15668B}" type="datetimeFigureOut">
              <a:rPr lang="en-US" smtClean="0"/>
              <a:t>7/29/2017</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13333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81C2D03-4618-45D7-98CC-AF843C15668B}" type="datetimeFigureOut">
              <a:rPr lang="en-US" smtClean="0"/>
              <a:t>7/29/2017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192977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81C2D03-4618-45D7-98CC-AF843C15668B}" type="datetimeFigureOut">
              <a:rPr lang="en-US" smtClean="0"/>
              <a:t>7/29/2017</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589191F6-82F2-4138-8DF3-0C0F3A8FADC1}" type="slidenum">
              <a:rPr lang="en-US" smtClean="0"/>
              <a:t>‹#›</a:t>
            </a:fld>
            <a:endParaRPr lang="en-US"/>
          </a:p>
        </p:txBody>
      </p:sp>
    </p:spTree>
    <p:extLst>
      <p:ext uri="{BB962C8B-B14F-4D97-AF65-F5344CB8AC3E}">
        <p14:creationId xmlns:p14="http://schemas.microsoft.com/office/powerpoint/2010/main" val="92194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1C2D03-4618-45D7-98CC-AF843C15668B}" type="datetimeFigureOut">
              <a:rPr lang="en-US" smtClean="0"/>
              <a:t>7/29/2017</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191F6-82F2-4138-8DF3-0C0F3A8FADC1}" type="slidenum">
              <a:rPr lang="en-US" smtClean="0"/>
              <a:t>‹#›</a:t>
            </a:fld>
            <a:endParaRPr lang="en-US"/>
          </a:p>
        </p:txBody>
      </p:sp>
    </p:spTree>
    <p:extLst>
      <p:ext uri="{BB962C8B-B14F-4D97-AF65-F5344CB8AC3E}">
        <p14:creationId xmlns:p14="http://schemas.microsoft.com/office/powerpoint/2010/main" val="3630147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172"/>
            <a:fld id="{5E5A3DD2-D29E-439D-A26A-E035585B40D7}" type="datetimeFigureOut">
              <a:rPr lang="en-US" smtClean="0">
                <a:solidFill>
                  <a:prstClr val="black">
                    <a:tint val="75000"/>
                  </a:prstClr>
                </a:solidFill>
              </a:rPr>
              <a:pPr defTabSz="914172"/>
              <a:t>7/29/2017</a:t>
            </a:fld>
            <a:endParaRPr lang="en-US">
              <a:solidFill>
                <a:prstClr val="black">
                  <a:tint val="75000"/>
                </a:prstClr>
              </a:solidFill>
            </a:endParaRPr>
          </a:p>
        </p:txBody>
      </p:sp>
      <p:sp>
        <p:nvSpPr>
          <p:cNvPr id="5" name="页脚占位符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172"/>
            <a:endParaRPr lang="en-US">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558764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172"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172"/>
            <a:fld id="{5E5A3DD2-D29E-439D-A26A-E035585B40D7}" type="datetimeFigureOut">
              <a:rPr lang="en-US" smtClean="0">
                <a:solidFill>
                  <a:prstClr val="black">
                    <a:tint val="75000"/>
                  </a:prstClr>
                </a:solidFill>
              </a:rPr>
              <a:pPr defTabSz="914172"/>
              <a:t>7/29/2017</a:t>
            </a:fld>
            <a:endParaRPr lang="en-US">
              <a:solidFill>
                <a:prstClr val="black">
                  <a:tint val="75000"/>
                </a:prstClr>
              </a:solidFill>
            </a:endParaRPr>
          </a:p>
        </p:txBody>
      </p:sp>
      <p:sp>
        <p:nvSpPr>
          <p:cNvPr id="5" name="页脚占位符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172"/>
            <a:endParaRPr lang="en-US">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172"/>
            <a:fld id="{347B32E4-C31D-4CB2-B797-82A3CB4F4FB6}" type="slidenum">
              <a:rPr lang="en-US" smtClean="0">
                <a:solidFill>
                  <a:prstClr val="black">
                    <a:tint val="75000"/>
                  </a:prstClr>
                </a:solidFill>
              </a:rPr>
              <a:pPr defTabSz="914172"/>
              <a:t>‹#›</a:t>
            </a:fld>
            <a:endParaRPr lang="en-US">
              <a:solidFill>
                <a:prstClr val="black">
                  <a:tint val="75000"/>
                </a:prstClr>
              </a:solidFill>
            </a:endParaRPr>
          </a:p>
        </p:txBody>
      </p:sp>
    </p:spTree>
    <p:extLst>
      <p:ext uri="{BB962C8B-B14F-4D97-AF65-F5344CB8AC3E}">
        <p14:creationId xmlns:p14="http://schemas.microsoft.com/office/powerpoint/2010/main" val="34440151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172"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43" indent="-228543" algn="l" defTabSz="9141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29" indent="-228543" algn="l" defTabSz="9141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15" indent="-228543" algn="l" defTabSz="9141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00"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886"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72"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57"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3"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29" indent="-228543" algn="l" defTabSz="91417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2" rtl="0" eaLnBrk="1" latinLnBrk="0" hangingPunct="1">
        <a:defRPr sz="1800" kern="1200">
          <a:solidFill>
            <a:schemeClr val="tx1"/>
          </a:solidFill>
          <a:latin typeface="+mn-lt"/>
          <a:ea typeface="+mn-ea"/>
          <a:cs typeface="+mn-cs"/>
        </a:defRPr>
      </a:lvl1pPr>
      <a:lvl2pPr marL="457086" algn="l" defTabSz="914172" rtl="0" eaLnBrk="1" latinLnBrk="0" hangingPunct="1">
        <a:defRPr sz="1800" kern="1200">
          <a:solidFill>
            <a:schemeClr val="tx1"/>
          </a:solidFill>
          <a:latin typeface="+mn-lt"/>
          <a:ea typeface="+mn-ea"/>
          <a:cs typeface="+mn-cs"/>
        </a:defRPr>
      </a:lvl2pPr>
      <a:lvl3pPr marL="914172" algn="l" defTabSz="914172" rtl="0" eaLnBrk="1" latinLnBrk="0" hangingPunct="1">
        <a:defRPr sz="1800" kern="1200">
          <a:solidFill>
            <a:schemeClr val="tx1"/>
          </a:solidFill>
          <a:latin typeface="+mn-lt"/>
          <a:ea typeface="+mn-ea"/>
          <a:cs typeface="+mn-cs"/>
        </a:defRPr>
      </a:lvl3pPr>
      <a:lvl4pPr marL="1371257" algn="l" defTabSz="914172" rtl="0" eaLnBrk="1" latinLnBrk="0" hangingPunct="1">
        <a:defRPr sz="1800" kern="1200">
          <a:solidFill>
            <a:schemeClr val="tx1"/>
          </a:solidFill>
          <a:latin typeface="+mn-lt"/>
          <a:ea typeface="+mn-ea"/>
          <a:cs typeface="+mn-cs"/>
        </a:defRPr>
      </a:lvl4pPr>
      <a:lvl5pPr marL="1828343" algn="l" defTabSz="914172" rtl="0" eaLnBrk="1" latinLnBrk="0" hangingPunct="1">
        <a:defRPr sz="1800" kern="1200">
          <a:solidFill>
            <a:schemeClr val="tx1"/>
          </a:solidFill>
          <a:latin typeface="+mn-lt"/>
          <a:ea typeface="+mn-ea"/>
          <a:cs typeface="+mn-cs"/>
        </a:defRPr>
      </a:lvl5pPr>
      <a:lvl6pPr marL="2285429" algn="l" defTabSz="914172" rtl="0" eaLnBrk="1" latinLnBrk="0" hangingPunct="1">
        <a:defRPr sz="1800" kern="1200">
          <a:solidFill>
            <a:schemeClr val="tx1"/>
          </a:solidFill>
          <a:latin typeface="+mn-lt"/>
          <a:ea typeface="+mn-ea"/>
          <a:cs typeface="+mn-cs"/>
        </a:defRPr>
      </a:lvl6pPr>
      <a:lvl7pPr marL="2742514" algn="l" defTabSz="914172" rtl="0" eaLnBrk="1" latinLnBrk="0" hangingPunct="1">
        <a:defRPr sz="1800" kern="1200">
          <a:solidFill>
            <a:schemeClr val="tx1"/>
          </a:solidFill>
          <a:latin typeface="+mn-lt"/>
          <a:ea typeface="+mn-ea"/>
          <a:cs typeface="+mn-cs"/>
        </a:defRPr>
      </a:lvl7pPr>
      <a:lvl8pPr marL="3199600" algn="l" defTabSz="914172" rtl="0" eaLnBrk="1" latinLnBrk="0" hangingPunct="1">
        <a:defRPr sz="1800" kern="1200">
          <a:solidFill>
            <a:schemeClr val="tx1"/>
          </a:solidFill>
          <a:latin typeface="+mn-lt"/>
          <a:ea typeface="+mn-ea"/>
          <a:cs typeface="+mn-cs"/>
        </a:defRPr>
      </a:lvl8pPr>
      <a:lvl9pPr marL="3656686" algn="l" defTabSz="914172"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F2E6CB3-2A03-41F3-A7CA-60093684ABC2}"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7/29/2017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ED36663-33D3-4A45-A670-9AE03CC6195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42891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9.emf"/><Relationship Id="rId7" Type="http://schemas.openxmlformats.org/officeDocument/2006/relationships/image" Target="../media/image23.png"/><Relationship Id="rId2" Type="http://schemas.openxmlformats.org/officeDocument/2006/relationships/image" Target="../media/image18.emf"/><Relationship Id="rId1" Type="http://schemas.openxmlformats.org/officeDocument/2006/relationships/slideLayout" Target="../slideLayouts/slideLayout45.xml"/><Relationship Id="rId6" Type="http://schemas.openxmlformats.org/officeDocument/2006/relationships/image" Target="../media/image22.emf"/><Relationship Id="rId5" Type="http://schemas.openxmlformats.org/officeDocument/2006/relationships/image" Target="../media/image21.png"/><Relationship Id="rId4" Type="http://schemas.openxmlformats.org/officeDocument/2006/relationships/image" Target="../media/image20.emf"/></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3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7.png"/><Relationship Id="rId7"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35.xml"/><Relationship Id="rId6" Type="http://schemas.openxmlformats.org/officeDocument/2006/relationships/image" Target="../media/image30.jp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35.xml"/><Relationship Id="rId6" Type="http://schemas.openxmlformats.org/officeDocument/2006/relationships/image" Target="../media/image28.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6.emf"/><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emf"/><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xml"/><Relationship Id="rId4" Type="http://schemas.openxmlformats.org/officeDocument/2006/relationships/image" Target="../media/image13.emf"/></Relationships>
</file>

<file path=ppt/slides/_rels/slide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387802" y="2238561"/>
            <a:ext cx="4192084" cy="229663"/>
            <a:chOff x="2581649" y="2467886"/>
            <a:chExt cx="4192084" cy="229663"/>
          </a:xfrm>
        </p:grpSpPr>
        <p:sp>
          <p:nvSpPr>
            <p:cNvPr id="4" name="矩形 3"/>
            <p:cNvSpPr/>
            <p:nvPr/>
          </p:nvSpPr>
          <p:spPr>
            <a:xfrm>
              <a:off x="286520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5" name="矩形 4"/>
            <p:cNvSpPr/>
            <p:nvPr/>
          </p:nvSpPr>
          <p:spPr>
            <a:xfrm>
              <a:off x="314442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6" name="矩形 5"/>
            <p:cNvSpPr/>
            <p:nvPr/>
          </p:nvSpPr>
          <p:spPr>
            <a:xfrm>
              <a:off x="342364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7" name="矩形 6"/>
            <p:cNvSpPr/>
            <p:nvPr/>
          </p:nvSpPr>
          <p:spPr>
            <a:xfrm>
              <a:off x="3702857"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8" name="矩形 7"/>
            <p:cNvSpPr/>
            <p:nvPr/>
          </p:nvSpPr>
          <p:spPr>
            <a:xfrm>
              <a:off x="3982074"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9" name="矩形 8"/>
            <p:cNvSpPr/>
            <p:nvPr/>
          </p:nvSpPr>
          <p:spPr>
            <a:xfrm>
              <a:off x="4261291"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6</a:t>
              </a:r>
            </a:p>
          </p:txBody>
        </p:sp>
        <p:sp>
          <p:nvSpPr>
            <p:cNvPr id="10" name="矩形 9"/>
            <p:cNvSpPr/>
            <p:nvPr/>
          </p:nvSpPr>
          <p:spPr>
            <a:xfrm>
              <a:off x="4540508"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7</a:t>
              </a:r>
            </a:p>
          </p:txBody>
        </p:sp>
        <p:sp>
          <p:nvSpPr>
            <p:cNvPr id="11" name="矩形 10"/>
            <p:cNvSpPr/>
            <p:nvPr/>
          </p:nvSpPr>
          <p:spPr>
            <a:xfrm>
              <a:off x="4819725"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8</a:t>
              </a:r>
            </a:p>
          </p:txBody>
        </p:sp>
        <p:sp>
          <p:nvSpPr>
            <p:cNvPr id="12" name="矩形 11"/>
            <p:cNvSpPr/>
            <p:nvPr/>
          </p:nvSpPr>
          <p:spPr>
            <a:xfrm>
              <a:off x="5098942"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9</a:t>
              </a:r>
            </a:p>
          </p:txBody>
        </p:sp>
        <p:sp>
          <p:nvSpPr>
            <p:cNvPr id="13" name="矩形 12"/>
            <p:cNvSpPr/>
            <p:nvPr/>
          </p:nvSpPr>
          <p:spPr>
            <a:xfrm>
              <a:off x="537815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 name="矩形 13"/>
            <p:cNvSpPr/>
            <p:nvPr/>
          </p:nvSpPr>
          <p:spPr>
            <a:xfrm>
              <a:off x="565737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5" name="矩形 14"/>
            <p:cNvSpPr/>
            <p:nvPr/>
          </p:nvSpPr>
          <p:spPr>
            <a:xfrm>
              <a:off x="593659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 name="矩形 15"/>
            <p:cNvSpPr/>
            <p:nvPr/>
          </p:nvSpPr>
          <p:spPr>
            <a:xfrm>
              <a:off x="621581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 name="矩形 16"/>
            <p:cNvSpPr/>
            <p:nvPr/>
          </p:nvSpPr>
          <p:spPr>
            <a:xfrm>
              <a:off x="649502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8" name="矩形 17"/>
            <p:cNvSpPr/>
            <p:nvPr/>
          </p:nvSpPr>
          <p:spPr>
            <a:xfrm>
              <a:off x="258164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sp>
        <p:nvSpPr>
          <p:cNvPr id="20" name="文本框 19"/>
          <p:cNvSpPr txBox="1"/>
          <p:nvPr/>
        </p:nvSpPr>
        <p:spPr>
          <a:xfrm>
            <a:off x="6718517" y="1840137"/>
            <a:ext cx="1308692" cy="369332"/>
          </a:xfrm>
          <a:prstGeom prst="rect">
            <a:avLst/>
          </a:prstGeom>
          <a:noFill/>
        </p:spPr>
        <p:txBody>
          <a:bodyPr wrap="none" rtlCol="0">
            <a:spAutoFit/>
          </a:bodyPr>
          <a:lstStyle/>
          <a:p>
            <a:r>
              <a:rPr lang="en-US" altLang="zh-CN" dirty="0" err="1" smtClean="0"/>
              <a:t>Merkle</a:t>
            </a:r>
            <a:r>
              <a:rPr lang="en-US" altLang="zh-CN" dirty="0" smtClean="0"/>
              <a:t> Tree</a:t>
            </a:r>
            <a:endParaRPr lang="en-US" dirty="0"/>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486" y="1196313"/>
            <a:ext cx="2857500" cy="2543175"/>
          </a:xfrm>
          <a:prstGeom prst="rect">
            <a:avLst/>
          </a:prstGeom>
        </p:spPr>
      </p:pic>
      <p:sp>
        <p:nvSpPr>
          <p:cNvPr id="22" name="文本框 21"/>
          <p:cNvSpPr txBox="1"/>
          <p:nvPr/>
        </p:nvSpPr>
        <p:spPr>
          <a:xfrm>
            <a:off x="3532530" y="1397729"/>
            <a:ext cx="1911101" cy="369332"/>
          </a:xfrm>
          <a:prstGeom prst="rect">
            <a:avLst/>
          </a:prstGeom>
          <a:noFill/>
        </p:spPr>
        <p:txBody>
          <a:bodyPr wrap="none" rtlCol="0">
            <a:spAutoFit/>
          </a:bodyPr>
          <a:lstStyle/>
          <a:p>
            <a:r>
              <a:rPr lang="en-US" altLang="zh-CN" dirty="0" smtClean="0"/>
              <a:t>Mutual Chain</a:t>
            </a:r>
            <a:r>
              <a:rPr lang="zh-CN" altLang="en-US" dirty="0" smtClean="0"/>
              <a:t>主链</a:t>
            </a:r>
            <a:endParaRPr lang="en-US" dirty="0"/>
          </a:p>
        </p:txBody>
      </p:sp>
      <p:cxnSp>
        <p:nvCxnSpPr>
          <p:cNvPr id="24" name="直接箭头连接符 23"/>
          <p:cNvCxnSpPr/>
          <p:nvPr/>
        </p:nvCxnSpPr>
        <p:spPr>
          <a:xfrm flipV="1">
            <a:off x="6710516" y="2353392"/>
            <a:ext cx="125415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p:cNvCxnSpPr>
            <a:stCxn id="22" idx="2"/>
            <a:endCxn id="10" idx="0"/>
          </p:cNvCxnSpPr>
          <p:nvPr/>
        </p:nvCxnSpPr>
        <p:spPr>
          <a:xfrm flipH="1">
            <a:off x="4486015" y="1767061"/>
            <a:ext cx="2066" cy="4715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7" name="组合 86"/>
          <p:cNvGrpSpPr/>
          <p:nvPr/>
        </p:nvGrpSpPr>
        <p:grpSpPr>
          <a:xfrm>
            <a:off x="2340441" y="4594324"/>
            <a:ext cx="1627507" cy="290412"/>
            <a:chOff x="1120918" y="6201567"/>
            <a:chExt cx="1627507" cy="290412"/>
          </a:xfrm>
        </p:grpSpPr>
        <p:sp>
          <p:nvSpPr>
            <p:cNvPr id="29" name="矩形 28"/>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30" name="矩形 29"/>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31" name="矩形 30"/>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32" name="矩形 31"/>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33" name="矩形 32"/>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38" name="矩形 37"/>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39" name="矩形 38"/>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0" name="矩形 39"/>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3" name="矩形 42"/>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76" name="直接箭头连接符 75"/>
          <p:cNvCxnSpPr>
            <a:stCxn id="88" idx="2"/>
            <a:endCxn id="32" idx="0"/>
          </p:cNvCxnSpPr>
          <p:nvPr/>
        </p:nvCxnSpPr>
        <p:spPr>
          <a:xfrm flipH="1">
            <a:off x="3154287" y="3893460"/>
            <a:ext cx="1333128"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88" idx="2"/>
            <a:endCxn id="110" idx="0"/>
          </p:cNvCxnSpPr>
          <p:nvPr/>
        </p:nvCxnSpPr>
        <p:spPr>
          <a:xfrm>
            <a:off x="4487415" y="3893460"/>
            <a:ext cx="2517825"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88" idx="2"/>
            <a:endCxn id="100" idx="0"/>
          </p:cNvCxnSpPr>
          <p:nvPr/>
        </p:nvCxnSpPr>
        <p:spPr>
          <a:xfrm>
            <a:off x="4487415" y="3893460"/>
            <a:ext cx="541504"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8" name="圆角矩形 87"/>
          <p:cNvSpPr/>
          <p:nvPr/>
        </p:nvSpPr>
        <p:spPr>
          <a:xfrm>
            <a:off x="3566159" y="3134573"/>
            <a:ext cx="1842512" cy="758887"/>
          </a:xfrm>
          <a:prstGeom prst="roundRect">
            <a:avLst>
              <a:gd name="adj" fmla="val 1371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文本框 88"/>
          <p:cNvSpPr txBox="1"/>
          <p:nvPr/>
        </p:nvSpPr>
        <p:spPr>
          <a:xfrm>
            <a:off x="3509679" y="3171425"/>
            <a:ext cx="1955472" cy="646331"/>
          </a:xfrm>
          <a:prstGeom prst="rect">
            <a:avLst/>
          </a:prstGeom>
          <a:noFill/>
        </p:spPr>
        <p:txBody>
          <a:bodyPr wrap="none" rtlCol="0">
            <a:spAutoFit/>
          </a:bodyPr>
          <a:lstStyle/>
          <a:p>
            <a:pPr algn="ctr"/>
            <a:r>
              <a:rPr lang="en-US" altLang="zh-CN" dirty="0" smtClean="0"/>
              <a:t>Mutual Chain</a:t>
            </a:r>
          </a:p>
          <a:p>
            <a:pPr algn="ctr"/>
            <a:r>
              <a:rPr lang="en-US" altLang="zh-CN" dirty="0" smtClean="0"/>
              <a:t>Cross Chain Engine</a:t>
            </a:r>
            <a:endParaRPr lang="en-US" dirty="0"/>
          </a:p>
        </p:txBody>
      </p:sp>
      <p:grpSp>
        <p:nvGrpSpPr>
          <p:cNvPr id="96" name="组合 95"/>
          <p:cNvGrpSpPr/>
          <p:nvPr/>
        </p:nvGrpSpPr>
        <p:grpSpPr>
          <a:xfrm>
            <a:off x="4215073" y="4594324"/>
            <a:ext cx="1627507" cy="290412"/>
            <a:chOff x="1120918" y="6201567"/>
            <a:chExt cx="1627507" cy="290412"/>
          </a:xfrm>
        </p:grpSpPr>
        <p:sp>
          <p:nvSpPr>
            <p:cNvPr id="97" name="矩形 9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98" name="矩形 9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99" name="矩形 9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00" name="矩形 9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01" name="矩形 10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02" name="矩形 10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03" name="矩形 10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4" name="矩形 10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5" name="矩形 10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06" name="组合 105"/>
          <p:cNvGrpSpPr/>
          <p:nvPr/>
        </p:nvGrpSpPr>
        <p:grpSpPr>
          <a:xfrm>
            <a:off x="6191394" y="4594324"/>
            <a:ext cx="1627507" cy="290412"/>
            <a:chOff x="1120918" y="6201567"/>
            <a:chExt cx="1627507" cy="290412"/>
          </a:xfrm>
        </p:grpSpPr>
        <p:sp>
          <p:nvSpPr>
            <p:cNvPr id="107" name="矩形 10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08" name="矩形 10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09" name="矩形 10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10" name="矩形 10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11" name="矩形 11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12" name="矩形 11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13" name="矩形 11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4" name="矩形 11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5" name="矩形 11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16" name="组合 115"/>
          <p:cNvGrpSpPr/>
          <p:nvPr/>
        </p:nvGrpSpPr>
        <p:grpSpPr>
          <a:xfrm>
            <a:off x="8175111" y="4594324"/>
            <a:ext cx="1627507" cy="290412"/>
            <a:chOff x="1120918" y="6201567"/>
            <a:chExt cx="1627507" cy="290412"/>
          </a:xfrm>
        </p:grpSpPr>
        <p:sp>
          <p:nvSpPr>
            <p:cNvPr id="117" name="矩形 11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18" name="矩形 11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19" name="矩形 11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20" name="矩形 11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21" name="矩形 12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22" name="矩形 12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23" name="矩形 12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4" name="矩形 12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5" name="矩形 12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28" name="直接箭头连接符 127"/>
          <p:cNvCxnSpPr>
            <a:stCxn id="88" idx="2"/>
            <a:endCxn id="120" idx="0"/>
          </p:cNvCxnSpPr>
          <p:nvPr/>
        </p:nvCxnSpPr>
        <p:spPr>
          <a:xfrm>
            <a:off x="4487415" y="3893460"/>
            <a:ext cx="4501542"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3" name="直接箭头连接符 132"/>
          <p:cNvCxnSpPr>
            <a:stCxn id="10" idx="2"/>
            <a:endCxn id="88" idx="0"/>
          </p:cNvCxnSpPr>
          <p:nvPr/>
        </p:nvCxnSpPr>
        <p:spPr>
          <a:xfrm>
            <a:off x="4486015" y="2468224"/>
            <a:ext cx="1400" cy="666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9" name="文本框 138"/>
          <p:cNvSpPr txBox="1"/>
          <p:nvPr/>
        </p:nvSpPr>
        <p:spPr>
          <a:xfrm>
            <a:off x="7871783" y="4027037"/>
            <a:ext cx="2194832" cy="369332"/>
          </a:xfrm>
          <a:prstGeom prst="rect">
            <a:avLst/>
          </a:prstGeom>
          <a:noFill/>
        </p:spPr>
        <p:txBody>
          <a:bodyPr wrap="none" rtlCol="0">
            <a:spAutoFit/>
          </a:bodyPr>
          <a:lstStyle/>
          <a:p>
            <a:r>
              <a:rPr lang="en-US" altLang="zh-CN" dirty="0" smtClean="0"/>
              <a:t>Mutual Chain</a:t>
            </a:r>
            <a:r>
              <a:rPr lang="zh-CN" altLang="en-US" dirty="0" smtClean="0"/>
              <a:t> 二级链</a:t>
            </a:r>
            <a:endParaRPr lang="en-US" dirty="0"/>
          </a:p>
        </p:txBody>
      </p:sp>
      <p:grpSp>
        <p:nvGrpSpPr>
          <p:cNvPr id="150" name="组合 149"/>
          <p:cNvGrpSpPr/>
          <p:nvPr/>
        </p:nvGrpSpPr>
        <p:grpSpPr>
          <a:xfrm>
            <a:off x="2566192" y="5729148"/>
            <a:ext cx="1094537" cy="290412"/>
            <a:chOff x="2771374" y="5713668"/>
            <a:chExt cx="1094537" cy="290412"/>
          </a:xfrm>
        </p:grpSpPr>
        <p:sp>
          <p:nvSpPr>
            <p:cNvPr id="141" name="矩形 140"/>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42" name="矩形 141"/>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43" name="矩形 142"/>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46" name="矩形 145"/>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7" name="矩形 146"/>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49" name="矩形 148"/>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51" name="直接箭头连接符 150"/>
          <p:cNvCxnSpPr>
            <a:stCxn id="100" idx="2"/>
            <a:endCxn id="154" idx="0"/>
          </p:cNvCxnSpPr>
          <p:nvPr/>
        </p:nvCxnSpPr>
        <p:spPr>
          <a:xfrm flipH="1">
            <a:off x="4490119" y="4884736"/>
            <a:ext cx="538800"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4" name="圆角矩形 153"/>
          <p:cNvSpPr/>
          <p:nvPr/>
        </p:nvSpPr>
        <p:spPr>
          <a:xfrm>
            <a:off x="4185050"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CCE</a:t>
            </a:r>
            <a:endParaRPr lang="en-US" dirty="0"/>
          </a:p>
        </p:txBody>
      </p:sp>
      <p:sp>
        <p:nvSpPr>
          <p:cNvPr id="156" name="文本框 155"/>
          <p:cNvSpPr txBox="1"/>
          <p:nvPr/>
        </p:nvSpPr>
        <p:spPr>
          <a:xfrm>
            <a:off x="7962082" y="5705922"/>
            <a:ext cx="2194832" cy="369332"/>
          </a:xfrm>
          <a:prstGeom prst="rect">
            <a:avLst/>
          </a:prstGeom>
          <a:noFill/>
        </p:spPr>
        <p:txBody>
          <a:bodyPr wrap="none" rtlCol="0">
            <a:spAutoFit/>
          </a:bodyPr>
          <a:lstStyle/>
          <a:p>
            <a:r>
              <a:rPr lang="en-US" altLang="zh-CN" dirty="0" smtClean="0"/>
              <a:t>Mutual Chain</a:t>
            </a:r>
            <a:r>
              <a:rPr lang="zh-CN" altLang="en-US" dirty="0" smtClean="0"/>
              <a:t> </a:t>
            </a:r>
            <a:r>
              <a:rPr lang="zh-CN" altLang="en-US" dirty="0"/>
              <a:t>三</a:t>
            </a:r>
            <a:r>
              <a:rPr lang="zh-CN" altLang="en-US" dirty="0" smtClean="0"/>
              <a:t>级链</a:t>
            </a:r>
            <a:endParaRPr lang="en-US" dirty="0"/>
          </a:p>
        </p:txBody>
      </p:sp>
      <p:sp>
        <p:nvSpPr>
          <p:cNvPr id="157" name="文本框 156"/>
          <p:cNvSpPr txBox="1"/>
          <p:nvPr/>
        </p:nvSpPr>
        <p:spPr>
          <a:xfrm>
            <a:off x="4508993" y="2738961"/>
            <a:ext cx="2535759" cy="369332"/>
          </a:xfrm>
          <a:prstGeom prst="rect">
            <a:avLst/>
          </a:prstGeom>
          <a:noFill/>
        </p:spPr>
        <p:txBody>
          <a:bodyPr wrap="none" rtlCol="0">
            <a:spAutoFit/>
          </a:bodyPr>
          <a:lstStyle/>
          <a:p>
            <a:r>
              <a:rPr lang="en-US" altLang="zh-CN" dirty="0" smtClean="0"/>
              <a:t>CCE = Cross Chain Engine</a:t>
            </a:r>
            <a:endParaRPr lang="en-US" dirty="0"/>
          </a:p>
        </p:txBody>
      </p:sp>
      <p:cxnSp>
        <p:nvCxnSpPr>
          <p:cNvPr id="158" name="直接箭头连接符 157"/>
          <p:cNvCxnSpPr>
            <a:stCxn id="154" idx="2"/>
            <a:endCxn id="142" idx="0"/>
          </p:cNvCxnSpPr>
          <p:nvPr/>
        </p:nvCxnSpPr>
        <p:spPr>
          <a:xfrm flipH="1">
            <a:off x="3019501" y="5454970"/>
            <a:ext cx="1470618"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61" name="组合 160"/>
          <p:cNvGrpSpPr/>
          <p:nvPr/>
        </p:nvGrpSpPr>
        <p:grpSpPr>
          <a:xfrm>
            <a:off x="3850971" y="5745382"/>
            <a:ext cx="1094537" cy="290412"/>
            <a:chOff x="2771374" y="5713668"/>
            <a:chExt cx="1094537" cy="290412"/>
          </a:xfrm>
        </p:grpSpPr>
        <p:sp>
          <p:nvSpPr>
            <p:cNvPr id="162" name="矩形 161"/>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63" name="矩形 162"/>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64" name="矩形 163"/>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65" name="矩形 164"/>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66" name="矩形 165"/>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7" name="矩形 166"/>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68" name="组合 167"/>
          <p:cNvGrpSpPr/>
          <p:nvPr/>
        </p:nvGrpSpPr>
        <p:grpSpPr>
          <a:xfrm>
            <a:off x="5142891" y="5729148"/>
            <a:ext cx="1094537" cy="290412"/>
            <a:chOff x="2771374" y="5713668"/>
            <a:chExt cx="1094537" cy="290412"/>
          </a:xfrm>
        </p:grpSpPr>
        <p:sp>
          <p:nvSpPr>
            <p:cNvPr id="169" name="矩形 168"/>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70" name="矩形 169"/>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71" name="矩形 170"/>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72" name="矩形 171"/>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73" name="矩形 172"/>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4" name="矩形 173"/>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75" name="直接箭头连接符 174"/>
          <p:cNvCxnSpPr>
            <a:stCxn id="154" idx="2"/>
            <a:endCxn id="164" idx="0"/>
          </p:cNvCxnSpPr>
          <p:nvPr/>
        </p:nvCxnSpPr>
        <p:spPr>
          <a:xfrm flipH="1">
            <a:off x="4484548" y="5454970"/>
            <a:ext cx="5571" cy="2904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6" name="直接箭头连接符 175"/>
          <p:cNvCxnSpPr>
            <a:stCxn id="154" idx="2"/>
            <a:endCxn id="171" idx="0"/>
          </p:cNvCxnSpPr>
          <p:nvPr/>
        </p:nvCxnSpPr>
        <p:spPr>
          <a:xfrm>
            <a:off x="4490119" y="5454970"/>
            <a:ext cx="1286349"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4" name="直接箭头连接符 183"/>
          <p:cNvCxnSpPr>
            <a:stCxn id="110" idx="2"/>
            <a:endCxn id="185" idx="0"/>
          </p:cNvCxnSpPr>
          <p:nvPr/>
        </p:nvCxnSpPr>
        <p:spPr>
          <a:xfrm flipH="1">
            <a:off x="6469657" y="4884736"/>
            <a:ext cx="535583"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5" name="圆角矩形 184"/>
          <p:cNvSpPr/>
          <p:nvPr/>
        </p:nvSpPr>
        <p:spPr>
          <a:xfrm>
            <a:off x="6164588"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CCE</a:t>
            </a:r>
            <a:endParaRPr lang="en-US" dirty="0"/>
          </a:p>
        </p:txBody>
      </p:sp>
      <p:cxnSp>
        <p:nvCxnSpPr>
          <p:cNvPr id="187" name="直接箭头连接符 186"/>
          <p:cNvCxnSpPr>
            <a:stCxn id="164" idx="2"/>
            <a:endCxn id="194" idx="0"/>
          </p:cNvCxnSpPr>
          <p:nvPr/>
        </p:nvCxnSpPr>
        <p:spPr>
          <a:xfrm>
            <a:off x="4484548" y="6035794"/>
            <a:ext cx="487709" cy="3103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4" name="矩形 193"/>
          <p:cNvSpPr/>
          <p:nvPr/>
        </p:nvSpPr>
        <p:spPr>
          <a:xfrm>
            <a:off x="4801623" y="6346135"/>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cxnSp>
        <p:nvCxnSpPr>
          <p:cNvPr id="199" name="直接箭头连接符 198"/>
          <p:cNvCxnSpPr>
            <a:stCxn id="185" idx="2"/>
            <a:endCxn id="200" idx="0"/>
          </p:cNvCxnSpPr>
          <p:nvPr/>
        </p:nvCxnSpPr>
        <p:spPr>
          <a:xfrm>
            <a:off x="6469657" y="5454970"/>
            <a:ext cx="951550" cy="2937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0" name="矩形 199"/>
          <p:cNvSpPr/>
          <p:nvPr/>
        </p:nvSpPr>
        <p:spPr>
          <a:xfrm>
            <a:off x="7250573" y="5748733"/>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202" name="文本框 201"/>
          <p:cNvSpPr txBox="1"/>
          <p:nvPr/>
        </p:nvSpPr>
        <p:spPr>
          <a:xfrm>
            <a:off x="7962082" y="6178137"/>
            <a:ext cx="2165978"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N</a:t>
            </a:r>
            <a:r>
              <a:rPr lang="zh-CN" altLang="en-US" dirty="0" smtClean="0"/>
              <a:t>级链</a:t>
            </a:r>
            <a:endParaRPr lang="en-US" dirty="0"/>
          </a:p>
        </p:txBody>
      </p:sp>
    </p:spTree>
    <p:extLst>
      <p:ext uri="{BB962C8B-B14F-4D97-AF65-F5344CB8AC3E}">
        <p14:creationId xmlns:p14="http://schemas.microsoft.com/office/powerpoint/2010/main" val="4089295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ubtitle 2"/>
          <p:cNvSpPr txBox="1">
            <a:spLocks/>
          </p:cNvSpPr>
          <p:nvPr/>
        </p:nvSpPr>
        <p:spPr>
          <a:xfrm>
            <a:off x="780866" y="1063375"/>
            <a:ext cx="7844273" cy="474671"/>
          </a:xfrm>
          <a:prstGeom prst="rect">
            <a:avLst/>
          </a:prstGeom>
        </p:spPr>
        <p:txBody>
          <a:bodyPr vert="horz" lIns="108745" tIns="54373" rIns="108745" bIns="54373"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r>
              <a:rPr lang="zh-CN" altLang="en-US" sz="2200" dirty="0">
                <a:solidFill>
                  <a:srgbClr val="5B9BD5"/>
                </a:solidFill>
                <a:latin typeface="微软雅黑" panose="020B0503020204020204" pitchFamily="34" charset="-122"/>
                <a:ea typeface="等线" panose="02010600030101010101" pitchFamily="2" charset="-122"/>
                <a:cs typeface="Aparajita" panose="020B0604020202020204" pitchFamily="34" charset="0"/>
              </a:rPr>
              <a:t>（</a:t>
            </a:r>
            <a:r>
              <a:rPr lang="en-US" altLang="zh-CN" sz="2200" dirty="0">
                <a:solidFill>
                  <a:srgbClr val="5B9BD5"/>
                </a:solidFill>
                <a:latin typeface="微软雅黑" panose="020B0503020204020204" pitchFamily="34" charset="-122"/>
                <a:ea typeface="等线" panose="02010600030101010101" pitchFamily="2" charset="-122"/>
                <a:cs typeface="Aparajita" panose="020B0604020202020204" pitchFamily="34" charset="0"/>
              </a:rPr>
              <a:t>Mutual Chain</a:t>
            </a:r>
            <a:r>
              <a:rPr lang="zh-CN" altLang="en-US" sz="2200" dirty="0">
                <a:solidFill>
                  <a:srgbClr val="5B9BD5"/>
                </a:solidFill>
                <a:latin typeface="微软雅黑" panose="020B0503020204020204" pitchFamily="34" charset="-122"/>
                <a:ea typeface="等线" panose="02010600030101010101" pitchFamily="2" charset="-122"/>
                <a:cs typeface="Aparajita" panose="020B0604020202020204" pitchFamily="34" charset="0"/>
              </a:rPr>
              <a:t>状态机）确定型有限状态机原理理论描述：</a:t>
            </a:r>
            <a:endParaRPr lang="en-US" sz="2200" dirty="0">
              <a:solidFill>
                <a:srgbClr val="5B9BD5"/>
              </a:solidFill>
              <a:latin typeface="微软雅黑" panose="020B0503020204020204" pitchFamily="34" charset="-122"/>
              <a:cs typeface="Aparajita" panose="020B0604020202020204" pitchFamily="34" charset="0"/>
            </a:endParaRPr>
          </a:p>
        </p:txBody>
      </p:sp>
      <p:sp>
        <p:nvSpPr>
          <p:cNvPr id="105" name="Rectangle 8"/>
          <p:cNvSpPr/>
          <p:nvPr/>
        </p:nvSpPr>
        <p:spPr>
          <a:xfrm>
            <a:off x="1309640" y="1571550"/>
            <a:ext cx="7343103" cy="646331"/>
          </a:xfrm>
          <a:prstGeom prst="rect">
            <a:avLst/>
          </a:prstGeom>
        </p:spPr>
        <p:txBody>
          <a:bodyPr wrap="square">
            <a:spAutoFit/>
          </a:bodyPr>
          <a:lstStyle/>
          <a:p>
            <a:pPr defTabSz="457200" eaLnBrk="0" fontAlgn="base" hangingPunct="0">
              <a:spcBef>
                <a:spcPct val="0"/>
              </a:spcBef>
              <a:spcAft>
                <a:spcPct val="0"/>
              </a:spcAft>
            </a:pPr>
            <a:r>
              <a:rPr lang="en-US" altLang="zh-CN" dirty="0">
                <a:solidFill>
                  <a:prstClr val="black"/>
                </a:solidFill>
                <a:latin typeface="Calibri" panose="020F0502020204030204"/>
                <a:ea typeface="等线" panose="02010600030101010101" pitchFamily="2" charset="-122"/>
              </a:rPr>
              <a:t>Mutual Chain</a:t>
            </a:r>
            <a:r>
              <a:rPr lang="zh-CN" altLang="en-US" dirty="0">
                <a:solidFill>
                  <a:prstClr val="black"/>
                </a:solidFill>
                <a:latin typeface="Calibri" panose="020F0502020204030204"/>
                <a:ea typeface="等线" panose="02010600030101010101" pitchFamily="2" charset="-122"/>
              </a:rPr>
              <a:t>上链信息是一个确定型有限状态机</a:t>
            </a:r>
            <a:r>
              <a:rPr lang="en-US" altLang="zh-CN" b="1" dirty="0">
                <a:solidFill>
                  <a:prstClr val="black"/>
                </a:solidFill>
                <a:latin typeface="Calibri" panose="020F0502020204030204"/>
                <a:ea typeface="等线" panose="02010600030101010101" pitchFamily="2" charset="-122"/>
              </a:rPr>
              <a:t>M=</a:t>
            </a:r>
            <a:r>
              <a:rPr lang="en-US" altLang="en-US" b="1" dirty="0">
                <a:solidFill>
                  <a:prstClr val="black"/>
                </a:solidFill>
                <a:latin typeface="Calibri" panose="020F0502020204030204"/>
              </a:rPr>
              <a:t>(Σ,S,s0,δ,F</a:t>
            </a:r>
            <a:r>
              <a:rPr lang="en-US" altLang="en-US" b="1" dirty="0">
                <a:solidFill>
                  <a:prstClr val="black"/>
                </a:solidFill>
                <a:latin typeface="Calibri" panose="020F0502020204030204"/>
              </a:rPr>
              <a:t>)</a:t>
            </a:r>
            <a:r>
              <a:rPr lang="en-US" altLang="en-US" b="1" dirty="0">
                <a:solidFill>
                  <a:prstClr val="black"/>
                </a:solidFill>
                <a:latin typeface="Arial" charset="0"/>
              </a:rPr>
              <a:t> </a:t>
            </a:r>
            <a:r>
              <a:rPr lang="en-US" altLang="en-US" b="1" dirty="0">
                <a:solidFill>
                  <a:prstClr val="black"/>
                </a:solidFill>
                <a:latin typeface="Arial" charset="0"/>
              </a:rPr>
              <a:t> </a:t>
            </a:r>
            <a:r>
              <a:rPr lang="en-US" altLang="en-US" dirty="0">
                <a:solidFill>
                  <a:prstClr val="black"/>
                </a:solidFill>
                <a:latin typeface="Arial" charset="0"/>
              </a:rPr>
              <a:t>- Deterministic Finite State Machine(DFSM) </a:t>
            </a:r>
            <a:endParaRPr lang="en-US" altLang="en-US" dirty="0">
              <a:solidFill>
                <a:prstClr val="black"/>
              </a:solidFill>
              <a:latin typeface="Arial" charset="0"/>
            </a:endParaRPr>
          </a:p>
        </p:txBody>
      </p:sp>
      <p:sp>
        <p:nvSpPr>
          <p:cNvPr id="111" name="Rectangle 40"/>
          <p:cNvSpPr/>
          <p:nvPr/>
        </p:nvSpPr>
        <p:spPr>
          <a:xfrm>
            <a:off x="1540670" y="2147956"/>
            <a:ext cx="6813084" cy="1477328"/>
          </a:xfrm>
          <a:prstGeom prst="rect">
            <a:avLst/>
          </a:prstGeom>
        </p:spPr>
        <p:txBody>
          <a:bodyPr wrap="none">
            <a:spAutoFit/>
          </a:bodyPr>
          <a:lstStyle/>
          <a:p>
            <a:pPr marL="285750" indent="-285750" defTabSz="457200" eaLnBrk="0" fontAlgn="base" hangingPunct="0">
              <a:spcBef>
                <a:spcPct val="0"/>
              </a:spcBef>
              <a:spcAft>
                <a:spcPct val="0"/>
              </a:spcAft>
              <a:buFont typeface="Arial" charset="0"/>
              <a:buChar char="•"/>
            </a:pPr>
            <a:r>
              <a:rPr lang="en-US" altLang="en-US" dirty="0" err="1">
                <a:solidFill>
                  <a:prstClr val="black"/>
                </a:solidFill>
                <a:latin typeface="Calibri" panose="020F0502020204030204"/>
              </a:rPr>
              <a:t>Σ</a:t>
            </a:r>
            <a:r>
              <a:rPr lang="zh-CN" altLang="en-US" dirty="0">
                <a:solidFill>
                  <a:prstClr val="black"/>
                </a:solidFill>
                <a:latin typeface="Calibri" panose="020F0502020204030204"/>
                <a:ea typeface="等线" panose="02010600030101010101" pitchFamily="2" charset="-122"/>
              </a:rPr>
              <a:t>是输入字母表</a:t>
            </a:r>
            <a:r>
              <a:rPr lang="en-US" altLang="zh-CN" dirty="0">
                <a:solidFill>
                  <a:prstClr val="black"/>
                </a:solidFill>
                <a:latin typeface="Calibri" panose="020F0502020204030204"/>
                <a:ea typeface="等线" panose="02010600030101010101" pitchFamily="2" charset="-122"/>
              </a:rPr>
              <a:t> (</a:t>
            </a:r>
            <a:r>
              <a:rPr lang="zh-CN" altLang="en-US" dirty="0">
                <a:solidFill>
                  <a:prstClr val="black"/>
                </a:solidFill>
                <a:latin typeface="Calibri" panose="020F0502020204030204"/>
                <a:ea typeface="等线" panose="02010600030101010101" pitchFamily="2" charset="-122"/>
              </a:rPr>
              <a:t>有限，非空） </a:t>
            </a:r>
            <a:r>
              <a:rPr lang="en-US" altLang="zh-CN" dirty="0">
                <a:solidFill>
                  <a:prstClr val="black"/>
                </a:solidFill>
                <a:latin typeface="Calibri" panose="020F0502020204030204"/>
                <a:ea typeface="等线" panose="02010600030101010101" pitchFamily="2" charset="-122"/>
              </a:rPr>
              <a:t>-</a:t>
            </a:r>
            <a:r>
              <a:rPr lang="zh-CN" altLang="en-US" dirty="0">
                <a:solidFill>
                  <a:prstClr val="black"/>
                </a:solidFill>
                <a:latin typeface="Calibri" panose="020F0502020204030204"/>
                <a:ea typeface="等线" panose="02010600030101010101" pitchFamily="2" charset="-122"/>
              </a:rPr>
              <a:t> 动作</a:t>
            </a:r>
            <a:endParaRPr lang="en-US" altLang="zh-CN" dirty="0">
              <a:solidFill>
                <a:prstClr val="black"/>
              </a:solidFill>
              <a:latin typeface="Calibri" panose="020F0502020204030204"/>
              <a:ea typeface="等线" panose="02010600030101010101" pitchFamily="2" charset="-122"/>
            </a:endParaRPr>
          </a:p>
          <a:p>
            <a:pPr marL="285750" indent="-285750" defTabSz="457200" eaLnBrk="0" fontAlgn="base" hangingPunct="0">
              <a:spcBef>
                <a:spcPct val="0"/>
              </a:spcBef>
              <a:spcAft>
                <a:spcPct val="0"/>
              </a:spcAft>
              <a:buFont typeface="Arial" charset="0"/>
              <a:buChar char="•"/>
            </a:pPr>
            <a:r>
              <a:rPr lang="en-US" altLang="en-US" dirty="0">
                <a:solidFill>
                  <a:prstClr val="black"/>
                </a:solidFill>
                <a:latin typeface="Calibri" panose="020F0502020204030204"/>
              </a:rPr>
              <a:t>S</a:t>
            </a:r>
            <a:r>
              <a:rPr lang="zh-CN" altLang="en-US" dirty="0">
                <a:solidFill>
                  <a:prstClr val="black"/>
                </a:solidFill>
                <a:latin typeface="Calibri" panose="020F0502020204030204"/>
                <a:ea typeface="等线" panose="02010600030101010101" pitchFamily="2" charset="-122"/>
              </a:rPr>
              <a:t>是有限非空状态 </a:t>
            </a:r>
            <a:r>
              <a:rPr lang="en-US" altLang="zh-CN" dirty="0">
                <a:solidFill>
                  <a:prstClr val="black"/>
                </a:solidFill>
                <a:latin typeface="Calibri" panose="020F0502020204030204"/>
                <a:ea typeface="等线" panose="02010600030101010101" pitchFamily="2" charset="-122"/>
              </a:rPr>
              <a:t>-</a:t>
            </a:r>
            <a:r>
              <a:rPr lang="zh-CN" altLang="en-US" dirty="0">
                <a:solidFill>
                  <a:prstClr val="black"/>
                </a:solidFill>
                <a:latin typeface="Calibri" panose="020F0502020204030204"/>
                <a:ea typeface="等线" panose="02010600030101010101" pitchFamily="2" charset="-122"/>
              </a:rPr>
              <a:t> 状态</a:t>
            </a:r>
            <a:r>
              <a:rPr lang="en-US" altLang="zh-CN" dirty="0">
                <a:solidFill>
                  <a:prstClr val="black"/>
                </a:solidFill>
                <a:latin typeface="Calibri" panose="020F0502020204030204"/>
                <a:ea typeface="等线" panose="02010600030101010101" pitchFamily="2" charset="-122"/>
              </a:rPr>
              <a:t>(</a:t>
            </a:r>
            <a:r>
              <a:rPr lang="zh-CN" altLang="en-US" dirty="0">
                <a:solidFill>
                  <a:prstClr val="black"/>
                </a:solidFill>
                <a:latin typeface="Calibri" panose="020F0502020204030204"/>
                <a:ea typeface="等线" panose="02010600030101010101" pitchFamily="2" charset="-122"/>
              </a:rPr>
              <a:t>目前暂定</a:t>
            </a:r>
            <a:r>
              <a:rPr lang="en-US" altLang="zh-CN" dirty="0">
                <a:solidFill>
                  <a:prstClr val="black"/>
                </a:solidFill>
                <a:latin typeface="Calibri" panose="020F0502020204030204"/>
                <a:ea typeface="等线" panose="02010600030101010101" pitchFamily="2" charset="-122"/>
              </a:rPr>
              <a:t>5</a:t>
            </a:r>
            <a:r>
              <a:rPr lang="zh-CN" altLang="en-US" dirty="0">
                <a:solidFill>
                  <a:prstClr val="black"/>
                </a:solidFill>
                <a:latin typeface="Calibri" panose="020F0502020204030204"/>
                <a:ea typeface="等线" panose="02010600030101010101" pitchFamily="2" charset="-122"/>
              </a:rPr>
              <a:t>个状态）</a:t>
            </a:r>
            <a:endParaRPr lang="en-US" altLang="zh-CN" dirty="0">
              <a:solidFill>
                <a:prstClr val="black"/>
              </a:solidFill>
              <a:latin typeface="Calibri" panose="020F0502020204030204"/>
              <a:ea typeface="等线" panose="02010600030101010101" pitchFamily="2" charset="-122"/>
            </a:endParaRPr>
          </a:p>
          <a:p>
            <a:pPr marL="285750" indent="-285750" defTabSz="457200" eaLnBrk="0" fontAlgn="base" hangingPunct="0">
              <a:spcBef>
                <a:spcPct val="0"/>
              </a:spcBef>
              <a:spcAft>
                <a:spcPct val="0"/>
              </a:spcAft>
              <a:buFont typeface="Arial" charset="0"/>
              <a:buChar char="•"/>
            </a:pPr>
            <a:r>
              <a:rPr lang="en-US" altLang="en-US" dirty="0">
                <a:solidFill>
                  <a:prstClr val="black"/>
                </a:solidFill>
                <a:latin typeface="Calibri" panose="020F0502020204030204"/>
              </a:rPr>
              <a:t>s0</a:t>
            </a:r>
            <a:r>
              <a:rPr lang="zh-CN" altLang="en-US" dirty="0">
                <a:solidFill>
                  <a:prstClr val="black"/>
                </a:solidFill>
                <a:latin typeface="Calibri" panose="020F0502020204030204"/>
                <a:ea typeface="等线" panose="02010600030101010101" pitchFamily="2" charset="-122"/>
              </a:rPr>
              <a:t>是初始状态 </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的一个子集</a:t>
            </a:r>
            <a:endParaRPr lang="en-US" altLang="zh-CN" dirty="0">
              <a:solidFill>
                <a:prstClr val="black"/>
              </a:solidFill>
              <a:latin typeface="Calibri" panose="020F0502020204030204"/>
              <a:ea typeface="等线" panose="02010600030101010101" pitchFamily="2" charset="-122"/>
            </a:endParaRPr>
          </a:p>
          <a:p>
            <a:pPr marL="285750" indent="-285750" defTabSz="457200" eaLnBrk="0" fontAlgn="base" hangingPunct="0">
              <a:spcBef>
                <a:spcPct val="0"/>
              </a:spcBef>
              <a:spcAft>
                <a:spcPct val="0"/>
              </a:spcAft>
              <a:buFont typeface="Arial" charset="0"/>
              <a:buChar char="•"/>
            </a:pPr>
            <a:r>
              <a:rPr lang="en-US" altLang="en-US" dirty="0" err="1">
                <a:solidFill>
                  <a:prstClr val="black"/>
                </a:solidFill>
                <a:latin typeface="Calibri" panose="020F0502020204030204"/>
              </a:rPr>
              <a:t>δ</a:t>
            </a:r>
            <a:r>
              <a:rPr lang="zh-CN" altLang="en-US" dirty="0">
                <a:solidFill>
                  <a:prstClr val="black"/>
                </a:solidFill>
                <a:latin typeface="Calibri" panose="020F0502020204030204"/>
                <a:ea typeface="等线" panose="02010600030101010101" pitchFamily="2" charset="-122"/>
              </a:rPr>
              <a:t>是状态转换函数：   </a:t>
            </a:r>
            <a:r>
              <a:rPr lang="en-US" altLang="en-US" dirty="0" err="1">
                <a:solidFill>
                  <a:prstClr val="black"/>
                </a:solidFill>
                <a:latin typeface="Calibri" panose="020F0502020204030204"/>
              </a:rPr>
              <a:t>δ</a:t>
            </a:r>
            <a:r>
              <a:rPr lang="zh-CN" altLang="en-US" dirty="0">
                <a:solidFill>
                  <a:prstClr val="black"/>
                </a:solidFill>
                <a:latin typeface="Calibri" panose="020F0502020204030204"/>
                <a:ea typeface="等线" panose="02010600030101010101" pitchFamily="2" charset="-122"/>
              </a:rPr>
              <a:t>：</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 </a:t>
            </a:r>
            <a:r>
              <a:rPr lang="en-US" altLang="zh-CN" dirty="0">
                <a:solidFill>
                  <a:prstClr val="black"/>
                </a:solidFill>
                <a:latin typeface="Calibri" panose="020F0502020204030204"/>
                <a:ea typeface="等线" panose="02010600030101010101" pitchFamily="2" charset="-122"/>
              </a:rPr>
              <a:t>x </a:t>
            </a:r>
            <a:r>
              <a:rPr lang="en-US" altLang="en-US" dirty="0" err="1">
                <a:solidFill>
                  <a:prstClr val="black"/>
                </a:solidFill>
                <a:latin typeface="Calibri" panose="020F0502020204030204"/>
              </a:rPr>
              <a:t>Σ</a:t>
            </a:r>
            <a:r>
              <a:rPr lang="en-US" altLang="en-US" dirty="0">
                <a:solidFill>
                  <a:prstClr val="black"/>
                </a:solidFill>
                <a:latin typeface="Calibri" panose="020F0502020204030204"/>
              </a:rPr>
              <a:t> -&gt; S (</a:t>
            </a:r>
            <a:r>
              <a:rPr lang="en-US" altLang="en-US" dirty="0" err="1">
                <a:solidFill>
                  <a:prstClr val="black"/>
                </a:solidFill>
                <a:latin typeface="Calibri" panose="020F0502020204030204"/>
              </a:rPr>
              <a:t>δ</a:t>
            </a:r>
            <a:r>
              <a:rPr lang="zh-CN" altLang="en-US" dirty="0">
                <a:solidFill>
                  <a:prstClr val="black"/>
                </a:solidFill>
                <a:latin typeface="Calibri" panose="020F0502020204030204"/>
                <a:ea typeface="等线" panose="02010600030101010101" pitchFamily="2" charset="-122"/>
              </a:rPr>
              <a:t>必须返回一个属于</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的状态</a:t>
            </a:r>
            <a:r>
              <a:rPr lang="en-US" altLang="zh-CN" dirty="0">
                <a:solidFill>
                  <a:prstClr val="black"/>
                </a:solidFill>
                <a:latin typeface="Calibri" panose="020F0502020204030204"/>
                <a:ea typeface="等线" panose="02010600030101010101" pitchFamily="2" charset="-122"/>
              </a:rPr>
              <a:t>s)</a:t>
            </a:r>
          </a:p>
          <a:p>
            <a:pPr marL="285750" indent="-285750" defTabSz="457200" eaLnBrk="0" fontAlgn="base" hangingPunct="0">
              <a:spcBef>
                <a:spcPct val="0"/>
              </a:spcBef>
              <a:spcAft>
                <a:spcPct val="0"/>
              </a:spcAft>
              <a:buFont typeface="Arial" charset="0"/>
              <a:buChar char="•"/>
            </a:pPr>
            <a:r>
              <a:rPr lang="en-US" altLang="en-US" dirty="0">
                <a:solidFill>
                  <a:prstClr val="black"/>
                </a:solidFill>
                <a:latin typeface="Calibri" panose="020F0502020204030204"/>
              </a:rPr>
              <a:t>F</a:t>
            </a:r>
            <a:r>
              <a:rPr lang="zh-CN" altLang="en-US" dirty="0">
                <a:solidFill>
                  <a:prstClr val="black"/>
                </a:solidFill>
                <a:latin typeface="Calibri" panose="020F0502020204030204"/>
                <a:ea typeface="等线" panose="02010600030101010101" pitchFamily="2" charset="-122"/>
              </a:rPr>
              <a:t>是一组最终状态集，是（可为空）</a:t>
            </a:r>
            <a:r>
              <a:rPr lang="en-US" altLang="zh-CN" dirty="0">
                <a:solidFill>
                  <a:prstClr val="black"/>
                </a:solidFill>
                <a:latin typeface="Calibri" panose="020F0502020204030204"/>
                <a:ea typeface="等线" panose="02010600030101010101" pitchFamily="2" charset="-122"/>
              </a:rPr>
              <a:t>S</a:t>
            </a:r>
            <a:r>
              <a:rPr lang="zh-CN" altLang="en-US" dirty="0">
                <a:solidFill>
                  <a:prstClr val="black"/>
                </a:solidFill>
                <a:latin typeface="Calibri" panose="020F0502020204030204"/>
                <a:ea typeface="等线" panose="02010600030101010101" pitchFamily="2" charset="-122"/>
              </a:rPr>
              <a:t>的一个子集</a:t>
            </a:r>
            <a:r>
              <a:rPr lang="en-US" altLang="en-US" sz="1400" dirty="0">
                <a:solidFill>
                  <a:prstClr val="black"/>
                </a:solidFill>
                <a:latin typeface="Arial" charset="0"/>
              </a:rPr>
              <a:t>  </a:t>
            </a:r>
            <a:endParaRPr lang="en-US" altLang="en-US" sz="1600" dirty="0">
              <a:solidFill>
                <a:prstClr val="black"/>
              </a:solidFill>
              <a:latin typeface="Arial" charset="0"/>
            </a:endParaRPr>
          </a:p>
        </p:txBody>
      </p:sp>
      <p:grpSp>
        <p:nvGrpSpPr>
          <p:cNvPr id="113" name="Group 46"/>
          <p:cNvGrpSpPr/>
          <p:nvPr/>
        </p:nvGrpSpPr>
        <p:grpSpPr>
          <a:xfrm>
            <a:off x="780867" y="343109"/>
            <a:ext cx="8669521" cy="720266"/>
            <a:chOff x="4941571" y="387438"/>
            <a:chExt cx="17339041" cy="799119"/>
          </a:xfrm>
        </p:grpSpPr>
        <p:sp>
          <p:nvSpPr>
            <p:cNvPr id="130" name="TextBox 47"/>
            <p:cNvSpPr txBox="1"/>
            <p:nvPr/>
          </p:nvSpPr>
          <p:spPr>
            <a:xfrm>
              <a:off x="4941571" y="387438"/>
              <a:ext cx="16772503" cy="614640"/>
            </a:xfrm>
            <a:prstGeom prst="rect">
              <a:avLst/>
            </a:prstGeom>
            <a:noFill/>
          </p:spPr>
          <p:txBody>
            <a:bodyPr wrap="none" lIns="45711" tIns="22856" rIns="45711" bIns="22856" rtlCol="0">
              <a:spAutoFit/>
            </a:bodyPr>
            <a:lstStyle/>
            <a:p>
              <a:pPr defTabSz="914217"/>
              <a:r>
                <a:rPr lang="en-US" altLang="zh-CN"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Mutual Chain</a:t>
              </a:r>
              <a:r>
                <a:rPr lang="zh-CN" altLang="en-US"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系统实现 </a:t>
              </a:r>
              <a:r>
                <a:rPr lang="mr-IN" altLang="zh-CN"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a:t>
              </a:r>
              <a:r>
                <a:rPr lang="zh-CN" altLang="en-US"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 数字资产计算理论设计原理</a:t>
              </a:r>
              <a:endParaRPr lang="id-ID" sz="2200" b="1" dirty="0">
                <a:solidFill>
                  <a:srgbClr val="C00000"/>
                </a:solidFill>
                <a:latin typeface="微软雅黑" panose="020B0503020204020204" pitchFamily="34" charset="-122"/>
                <a:cs typeface="Aparajita" panose="020B0604020202020204" pitchFamily="34" charset="0"/>
              </a:endParaRPr>
            </a:p>
          </p:txBody>
        </p:sp>
        <p:sp>
          <p:nvSpPr>
            <p:cNvPr id="135" name="Rectangle 48"/>
            <p:cNvSpPr/>
            <p:nvPr/>
          </p:nvSpPr>
          <p:spPr>
            <a:xfrm>
              <a:off x="5199833" y="1161358"/>
              <a:ext cx="17080779" cy="251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ED7D31"/>
                </a:solidFill>
                <a:latin typeface="微软雅黑" panose="020B0503020204020204" pitchFamily="34" charset="-122"/>
              </a:endParaRPr>
            </a:p>
          </p:txBody>
        </p:sp>
      </p:grpSp>
      <p:sp>
        <p:nvSpPr>
          <p:cNvPr id="137" name="Rectangle 49"/>
          <p:cNvSpPr/>
          <p:nvPr/>
        </p:nvSpPr>
        <p:spPr>
          <a:xfrm>
            <a:off x="1132192" y="3747374"/>
            <a:ext cx="1848583" cy="369332"/>
          </a:xfrm>
          <a:prstGeom prst="rect">
            <a:avLst/>
          </a:prstGeom>
        </p:spPr>
        <p:txBody>
          <a:bodyPr wrap="none">
            <a:spAutoFit/>
          </a:bodyPr>
          <a:lstStyle/>
          <a:p>
            <a:pPr defTabSz="914217"/>
            <a:r>
              <a:rPr lang="en-US" altLang="zh-CN" b="1" dirty="0" err="1">
                <a:solidFill>
                  <a:prstClr val="black"/>
                </a:solidFill>
                <a:latin typeface="Calibri" panose="020F0502020204030204"/>
                <a:ea typeface="等线" panose="02010600030101010101" pitchFamily="2" charset="-122"/>
              </a:rPr>
              <a:t>MChain</a:t>
            </a:r>
            <a:r>
              <a:rPr lang="zh-CN" altLang="en-US" b="1" dirty="0">
                <a:solidFill>
                  <a:prstClr val="black"/>
                </a:solidFill>
                <a:latin typeface="Calibri" panose="020F0502020204030204"/>
                <a:ea typeface="等线" panose="02010600030101010101" pitchFamily="2" charset="-122"/>
              </a:rPr>
              <a:t>状态机：</a:t>
            </a:r>
            <a:endParaRPr lang="en-US" dirty="0">
              <a:solidFill>
                <a:prstClr val="black"/>
              </a:solidFill>
              <a:latin typeface="Calibri" panose="020F0502020204030204"/>
            </a:endParaRPr>
          </a:p>
        </p:txBody>
      </p:sp>
      <p:sp>
        <p:nvSpPr>
          <p:cNvPr id="138" name="Oval 50"/>
          <p:cNvSpPr/>
          <p:nvPr/>
        </p:nvSpPr>
        <p:spPr>
          <a:xfrm>
            <a:off x="1423646" y="4812858"/>
            <a:ext cx="567943" cy="5715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a:t>
            </a:r>
            <a:r>
              <a:rPr lang="en-US" altLang="zh-CN" sz="1200" dirty="0">
                <a:solidFill>
                  <a:prstClr val="white"/>
                </a:solidFill>
                <a:latin typeface="Calibri" panose="020F0502020204030204"/>
                <a:ea typeface="等线" panose="02010600030101010101" pitchFamily="2" charset="-122"/>
              </a:rPr>
              <a:t>0</a:t>
            </a:r>
            <a:endParaRPr lang="en-US" sz="1200" dirty="0">
              <a:solidFill>
                <a:prstClr val="white"/>
              </a:solidFill>
              <a:latin typeface="Calibri" panose="020F0502020204030204"/>
            </a:endParaRPr>
          </a:p>
        </p:txBody>
      </p:sp>
      <p:sp>
        <p:nvSpPr>
          <p:cNvPr id="139" name="Oval 51"/>
          <p:cNvSpPr/>
          <p:nvPr/>
        </p:nvSpPr>
        <p:spPr>
          <a:xfrm>
            <a:off x="2735304" y="4812858"/>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S1</a:t>
            </a:r>
            <a:endParaRPr lang="en-US" sz="1200" dirty="0">
              <a:solidFill>
                <a:prstClr val="white"/>
              </a:solidFill>
              <a:latin typeface="Calibri" panose="020F0502020204030204"/>
            </a:endParaRPr>
          </a:p>
        </p:txBody>
      </p:sp>
      <p:cxnSp>
        <p:nvCxnSpPr>
          <p:cNvPr id="141" name="Curved Connector 52"/>
          <p:cNvCxnSpPr/>
          <p:nvPr/>
        </p:nvCxnSpPr>
        <p:spPr>
          <a:xfrm rot="5400000" flipH="1" flipV="1">
            <a:off x="2363446" y="4643577"/>
            <a:ext cx="6350" cy="910062"/>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urved Connector 53"/>
          <p:cNvCxnSpPr/>
          <p:nvPr/>
        </p:nvCxnSpPr>
        <p:spPr>
          <a:xfrm rot="5400000">
            <a:off x="2363446" y="4643577"/>
            <a:ext cx="6350" cy="910062"/>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Oval 54"/>
          <p:cNvSpPr/>
          <p:nvPr/>
        </p:nvSpPr>
        <p:spPr>
          <a:xfrm>
            <a:off x="4299568" y="4812858"/>
            <a:ext cx="567943" cy="5715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S5</a:t>
            </a:r>
            <a:endParaRPr lang="en-US" sz="1200" dirty="0">
              <a:solidFill>
                <a:prstClr val="white"/>
              </a:solidFill>
              <a:latin typeface="Calibri" panose="020F0502020204030204"/>
            </a:endParaRPr>
          </a:p>
        </p:txBody>
      </p:sp>
      <p:cxnSp>
        <p:nvCxnSpPr>
          <p:cNvPr id="145" name="Curved Connector 55"/>
          <p:cNvCxnSpPr/>
          <p:nvPr/>
        </p:nvCxnSpPr>
        <p:spPr>
          <a:xfrm rot="5400000" flipH="1" flipV="1">
            <a:off x="3793975" y="4524706"/>
            <a:ext cx="6350" cy="1147805"/>
          </a:xfrm>
          <a:prstGeom prst="curvedConnector3">
            <a:avLst>
              <a:gd name="adj1" fmla="val 3118016"/>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6" name="Curved Connector 56"/>
          <p:cNvCxnSpPr/>
          <p:nvPr/>
        </p:nvCxnSpPr>
        <p:spPr>
          <a:xfrm rot="5400000">
            <a:off x="3793975" y="4524706"/>
            <a:ext cx="6350" cy="1147805"/>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Oval 57"/>
          <p:cNvSpPr/>
          <p:nvPr/>
        </p:nvSpPr>
        <p:spPr>
          <a:xfrm>
            <a:off x="5749916" y="4812858"/>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S4</a:t>
            </a:r>
            <a:endParaRPr lang="en-US" sz="1200" dirty="0">
              <a:solidFill>
                <a:prstClr val="white"/>
              </a:solidFill>
              <a:latin typeface="Calibri" panose="020F0502020204030204"/>
            </a:endParaRPr>
          </a:p>
        </p:txBody>
      </p:sp>
      <p:sp>
        <p:nvSpPr>
          <p:cNvPr id="148" name="Oval 58"/>
          <p:cNvSpPr/>
          <p:nvPr/>
        </p:nvSpPr>
        <p:spPr>
          <a:xfrm>
            <a:off x="4299568" y="3998942"/>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S2</a:t>
            </a:r>
            <a:endParaRPr lang="en-US" sz="1200" dirty="0">
              <a:solidFill>
                <a:prstClr val="white"/>
              </a:solidFill>
              <a:latin typeface="Calibri" panose="020F0502020204030204"/>
            </a:endParaRPr>
          </a:p>
        </p:txBody>
      </p:sp>
      <p:sp>
        <p:nvSpPr>
          <p:cNvPr id="149" name="Oval 59"/>
          <p:cNvSpPr/>
          <p:nvPr/>
        </p:nvSpPr>
        <p:spPr>
          <a:xfrm>
            <a:off x="4299568" y="5789901"/>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S3</a:t>
            </a:r>
            <a:endParaRPr lang="en-US" sz="1200" dirty="0">
              <a:solidFill>
                <a:prstClr val="white"/>
              </a:solidFill>
              <a:latin typeface="Calibri" panose="020F0502020204030204"/>
            </a:endParaRPr>
          </a:p>
        </p:txBody>
      </p:sp>
      <p:cxnSp>
        <p:nvCxnSpPr>
          <p:cNvPr id="150" name="Curved Connector 60"/>
          <p:cNvCxnSpPr/>
          <p:nvPr/>
        </p:nvCxnSpPr>
        <p:spPr>
          <a:xfrm rot="5400000" flipH="1">
            <a:off x="5359833" y="4466401"/>
            <a:ext cx="83694" cy="1264415"/>
          </a:xfrm>
          <a:prstGeom prst="curvedConnector3">
            <a:avLst>
              <a:gd name="adj1" fmla="val -1365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Curved Connector 61"/>
          <p:cNvCxnSpPr/>
          <p:nvPr/>
        </p:nvCxnSpPr>
        <p:spPr>
          <a:xfrm rot="16200000" flipH="1" flipV="1">
            <a:off x="5359833" y="4466401"/>
            <a:ext cx="83694" cy="1264415"/>
          </a:xfrm>
          <a:prstGeom prst="curvedConnector3">
            <a:avLst>
              <a:gd name="adj1" fmla="val -1365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Curved Connector 62"/>
          <p:cNvCxnSpPr>
            <a:endCxn id="149" idx="6"/>
          </p:cNvCxnSpPr>
          <p:nvPr/>
        </p:nvCxnSpPr>
        <p:spPr>
          <a:xfrm rot="16200000" flipH="1">
            <a:off x="4453510" y="5661650"/>
            <a:ext cx="729963" cy="98038"/>
          </a:xfrm>
          <a:prstGeom prst="curvedConnector4">
            <a:avLst>
              <a:gd name="adj1" fmla="val 30427"/>
              <a:gd name="adj2" fmla="val 2165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Curved Connector 63"/>
          <p:cNvCxnSpPr>
            <a:stCxn id="148" idx="2"/>
          </p:cNvCxnSpPr>
          <p:nvPr/>
        </p:nvCxnSpPr>
        <p:spPr>
          <a:xfrm rot="10800000" flipH="1" flipV="1">
            <a:off x="4299568" y="4284692"/>
            <a:ext cx="71484" cy="691293"/>
          </a:xfrm>
          <a:prstGeom prst="curvedConnector4">
            <a:avLst>
              <a:gd name="adj1" fmla="val -159896"/>
              <a:gd name="adj2" fmla="val 706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urved Connector 67"/>
          <p:cNvCxnSpPr>
            <a:endCxn id="148" idx="6"/>
          </p:cNvCxnSpPr>
          <p:nvPr/>
        </p:nvCxnSpPr>
        <p:spPr>
          <a:xfrm rot="5400000" flipH="1" flipV="1">
            <a:off x="4516819" y="4549035"/>
            <a:ext cx="615035" cy="86349"/>
          </a:xfrm>
          <a:prstGeom prst="curvedConnector4">
            <a:avLst>
              <a:gd name="adj1" fmla="val 26770"/>
              <a:gd name="adj2" fmla="val 2323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Curved Connector 68"/>
          <p:cNvCxnSpPr>
            <a:stCxn id="149" idx="2"/>
          </p:cNvCxnSpPr>
          <p:nvPr/>
        </p:nvCxnSpPr>
        <p:spPr>
          <a:xfrm rot="10800000" flipH="1">
            <a:off x="4299567" y="5345688"/>
            <a:ext cx="86350" cy="729964"/>
          </a:xfrm>
          <a:prstGeom prst="curvedConnector4">
            <a:avLst>
              <a:gd name="adj1" fmla="val -132369"/>
              <a:gd name="adj2" fmla="val 69573"/>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Oval 69"/>
          <p:cNvSpPr/>
          <p:nvPr/>
        </p:nvSpPr>
        <p:spPr>
          <a:xfrm>
            <a:off x="6802000" y="4812858"/>
            <a:ext cx="567943" cy="571500"/>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defTabSz="914217"/>
            <a:r>
              <a:rPr lang="en-US" altLang="zh-CN" sz="1200" dirty="0">
                <a:solidFill>
                  <a:prstClr val="white"/>
                </a:solidFill>
                <a:latin typeface="Calibri" panose="020F0502020204030204"/>
                <a:ea typeface="等线" panose="02010600030101010101" pitchFamily="2" charset="-122"/>
              </a:rPr>
              <a:t>S6</a:t>
            </a:r>
            <a:endParaRPr lang="en-US" sz="1200" dirty="0">
              <a:solidFill>
                <a:prstClr val="white"/>
              </a:solidFill>
              <a:latin typeface="Calibri" panose="020F0502020204030204"/>
            </a:endParaRPr>
          </a:p>
        </p:txBody>
      </p:sp>
      <p:cxnSp>
        <p:nvCxnSpPr>
          <p:cNvPr id="157" name="Straight Arrow Connector 70"/>
          <p:cNvCxnSpPr>
            <a:endCxn id="156" idx="2"/>
          </p:cNvCxnSpPr>
          <p:nvPr/>
        </p:nvCxnSpPr>
        <p:spPr>
          <a:xfrm>
            <a:off x="6054884" y="5098608"/>
            <a:ext cx="7471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Rectangle 28"/>
          <p:cNvSpPr/>
          <p:nvPr/>
        </p:nvSpPr>
        <p:spPr>
          <a:xfrm>
            <a:off x="2156478" y="4535655"/>
            <a:ext cx="417102" cy="276999"/>
          </a:xfrm>
          <a:prstGeom prst="rect">
            <a:avLst/>
          </a:prstGeom>
        </p:spPr>
        <p:txBody>
          <a:bodyPr wrap="none">
            <a:spAutoFit/>
          </a:bodyPr>
          <a:lstStyle/>
          <a:p>
            <a:pPr defTabSz="914217"/>
            <a:r>
              <a:rPr lang="en-US" altLang="zh-CN" sz="1200">
                <a:solidFill>
                  <a:prstClr val="black"/>
                </a:solidFill>
                <a:latin typeface="Calibri" panose="020F0502020204030204"/>
                <a:ea typeface="等线" panose="02010600030101010101" pitchFamily="2" charset="-122"/>
              </a:rPr>
              <a:t>E01</a:t>
            </a:r>
            <a:endParaRPr lang="en-US" sz="1200" dirty="0">
              <a:solidFill>
                <a:prstClr val="black"/>
              </a:solidFill>
              <a:latin typeface="Calibri" panose="020F0502020204030204"/>
            </a:endParaRPr>
          </a:p>
        </p:txBody>
      </p:sp>
      <p:sp>
        <p:nvSpPr>
          <p:cNvPr id="159" name="Rectangle 83"/>
          <p:cNvSpPr/>
          <p:nvPr/>
        </p:nvSpPr>
        <p:spPr>
          <a:xfrm>
            <a:off x="2131078" y="5345688"/>
            <a:ext cx="417102" cy="276999"/>
          </a:xfrm>
          <a:prstGeom prst="rect">
            <a:avLst/>
          </a:prstGeom>
        </p:spPr>
        <p:txBody>
          <a:bodyPr wrap="none">
            <a:spAutoFit/>
          </a:bodyPr>
          <a:lstStyle/>
          <a:p>
            <a:pPr defTabSz="914217"/>
            <a:r>
              <a:rPr lang="en-US" altLang="zh-CN" sz="1200" dirty="0">
                <a:solidFill>
                  <a:prstClr val="black"/>
                </a:solidFill>
                <a:latin typeface="Calibri" panose="020F0502020204030204"/>
                <a:ea typeface="等线" panose="02010600030101010101" pitchFamily="2" charset="-122"/>
              </a:rPr>
              <a:t>E02</a:t>
            </a:r>
            <a:endParaRPr lang="en-US" sz="1200" dirty="0">
              <a:solidFill>
                <a:prstClr val="black"/>
              </a:solidFill>
              <a:latin typeface="Calibri" panose="020F0502020204030204"/>
            </a:endParaRPr>
          </a:p>
        </p:txBody>
      </p:sp>
      <p:sp>
        <p:nvSpPr>
          <p:cNvPr id="160" name="Rectangle 84"/>
          <p:cNvSpPr/>
          <p:nvPr/>
        </p:nvSpPr>
        <p:spPr>
          <a:xfrm>
            <a:off x="3553515" y="4576562"/>
            <a:ext cx="417102" cy="276999"/>
          </a:xfrm>
          <a:prstGeom prst="rect">
            <a:avLst/>
          </a:prstGeom>
        </p:spPr>
        <p:txBody>
          <a:bodyPr wrap="none">
            <a:spAutoFit/>
          </a:bodyPr>
          <a:lstStyle/>
          <a:p>
            <a:pPr defTabSz="914217"/>
            <a:r>
              <a:rPr lang="en-US" altLang="zh-CN" sz="1200" dirty="0">
                <a:solidFill>
                  <a:prstClr val="black"/>
                </a:solidFill>
                <a:latin typeface="Calibri" panose="020F0502020204030204"/>
                <a:ea typeface="等线" panose="02010600030101010101" pitchFamily="2" charset="-122"/>
              </a:rPr>
              <a:t>E03</a:t>
            </a:r>
            <a:endParaRPr lang="en-US" sz="1200" dirty="0">
              <a:solidFill>
                <a:prstClr val="black"/>
              </a:solidFill>
              <a:latin typeface="Calibri" panose="020F0502020204030204"/>
            </a:endParaRPr>
          </a:p>
        </p:txBody>
      </p:sp>
      <p:cxnSp>
        <p:nvCxnSpPr>
          <p:cNvPr id="161" name="Curved Connector 223"/>
          <p:cNvCxnSpPr>
            <a:stCxn id="139" idx="1"/>
            <a:endCxn id="139" idx="7"/>
          </p:cNvCxnSpPr>
          <p:nvPr/>
        </p:nvCxnSpPr>
        <p:spPr>
          <a:xfrm rot="5400000" flipH="1" flipV="1">
            <a:off x="3019275" y="4695754"/>
            <a:ext cx="6350" cy="401596"/>
          </a:xfrm>
          <a:prstGeom prst="curvedConnector3">
            <a:avLst>
              <a:gd name="adj1" fmla="val 83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Rectangle 91"/>
          <p:cNvSpPr/>
          <p:nvPr/>
        </p:nvSpPr>
        <p:spPr>
          <a:xfrm>
            <a:off x="2821652" y="4020622"/>
            <a:ext cx="417102" cy="276999"/>
          </a:xfrm>
          <a:prstGeom prst="rect">
            <a:avLst/>
          </a:prstGeom>
        </p:spPr>
        <p:txBody>
          <a:bodyPr wrap="none">
            <a:spAutoFit/>
          </a:bodyPr>
          <a:lstStyle/>
          <a:p>
            <a:pPr defTabSz="914217"/>
            <a:r>
              <a:rPr lang="en-US" altLang="zh-CN" sz="1200" dirty="0">
                <a:solidFill>
                  <a:prstClr val="black"/>
                </a:solidFill>
                <a:latin typeface="Calibri" panose="020F0502020204030204"/>
                <a:ea typeface="等线" panose="02010600030101010101" pitchFamily="2" charset="-122"/>
              </a:rPr>
              <a:t>E01</a:t>
            </a:r>
            <a:endParaRPr lang="en-US" sz="1200" dirty="0">
              <a:solidFill>
                <a:prstClr val="black"/>
              </a:solidFill>
              <a:latin typeface="Calibri" panose="020F0502020204030204"/>
            </a:endParaRPr>
          </a:p>
        </p:txBody>
      </p:sp>
      <p:sp>
        <p:nvSpPr>
          <p:cNvPr id="163" name="Rectangle 92"/>
          <p:cNvSpPr/>
          <p:nvPr/>
        </p:nvSpPr>
        <p:spPr>
          <a:xfrm>
            <a:off x="3541497" y="5345688"/>
            <a:ext cx="417102" cy="276999"/>
          </a:xfrm>
          <a:prstGeom prst="rect">
            <a:avLst/>
          </a:prstGeom>
        </p:spPr>
        <p:txBody>
          <a:bodyPr wrap="none">
            <a:spAutoFit/>
          </a:bodyPr>
          <a:lstStyle/>
          <a:p>
            <a:pPr defTabSz="914217"/>
            <a:r>
              <a:rPr lang="en-US" altLang="zh-CN" sz="1200">
                <a:solidFill>
                  <a:prstClr val="black"/>
                </a:solidFill>
                <a:latin typeface="Calibri" panose="020F0502020204030204"/>
                <a:ea typeface="等线" panose="02010600030101010101" pitchFamily="2" charset="-122"/>
              </a:rPr>
              <a:t>E01</a:t>
            </a:r>
            <a:endParaRPr lang="en-US" sz="1200" dirty="0">
              <a:solidFill>
                <a:prstClr val="black"/>
              </a:solidFill>
              <a:latin typeface="Calibri" panose="020F0502020204030204"/>
            </a:endParaRPr>
          </a:p>
        </p:txBody>
      </p:sp>
      <p:cxnSp>
        <p:nvCxnSpPr>
          <p:cNvPr id="164" name="Curved Connector 93"/>
          <p:cNvCxnSpPr>
            <a:stCxn id="148" idx="1"/>
            <a:endCxn id="148" idx="7"/>
          </p:cNvCxnSpPr>
          <p:nvPr/>
        </p:nvCxnSpPr>
        <p:spPr>
          <a:xfrm rot="5400000" flipH="1" flipV="1">
            <a:off x="4583539" y="3881838"/>
            <a:ext cx="6350" cy="401596"/>
          </a:xfrm>
          <a:prstGeom prst="curvedConnector3">
            <a:avLst>
              <a:gd name="adj1" fmla="val 51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Curved Connector 97"/>
          <p:cNvCxnSpPr>
            <a:stCxn id="147" idx="1"/>
            <a:endCxn id="147" idx="7"/>
          </p:cNvCxnSpPr>
          <p:nvPr/>
        </p:nvCxnSpPr>
        <p:spPr>
          <a:xfrm rot="5400000" flipH="1" flipV="1">
            <a:off x="6033887" y="4695754"/>
            <a:ext cx="6350" cy="401596"/>
          </a:xfrm>
          <a:prstGeom prst="curvedConnector3">
            <a:avLst>
              <a:gd name="adj1" fmla="val 79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Curved Connector 101"/>
          <p:cNvCxnSpPr>
            <a:stCxn id="149" idx="3"/>
            <a:endCxn id="149" idx="5"/>
          </p:cNvCxnSpPr>
          <p:nvPr/>
        </p:nvCxnSpPr>
        <p:spPr>
          <a:xfrm rot="16200000" flipH="1">
            <a:off x="4583539" y="6076909"/>
            <a:ext cx="6350" cy="401596"/>
          </a:xfrm>
          <a:prstGeom prst="curvedConnector3">
            <a:avLst>
              <a:gd name="adj1" fmla="val 43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Rectangle 109"/>
          <p:cNvSpPr/>
          <p:nvPr/>
        </p:nvSpPr>
        <p:spPr>
          <a:xfrm>
            <a:off x="4089217" y="3735360"/>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E04</a:t>
            </a:r>
            <a:endParaRPr lang="en-US" sz="1200" dirty="0">
              <a:solidFill>
                <a:prstClr val="black"/>
              </a:solidFill>
              <a:latin typeface="Calibri" panose="020F0502020204030204"/>
            </a:endParaRPr>
          </a:p>
        </p:txBody>
      </p:sp>
      <p:sp>
        <p:nvSpPr>
          <p:cNvPr id="168" name="Rectangle 110"/>
          <p:cNvSpPr/>
          <p:nvPr/>
        </p:nvSpPr>
        <p:spPr>
          <a:xfrm>
            <a:off x="5036214" y="4429092"/>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E04</a:t>
            </a:r>
            <a:endParaRPr lang="en-US" sz="1200" dirty="0">
              <a:solidFill>
                <a:prstClr val="black"/>
              </a:solidFill>
              <a:latin typeface="Calibri" panose="020F0502020204030204"/>
            </a:endParaRPr>
          </a:p>
        </p:txBody>
      </p:sp>
      <p:sp>
        <p:nvSpPr>
          <p:cNvPr id="169" name="Rectangle 111"/>
          <p:cNvSpPr/>
          <p:nvPr/>
        </p:nvSpPr>
        <p:spPr>
          <a:xfrm>
            <a:off x="5024525" y="5576520"/>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E07</a:t>
            </a:r>
            <a:endParaRPr lang="en-US" sz="1200" dirty="0">
              <a:solidFill>
                <a:prstClr val="black"/>
              </a:solidFill>
              <a:latin typeface="Calibri" panose="020F0502020204030204"/>
            </a:endParaRPr>
          </a:p>
        </p:txBody>
      </p:sp>
      <p:sp>
        <p:nvSpPr>
          <p:cNvPr id="170" name="Rectangle 112"/>
          <p:cNvSpPr/>
          <p:nvPr/>
        </p:nvSpPr>
        <p:spPr>
          <a:xfrm>
            <a:off x="3912288" y="6289032"/>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E07</a:t>
            </a:r>
            <a:endParaRPr lang="en-US" sz="1200" dirty="0">
              <a:solidFill>
                <a:prstClr val="black"/>
              </a:solidFill>
              <a:latin typeface="Calibri" panose="020F0502020204030204"/>
            </a:endParaRPr>
          </a:p>
        </p:txBody>
      </p:sp>
      <p:sp>
        <p:nvSpPr>
          <p:cNvPr id="171" name="Rectangle 113"/>
          <p:cNvSpPr/>
          <p:nvPr/>
        </p:nvSpPr>
        <p:spPr>
          <a:xfrm>
            <a:off x="5866870" y="4073323"/>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E10</a:t>
            </a:r>
            <a:endParaRPr lang="en-US" sz="1200" dirty="0">
              <a:solidFill>
                <a:prstClr val="black"/>
              </a:solidFill>
              <a:latin typeface="Calibri" panose="020F0502020204030204"/>
            </a:endParaRPr>
          </a:p>
        </p:txBody>
      </p:sp>
      <p:sp>
        <p:nvSpPr>
          <p:cNvPr id="172" name="Rectangle 114"/>
          <p:cNvSpPr/>
          <p:nvPr/>
        </p:nvSpPr>
        <p:spPr>
          <a:xfrm>
            <a:off x="5223930" y="4722870"/>
            <a:ext cx="482812" cy="276999"/>
          </a:xfrm>
          <a:prstGeom prst="rect">
            <a:avLst/>
          </a:prstGeom>
        </p:spPr>
        <p:txBody>
          <a:bodyPr wrap="square">
            <a:spAutoFit/>
          </a:bodyPr>
          <a:lstStyle/>
          <a:p>
            <a:pPr defTabSz="914217"/>
            <a:r>
              <a:rPr lang="en-US" altLang="zh-CN" sz="1200">
                <a:solidFill>
                  <a:prstClr val="black"/>
                </a:solidFill>
                <a:latin typeface="Calibri" panose="020F0502020204030204"/>
                <a:ea typeface="等线" panose="02010600030101010101" pitchFamily="2" charset="-122"/>
              </a:rPr>
              <a:t>E10</a:t>
            </a:r>
            <a:endParaRPr lang="en-US" sz="1200" dirty="0">
              <a:solidFill>
                <a:prstClr val="black"/>
              </a:solidFill>
              <a:latin typeface="Calibri" panose="020F0502020204030204"/>
            </a:endParaRPr>
          </a:p>
        </p:txBody>
      </p:sp>
      <p:sp>
        <p:nvSpPr>
          <p:cNvPr id="173" name="Rectangle 115"/>
          <p:cNvSpPr/>
          <p:nvPr/>
        </p:nvSpPr>
        <p:spPr>
          <a:xfrm>
            <a:off x="3918774" y="4466508"/>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E06</a:t>
            </a:r>
            <a:endParaRPr lang="en-US" sz="1200" dirty="0">
              <a:solidFill>
                <a:prstClr val="black"/>
              </a:solidFill>
              <a:latin typeface="Calibri" panose="020F0502020204030204"/>
            </a:endParaRPr>
          </a:p>
        </p:txBody>
      </p:sp>
      <p:sp>
        <p:nvSpPr>
          <p:cNvPr id="174" name="Rectangle 116"/>
          <p:cNvSpPr/>
          <p:nvPr/>
        </p:nvSpPr>
        <p:spPr>
          <a:xfrm>
            <a:off x="3852498" y="5660109"/>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E08</a:t>
            </a:r>
            <a:endParaRPr lang="en-US" sz="1200" dirty="0">
              <a:solidFill>
                <a:prstClr val="black"/>
              </a:solidFill>
              <a:latin typeface="Calibri" panose="020F0502020204030204"/>
            </a:endParaRPr>
          </a:p>
        </p:txBody>
      </p:sp>
      <p:sp>
        <p:nvSpPr>
          <p:cNvPr id="175" name="Rectangle 117"/>
          <p:cNvSpPr/>
          <p:nvPr/>
        </p:nvSpPr>
        <p:spPr>
          <a:xfrm>
            <a:off x="5304821" y="5268941"/>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E11</a:t>
            </a:r>
            <a:endParaRPr lang="en-US" sz="1200" dirty="0">
              <a:solidFill>
                <a:prstClr val="black"/>
              </a:solidFill>
              <a:latin typeface="Calibri" panose="020F0502020204030204"/>
            </a:endParaRPr>
          </a:p>
        </p:txBody>
      </p:sp>
      <p:cxnSp>
        <p:nvCxnSpPr>
          <p:cNvPr id="176" name="Straight Arrow Connector 242"/>
          <p:cNvCxnSpPr>
            <a:stCxn id="148" idx="4"/>
            <a:endCxn id="144" idx="0"/>
          </p:cNvCxnSpPr>
          <p:nvPr/>
        </p:nvCxnSpPr>
        <p:spPr>
          <a:xfrm>
            <a:off x="4583540" y="4570442"/>
            <a:ext cx="0" cy="242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244"/>
          <p:cNvCxnSpPr>
            <a:stCxn id="149" idx="0"/>
            <a:endCxn id="144" idx="4"/>
          </p:cNvCxnSpPr>
          <p:nvPr/>
        </p:nvCxnSpPr>
        <p:spPr>
          <a:xfrm flipV="1">
            <a:off x="4583539" y="5384358"/>
            <a:ext cx="1" cy="405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8" name="Rectangle 123"/>
          <p:cNvSpPr/>
          <p:nvPr/>
        </p:nvSpPr>
        <p:spPr>
          <a:xfrm>
            <a:off x="4566923" y="4535544"/>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E05</a:t>
            </a:r>
            <a:endParaRPr lang="en-US" sz="1200" dirty="0">
              <a:solidFill>
                <a:prstClr val="black"/>
              </a:solidFill>
              <a:latin typeface="Calibri" panose="020F0502020204030204"/>
            </a:endParaRPr>
          </a:p>
        </p:txBody>
      </p:sp>
      <p:sp>
        <p:nvSpPr>
          <p:cNvPr id="179" name="Rectangle 124"/>
          <p:cNvSpPr/>
          <p:nvPr/>
        </p:nvSpPr>
        <p:spPr>
          <a:xfrm>
            <a:off x="4553403" y="5509669"/>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E09</a:t>
            </a:r>
            <a:endParaRPr lang="en-US" sz="1200" dirty="0">
              <a:solidFill>
                <a:prstClr val="black"/>
              </a:solidFill>
              <a:latin typeface="Calibri" panose="020F0502020204030204"/>
            </a:endParaRPr>
          </a:p>
        </p:txBody>
      </p:sp>
      <p:sp>
        <p:nvSpPr>
          <p:cNvPr id="180" name="Rectangle 125"/>
          <p:cNvSpPr/>
          <p:nvPr/>
        </p:nvSpPr>
        <p:spPr>
          <a:xfrm>
            <a:off x="6393620" y="4825928"/>
            <a:ext cx="482812" cy="276999"/>
          </a:xfrm>
          <a:prstGeom prst="rect">
            <a:avLst/>
          </a:prstGeom>
        </p:spPr>
        <p:txBody>
          <a:bodyPr wrap="square">
            <a:spAutoFit/>
          </a:bodyPr>
          <a:lstStyle/>
          <a:p>
            <a:pPr defTabSz="914217"/>
            <a:r>
              <a:rPr lang="en-US" altLang="zh-CN" sz="1200" dirty="0">
                <a:solidFill>
                  <a:prstClr val="black"/>
                </a:solidFill>
                <a:latin typeface="Calibri" panose="020F0502020204030204"/>
                <a:ea typeface="等线" panose="02010600030101010101" pitchFamily="2" charset="-122"/>
              </a:rPr>
              <a:t>E12</a:t>
            </a:r>
            <a:endParaRPr lang="en-US" sz="1200" dirty="0">
              <a:solidFill>
                <a:prstClr val="black"/>
              </a:solidFill>
              <a:latin typeface="Calibri" panose="020F0502020204030204"/>
            </a:endParaRPr>
          </a:p>
        </p:txBody>
      </p:sp>
      <p:sp>
        <p:nvSpPr>
          <p:cNvPr id="181" name="Rectangle 245"/>
          <p:cNvSpPr/>
          <p:nvPr/>
        </p:nvSpPr>
        <p:spPr>
          <a:xfrm>
            <a:off x="7943911" y="4416867"/>
            <a:ext cx="681229"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dirty="0">
                <a:solidFill>
                  <a:prstClr val="black"/>
                </a:solidFill>
                <a:latin typeface="Calibri" panose="020F0502020204030204"/>
                <a:ea typeface="等线" panose="02010600030101010101" pitchFamily="2" charset="-122"/>
              </a:rPr>
              <a:t>状态码</a:t>
            </a:r>
            <a:endParaRPr lang="en-US" sz="1200" dirty="0">
              <a:solidFill>
                <a:prstClr val="black"/>
              </a:solidFill>
              <a:latin typeface="Calibri" panose="020F0502020204030204"/>
            </a:endParaRPr>
          </a:p>
        </p:txBody>
      </p:sp>
      <p:sp>
        <p:nvSpPr>
          <p:cNvPr id="182" name="Rectangle 128"/>
          <p:cNvSpPr/>
          <p:nvPr/>
        </p:nvSpPr>
        <p:spPr>
          <a:xfrm>
            <a:off x="7854084" y="3929068"/>
            <a:ext cx="3233578" cy="369332"/>
          </a:xfrm>
          <a:prstGeom prst="rect">
            <a:avLst/>
          </a:prstGeom>
        </p:spPr>
        <p:txBody>
          <a:bodyPr wrap="none">
            <a:spAutoFit/>
          </a:bodyPr>
          <a:lstStyle/>
          <a:p>
            <a:pPr defTabSz="914217"/>
            <a:r>
              <a:rPr lang="en-US" altLang="zh-CN" b="1" dirty="0" err="1">
                <a:solidFill>
                  <a:prstClr val="black"/>
                </a:solidFill>
                <a:latin typeface="Calibri" panose="020F0502020204030204"/>
                <a:ea typeface="等线" panose="02010600030101010101" pitchFamily="2" charset="-122"/>
              </a:rPr>
              <a:t>MChain</a:t>
            </a:r>
            <a:r>
              <a:rPr lang="zh-CN" altLang="en-US" b="1" dirty="0">
                <a:solidFill>
                  <a:prstClr val="black"/>
                </a:solidFill>
                <a:latin typeface="Calibri" panose="020F0502020204030204"/>
                <a:ea typeface="等线" panose="02010600030101010101" pitchFamily="2" charset="-122"/>
              </a:rPr>
              <a:t>区块链数据标准格式：</a:t>
            </a:r>
            <a:endParaRPr lang="en-US" dirty="0">
              <a:solidFill>
                <a:prstClr val="black"/>
              </a:solidFill>
              <a:latin typeface="Calibri" panose="020F0502020204030204"/>
            </a:endParaRPr>
          </a:p>
        </p:txBody>
      </p:sp>
      <p:sp>
        <p:nvSpPr>
          <p:cNvPr id="183" name="Rectangle 129"/>
          <p:cNvSpPr/>
          <p:nvPr/>
        </p:nvSpPr>
        <p:spPr>
          <a:xfrm>
            <a:off x="8652743" y="4416867"/>
            <a:ext cx="648574"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dirty="0">
                <a:solidFill>
                  <a:prstClr val="black"/>
                </a:solidFill>
                <a:latin typeface="Calibri" panose="020F0502020204030204"/>
                <a:ea typeface="等线" panose="02010600030101010101" pitchFamily="2" charset="-122"/>
              </a:rPr>
              <a:t>输入码</a:t>
            </a:r>
            <a:endParaRPr lang="en-US" sz="1200" dirty="0">
              <a:solidFill>
                <a:prstClr val="black"/>
              </a:solidFill>
              <a:latin typeface="Calibri" panose="020F0502020204030204"/>
            </a:endParaRPr>
          </a:p>
        </p:txBody>
      </p:sp>
      <p:sp>
        <p:nvSpPr>
          <p:cNvPr id="184" name="Rectangle 130"/>
          <p:cNvSpPr/>
          <p:nvPr/>
        </p:nvSpPr>
        <p:spPr>
          <a:xfrm>
            <a:off x="9319495" y="4416867"/>
            <a:ext cx="779336"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a:solidFill>
                  <a:prstClr val="black"/>
                </a:solidFill>
                <a:latin typeface="Calibri" panose="020F0502020204030204"/>
                <a:ea typeface="等线" panose="02010600030101010101" pitchFamily="2" charset="-122"/>
              </a:rPr>
              <a:t>交易数据</a:t>
            </a:r>
            <a:endParaRPr lang="en-US" sz="1200" dirty="0">
              <a:solidFill>
                <a:prstClr val="black"/>
              </a:solidFill>
              <a:latin typeface="Calibri" panose="020F0502020204030204"/>
            </a:endParaRPr>
          </a:p>
        </p:txBody>
      </p:sp>
      <p:sp>
        <p:nvSpPr>
          <p:cNvPr id="185" name="Rectangle 131"/>
          <p:cNvSpPr/>
          <p:nvPr/>
        </p:nvSpPr>
        <p:spPr>
          <a:xfrm>
            <a:off x="10133772" y="4416867"/>
            <a:ext cx="916252" cy="39052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defTabSz="914217"/>
            <a:r>
              <a:rPr lang="zh-CN" altLang="en-US" sz="1200" dirty="0">
                <a:solidFill>
                  <a:prstClr val="black"/>
                </a:solidFill>
                <a:latin typeface="Calibri" panose="020F0502020204030204"/>
                <a:ea typeface="等线" panose="02010600030101010101" pitchFamily="2" charset="-122"/>
              </a:rPr>
              <a:t>商业</a:t>
            </a:r>
            <a:r>
              <a:rPr lang="zh-CN" altLang="en-US" sz="1200" dirty="0">
                <a:solidFill>
                  <a:prstClr val="black"/>
                </a:solidFill>
                <a:latin typeface="Calibri" panose="020F0502020204030204"/>
                <a:ea typeface="等线" panose="02010600030101010101" pitchFamily="2" charset="-122"/>
              </a:rPr>
              <a:t>逻辑</a:t>
            </a:r>
            <a:r>
              <a:rPr lang="mr-IN" altLang="zh-CN" sz="1200" dirty="0">
                <a:solidFill>
                  <a:prstClr val="black"/>
                </a:solidFill>
                <a:latin typeface="Calibri" panose="020F0502020204030204"/>
                <a:ea typeface="等线" panose="02010600030101010101" pitchFamily="2" charset="-122"/>
              </a:rPr>
              <a:t>…</a:t>
            </a:r>
            <a:endParaRPr lang="en-US" sz="1200" dirty="0">
              <a:solidFill>
                <a:prstClr val="black"/>
              </a:solidFill>
              <a:latin typeface="Calibri" panose="020F0502020204030204"/>
            </a:endParaRPr>
          </a:p>
        </p:txBody>
      </p:sp>
      <p:sp>
        <p:nvSpPr>
          <p:cNvPr id="186" name="Rectangle 134"/>
          <p:cNvSpPr/>
          <p:nvPr/>
        </p:nvSpPr>
        <p:spPr>
          <a:xfrm>
            <a:off x="7814536" y="5660109"/>
            <a:ext cx="3271702" cy="729964"/>
          </a:xfrm>
          <a:prstGeom prst="rect">
            <a:avLst/>
          </a:prstGeom>
          <a:solidFill>
            <a:schemeClr val="accent4">
              <a:lumMod val="20000"/>
              <a:lumOff val="80000"/>
              <a:alpha val="5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sp>
        <p:nvSpPr>
          <p:cNvPr id="187" name="Rectangle 135"/>
          <p:cNvSpPr/>
          <p:nvPr/>
        </p:nvSpPr>
        <p:spPr>
          <a:xfrm>
            <a:off x="7923033"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sp>
        <p:nvSpPr>
          <p:cNvPr id="188" name="Rectangle 136"/>
          <p:cNvSpPr/>
          <p:nvPr/>
        </p:nvSpPr>
        <p:spPr>
          <a:xfrm>
            <a:off x="8690624"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cxnSp>
        <p:nvCxnSpPr>
          <p:cNvPr id="189" name="Straight Arrow Connector 137"/>
          <p:cNvCxnSpPr/>
          <p:nvPr/>
        </p:nvCxnSpPr>
        <p:spPr>
          <a:xfrm>
            <a:off x="8313120" y="5916454"/>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0" name="Rectangle 138"/>
          <p:cNvSpPr/>
          <p:nvPr/>
        </p:nvSpPr>
        <p:spPr>
          <a:xfrm>
            <a:off x="9458215"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cxnSp>
        <p:nvCxnSpPr>
          <p:cNvPr id="191" name="Straight Arrow Connector 139"/>
          <p:cNvCxnSpPr/>
          <p:nvPr/>
        </p:nvCxnSpPr>
        <p:spPr>
          <a:xfrm>
            <a:off x="9080711" y="5916454"/>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2" name="Rectangle 140"/>
          <p:cNvSpPr/>
          <p:nvPr/>
        </p:nvSpPr>
        <p:spPr>
          <a:xfrm>
            <a:off x="10225807" y="5781323"/>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217"/>
            <a:endParaRPr lang="en-US" sz="1000">
              <a:solidFill>
                <a:prstClr val="black"/>
              </a:solidFill>
              <a:latin typeface="Calibri" panose="020F0502020204030204"/>
            </a:endParaRPr>
          </a:p>
        </p:txBody>
      </p:sp>
      <p:cxnSp>
        <p:nvCxnSpPr>
          <p:cNvPr id="193" name="Straight Arrow Connector 141"/>
          <p:cNvCxnSpPr/>
          <p:nvPr/>
        </p:nvCxnSpPr>
        <p:spPr>
          <a:xfrm>
            <a:off x="9848302" y="5916454"/>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42"/>
          <p:cNvCxnSpPr/>
          <p:nvPr/>
        </p:nvCxnSpPr>
        <p:spPr>
          <a:xfrm>
            <a:off x="10615894" y="5901443"/>
            <a:ext cx="726794" cy="119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43"/>
          <p:cNvSpPr txBox="1"/>
          <p:nvPr/>
        </p:nvSpPr>
        <p:spPr>
          <a:xfrm>
            <a:off x="7946594" y="5783634"/>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endParaRPr lang="en-US" sz="1000" dirty="0">
              <a:solidFill>
                <a:srgbClr val="C00000"/>
              </a:solidFill>
              <a:latin typeface="Calibri" panose="020F0502020204030204"/>
            </a:endParaRPr>
          </a:p>
        </p:txBody>
      </p:sp>
      <p:sp>
        <p:nvSpPr>
          <p:cNvPr id="196" name="TextBox 144"/>
          <p:cNvSpPr txBox="1"/>
          <p:nvPr/>
        </p:nvSpPr>
        <p:spPr>
          <a:xfrm>
            <a:off x="7980993" y="6023939"/>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endParaRPr lang="en-US" sz="1000" dirty="0">
              <a:solidFill>
                <a:prstClr val="black"/>
              </a:solidFill>
              <a:latin typeface="Calibri" panose="020F0502020204030204"/>
            </a:endParaRPr>
          </a:p>
        </p:txBody>
      </p:sp>
      <p:sp>
        <p:nvSpPr>
          <p:cNvPr id="197" name="TextBox 145"/>
          <p:cNvSpPr txBox="1"/>
          <p:nvPr/>
        </p:nvSpPr>
        <p:spPr>
          <a:xfrm>
            <a:off x="8688986" y="5775547"/>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endParaRPr lang="en-US" sz="1000" dirty="0">
              <a:solidFill>
                <a:srgbClr val="C00000"/>
              </a:solidFill>
              <a:latin typeface="Calibri" panose="020F0502020204030204"/>
            </a:endParaRPr>
          </a:p>
        </p:txBody>
      </p:sp>
      <p:sp>
        <p:nvSpPr>
          <p:cNvPr id="198" name="TextBox 146"/>
          <p:cNvSpPr txBox="1"/>
          <p:nvPr/>
        </p:nvSpPr>
        <p:spPr>
          <a:xfrm>
            <a:off x="8723385" y="6015851"/>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endParaRPr lang="en-US" sz="1000" dirty="0">
              <a:solidFill>
                <a:prstClr val="black"/>
              </a:solidFill>
              <a:latin typeface="Calibri" panose="020F0502020204030204"/>
            </a:endParaRPr>
          </a:p>
        </p:txBody>
      </p:sp>
      <p:sp>
        <p:nvSpPr>
          <p:cNvPr id="199" name="TextBox 147"/>
          <p:cNvSpPr txBox="1"/>
          <p:nvPr/>
        </p:nvSpPr>
        <p:spPr>
          <a:xfrm>
            <a:off x="9475278" y="5784787"/>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endParaRPr lang="en-US" sz="1000" dirty="0">
              <a:solidFill>
                <a:srgbClr val="C00000"/>
              </a:solidFill>
              <a:latin typeface="Calibri" panose="020F0502020204030204"/>
            </a:endParaRPr>
          </a:p>
        </p:txBody>
      </p:sp>
      <p:sp>
        <p:nvSpPr>
          <p:cNvPr id="200" name="TextBox 148"/>
          <p:cNvSpPr txBox="1"/>
          <p:nvPr/>
        </p:nvSpPr>
        <p:spPr>
          <a:xfrm>
            <a:off x="9509677" y="6025091"/>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endParaRPr lang="en-US" sz="1000" dirty="0">
              <a:solidFill>
                <a:prstClr val="black"/>
              </a:solidFill>
              <a:latin typeface="Calibri" panose="020F0502020204030204"/>
            </a:endParaRPr>
          </a:p>
        </p:txBody>
      </p:sp>
      <p:sp>
        <p:nvSpPr>
          <p:cNvPr id="201" name="TextBox 149"/>
          <p:cNvSpPr txBox="1"/>
          <p:nvPr/>
        </p:nvSpPr>
        <p:spPr>
          <a:xfrm>
            <a:off x="10242084" y="5781323"/>
            <a:ext cx="516488" cy="246221"/>
          </a:xfrm>
          <a:prstGeom prst="rect">
            <a:avLst/>
          </a:prstGeom>
          <a:noFill/>
        </p:spPr>
        <p:txBody>
          <a:bodyPr wrap="none" rtlCol="0">
            <a:spAutoFit/>
          </a:bodyPr>
          <a:lstStyle/>
          <a:p>
            <a:pPr defTabSz="914217"/>
            <a:r>
              <a:rPr lang="en-US" sz="1000" dirty="0" err="1">
                <a:solidFill>
                  <a:srgbClr val="C00000"/>
                </a:solidFill>
                <a:latin typeface="Calibri" panose="020F0502020204030204"/>
              </a:rPr>
              <a:t>PreH</a:t>
            </a:r>
            <a:r>
              <a:rPr lang="en-US" sz="1000" dirty="0">
                <a:solidFill>
                  <a:srgbClr val="C00000"/>
                </a:solidFill>
                <a:latin typeface="Calibri" panose="020F0502020204030204"/>
              </a:rPr>
              <a:t>()</a:t>
            </a:r>
            <a:endParaRPr lang="en-US" sz="1000" dirty="0">
              <a:solidFill>
                <a:srgbClr val="C00000"/>
              </a:solidFill>
              <a:latin typeface="Calibri" panose="020F0502020204030204"/>
            </a:endParaRPr>
          </a:p>
        </p:txBody>
      </p:sp>
      <p:sp>
        <p:nvSpPr>
          <p:cNvPr id="202" name="TextBox 150"/>
          <p:cNvSpPr txBox="1"/>
          <p:nvPr/>
        </p:nvSpPr>
        <p:spPr>
          <a:xfrm>
            <a:off x="10276482" y="6021627"/>
            <a:ext cx="417102" cy="246221"/>
          </a:xfrm>
          <a:prstGeom prst="rect">
            <a:avLst/>
          </a:prstGeom>
          <a:noFill/>
        </p:spPr>
        <p:txBody>
          <a:bodyPr wrap="none" rtlCol="0">
            <a:spAutoFit/>
          </a:bodyPr>
          <a:lstStyle/>
          <a:p>
            <a:pPr defTabSz="914217"/>
            <a:r>
              <a:rPr lang="en-US" sz="1000" dirty="0">
                <a:solidFill>
                  <a:prstClr val="black"/>
                </a:solidFill>
                <a:latin typeface="Calibri" panose="020F0502020204030204"/>
              </a:rPr>
              <a:t>data</a:t>
            </a:r>
            <a:endParaRPr lang="en-US" sz="1000" dirty="0">
              <a:solidFill>
                <a:prstClr val="black"/>
              </a:solidFill>
              <a:latin typeface="Calibri" panose="020F0502020204030204"/>
            </a:endParaRPr>
          </a:p>
        </p:txBody>
      </p:sp>
      <p:sp>
        <p:nvSpPr>
          <p:cNvPr id="203" name="Right Brace 251"/>
          <p:cNvSpPr/>
          <p:nvPr/>
        </p:nvSpPr>
        <p:spPr>
          <a:xfrm rot="5400000">
            <a:off x="9295349" y="3570893"/>
            <a:ext cx="330354" cy="3065743"/>
          </a:xfrm>
          <a:prstGeom prst="rightBrace">
            <a:avLst>
              <a:gd name="adj1" fmla="val 3361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914217"/>
            <a:endParaRPr lang="en-US">
              <a:solidFill>
                <a:prstClr val="black"/>
              </a:solidFill>
              <a:latin typeface="Calibri" panose="020F0502020204030204"/>
            </a:endParaRPr>
          </a:p>
        </p:txBody>
      </p:sp>
      <p:sp>
        <p:nvSpPr>
          <p:cNvPr id="204" name="Striped Right Arrow 247"/>
          <p:cNvSpPr/>
          <p:nvPr/>
        </p:nvSpPr>
        <p:spPr>
          <a:xfrm rot="7000115">
            <a:off x="8780466" y="5670733"/>
            <a:ext cx="898007" cy="173274"/>
          </a:xfrm>
          <a:prstGeom prst="strip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defTabSz="914217"/>
            <a:endParaRPr lang="en-US">
              <a:solidFill>
                <a:prstClr val="white"/>
              </a:solidFill>
              <a:latin typeface="Calibri" panose="020F0502020204030204"/>
            </a:endParaRPr>
          </a:p>
        </p:txBody>
      </p:sp>
      <p:sp>
        <p:nvSpPr>
          <p:cNvPr id="205" name="Rectangle 156"/>
          <p:cNvSpPr/>
          <p:nvPr/>
        </p:nvSpPr>
        <p:spPr>
          <a:xfrm>
            <a:off x="7212925" y="5911800"/>
            <a:ext cx="641926" cy="276999"/>
          </a:xfrm>
          <a:prstGeom prst="rect">
            <a:avLst/>
          </a:prstGeom>
        </p:spPr>
        <p:txBody>
          <a:bodyPr wrap="square">
            <a:spAutoFit/>
          </a:bodyPr>
          <a:lstStyle/>
          <a:p>
            <a:pPr defTabSz="914217"/>
            <a:r>
              <a:rPr lang="zh-CN" altLang="en-US" sz="1200">
                <a:solidFill>
                  <a:prstClr val="black"/>
                </a:solidFill>
                <a:latin typeface="Calibri" panose="020F0502020204030204"/>
                <a:ea typeface="等线" panose="02010600030101010101" pitchFamily="2" charset="-122"/>
              </a:rPr>
              <a:t>区块链</a:t>
            </a:r>
            <a:endParaRPr lang="en-US" sz="1200" dirty="0">
              <a:solidFill>
                <a:prstClr val="black"/>
              </a:solidFill>
              <a:latin typeface="Calibri" panose="020F0502020204030204"/>
            </a:endParaRPr>
          </a:p>
        </p:txBody>
      </p:sp>
    </p:spTree>
    <p:extLst>
      <p:ext uri="{BB962C8B-B14F-4D97-AF65-F5344CB8AC3E}">
        <p14:creationId xmlns:p14="http://schemas.microsoft.com/office/powerpoint/2010/main" val="4155787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p:nvPr/>
        </p:nvGrpSpPr>
        <p:grpSpPr>
          <a:xfrm>
            <a:off x="780867" y="343109"/>
            <a:ext cx="8669521" cy="720266"/>
            <a:chOff x="4941571" y="387438"/>
            <a:chExt cx="17339041" cy="799119"/>
          </a:xfrm>
        </p:grpSpPr>
        <p:sp>
          <p:nvSpPr>
            <p:cNvPr id="3" name="TextBox 34"/>
            <p:cNvSpPr txBox="1"/>
            <p:nvPr/>
          </p:nvSpPr>
          <p:spPr>
            <a:xfrm>
              <a:off x="4941571" y="387438"/>
              <a:ext cx="16772503" cy="614640"/>
            </a:xfrm>
            <a:prstGeom prst="rect">
              <a:avLst/>
            </a:prstGeom>
            <a:noFill/>
          </p:spPr>
          <p:txBody>
            <a:bodyPr wrap="none" lIns="45711" tIns="22856" rIns="45711" bIns="22856" rtlCol="0">
              <a:spAutoFit/>
            </a:bodyPr>
            <a:lstStyle/>
            <a:p>
              <a:pPr defTabSz="914217"/>
              <a:r>
                <a:rPr lang="en-US" altLang="zh-CN"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Mutual Chain</a:t>
              </a:r>
              <a:r>
                <a:rPr lang="zh-CN" altLang="en-US" sz="3300" b="1" dirty="0">
                  <a:solidFill>
                    <a:srgbClr val="44546A"/>
                  </a:solidFill>
                  <a:latin typeface="微软雅黑" panose="020B0503020204020204" pitchFamily="34" charset="-122"/>
                  <a:ea typeface="等线" panose="02010600030101010101" pitchFamily="2" charset="-122"/>
                  <a:cs typeface="Aparajita" panose="020B0604020202020204" pitchFamily="34" charset="0"/>
                </a:rPr>
                <a:t>系统实现 </a:t>
              </a:r>
              <a:r>
                <a:rPr lang="mr-IN" altLang="zh-CN"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a:t>
              </a:r>
              <a:r>
                <a:rPr lang="zh-CN" altLang="en-US" sz="2200" b="1" dirty="0">
                  <a:solidFill>
                    <a:srgbClr val="C00000"/>
                  </a:solidFill>
                  <a:latin typeface="微软雅黑" panose="020B0503020204020204" pitchFamily="34" charset="-122"/>
                  <a:ea typeface="等线" panose="02010600030101010101" pitchFamily="2" charset="-122"/>
                  <a:cs typeface="Aparajita" panose="020B0604020202020204" pitchFamily="34" charset="0"/>
                </a:rPr>
                <a:t> 数字资产计算理论设计原理</a:t>
              </a:r>
              <a:endParaRPr lang="id-ID" sz="2200" b="1" dirty="0">
                <a:solidFill>
                  <a:srgbClr val="C00000"/>
                </a:solidFill>
                <a:latin typeface="微软雅黑" panose="020B0503020204020204" pitchFamily="34" charset="-122"/>
                <a:cs typeface="Aparajita" panose="020B0604020202020204" pitchFamily="34" charset="0"/>
              </a:endParaRPr>
            </a:p>
          </p:txBody>
        </p:sp>
        <p:sp>
          <p:nvSpPr>
            <p:cNvPr id="4" name="Rectangle 35"/>
            <p:cNvSpPr/>
            <p:nvPr/>
          </p:nvSpPr>
          <p:spPr>
            <a:xfrm>
              <a:off x="5199833" y="1161358"/>
              <a:ext cx="17080779" cy="251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ED7D31"/>
                </a:solidFill>
                <a:latin typeface="微软雅黑" panose="020B0503020204020204" pitchFamily="34" charset="-122"/>
              </a:endParaRPr>
            </a:p>
          </p:txBody>
        </p:sp>
      </p:grpSp>
      <p:graphicFrame>
        <p:nvGraphicFramePr>
          <p:cNvPr id="5" name="Table 12"/>
          <p:cNvGraphicFramePr>
            <a:graphicFrameLocks noGrp="1"/>
          </p:cNvGraphicFramePr>
          <p:nvPr>
            <p:extLst/>
          </p:nvPr>
        </p:nvGraphicFramePr>
        <p:xfrm>
          <a:off x="1162410" y="1591888"/>
          <a:ext cx="9601202" cy="3368040"/>
        </p:xfrm>
        <a:graphic>
          <a:graphicData uri="http://schemas.openxmlformats.org/drawingml/2006/table">
            <a:tbl>
              <a:tblPr firstRow="1" bandRow="1">
                <a:tableStyleId>{5C22544A-7EE6-4342-B048-85BDC9FD1C3A}</a:tableStyleId>
              </a:tblPr>
              <a:tblGrid>
                <a:gridCol w="1214078">
                  <a:extLst>
                    <a:ext uri="{9D8B030D-6E8A-4147-A177-3AD203B41FA5}">
                      <a16:colId xmlns:a16="http://schemas.microsoft.com/office/drawing/2014/main" val="20000"/>
                    </a:ext>
                  </a:extLst>
                </a:gridCol>
                <a:gridCol w="927100">
                  <a:extLst>
                    <a:ext uri="{9D8B030D-6E8A-4147-A177-3AD203B41FA5}">
                      <a16:colId xmlns:a16="http://schemas.microsoft.com/office/drawing/2014/main" val="20001"/>
                    </a:ext>
                  </a:extLst>
                </a:gridCol>
                <a:gridCol w="1308100">
                  <a:extLst>
                    <a:ext uri="{9D8B030D-6E8A-4147-A177-3AD203B41FA5}">
                      <a16:colId xmlns:a16="http://schemas.microsoft.com/office/drawing/2014/main" val="20002"/>
                    </a:ext>
                  </a:extLst>
                </a:gridCol>
                <a:gridCol w="1358900">
                  <a:extLst>
                    <a:ext uri="{9D8B030D-6E8A-4147-A177-3AD203B41FA5}">
                      <a16:colId xmlns:a16="http://schemas.microsoft.com/office/drawing/2014/main" val="20003"/>
                    </a:ext>
                  </a:extLst>
                </a:gridCol>
                <a:gridCol w="1409700">
                  <a:extLst>
                    <a:ext uri="{9D8B030D-6E8A-4147-A177-3AD203B41FA5}">
                      <a16:colId xmlns:a16="http://schemas.microsoft.com/office/drawing/2014/main" val="20004"/>
                    </a:ext>
                  </a:extLst>
                </a:gridCol>
                <a:gridCol w="1384300">
                  <a:extLst>
                    <a:ext uri="{9D8B030D-6E8A-4147-A177-3AD203B41FA5}">
                      <a16:colId xmlns:a16="http://schemas.microsoft.com/office/drawing/2014/main" val="20005"/>
                    </a:ext>
                  </a:extLst>
                </a:gridCol>
                <a:gridCol w="977900">
                  <a:extLst>
                    <a:ext uri="{9D8B030D-6E8A-4147-A177-3AD203B41FA5}">
                      <a16:colId xmlns:a16="http://schemas.microsoft.com/office/drawing/2014/main" val="20006"/>
                    </a:ext>
                  </a:extLst>
                </a:gridCol>
                <a:gridCol w="1021124">
                  <a:extLst>
                    <a:ext uri="{9D8B030D-6E8A-4147-A177-3AD203B41FA5}">
                      <a16:colId xmlns:a16="http://schemas.microsoft.com/office/drawing/2014/main" val="20007"/>
                    </a:ext>
                  </a:extLst>
                </a:gridCol>
              </a:tblGrid>
              <a:tr h="259080">
                <a:tc>
                  <a:txBody>
                    <a:bodyPr/>
                    <a:lstStyle/>
                    <a:p>
                      <a:r>
                        <a:rPr lang="zh-CN" altLang="en-US" sz="1400" b="0" dirty="0" smtClean="0"/>
                        <a:t>输入／状态</a:t>
                      </a:r>
                      <a:endParaRPr lang="en-US" sz="1400" b="0" dirty="0"/>
                    </a:p>
                  </a:txBody>
                  <a:tcPr marL="45720" marR="45720" marT="22860" marB="22860"/>
                </a:tc>
                <a:tc>
                  <a:txBody>
                    <a:bodyPr/>
                    <a:lstStyle/>
                    <a:p>
                      <a:r>
                        <a:rPr lang="en-US" sz="1400" b="0" dirty="0" smtClean="0"/>
                        <a:t>S0(</a:t>
                      </a:r>
                      <a:r>
                        <a:rPr lang="zh-CN" altLang="en-US" sz="1400" b="0" dirty="0" smtClean="0"/>
                        <a:t>初始）</a:t>
                      </a:r>
                      <a:endParaRPr lang="en-US" sz="1400" b="0" dirty="0"/>
                    </a:p>
                  </a:txBody>
                  <a:tcPr marL="45720" marR="45720" marT="22860" marB="22860"/>
                </a:tc>
                <a:tc>
                  <a:txBody>
                    <a:bodyPr/>
                    <a:lstStyle/>
                    <a:p>
                      <a:r>
                        <a:rPr lang="en-US" altLang="zh-CN" sz="1400" b="0" dirty="0" smtClean="0"/>
                        <a:t>S1</a:t>
                      </a:r>
                      <a:r>
                        <a:rPr lang="zh-CN" altLang="en-US" sz="1400" b="0" dirty="0" smtClean="0"/>
                        <a:t>（充值确认）</a:t>
                      </a:r>
                      <a:endParaRPr lang="en-US" sz="1400" b="0" dirty="0"/>
                    </a:p>
                  </a:txBody>
                  <a:tcPr marL="45720" marR="45720" marT="22860" marB="22860"/>
                </a:tc>
                <a:tc>
                  <a:txBody>
                    <a:bodyPr/>
                    <a:lstStyle/>
                    <a:p>
                      <a:r>
                        <a:rPr lang="en-US" sz="1400" b="0" dirty="0" smtClean="0"/>
                        <a:t>S</a:t>
                      </a:r>
                      <a:r>
                        <a:rPr lang="en-US" altLang="zh-CN" sz="1400" b="0" dirty="0" smtClean="0"/>
                        <a:t>2</a:t>
                      </a:r>
                      <a:r>
                        <a:rPr lang="zh-CN" altLang="en-US" sz="1400" b="0" dirty="0" smtClean="0"/>
                        <a:t>（流转确认）</a:t>
                      </a:r>
                      <a:endParaRPr lang="en-US" sz="1400" b="0" dirty="0"/>
                    </a:p>
                  </a:txBody>
                  <a:tcPr marL="45720" marR="45720" marT="22860" marB="22860"/>
                </a:tc>
                <a:tc>
                  <a:txBody>
                    <a:bodyPr/>
                    <a:lstStyle/>
                    <a:p>
                      <a:r>
                        <a:rPr lang="en-US" sz="1400" b="0" dirty="0" smtClean="0"/>
                        <a:t>S</a:t>
                      </a:r>
                      <a:r>
                        <a:rPr lang="en-US" altLang="zh-CN" sz="1400" b="0" dirty="0" smtClean="0"/>
                        <a:t>3</a:t>
                      </a:r>
                      <a:r>
                        <a:rPr lang="zh-CN" altLang="en-US" sz="1400" b="0" dirty="0" smtClean="0"/>
                        <a:t>（授信确认）</a:t>
                      </a:r>
                      <a:endParaRPr lang="en-US" sz="1400" b="0" dirty="0"/>
                    </a:p>
                  </a:txBody>
                  <a:tcPr marL="45720" marR="45720" marT="22860" marB="22860"/>
                </a:tc>
                <a:tc>
                  <a:txBody>
                    <a:bodyPr/>
                    <a:lstStyle/>
                    <a:p>
                      <a:r>
                        <a:rPr lang="en-US" sz="1400" b="0" dirty="0" smtClean="0"/>
                        <a:t>S</a:t>
                      </a:r>
                      <a:r>
                        <a:rPr lang="en-US" altLang="zh-CN" sz="1400" b="0" dirty="0" smtClean="0"/>
                        <a:t>4</a:t>
                      </a:r>
                      <a:r>
                        <a:rPr lang="zh-CN" altLang="en-US" sz="1400" b="0" dirty="0" smtClean="0"/>
                        <a:t>（提现确认）</a:t>
                      </a:r>
                      <a:endParaRPr lang="en-US" sz="1400" b="0" dirty="0"/>
                    </a:p>
                  </a:txBody>
                  <a:tcPr marL="45720" marR="45720" marT="22860" marB="22860"/>
                </a:tc>
                <a:tc>
                  <a:txBody>
                    <a:bodyPr/>
                    <a:lstStyle/>
                    <a:p>
                      <a:r>
                        <a:rPr lang="en-US" altLang="zh-CN" sz="1400" b="0" dirty="0" smtClean="0"/>
                        <a:t>S5(</a:t>
                      </a:r>
                      <a:r>
                        <a:rPr lang="zh-CN" altLang="en-US" sz="1400" b="0" dirty="0" smtClean="0"/>
                        <a:t>激活）</a:t>
                      </a:r>
                      <a:endParaRPr lang="en-US" sz="1400" b="0" dirty="0"/>
                    </a:p>
                  </a:txBody>
                  <a:tcPr marL="45720" marR="45720" marT="22860" marB="22860"/>
                </a:tc>
                <a:tc>
                  <a:txBody>
                    <a:bodyPr/>
                    <a:lstStyle/>
                    <a:p>
                      <a:pPr algn="ctr"/>
                      <a:r>
                        <a:rPr lang="en-US" altLang="zh-CN" sz="1400" b="0" dirty="0" smtClean="0"/>
                        <a:t>S6</a:t>
                      </a:r>
                      <a:r>
                        <a:rPr lang="zh-CN" altLang="en-US" sz="1400" b="0" dirty="0" smtClean="0"/>
                        <a:t>（完结）</a:t>
                      </a:r>
                      <a:endParaRPr lang="en-US" sz="1400" b="0" dirty="0"/>
                    </a:p>
                  </a:txBody>
                  <a:tcPr marL="45720" marR="45720" marT="22860" marB="22860"/>
                </a:tc>
                <a:extLst>
                  <a:ext uri="{0D108BD9-81ED-4DB2-BD59-A6C34878D82A}">
                    <a16:rowId xmlns:a16="http://schemas.microsoft.com/office/drawing/2014/main" val="10000"/>
                  </a:ext>
                </a:extLst>
              </a:tr>
              <a:tr h="259080">
                <a:tc>
                  <a:txBody>
                    <a:bodyPr/>
                    <a:lstStyle/>
                    <a:p>
                      <a:r>
                        <a:rPr lang="zh-CN" altLang="en-US" sz="1400" dirty="0" smtClean="0"/>
                        <a:t>充值请求</a:t>
                      </a:r>
                      <a:r>
                        <a:rPr lang="en-US" altLang="zh-CN" sz="1400" dirty="0" smtClean="0"/>
                        <a:t>E01</a:t>
                      </a:r>
                      <a:endParaRPr lang="en-US" sz="1400" dirty="0"/>
                    </a:p>
                  </a:txBody>
                  <a:tcPr marL="45720" marR="45720" marT="22860" marB="22860"/>
                </a:tc>
                <a:tc>
                  <a:txBody>
                    <a:bodyPr/>
                    <a:lstStyle/>
                    <a:p>
                      <a:r>
                        <a:rPr lang="en-US" altLang="zh-CN" sz="1400" dirty="0" smtClean="0"/>
                        <a:t>S1</a:t>
                      </a:r>
                      <a:endParaRPr lang="en-US" sz="1400" dirty="0"/>
                    </a:p>
                  </a:txBody>
                  <a:tcPr marL="45720" marR="45720" marT="22860" marB="22860"/>
                </a:tc>
                <a:tc>
                  <a:txBody>
                    <a:bodyPr/>
                    <a:lstStyle/>
                    <a:p>
                      <a:r>
                        <a:rPr lang="en-US" altLang="zh-CN" sz="1400" dirty="0" smtClean="0"/>
                        <a:t>S1</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S1</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1"/>
                  </a:ext>
                </a:extLst>
              </a:tr>
              <a:tr h="259080">
                <a:tc>
                  <a:txBody>
                    <a:bodyPr/>
                    <a:lstStyle/>
                    <a:p>
                      <a:r>
                        <a:rPr lang="zh-CN" altLang="en-US" sz="1400" dirty="0" smtClean="0"/>
                        <a:t>充值拒绝</a:t>
                      </a:r>
                      <a:r>
                        <a:rPr lang="en-US" altLang="zh-CN" sz="1400" dirty="0" smtClean="0"/>
                        <a:t>E02</a:t>
                      </a:r>
                      <a:endParaRPr lang="en-US" sz="1400" dirty="0"/>
                    </a:p>
                  </a:txBody>
                  <a:tcPr marL="45720" marR="45720" marT="22860" marB="22860"/>
                </a:tc>
                <a:tc>
                  <a:txBody>
                    <a:bodyPr/>
                    <a:lstStyle/>
                    <a:p>
                      <a:endParaRPr lang="en-US" sz="1400" dirty="0"/>
                    </a:p>
                  </a:txBody>
                  <a:tcPr marL="45720" marR="45720" marT="22860" marB="22860"/>
                </a:tc>
                <a:tc>
                  <a:txBody>
                    <a:bodyPr/>
                    <a:lstStyle/>
                    <a:p>
                      <a:r>
                        <a:rPr lang="en-US" sz="1400" dirty="0" smtClean="0"/>
                        <a:t>S0</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2"/>
                  </a:ext>
                </a:extLst>
              </a:tr>
              <a:tr h="259080">
                <a:tc>
                  <a:txBody>
                    <a:bodyPr/>
                    <a:lstStyle/>
                    <a:p>
                      <a:r>
                        <a:rPr lang="zh-CN" altLang="en-US" sz="1400" dirty="0" smtClean="0"/>
                        <a:t>充值确认</a:t>
                      </a:r>
                      <a:r>
                        <a:rPr lang="en-US" altLang="zh-CN" sz="1400" dirty="0" smtClean="0"/>
                        <a:t>E03</a:t>
                      </a:r>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3"/>
                  </a:ext>
                </a:extLst>
              </a:tr>
              <a:tr h="259080">
                <a:tc>
                  <a:txBody>
                    <a:bodyPr/>
                    <a:lstStyle/>
                    <a:p>
                      <a:pPr marL="0" marR="0" indent="0" algn="l" defTabSz="1828434" rtl="0" eaLnBrk="1" fontAlgn="auto" latinLnBrk="0" hangingPunct="1">
                        <a:lnSpc>
                          <a:spcPct val="100000"/>
                        </a:lnSpc>
                        <a:spcBef>
                          <a:spcPts val="0"/>
                        </a:spcBef>
                        <a:spcAft>
                          <a:spcPts val="0"/>
                        </a:spcAft>
                        <a:buClrTx/>
                        <a:buSzTx/>
                        <a:buFontTx/>
                        <a:buNone/>
                        <a:tabLst/>
                        <a:defRPr/>
                      </a:pPr>
                      <a:r>
                        <a:rPr lang="zh-CN" altLang="en-US" sz="1400" dirty="0" smtClean="0"/>
                        <a:t>流转请求</a:t>
                      </a:r>
                      <a:r>
                        <a:rPr lang="en-US" altLang="zh-CN" sz="1400" dirty="0" smtClean="0"/>
                        <a:t>E04</a:t>
                      </a:r>
                      <a:endParaRPr lang="en-US" sz="1400" dirty="0" smtClean="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sz="1400" dirty="0" smtClean="0"/>
                        <a:t>S2</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S2</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4"/>
                  </a:ext>
                </a:extLst>
              </a:tr>
              <a:tr h="259080">
                <a:tc>
                  <a:txBody>
                    <a:bodyPr/>
                    <a:lstStyle/>
                    <a:p>
                      <a:r>
                        <a:rPr lang="zh-CN" altLang="en-US" sz="1400" dirty="0" smtClean="0"/>
                        <a:t>流转拒绝</a:t>
                      </a:r>
                      <a:r>
                        <a:rPr lang="en-US" altLang="zh-CN" sz="1400" dirty="0" smtClean="0"/>
                        <a:t>E05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5"/>
                  </a:ext>
                </a:extLst>
              </a:tr>
              <a:tr h="259080">
                <a:tc>
                  <a:txBody>
                    <a:bodyPr/>
                    <a:lstStyle/>
                    <a:p>
                      <a:r>
                        <a:rPr lang="zh-CN" altLang="en-US" sz="1400" dirty="0" smtClean="0"/>
                        <a:t>流转确认</a:t>
                      </a:r>
                      <a:r>
                        <a:rPr lang="en-US" altLang="zh-CN" sz="1400" dirty="0" smtClean="0"/>
                        <a:t>E06</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6"/>
                  </a:ext>
                </a:extLst>
              </a:tr>
              <a:tr h="259080">
                <a:tc>
                  <a:txBody>
                    <a:bodyPr/>
                    <a:lstStyle/>
                    <a:p>
                      <a:r>
                        <a:rPr lang="zh-CN" altLang="en-US" sz="1400" dirty="0" smtClean="0"/>
                        <a:t>授信请求</a:t>
                      </a:r>
                      <a:r>
                        <a:rPr lang="en-US" altLang="zh-CN" sz="1400" dirty="0" smtClean="0"/>
                        <a:t>E07</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sz="1400" dirty="0" smtClean="0"/>
                        <a:t>S3</a:t>
                      </a:r>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S3</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7"/>
                  </a:ext>
                </a:extLst>
              </a:tr>
              <a:tr h="259080">
                <a:tc>
                  <a:txBody>
                    <a:bodyPr/>
                    <a:lstStyle/>
                    <a:p>
                      <a:r>
                        <a:rPr lang="zh-CN" altLang="en-US" sz="1400" dirty="0" smtClean="0"/>
                        <a:t>授信拒绝</a:t>
                      </a:r>
                      <a:r>
                        <a:rPr lang="en-US" altLang="zh-CN" sz="1400" dirty="0" smtClean="0"/>
                        <a:t>E08</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8"/>
                  </a:ext>
                </a:extLst>
              </a:tr>
              <a:tr h="259080">
                <a:tc>
                  <a:txBody>
                    <a:bodyPr/>
                    <a:lstStyle/>
                    <a:p>
                      <a:r>
                        <a:rPr lang="zh-CN" altLang="en-US" sz="1400" dirty="0" smtClean="0"/>
                        <a:t>授信确认</a:t>
                      </a:r>
                      <a:r>
                        <a:rPr lang="en-US" altLang="zh-CN" sz="1400" dirty="0" smtClean="0"/>
                        <a:t>E09</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09"/>
                  </a:ext>
                </a:extLst>
              </a:tr>
              <a:tr h="259080">
                <a:tc>
                  <a:txBody>
                    <a:bodyPr/>
                    <a:lstStyle/>
                    <a:p>
                      <a:r>
                        <a:rPr lang="zh-CN" altLang="en-US" sz="1400" dirty="0" smtClean="0"/>
                        <a:t>提现请求</a:t>
                      </a:r>
                      <a:r>
                        <a:rPr lang="en-US" altLang="zh-CN" sz="1400" dirty="0" smtClean="0"/>
                        <a:t>E10</a:t>
                      </a:r>
                      <a:endParaRPr lang="en-US" sz="1400" dirty="0"/>
                    </a:p>
                  </a:txBody>
                  <a:tcPr marL="45720" marR="45720" marT="22860" marB="22860"/>
                </a:tc>
                <a:tc>
                  <a:txBody>
                    <a:bodyPr/>
                    <a:lstStyle/>
                    <a:p>
                      <a:endParaRPr lang="en-US" sz="140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a:p>
                  </a:txBody>
                  <a:tcPr marL="45720" marR="45720" marT="22860" marB="22860"/>
                </a:tc>
                <a:tc>
                  <a:txBody>
                    <a:bodyPr/>
                    <a:lstStyle/>
                    <a:p>
                      <a:r>
                        <a:rPr lang="en-US" sz="1400" dirty="0" smtClean="0"/>
                        <a:t>S4</a:t>
                      </a:r>
                      <a:endParaRPr lang="en-US" sz="1400" dirty="0"/>
                    </a:p>
                  </a:txBody>
                  <a:tcPr marL="45720" marR="45720" marT="22860" marB="22860"/>
                </a:tc>
                <a:tc>
                  <a:txBody>
                    <a:bodyPr/>
                    <a:lstStyle/>
                    <a:p>
                      <a:r>
                        <a:rPr lang="en-US" altLang="zh-CN" sz="1400" dirty="0" smtClean="0"/>
                        <a:t>S4</a:t>
                      </a:r>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10"/>
                  </a:ext>
                </a:extLst>
              </a:tr>
              <a:tr h="259080">
                <a:tc>
                  <a:txBody>
                    <a:bodyPr/>
                    <a:lstStyle/>
                    <a:p>
                      <a:r>
                        <a:rPr lang="zh-CN" altLang="en-US" sz="1400" dirty="0" smtClean="0"/>
                        <a:t>提现拒绝</a:t>
                      </a:r>
                      <a:r>
                        <a:rPr lang="en-US" altLang="zh-CN" sz="1400" dirty="0" smtClean="0"/>
                        <a:t>E11</a:t>
                      </a:r>
                      <a:endParaRPr lang="en-US" sz="1400" dirty="0"/>
                    </a:p>
                  </a:txBody>
                  <a:tcPr marL="45720" marR="45720" marT="22860" marB="22860"/>
                </a:tc>
                <a:tc>
                  <a:txBody>
                    <a:bodyPr/>
                    <a:lstStyle/>
                    <a:p>
                      <a:endParaRPr lang="en-US" sz="140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S5</a:t>
                      </a:r>
                      <a:endParaRPr lang="en-US" sz="1400" dirty="0"/>
                    </a:p>
                  </a:txBody>
                  <a:tcPr marL="45720" marR="45720" marT="22860" marB="22860"/>
                </a:tc>
                <a:tc>
                  <a:txBody>
                    <a:bodyPr/>
                    <a:lstStyle/>
                    <a:p>
                      <a:endParaRPr lang="en-US" sz="1400" dirty="0"/>
                    </a:p>
                  </a:txBody>
                  <a:tcPr marL="45720" marR="45720" marT="22860" marB="22860"/>
                </a:tc>
                <a:tc>
                  <a:txBody>
                    <a:bodyPr/>
                    <a:lstStyle/>
                    <a:p>
                      <a:pPr algn="ctr"/>
                      <a:endParaRPr lang="en-US" sz="1400" dirty="0"/>
                    </a:p>
                  </a:txBody>
                  <a:tcPr marL="45720" marR="45720" marT="22860" marB="22860"/>
                </a:tc>
                <a:extLst>
                  <a:ext uri="{0D108BD9-81ED-4DB2-BD59-A6C34878D82A}">
                    <a16:rowId xmlns:a16="http://schemas.microsoft.com/office/drawing/2014/main" val="10011"/>
                  </a:ext>
                </a:extLst>
              </a:tr>
              <a:tr h="259080">
                <a:tc>
                  <a:txBody>
                    <a:bodyPr/>
                    <a:lstStyle/>
                    <a:p>
                      <a:r>
                        <a:rPr lang="zh-CN" altLang="en-US" sz="1400" dirty="0" smtClean="0"/>
                        <a:t>提现确认</a:t>
                      </a:r>
                      <a:r>
                        <a:rPr lang="en-US" altLang="zh-CN" sz="1400" dirty="0" smtClean="0"/>
                        <a:t>E12</a:t>
                      </a:r>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endParaRPr lang="en-US" sz="1400" dirty="0"/>
                    </a:p>
                  </a:txBody>
                  <a:tcPr marL="45720" marR="45720" marT="22860" marB="22860"/>
                </a:tc>
                <a:tc>
                  <a:txBody>
                    <a:bodyPr/>
                    <a:lstStyle/>
                    <a:p>
                      <a:r>
                        <a:rPr lang="en-US" altLang="zh-CN" sz="1400" dirty="0" smtClean="0"/>
                        <a:t>S6</a:t>
                      </a:r>
                      <a:endParaRPr lang="en-US" sz="1400" dirty="0"/>
                    </a:p>
                  </a:txBody>
                  <a:tcPr marL="45720" marR="45720" marT="22860" marB="22860"/>
                </a:tc>
                <a:tc>
                  <a:txBody>
                    <a:bodyPr/>
                    <a:lstStyle/>
                    <a:p>
                      <a:endParaRPr lang="en-US" sz="1400" dirty="0"/>
                    </a:p>
                  </a:txBody>
                  <a:tcPr marL="45720" marR="45720" marT="22860" marB="22860"/>
                </a:tc>
                <a:tc>
                  <a:txBody>
                    <a:bodyPr/>
                    <a:lstStyle/>
                    <a:p>
                      <a:pPr algn="ctr"/>
                      <a:r>
                        <a:rPr lang="en-US" altLang="zh-CN" sz="1400" dirty="0" smtClean="0"/>
                        <a:t>Final State</a:t>
                      </a:r>
                      <a:endParaRPr lang="en-US" sz="1400" dirty="0"/>
                    </a:p>
                  </a:txBody>
                  <a:tcPr marL="45720" marR="45720" marT="22860" marB="22860"/>
                </a:tc>
                <a:extLst>
                  <a:ext uri="{0D108BD9-81ED-4DB2-BD59-A6C34878D82A}">
                    <a16:rowId xmlns:a16="http://schemas.microsoft.com/office/drawing/2014/main" val="10012"/>
                  </a:ext>
                </a:extLst>
              </a:tr>
            </a:tbl>
          </a:graphicData>
        </a:graphic>
      </p:graphicFrame>
      <p:sp>
        <p:nvSpPr>
          <p:cNvPr id="6" name="Rectangle 13"/>
          <p:cNvSpPr/>
          <p:nvPr/>
        </p:nvSpPr>
        <p:spPr>
          <a:xfrm>
            <a:off x="1011598" y="1132238"/>
            <a:ext cx="7619394" cy="369332"/>
          </a:xfrm>
          <a:prstGeom prst="rect">
            <a:avLst/>
          </a:prstGeom>
        </p:spPr>
        <p:txBody>
          <a:bodyPr wrap="none">
            <a:spAutoFit/>
          </a:bodyPr>
          <a:lstStyle/>
          <a:p>
            <a:pPr defTabSz="914217"/>
            <a:r>
              <a:rPr lang="en-US" altLang="zh-CN" b="1" dirty="0" err="1">
                <a:solidFill>
                  <a:prstClr val="black"/>
                </a:solidFill>
                <a:latin typeface="Calibri" panose="020F0502020204030204"/>
                <a:ea typeface="等线" panose="02010600030101010101" pitchFamily="2" charset="-122"/>
              </a:rPr>
              <a:t>MChain</a:t>
            </a:r>
            <a:r>
              <a:rPr lang="zh-CN" altLang="en-US" b="1" dirty="0">
                <a:solidFill>
                  <a:prstClr val="black"/>
                </a:solidFill>
                <a:latin typeface="Calibri" panose="020F0502020204030204"/>
                <a:ea typeface="等线" panose="02010600030101010101" pitchFamily="2" charset="-122"/>
              </a:rPr>
              <a:t>状态</a:t>
            </a:r>
            <a:r>
              <a:rPr lang="zh-CN" altLang="en-US" b="1" dirty="0">
                <a:solidFill>
                  <a:prstClr val="black"/>
                </a:solidFill>
                <a:latin typeface="Calibri" panose="020F0502020204030204"/>
                <a:ea typeface="等线" panose="02010600030101010101" pitchFamily="2" charset="-122"/>
              </a:rPr>
              <a:t>转换</a:t>
            </a:r>
            <a:r>
              <a:rPr lang="zh-CN" altLang="en-US" b="1" dirty="0">
                <a:solidFill>
                  <a:prstClr val="black"/>
                </a:solidFill>
                <a:latin typeface="Calibri" panose="020F0502020204030204"/>
                <a:ea typeface="等线" panose="02010600030101010101" pitchFamily="2" charset="-122"/>
              </a:rPr>
              <a:t>函数（区块链上链数据结构和流程逻辑数据标准基础）：</a:t>
            </a:r>
            <a:endParaRPr lang="en-US" dirty="0">
              <a:solidFill>
                <a:prstClr val="black"/>
              </a:solidFill>
              <a:latin typeface="Calibri" panose="020F0502020204030204"/>
            </a:endParaRPr>
          </a:p>
        </p:txBody>
      </p:sp>
      <p:sp>
        <p:nvSpPr>
          <p:cNvPr id="7" name="Rectangle 9"/>
          <p:cNvSpPr/>
          <p:nvPr/>
        </p:nvSpPr>
        <p:spPr>
          <a:xfrm>
            <a:off x="1162410" y="5126205"/>
            <a:ext cx="8090676" cy="1477328"/>
          </a:xfrm>
          <a:prstGeom prst="rect">
            <a:avLst/>
          </a:prstGeom>
        </p:spPr>
        <p:txBody>
          <a:bodyPr wrap="none">
            <a:spAutoFit/>
          </a:bodyPr>
          <a:lstStyle/>
          <a:p>
            <a:pPr defTabSz="914217"/>
            <a:r>
              <a:rPr lang="zh-CN" altLang="en-US" dirty="0">
                <a:solidFill>
                  <a:prstClr val="black"/>
                </a:solidFill>
                <a:latin typeface="Calibri" panose="020F0502020204030204"/>
                <a:ea typeface="等线" panose="02010600030101010101" pitchFamily="2" charset="-122"/>
              </a:rPr>
              <a:t>注：</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每一个输入都要走相应的金融流程和金融逻辑并做适当的计算</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可以根据实际业务需求适当添加可控确定状态</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计算机程序具体实现金融逻辑及相应流程控制</a:t>
            </a:r>
            <a:endParaRPr lang="en-US" altLang="zh-CN" dirty="0">
              <a:solidFill>
                <a:prstClr val="black"/>
              </a:solidFill>
              <a:latin typeface="Calibri" panose="020F0502020204030204"/>
              <a:ea typeface="等线" panose="02010600030101010101" pitchFamily="2" charset="-122"/>
            </a:endParaRPr>
          </a:p>
          <a:p>
            <a:pPr marL="742859" lvl="1" indent="-285750" defTabSz="914217">
              <a:buFont typeface="Arial" charset="0"/>
              <a:buChar char="•"/>
            </a:pPr>
            <a:r>
              <a:rPr lang="zh-CN" altLang="en-US" dirty="0">
                <a:solidFill>
                  <a:prstClr val="black"/>
                </a:solidFill>
                <a:latin typeface="Calibri" panose="020F0502020204030204"/>
                <a:ea typeface="等线" panose="02010600030101010101" pitchFamily="2" charset="-122"/>
              </a:rPr>
              <a:t>根据资产状态及交易数据作为金融平台交易区块链实现的数据标准基础</a:t>
            </a:r>
            <a:endParaRPr lang="en-US" altLang="zh-CN" dirty="0">
              <a:solidFill>
                <a:prstClr val="black"/>
              </a:solidFill>
              <a:latin typeface="Calibri" panose="020F0502020204030204"/>
              <a:ea typeface="等线" panose="02010600030101010101" pitchFamily="2" charset="-122"/>
            </a:endParaRPr>
          </a:p>
        </p:txBody>
      </p:sp>
    </p:spTree>
    <p:extLst>
      <p:ext uri="{BB962C8B-B14F-4D97-AF65-F5344CB8AC3E}">
        <p14:creationId xmlns:p14="http://schemas.microsoft.com/office/powerpoint/2010/main" val="2137428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1379707" y="1185649"/>
            <a:ext cx="5564777" cy="5394959"/>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右箭头 94"/>
          <p:cNvSpPr/>
          <p:nvPr/>
        </p:nvSpPr>
        <p:spPr>
          <a:xfrm>
            <a:off x="2333295" y="5949448"/>
            <a:ext cx="3745074" cy="15732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右箭头 95"/>
          <p:cNvSpPr/>
          <p:nvPr/>
        </p:nvSpPr>
        <p:spPr>
          <a:xfrm flipH="1">
            <a:off x="2333295" y="6305917"/>
            <a:ext cx="3745074" cy="15732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圆角矩形 60"/>
          <p:cNvSpPr/>
          <p:nvPr/>
        </p:nvSpPr>
        <p:spPr>
          <a:xfrm>
            <a:off x="1823843" y="2178305"/>
            <a:ext cx="4624251" cy="821842"/>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3" name="组合 52"/>
          <p:cNvGrpSpPr/>
          <p:nvPr/>
        </p:nvGrpSpPr>
        <p:grpSpPr>
          <a:xfrm>
            <a:off x="3367493" y="3109845"/>
            <a:ext cx="1580605" cy="1483350"/>
            <a:chOff x="4951975" y="2245124"/>
            <a:chExt cx="2305463" cy="2359040"/>
          </a:xfrm>
        </p:grpSpPr>
        <p:cxnSp>
          <p:nvCxnSpPr>
            <p:cNvPr id="4" name="直接连接符 3"/>
            <p:cNvCxnSpPr/>
            <p:nvPr/>
          </p:nvCxnSpPr>
          <p:spPr>
            <a:xfrm>
              <a:off x="5943600" y="2573383"/>
              <a:ext cx="875211" cy="1045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5316583" y="2586446"/>
              <a:ext cx="627017" cy="1240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812971" y="2573383"/>
              <a:ext cx="130629" cy="1554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943600" y="2573383"/>
              <a:ext cx="548640" cy="1541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316583" y="2873829"/>
              <a:ext cx="1384663" cy="195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5316583" y="2873829"/>
              <a:ext cx="1358537" cy="953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5812971" y="2873829"/>
              <a:ext cx="888275" cy="1240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6492240" y="2873829"/>
              <a:ext cx="209006" cy="1254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5316583" y="3069771"/>
              <a:ext cx="1502228" cy="54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316583" y="3644537"/>
              <a:ext cx="1502228" cy="18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5812971" y="3618411"/>
              <a:ext cx="1005840" cy="509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5316583" y="3069771"/>
              <a:ext cx="1175657" cy="1045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5316583" y="3827417"/>
              <a:ext cx="1175657" cy="287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5316583" y="3069771"/>
              <a:ext cx="496388" cy="1045029"/>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图片 30"/>
            <p:cNvPicPr>
              <a:picLocks noChangeAspect="1"/>
            </p:cNvPicPr>
            <p:nvPr/>
          </p:nvPicPr>
          <p:blipFill>
            <a:blip r:embed="rId2"/>
            <a:stretch>
              <a:fillRect/>
            </a:stretch>
          </p:blipFill>
          <p:spPr>
            <a:xfrm>
              <a:off x="4951975" y="2245124"/>
              <a:ext cx="2305463" cy="2359040"/>
            </a:xfrm>
            <a:prstGeom prst="rect">
              <a:avLst/>
            </a:prstGeom>
          </p:spPr>
        </p:pic>
      </p:grpSp>
      <p:pic>
        <p:nvPicPr>
          <p:cNvPr id="51" name="图片 50"/>
          <p:cNvPicPr>
            <a:picLocks noChangeAspect="1"/>
          </p:cNvPicPr>
          <p:nvPr/>
        </p:nvPicPr>
        <p:blipFill>
          <a:blip r:embed="rId3"/>
          <a:stretch>
            <a:fillRect/>
          </a:stretch>
        </p:blipFill>
        <p:spPr>
          <a:xfrm>
            <a:off x="524078" y="2269108"/>
            <a:ext cx="589950" cy="776000"/>
          </a:xfrm>
          <a:prstGeom prst="rect">
            <a:avLst/>
          </a:prstGeom>
        </p:spPr>
      </p:pic>
      <p:pic>
        <p:nvPicPr>
          <p:cNvPr id="52" name="图片 51"/>
          <p:cNvPicPr>
            <a:picLocks noChangeAspect="1"/>
          </p:cNvPicPr>
          <p:nvPr/>
        </p:nvPicPr>
        <p:blipFill>
          <a:blip r:embed="rId4"/>
          <a:stretch>
            <a:fillRect/>
          </a:stretch>
        </p:blipFill>
        <p:spPr>
          <a:xfrm>
            <a:off x="626085" y="3388078"/>
            <a:ext cx="385935" cy="716506"/>
          </a:xfrm>
          <a:prstGeom prst="rect">
            <a:avLst/>
          </a:prstGeom>
        </p:spPr>
      </p:pic>
      <p:pic>
        <p:nvPicPr>
          <p:cNvPr id="54" name="Picture 2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80598" y="1367132"/>
            <a:ext cx="823045" cy="657471"/>
          </a:xfrm>
          <a:prstGeom prst="rect">
            <a:avLst/>
          </a:prstGeom>
        </p:spPr>
      </p:pic>
      <p:sp>
        <p:nvSpPr>
          <p:cNvPr id="55" name="TextBox 256"/>
          <p:cNvSpPr txBox="1"/>
          <p:nvPr/>
        </p:nvSpPr>
        <p:spPr>
          <a:xfrm>
            <a:off x="4423200" y="1544691"/>
            <a:ext cx="10054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监管机构</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 name="TextBox 257"/>
          <p:cNvSpPr txBox="1"/>
          <p:nvPr/>
        </p:nvSpPr>
        <p:spPr>
          <a:xfrm>
            <a:off x="4761403" y="4059107"/>
            <a:ext cx="130195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Mutual Chain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区块链平台</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Rounded Rectangle 213"/>
          <p:cNvSpPr/>
          <p:nvPr/>
        </p:nvSpPr>
        <p:spPr>
          <a:xfrm>
            <a:off x="1989757" y="2256683"/>
            <a:ext cx="947290" cy="621323"/>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买卖双方</a:t>
            </a:r>
            <a:endParaRPr kumimoji="0" lang="en-US" altLang="zh-CN"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自动匹配</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8" name="Rounded Rectangle 214"/>
          <p:cNvSpPr/>
          <p:nvPr/>
        </p:nvSpPr>
        <p:spPr>
          <a:xfrm>
            <a:off x="3089944" y="2256683"/>
            <a:ext cx="947290" cy="617848"/>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自动交易</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9" name="Rounded Rectangle 215"/>
          <p:cNvSpPr/>
          <p:nvPr/>
        </p:nvSpPr>
        <p:spPr>
          <a:xfrm>
            <a:off x="4190131" y="2256683"/>
            <a:ext cx="954234" cy="617848"/>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智能合约</a:t>
            </a:r>
            <a:endParaRPr kumimoji="0" lang="en-US" altLang="zh-CN"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收集资产</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60" name="Rounded Rectangle 216"/>
          <p:cNvSpPr/>
          <p:nvPr/>
        </p:nvSpPr>
        <p:spPr>
          <a:xfrm>
            <a:off x="5297261" y="2256683"/>
            <a:ext cx="954234" cy="617848"/>
          </a:xfrm>
          <a:prstGeom prst="roundRect">
            <a:avLst>
              <a:gd name="adj" fmla="val 7876"/>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智能合约</a:t>
            </a:r>
            <a:endParaRPr kumimoji="0" lang="en-US" altLang="zh-CN"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分配</a:t>
            </a:r>
            <a:r>
              <a:rPr kumimoji="0" lang="zh-CN" altLang="en-US" sz="14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资产</a:t>
            </a: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cxnSp>
        <p:nvCxnSpPr>
          <p:cNvPr id="63" name="直接箭头连接符 62"/>
          <p:cNvCxnSpPr>
            <a:stCxn id="52" idx="0"/>
            <a:endCxn id="51" idx="2"/>
          </p:cNvCxnSpPr>
          <p:nvPr/>
        </p:nvCxnSpPr>
        <p:spPr>
          <a:xfrm flipV="1">
            <a:off x="819053" y="3045108"/>
            <a:ext cx="0" cy="3429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flipH="1">
            <a:off x="7229186" y="2169251"/>
            <a:ext cx="589950" cy="776000"/>
          </a:xfrm>
          <a:prstGeom prst="rect">
            <a:avLst/>
          </a:prstGeom>
        </p:spPr>
      </p:pic>
      <p:pic>
        <p:nvPicPr>
          <p:cNvPr id="66" name="图片 65"/>
          <p:cNvPicPr>
            <a:picLocks noChangeAspect="1"/>
          </p:cNvPicPr>
          <p:nvPr/>
        </p:nvPicPr>
        <p:blipFill>
          <a:blip r:embed="rId4"/>
          <a:stretch>
            <a:fillRect/>
          </a:stretch>
        </p:blipFill>
        <p:spPr>
          <a:xfrm flipH="1">
            <a:off x="7331193" y="3288221"/>
            <a:ext cx="385935" cy="716506"/>
          </a:xfrm>
          <a:prstGeom prst="rect">
            <a:avLst/>
          </a:prstGeom>
        </p:spPr>
      </p:pic>
      <p:cxnSp>
        <p:nvCxnSpPr>
          <p:cNvPr id="67" name="直接箭头连接符 66"/>
          <p:cNvCxnSpPr>
            <a:stCxn id="66" idx="0"/>
            <a:endCxn id="65" idx="2"/>
          </p:cNvCxnSpPr>
          <p:nvPr/>
        </p:nvCxnSpPr>
        <p:spPr>
          <a:xfrm flipV="1">
            <a:off x="7524160" y="2945251"/>
            <a:ext cx="1" cy="3429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右箭头 69"/>
          <p:cNvSpPr/>
          <p:nvPr/>
        </p:nvSpPr>
        <p:spPr>
          <a:xfrm>
            <a:off x="6628723" y="2305286"/>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右箭头 70"/>
          <p:cNvSpPr/>
          <p:nvPr/>
        </p:nvSpPr>
        <p:spPr>
          <a:xfrm flipH="1">
            <a:off x="6628723" y="2557251"/>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Rounded Rectangle 217"/>
          <p:cNvSpPr/>
          <p:nvPr/>
        </p:nvSpPr>
        <p:spPr>
          <a:xfrm>
            <a:off x="3288764" y="4694570"/>
            <a:ext cx="1694407" cy="1089204"/>
          </a:xfrm>
          <a:prstGeom prst="roundRect">
            <a:avLst>
              <a:gd name="adj" fmla="val 7876"/>
            </a:avLst>
          </a:prstGeom>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3" name="矩形 72"/>
          <p:cNvSpPr/>
          <p:nvPr/>
        </p:nvSpPr>
        <p:spPr>
          <a:xfrm>
            <a:off x="3158237" y="4772314"/>
            <a:ext cx="1913228"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区块链分布式</a:t>
            </a:r>
            <a:endParaRPr kumimoji="0" lang="en-US" altLang="zh-CN"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数字资产登记</a:t>
            </a:r>
            <a:endParaRPr kumimoji="0" 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4" name="Rounded Rectangle 218"/>
          <p:cNvSpPr/>
          <p:nvPr/>
        </p:nvSpPr>
        <p:spPr>
          <a:xfrm>
            <a:off x="1672643" y="4802512"/>
            <a:ext cx="1247088" cy="873320"/>
          </a:xfrm>
          <a:prstGeom prst="roundRect">
            <a:avLst>
              <a:gd name="adj" fmla="val 7876"/>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自动化结算</a:t>
            </a:r>
            <a:endParaRPr kumimoji="0" lang="en-US" altLang="zh-CN"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与交付逻辑</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75" name="Rounded Rectangle 221"/>
          <p:cNvSpPr/>
          <p:nvPr/>
        </p:nvSpPr>
        <p:spPr>
          <a:xfrm>
            <a:off x="5381635" y="4802512"/>
            <a:ext cx="1247088" cy="873320"/>
          </a:xfrm>
          <a:prstGeom prst="roundRect">
            <a:avLst>
              <a:gd name="adj" fmla="val 7876"/>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所有权</a:t>
            </a:r>
            <a:endParaRPr kumimoji="0" lang="en-US" altLang="zh-CN"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panose="020F0502020204030204"/>
                <a:ea typeface="等线" panose="02010600030101010101" pitchFamily="2" charset="-122"/>
                <a:cs typeface="+mn-cs"/>
              </a:rPr>
              <a:t>无可争议</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grpSp>
        <p:nvGrpSpPr>
          <p:cNvPr id="83" name="组合 82"/>
          <p:cNvGrpSpPr/>
          <p:nvPr/>
        </p:nvGrpSpPr>
        <p:grpSpPr>
          <a:xfrm>
            <a:off x="3397225" y="5473373"/>
            <a:ext cx="1477483" cy="255672"/>
            <a:chOff x="9175311" y="4724144"/>
            <a:chExt cx="1477483" cy="255672"/>
          </a:xfrm>
        </p:grpSpPr>
        <p:cxnSp>
          <p:nvCxnSpPr>
            <p:cNvPr id="82" name="直接连接符 81"/>
            <p:cNvCxnSpPr>
              <a:endCxn id="80" idx="1"/>
            </p:cNvCxnSpPr>
            <p:nvPr/>
          </p:nvCxnSpPr>
          <p:spPr>
            <a:xfrm>
              <a:off x="9324627" y="4844773"/>
              <a:ext cx="1056085" cy="5791"/>
            </a:xfrm>
            <a:prstGeom prst="line">
              <a:avLst/>
            </a:prstGeom>
          </p:spPr>
          <p:style>
            <a:lnRef idx="3">
              <a:schemeClr val="dk1"/>
            </a:lnRef>
            <a:fillRef idx="0">
              <a:schemeClr val="dk1"/>
            </a:fillRef>
            <a:effectRef idx="2">
              <a:schemeClr val="dk1"/>
            </a:effectRef>
            <a:fontRef idx="minor">
              <a:schemeClr val="tx1"/>
            </a:fontRef>
          </p:style>
        </p:cxnSp>
        <p:pic>
          <p:nvPicPr>
            <p:cNvPr id="76" name="Picture 229"/>
            <p:cNvPicPr>
              <a:picLocks noChangeAspect="1"/>
            </p:cNvPicPr>
            <p:nvPr/>
          </p:nvPicPr>
          <p:blipFill>
            <a:blip r:embed="rId6"/>
            <a:stretch>
              <a:fillRect/>
            </a:stretch>
          </p:blipFill>
          <p:spPr>
            <a:xfrm>
              <a:off x="9175311" y="4724144"/>
              <a:ext cx="272082" cy="252840"/>
            </a:xfrm>
            <a:prstGeom prst="rect">
              <a:avLst/>
            </a:prstGeom>
          </p:spPr>
        </p:pic>
        <p:pic>
          <p:nvPicPr>
            <p:cNvPr id="77" name="Picture 234"/>
            <p:cNvPicPr>
              <a:picLocks noChangeAspect="1"/>
            </p:cNvPicPr>
            <p:nvPr/>
          </p:nvPicPr>
          <p:blipFill>
            <a:blip r:embed="rId6"/>
            <a:stretch>
              <a:fillRect/>
            </a:stretch>
          </p:blipFill>
          <p:spPr>
            <a:xfrm>
              <a:off x="9467467" y="4724144"/>
              <a:ext cx="272082" cy="252840"/>
            </a:xfrm>
            <a:prstGeom prst="rect">
              <a:avLst/>
            </a:prstGeom>
          </p:spPr>
        </p:pic>
        <p:pic>
          <p:nvPicPr>
            <p:cNvPr id="78" name="Picture 235"/>
            <p:cNvPicPr>
              <a:picLocks noChangeAspect="1"/>
            </p:cNvPicPr>
            <p:nvPr/>
          </p:nvPicPr>
          <p:blipFill>
            <a:blip r:embed="rId6"/>
            <a:stretch>
              <a:fillRect/>
            </a:stretch>
          </p:blipFill>
          <p:spPr>
            <a:xfrm>
              <a:off x="9772292" y="4726976"/>
              <a:ext cx="272082" cy="252840"/>
            </a:xfrm>
            <a:prstGeom prst="rect">
              <a:avLst/>
            </a:prstGeom>
          </p:spPr>
        </p:pic>
        <p:pic>
          <p:nvPicPr>
            <p:cNvPr id="79" name="Picture 238"/>
            <p:cNvPicPr>
              <a:picLocks noChangeAspect="1"/>
            </p:cNvPicPr>
            <p:nvPr/>
          </p:nvPicPr>
          <p:blipFill>
            <a:blip r:embed="rId6"/>
            <a:stretch>
              <a:fillRect/>
            </a:stretch>
          </p:blipFill>
          <p:spPr>
            <a:xfrm>
              <a:off x="10065245" y="4724144"/>
              <a:ext cx="272082" cy="252840"/>
            </a:xfrm>
            <a:prstGeom prst="rect">
              <a:avLst/>
            </a:prstGeom>
          </p:spPr>
        </p:pic>
        <p:pic>
          <p:nvPicPr>
            <p:cNvPr id="80" name="Picture 239"/>
            <p:cNvPicPr>
              <a:picLocks noChangeAspect="1"/>
            </p:cNvPicPr>
            <p:nvPr/>
          </p:nvPicPr>
          <p:blipFill>
            <a:blip r:embed="rId6"/>
            <a:stretch>
              <a:fillRect/>
            </a:stretch>
          </p:blipFill>
          <p:spPr>
            <a:xfrm>
              <a:off x="10380712" y="4724144"/>
              <a:ext cx="272082" cy="252840"/>
            </a:xfrm>
            <a:prstGeom prst="rect">
              <a:avLst/>
            </a:prstGeom>
          </p:spPr>
        </p:pic>
      </p:grpSp>
      <p:sp>
        <p:nvSpPr>
          <p:cNvPr id="84" name="右箭头 83"/>
          <p:cNvSpPr/>
          <p:nvPr/>
        </p:nvSpPr>
        <p:spPr>
          <a:xfrm>
            <a:off x="1131939" y="2405143"/>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右箭头 84"/>
          <p:cNvSpPr/>
          <p:nvPr/>
        </p:nvSpPr>
        <p:spPr>
          <a:xfrm flipH="1">
            <a:off x="1131939" y="2657108"/>
            <a:ext cx="577018" cy="19971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Flowchart: Multidocument 222"/>
          <p:cNvSpPr/>
          <p:nvPr/>
        </p:nvSpPr>
        <p:spPr>
          <a:xfrm>
            <a:off x="1719235" y="6043859"/>
            <a:ext cx="483431" cy="398585"/>
          </a:xfrm>
          <a:prstGeom prst="flowChartMultidocument">
            <a:avLst/>
          </a:prstGeom>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101010</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7" name="Picture 2" descr="Relat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6665" y="5912289"/>
            <a:ext cx="577606" cy="577606"/>
          </a:xfrm>
          <a:prstGeom prst="rect">
            <a:avLst/>
          </a:prstGeom>
          <a:noFill/>
          <a:extLst>
            <a:ext uri="{909E8E84-426E-40DD-AFC4-6F175D3DCCD1}">
              <a14:hiddenFill xmlns:a14="http://schemas.microsoft.com/office/drawing/2010/main">
                <a:solidFill>
                  <a:srgbClr val="FFFFFF"/>
                </a:solidFill>
              </a14:hiddenFill>
            </a:ext>
          </a:extLst>
        </p:spPr>
      </p:pic>
      <p:grpSp>
        <p:nvGrpSpPr>
          <p:cNvPr id="88" name="组合 87"/>
          <p:cNvGrpSpPr/>
          <p:nvPr/>
        </p:nvGrpSpPr>
        <p:grpSpPr>
          <a:xfrm>
            <a:off x="3470615" y="6071840"/>
            <a:ext cx="1477483" cy="255672"/>
            <a:chOff x="9175311" y="4724144"/>
            <a:chExt cx="1477483" cy="255672"/>
          </a:xfrm>
        </p:grpSpPr>
        <p:cxnSp>
          <p:nvCxnSpPr>
            <p:cNvPr id="89" name="直接连接符 88"/>
            <p:cNvCxnSpPr>
              <a:endCxn id="94" idx="1"/>
            </p:cNvCxnSpPr>
            <p:nvPr/>
          </p:nvCxnSpPr>
          <p:spPr>
            <a:xfrm>
              <a:off x="9324627" y="4844773"/>
              <a:ext cx="1056085" cy="5791"/>
            </a:xfrm>
            <a:prstGeom prst="line">
              <a:avLst/>
            </a:prstGeom>
          </p:spPr>
          <p:style>
            <a:lnRef idx="3">
              <a:schemeClr val="dk1"/>
            </a:lnRef>
            <a:fillRef idx="0">
              <a:schemeClr val="dk1"/>
            </a:fillRef>
            <a:effectRef idx="2">
              <a:schemeClr val="dk1"/>
            </a:effectRef>
            <a:fontRef idx="minor">
              <a:schemeClr val="tx1"/>
            </a:fontRef>
          </p:style>
        </p:cxnSp>
        <p:pic>
          <p:nvPicPr>
            <p:cNvPr id="90" name="Picture 229"/>
            <p:cNvPicPr>
              <a:picLocks noChangeAspect="1"/>
            </p:cNvPicPr>
            <p:nvPr/>
          </p:nvPicPr>
          <p:blipFill>
            <a:blip r:embed="rId6"/>
            <a:stretch>
              <a:fillRect/>
            </a:stretch>
          </p:blipFill>
          <p:spPr>
            <a:xfrm>
              <a:off x="9175311" y="4724144"/>
              <a:ext cx="272082" cy="252840"/>
            </a:xfrm>
            <a:prstGeom prst="rect">
              <a:avLst/>
            </a:prstGeom>
          </p:spPr>
        </p:pic>
        <p:pic>
          <p:nvPicPr>
            <p:cNvPr id="91" name="Picture 234"/>
            <p:cNvPicPr>
              <a:picLocks noChangeAspect="1"/>
            </p:cNvPicPr>
            <p:nvPr/>
          </p:nvPicPr>
          <p:blipFill>
            <a:blip r:embed="rId6"/>
            <a:stretch>
              <a:fillRect/>
            </a:stretch>
          </p:blipFill>
          <p:spPr>
            <a:xfrm>
              <a:off x="9467467" y="4724144"/>
              <a:ext cx="272082" cy="252840"/>
            </a:xfrm>
            <a:prstGeom prst="rect">
              <a:avLst/>
            </a:prstGeom>
          </p:spPr>
        </p:pic>
        <p:pic>
          <p:nvPicPr>
            <p:cNvPr id="92" name="Picture 235"/>
            <p:cNvPicPr>
              <a:picLocks noChangeAspect="1"/>
            </p:cNvPicPr>
            <p:nvPr/>
          </p:nvPicPr>
          <p:blipFill>
            <a:blip r:embed="rId6"/>
            <a:stretch>
              <a:fillRect/>
            </a:stretch>
          </p:blipFill>
          <p:spPr>
            <a:xfrm>
              <a:off x="9772292" y="4726976"/>
              <a:ext cx="272082" cy="252840"/>
            </a:xfrm>
            <a:prstGeom prst="rect">
              <a:avLst/>
            </a:prstGeom>
          </p:spPr>
        </p:pic>
        <p:pic>
          <p:nvPicPr>
            <p:cNvPr id="93" name="Picture 238"/>
            <p:cNvPicPr>
              <a:picLocks noChangeAspect="1"/>
            </p:cNvPicPr>
            <p:nvPr/>
          </p:nvPicPr>
          <p:blipFill>
            <a:blip r:embed="rId6"/>
            <a:stretch>
              <a:fillRect/>
            </a:stretch>
          </p:blipFill>
          <p:spPr>
            <a:xfrm>
              <a:off x="10065245" y="4724144"/>
              <a:ext cx="272082" cy="252840"/>
            </a:xfrm>
            <a:prstGeom prst="rect">
              <a:avLst/>
            </a:prstGeom>
          </p:spPr>
        </p:pic>
        <p:pic>
          <p:nvPicPr>
            <p:cNvPr id="94" name="Picture 239"/>
            <p:cNvPicPr>
              <a:picLocks noChangeAspect="1"/>
            </p:cNvPicPr>
            <p:nvPr/>
          </p:nvPicPr>
          <p:blipFill>
            <a:blip r:embed="rId6"/>
            <a:stretch>
              <a:fillRect/>
            </a:stretch>
          </p:blipFill>
          <p:spPr>
            <a:xfrm>
              <a:off x="10380712" y="4724144"/>
              <a:ext cx="272082" cy="252840"/>
            </a:xfrm>
            <a:prstGeom prst="rect">
              <a:avLst/>
            </a:prstGeom>
          </p:spPr>
        </p:pic>
      </p:grpSp>
      <p:cxnSp>
        <p:nvCxnSpPr>
          <p:cNvPr id="98" name="直接连接符 97"/>
          <p:cNvCxnSpPr>
            <a:stCxn id="74" idx="3"/>
            <a:endCxn id="72" idx="1"/>
          </p:cNvCxnSpPr>
          <p:nvPr/>
        </p:nvCxnSpPr>
        <p:spPr>
          <a:xfrm>
            <a:off x="2919731" y="5239172"/>
            <a:ext cx="36903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72" idx="3"/>
            <a:endCxn id="75" idx="1"/>
          </p:cNvCxnSpPr>
          <p:nvPr/>
        </p:nvCxnSpPr>
        <p:spPr>
          <a:xfrm>
            <a:off x="4983171" y="5239172"/>
            <a:ext cx="39846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1" name="TextBox 144"/>
          <p:cNvSpPr txBox="1"/>
          <p:nvPr/>
        </p:nvSpPr>
        <p:spPr>
          <a:xfrm>
            <a:off x="263938" y="4249141"/>
            <a:ext cx="1010241" cy="664779"/>
          </a:xfrm>
          <a:prstGeom prst="rect">
            <a:avLst/>
          </a:prstGeom>
          <a:noFill/>
        </p:spPr>
        <p:txBody>
          <a:bodyPr wrap="none" lIns="109710" tIns="54855" rIns="109710" bIns="5485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卖方</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给</a:t>
            </a: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出资产</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获得酬金</a:t>
            </a:r>
            <a:endParaRPr kumimoji="0" lang="bg-BG"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p:txBody>
      </p:sp>
      <p:sp>
        <p:nvSpPr>
          <p:cNvPr id="102" name="TextBox 211"/>
          <p:cNvSpPr txBox="1"/>
          <p:nvPr/>
        </p:nvSpPr>
        <p:spPr>
          <a:xfrm>
            <a:off x="7075011" y="4249140"/>
            <a:ext cx="1010240" cy="664779"/>
          </a:xfrm>
          <a:prstGeom prst="rect">
            <a:avLst/>
          </a:prstGeom>
          <a:noFill/>
        </p:spPr>
        <p:txBody>
          <a:bodyPr wrap="none" lIns="109710" tIns="54855" rIns="109710" bIns="5485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买</a:t>
            </a: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方</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rPr>
              <a:t>给</a:t>
            </a: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出酬金</a:t>
            </a:r>
            <a:endParaRPr kumimoji="0" lang="en-US" altLang="zh-CN"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smtClean="0">
                <a:ln>
                  <a:noFill/>
                </a:ln>
                <a:solidFill>
                  <a:prstClr val="black"/>
                </a:solidFill>
                <a:effectLst/>
                <a:uLnTx/>
                <a:uFillTx/>
                <a:latin typeface="Lato Regular"/>
                <a:ea typeface="Open Sans Light" panose="020B0306030504020204" pitchFamily="34" charset="0"/>
                <a:cs typeface="Aparajita" panose="020B0604020202020204" pitchFamily="34" charset="0"/>
              </a:rPr>
              <a:t>获得资产</a:t>
            </a:r>
            <a:endParaRPr kumimoji="0" lang="bg-BG" sz="1200" b="0" i="0" u="none" strike="noStrike" kern="1200" cap="none" spc="0" normalizeH="0" baseline="0" noProof="0" dirty="0">
              <a:ln>
                <a:noFill/>
              </a:ln>
              <a:solidFill>
                <a:prstClr val="black"/>
              </a:solidFill>
              <a:effectLst/>
              <a:uLnTx/>
              <a:uFillTx/>
              <a:latin typeface="Lato Regular"/>
              <a:ea typeface="Open Sans Light" panose="020B0306030504020204" pitchFamily="34" charset="0"/>
              <a:cs typeface="Aparajita" panose="020B0604020202020204" pitchFamily="34" charset="0"/>
            </a:endParaRPr>
          </a:p>
        </p:txBody>
      </p:sp>
      <p:sp>
        <p:nvSpPr>
          <p:cNvPr id="103" name="TextBox 226"/>
          <p:cNvSpPr txBox="1"/>
          <p:nvPr/>
        </p:nvSpPr>
        <p:spPr>
          <a:xfrm>
            <a:off x="2529701" y="6049233"/>
            <a:ext cx="80021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数字资产</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标题 1"/>
          <p:cNvSpPr txBox="1">
            <a:spLocks/>
          </p:cNvSpPr>
          <p:nvPr/>
        </p:nvSpPr>
        <p:spPr>
          <a:xfrm>
            <a:off x="901336" y="224017"/>
            <a:ext cx="7183915" cy="5304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200" b="0" i="0" u="none" strike="noStrike" kern="1200" cap="none" spc="0" normalizeH="0" baseline="0" noProof="0" dirty="0" smtClean="0">
                <a:ln>
                  <a:noFill/>
                </a:ln>
                <a:solidFill>
                  <a:prstClr val="black"/>
                </a:solidFill>
                <a:effectLst/>
                <a:uLnTx/>
                <a:uFillTx/>
                <a:latin typeface="Calibri Light" panose="020F0302020204030204"/>
                <a:ea typeface="等线 Light" panose="02010600030101010101" pitchFamily="2" charset="-122"/>
                <a:cs typeface="+mj-cs"/>
              </a:rPr>
              <a:t>数字</a:t>
            </a:r>
            <a:r>
              <a:rPr lang="zh-CN" altLang="en-US" sz="3200" noProof="0" dirty="0">
                <a:solidFill>
                  <a:prstClr val="black"/>
                </a:solidFill>
                <a:latin typeface="Calibri Light" panose="020F0302020204030204"/>
                <a:ea typeface="等线 Light" panose="02010600030101010101" pitchFamily="2" charset="-122"/>
              </a:rPr>
              <a:t>资产</a:t>
            </a:r>
            <a:r>
              <a:rPr kumimoji="0" lang="zh-CN" altLang="en-US" sz="3200" b="0" i="0" u="none" strike="noStrike" kern="1200" cap="none" spc="0" normalizeH="0" baseline="0" noProof="0" dirty="0" smtClean="0">
                <a:ln>
                  <a:noFill/>
                </a:ln>
                <a:solidFill>
                  <a:prstClr val="black"/>
                </a:solidFill>
                <a:effectLst/>
                <a:uLnTx/>
                <a:uFillTx/>
                <a:latin typeface="Calibri Light" panose="020F0302020204030204"/>
                <a:ea typeface="等线 Light" panose="02010600030101010101" pitchFamily="2" charset="-122"/>
                <a:cs typeface="+mj-cs"/>
              </a:rPr>
              <a:t>交易平台</a:t>
            </a:r>
            <a:endParaRPr kumimoji="0" lang="zh-CN" altLang="en-US" sz="3200" b="0" i="0" u="none" strike="noStrike" kern="1200" cap="none" spc="0" normalizeH="0" baseline="0" noProof="0" dirty="0">
              <a:ln>
                <a:noFill/>
              </a:ln>
              <a:solidFill>
                <a:prstClr val="black"/>
              </a:solidFill>
              <a:effectLst/>
              <a:uLnTx/>
              <a:uFillTx/>
              <a:latin typeface="Calibri Light" panose="020F0302020204030204"/>
              <a:ea typeface="等线 Light" panose="02010600030101010101" pitchFamily="2" charset="-122"/>
              <a:cs typeface="+mj-cs"/>
            </a:endParaRPr>
          </a:p>
        </p:txBody>
      </p:sp>
      <p:sp>
        <p:nvSpPr>
          <p:cNvPr id="2" name="文本框 1"/>
          <p:cNvSpPr txBox="1"/>
          <p:nvPr/>
        </p:nvSpPr>
        <p:spPr>
          <a:xfrm>
            <a:off x="8347167" y="1360025"/>
            <a:ext cx="3200400" cy="517064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分布式交易账本 </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第一次将资产完全数字化</a:t>
            </a:r>
            <a:endParaRPr kumimoji="0" lang="en-US" altLang="zh-CN"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数据更安全更具公信力 </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完全透明公开的交易数据和交易历史，不可篡改，任何人（包括交易所平台的监管和运营）都不可以挑战数据的</a:t>
            </a:r>
            <a:endParaRPr kumimoji="0" lang="en-US" altLang="zh-CN" sz="16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交易根据智能合约自动匹配，更公平公正高效</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交易资产上链存证，产权和所有权管理更方便</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结算清算交割自动化与智能合约化，降低交付成本甚至消除大量繁琐的交易前中后台工作</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消除交易双方对手风控</a:t>
            </a:r>
            <a:endParaRPr kumimoji="0" lang="en-US" altLang="zh-CN"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担保保险融资和政府监管更透明高效</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文本框 67"/>
          <p:cNvSpPr txBox="1"/>
          <p:nvPr/>
        </p:nvSpPr>
        <p:spPr>
          <a:xfrm>
            <a:off x="1467676" y="3844613"/>
            <a:ext cx="1399502" cy="461665"/>
          </a:xfrm>
          <a:prstGeom prst="rect">
            <a:avLst/>
          </a:prstGeom>
          <a:noFill/>
        </p:spPr>
        <p:txBody>
          <a:bodyPr wrap="square" rtlCol="0">
            <a:spAutoFit/>
          </a:bodyPr>
          <a:lstStyle/>
          <a:p>
            <a:pPr algn="ctr"/>
            <a:r>
              <a:rPr lang="en-US" altLang="zh-CN" sz="1200" dirty="0" smtClean="0"/>
              <a:t>Mutual </a:t>
            </a:r>
            <a:r>
              <a:rPr lang="en-US" altLang="zh-CN" sz="1200" dirty="0" smtClean="0"/>
              <a:t>Chain</a:t>
            </a:r>
          </a:p>
          <a:p>
            <a:pPr algn="ctr"/>
            <a:r>
              <a:rPr lang="zh-CN" altLang="en-US" sz="1200" dirty="0" smtClean="0"/>
              <a:t>钱包</a:t>
            </a:r>
            <a:endParaRPr lang="en-US" sz="1200" dirty="0"/>
          </a:p>
        </p:txBody>
      </p:sp>
      <p:grpSp>
        <p:nvGrpSpPr>
          <p:cNvPr id="69" name="组合 68"/>
          <p:cNvGrpSpPr/>
          <p:nvPr/>
        </p:nvGrpSpPr>
        <p:grpSpPr>
          <a:xfrm>
            <a:off x="1911184" y="3232179"/>
            <a:ext cx="512485" cy="660007"/>
            <a:chOff x="2566778" y="3963640"/>
            <a:chExt cx="1625397" cy="1625397"/>
          </a:xfrm>
        </p:grpSpPr>
        <p:pic>
          <p:nvPicPr>
            <p:cNvPr id="81" name="图片 8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97" name="椭圆 9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M</a:t>
              </a:r>
              <a:endParaRPr lang="en-US" sz="1200" dirty="0"/>
            </a:p>
          </p:txBody>
        </p:sp>
      </p:grpSp>
      <p:grpSp>
        <p:nvGrpSpPr>
          <p:cNvPr id="99" name="组合 98"/>
          <p:cNvGrpSpPr/>
          <p:nvPr/>
        </p:nvGrpSpPr>
        <p:grpSpPr>
          <a:xfrm>
            <a:off x="5686246" y="3166197"/>
            <a:ext cx="512485" cy="660007"/>
            <a:chOff x="2566778" y="3963640"/>
            <a:chExt cx="1625397" cy="1625397"/>
          </a:xfrm>
        </p:grpSpPr>
        <p:pic>
          <p:nvPicPr>
            <p:cNvPr id="106" name="图片 10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107" name="椭圆 10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M</a:t>
              </a:r>
              <a:endParaRPr lang="en-US" sz="1200" dirty="0"/>
            </a:p>
          </p:txBody>
        </p:sp>
      </p:grpSp>
      <p:cxnSp>
        <p:nvCxnSpPr>
          <p:cNvPr id="5" name="直接箭头连接符 4"/>
          <p:cNvCxnSpPr/>
          <p:nvPr/>
        </p:nvCxnSpPr>
        <p:spPr>
          <a:xfrm>
            <a:off x="6251495" y="3505171"/>
            <a:ext cx="9199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1022799" y="3536985"/>
            <a:ext cx="766772" cy="115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a:off x="2512195" y="3496202"/>
            <a:ext cx="677105" cy="89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a:off x="4983171" y="3484678"/>
            <a:ext cx="6467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2433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0"/>
            <a:ext cx="11077776" cy="1137137"/>
          </a:xfrm>
        </p:spPr>
        <p:txBody>
          <a:bodyPr>
            <a:normAutofit lnSpcReduction="10000"/>
          </a:bodyPr>
          <a:lstStyle/>
          <a:p>
            <a:pPr marL="0" indent="0">
              <a:buNone/>
            </a:pPr>
            <a:r>
              <a:rPr lang="en-US" b="1" dirty="0"/>
              <a:t>Mutual Chain Mortgage Origination</a:t>
            </a:r>
            <a:r>
              <a:rPr lang="en-US" b="1" dirty="0"/>
              <a:t>:</a:t>
            </a:r>
            <a:r>
              <a:rPr lang="en-US" dirty="0"/>
              <a:t> Processes are timely, costly and can result in search errors, which generate transactional risk</a:t>
            </a:r>
            <a:br>
              <a:rPr lang="en-US" dirty="0"/>
            </a:br>
            <a:endParaRPr lang="en-US" dirty="0"/>
          </a:p>
        </p:txBody>
      </p:sp>
      <p:grpSp>
        <p:nvGrpSpPr>
          <p:cNvPr id="17" name="Group 16"/>
          <p:cNvGrpSpPr/>
          <p:nvPr/>
        </p:nvGrpSpPr>
        <p:grpSpPr>
          <a:xfrm>
            <a:off x="2439984" y="1351492"/>
            <a:ext cx="1800320" cy="1316629"/>
            <a:chOff x="1829988" y="943719"/>
            <a:chExt cx="1350240" cy="987472"/>
          </a:xfrm>
        </p:grpSpPr>
        <p:pic>
          <p:nvPicPr>
            <p:cNvPr id="191" name="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88247" y="943719"/>
              <a:ext cx="365387" cy="365760"/>
            </a:xfrm>
            <a:prstGeom prst="rect">
              <a:avLst/>
            </a:prstGeom>
            <a:ln w="12700">
              <a:miter lim="400000"/>
            </a:ln>
          </p:spPr>
        </p:pic>
        <p:sp>
          <p:nvSpPr>
            <p:cNvPr id="62" name="Rectangle 61"/>
            <p:cNvSpPr/>
            <p:nvPr/>
          </p:nvSpPr>
          <p:spPr>
            <a:xfrm>
              <a:off x="1829988" y="1372030"/>
              <a:ext cx="1350240" cy="559161"/>
            </a:xfrm>
            <a:prstGeom prst="rect">
              <a:avLst/>
            </a:prstGeom>
            <a:solidFill>
              <a:schemeClr val="bg2">
                <a:lumMod val="75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Investor </a:t>
              </a:r>
            </a:p>
          </p:txBody>
        </p:sp>
      </p:grpSp>
      <p:grpSp>
        <p:nvGrpSpPr>
          <p:cNvPr id="18" name="Group 17"/>
          <p:cNvGrpSpPr/>
          <p:nvPr/>
        </p:nvGrpSpPr>
        <p:grpSpPr>
          <a:xfrm>
            <a:off x="4288328" y="1351492"/>
            <a:ext cx="1800320" cy="1316629"/>
            <a:chOff x="3216246" y="943719"/>
            <a:chExt cx="1350240" cy="987472"/>
          </a:xfrm>
        </p:grpSpPr>
        <p:pic>
          <p:nvPicPr>
            <p:cNvPr id="192" name="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42027" y="943719"/>
              <a:ext cx="365387" cy="365760"/>
            </a:xfrm>
            <a:prstGeom prst="rect">
              <a:avLst/>
            </a:prstGeom>
            <a:ln w="12700">
              <a:miter lim="400000"/>
            </a:ln>
          </p:spPr>
        </p:pic>
        <p:sp>
          <p:nvSpPr>
            <p:cNvPr id="63" name="Rectangle 62"/>
            <p:cNvSpPr/>
            <p:nvPr/>
          </p:nvSpPr>
          <p:spPr>
            <a:xfrm>
              <a:off x="3216246" y="1372030"/>
              <a:ext cx="1350240" cy="559161"/>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Borrower</a:t>
              </a:r>
            </a:p>
          </p:txBody>
        </p:sp>
      </p:grpSp>
      <p:grpSp>
        <p:nvGrpSpPr>
          <p:cNvPr id="19" name="Group 18"/>
          <p:cNvGrpSpPr/>
          <p:nvPr/>
        </p:nvGrpSpPr>
        <p:grpSpPr>
          <a:xfrm>
            <a:off x="6136672" y="1146358"/>
            <a:ext cx="1800320" cy="1521764"/>
            <a:chOff x="4602504" y="789868"/>
            <a:chExt cx="1350240" cy="1141323"/>
          </a:xfrm>
        </p:grpSpPr>
        <p:pic>
          <p:nvPicPr>
            <p:cNvPr id="194" name="pasted-image.pdf"/>
            <p:cNvPicPr/>
            <p:nvPr/>
          </p:nvPicPr>
          <p:blipFill>
            <a:blip r:embed="rId4" cstate="screen">
              <a:extLst>
                <a:ext uri="{28A0092B-C50C-407E-A947-70E740481C1C}">
                  <a14:useLocalDpi xmlns:a14="http://schemas.microsoft.com/office/drawing/2010/main"/>
                </a:ext>
              </a:extLst>
            </a:blip>
            <a:stretch>
              <a:fillRect/>
            </a:stretch>
          </p:blipFill>
          <p:spPr>
            <a:xfrm>
              <a:off x="5056164" y="789868"/>
              <a:ext cx="531158" cy="519611"/>
            </a:xfrm>
            <a:prstGeom prst="rect">
              <a:avLst/>
            </a:prstGeom>
            <a:ln w="12700">
              <a:miter lim="400000"/>
            </a:ln>
          </p:spPr>
        </p:pic>
        <p:sp>
          <p:nvSpPr>
            <p:cNvPr id="64" name="Rectangle 63"/>
            <p:cNvSpPr/>
            <p:nvPr/>
          </p:nvSpPr>
          <p:spPr>
            <a:xfrm>
              <a:off x="4602504" y="1372030"/>
              <a:ext cx="1350240" cy="559161"/>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Appraiser / 3</a:t>
              </a:r>
              <a:r>
                <a:rPr lang="en-US" sz="1333" baseline="30000" dirty="0">
                  <a:solidFill>
                    <a:schemeClr val="bg1"/>
                  </a:solidFill>
                  <a:latin typeface="Helvetica Neue"/>
                  <a:cs typeface="Helvetica Neue"/>
                </a:rPr>
                <a:t>rd</a:t>
              </a:r>
              <a:r>
                <a:rPr lang="en-US" sz="1333" dirty="0">
                  <a:solidFill>
                    <a:schemeClr val="bg1"/>
                  </a:solidFill>
                  <a:latin typeface="Helvetica Neue"/>
                  <a:cs typeface="Helvetica Neue"/>
                </a:rPr>
                <a:t> Party Service Providers</a:t>
              </a:r>
            </a:p>
          </p:txBody>
        </p:sp>
      </p:grpSp>
      <p:sp>
        <p:nvSpPr>
          <p:cNvPr id="67" name="Rectangle 66"/>
          <p:cNvSpPr/>
          <p:nvPr/>
        </p:nvSpPr>
        <p:spPr>
          <a:xfrm>
            <a:off x="586911"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Good Faith Estimate, Truth in Lending</a:t>
            </a:r>
          </a:p>
        </p:txBody>
      </p:sp>
      <p:sp>
        <p:nvSpPr>
          <p:cNvPr id="68" name="Rectangle 67"/>
          <p:cNvSpPr/>
          <p:nvPr/>
        </p:nvSpPr>
        <p:spPr>
          <a:xfrm>
            <a:off x="7980287"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Title</a:t>
            </a:r>
          </a:p>
        </p:txBody>
      </p:sp>
      <p:sp>
        <p:nvSpPr>
          <p:cNvPr id="69" name="Rectangle 68"/>
          <p:cNvSpPr/>
          <p:nvPr/>
        </p:nvSpPr>
        <p:spPr>
          <a:xfrm>
            <a:off x="2435255"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Mortgage Application</a:t>
            </a:r>
          </a:p>
        </p:txBody>
      </p:sp>
      <p:sp>
        <p:nvSpPr>
          <p:cNvPr id="70" name="Rectangle 69"/>
          <p:cNvSpPr/>
          <p:nvPr/>
        </p:nvSpPr>
        <p:spPr>
          <a:xfrm>
            <a:off x="4283599"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Purchase Contract</a:t>
            </a:r>
          </a:p>
        </p:txBody>
      </p:sp>
      <p:sp>
        <p:nvSpPr>
          <p:cNvPr id="71" name="Rectangle 70"/>
          <p:cNvSpPr/>
          <p:nvPr/>
        </p:nvSpPr>
        <p:spPr>
          <a:xfrm>
            <a:off x="6131943"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 Appraisal, Insurance</a:t>
            </a:r>
          </a:p>
        </p:txBody>
      </p:sp>
      <p:sp>
        <p:nvSpPr>
          <p:cNvPr id="72" name="Rectangle 71"/>
          <p:cNvSpPr/>
          <p:nvPr/>
        </p:nvSpPr>
        <p:spPr>
          <a:xfrm>
            <a:off x="9828629" y="5598951"/>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IDs</a:t>
            </a:r>
          </a:p>
        </p:txBody>
      </p:sp>
      <p:grpSp>
        <p:nvGrpSpPr>
          <p:cNvPr id="12" name="Group 11"/>
          <p:cNvGrpSpPr/>
          <p:nvPr/>
        </p:nvGrpSpPr>
        <p:grpSpPr>
          <a:xfrm>
            <a:off x="2707612" y="2739660"/>
            <a:ext cx="6858121" cy="2753016"/>
            <a:chOff x="2078235" y="2071872"/>
            <a:chExt cx="4798481" cy="2064762"/>
          </a:xfrm>
        </p:grpSpPr>
        <p:pic>
          <p:nvPicPr>
            <p:cNvPr id="10" name="Picture 9"/>
            <p:cNvPicPr>
              <a:picLocks noChangeAspect="1"/>
            </p:cNvPicPr>
            <p:nvPr/>
          </p:nvPicPr>
          <p:blipFill>
            <a:blip r:embed="rId5"/>
            <a:stretch>
              <a:fillRect/>
            </a:stretch>
          </p:blipFill>
          <p:spPr>
            <a:xfrm>
              <a:off x="2078235" y="2071872"/>
              <a:ext cx="4798481" cy="2064762"/>
            </a:xfrm>
            <a:prstGeom prst="rect">
              <a:avLst/>
            </a:prstGeom>
            <a:ln>
              <a:solidFill>
                <a:schemeClr val="bg1">
                  <a:lumMod val="65000"/>
                </a:schemeClr>
              </a:solidFill>
            </a:ln>
          </p:spPr>
          <p:style>
            <a:lnRef idx="1">
              <a:schemeClr val="dk1"/>
            </a:lnRef>
            <a:fillRef idx="2">
              <a:schemeClr val="dk1"/>
            </a:fillRef>
            <a:effectRef idx="1">
              <a:schemeClr val="dk1"/>
            </a:effectRef>
            <a:fontRef idx="minor">
              <a:schemeClr val="dk1"/>
            </a:fontRef>
          </p:style>
        </p:pic>
        <p:sp>
          <p:nvSpPr>
            <p:cNvPr id="76" name="TextBox 75"/>
            <p:cNvSpPr txBox="1"/>
            <p:nvPr/>
          </p:nvSpPr>
          <p:spPr>
            <a:xfrm>
              <a:off x="4753678" y="2297849"/>
              <a:ext cx="1577400" cy="346249"/>
            </a:xfrm>
            <a:prstGeom prst="rect">
              <a:avLst/>
            </a:prstGeom>
            <a:noFill/>
          </p:spPr>
          <p:txBody>
            <a:bodyPr wrap="none" rtlCol="0">
              <a:spAutoFit/>
            </a:bodyPr>
            <a:lstStyle/>
            <a:p>
              <a:r>
                <a:rPr lang="en-US" sz="2400" dirty="0"/>
                <a:t>Loan Origination</a:t>
              </a:r>
            </a:p>
          </p:txBody>
        </p:sp>
      </p:grpSp>
      <p:grpSp>
        <p:nvGrpSpPr>
          <p:cNvPr id="16" name="Group 15"/>
          <p:cNvGrpSpPr/>
          <p:nvPr/>
        </p:nvGrpSpPr>
        <p:grpSpPr>
          <a:xfrm>
            <a:off x="591640" y="1351492"/>
            <a:ext cx="1800320" cy="1316629"/>
            <a:chOff x="443730" y="943719"/>
            <a:chExt cx="1350240" cy="987472"/>
          </a:xfrm>
          <a:solidFill>
            <a:schemeClr val="bg2">
              <a:lumMod val="75000"/>
            </a:schemeClr>
          </a:solidFill>
        </p:grpSpPr>
        <p:pic>
          <p:nvPicPr>
            <p:cNvPr id="190" name="pasted-image.pdf"/>
            <p:cNvPicPr>
              <a:picLocks noChangeAspect="1"/>
            </p:cNvPicPr>
            <p:nvPr/>
          </p:nvPicPr>
          <p:blipFill>
            <a:blip r:embed="rId6">
              <a:extLst/>
            </a:blip>
            <a:stretch>
              <a:fillRect/>
            </a:stretch>
          </p:blipFill>
          <p:spPr>
            <a:xfrm>
              <a:off x="922260" y="943719"/>
              <a:ext cx="407050" cy="365760"/>
            </a:xfrm>
            <a:prstGeom prst="rect">
              <a:avLst/>
            </a:prstGeom>
            <a:grpFill/>
            <a:ln w="12700">
              <a:miter lim="400000"/>
            </a:ln>
          </p:spPr>
        </p:pic>
        <p:sp>
          <p:nvSpPr>
            <p:cNvPr id="55" name="Rectangle 54"/>
            <p:cNvSpPr/>
            <p:nvPr/>
          </p:nvSpPr>
          <p:spPr>
            <a:xfrm>
              <a:off x="443730" y="1372030"/>
              <a:ext cx="1350240" cy="55916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MIC</a:t>
              </a:r>
            </a:p>
          </p:txBody>
        </p:sp>
      </p:grpSp>
      <p:grpSp>
        <p:nvGrpSpPr>
          <p:cNvPr id="27" name="Group 26"/>
          <p:cNvGrpSpPr/>
          <p:nvPr/>
        </p:nvGrpSpPr>
        <p:grpSpPr>
          <a:xfrm>
            <a:off x="9833359" y="1291675"/>
            <a:ext cx="1800320" cy="1376447"/>
            <a:chOff x="7375019" y="898856"/>
            <a:chExt cx="1350240" cy="1032335"/>
          </a:xfrm>
          <a:solidFill>
            <a:schemeClr val="bg2">
              <a:lumMod val="75000"/>
            </a:schemeClr>
          </a:solidFill>
        </p:grpSpPr>
        <p:sp>
          <p:nvSpPr>
            <p:cNvPr id="65" name="Rectangle 64"/>
            <p:cNvSpPr/>
            <p:nvPr/>
          </p:nvSpPr>
          <p:spPr>
            <a:xfrm>
              <a:off x="7375019" y="1372030"/>
              <a:ext cx="1350240" cy="55916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Lawyer Office</a:t>
              </a:r>
            </a:p>
          </p:txBody>
        </p:sp>
        <p:pic>
          <p:nvPicPr>
            <p:cNvPr id="22" name="Picture 21"/>
            <p:cNvPicPr>
              <a:picLocks noChangeAspect="1"/>
            </p:cNvPicPr>
            <p:nvPr/>
          </p:nvPicPr>
          <p:blipFill>
            <a:blip r:embed="rId7"/>
            <a:stretch>
              <a:fillRect/>
            </a:stretch>
          </p:blipFill>
          <p:spPr>
            <a:xfrm>
              <a:off x="7821399" y="898856"/>
              <a:ext cx="376803" cy="390399"/>
            </a:xfrm>
            <a:prstGeom prst="rect">
              <a:avLst/>
            </a:prstGeom>
            <a:grpFill/>
          </p:spPr>
        </p:pic>
      </p:grpSp>
      <p:grpSp>
        <p:nvGrpSpPr>
          <p:cNvPr id="25" name="Group 24"/>
          <p:cNvGrpSpPr/>
          <p:nvPr/>
        </p:nvGrpSpPr>
        <p:grpSpPr>
          <a:xfrm>
            <a:off x="7985016" y="1351492"/>
            <a:ext cx="1800320" cy="1316629"/>
            <a:chOff x="5988762" y="943719"/>
            <a:chExt cx="1350240" cy="987472"/>
          </a:xfrm>
          <a:solidFill>
            <a:schemeClr val="tx1">
              <a:lumMod val="65000"/>
              <a:lumOff val="35000"/>
            </a:schemeClr>
          </a:solidFill>
        </p:grpSpPr>
        <p:sp>
          <p:nvSpPr>
            <p:cNvPr id="56" name="Rectangle 55"/>
            <p:cNvSpPr/>
            <p:nvPr/>
          </p:nvSpPr>
          <p:spPr>
            <a:xfrm>
              <a:off x="5988762" y="1372030"/>
              <a:ext cx="1350240" cy="55916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Authority</a:t>
              </a:r>
            </a:p>
          </p:txBody>
        </p:sp>
        <p:pic>
          <p:nvPicPr>
            <p:cNvPr id="24" name="Picture 23"/>
            <p:cNvPicPr>
              <a:picLocks noChangeAspect="1"/>
            </p:cNvPicPr>
            <p:nvPr/>
          </p:nvPicPr>
          <p:blipFill>
            <a:blip r:embed="rId8"/>
            <a:stretch>
              <a:fillRect/>
            </a:stretch>
          </p:blipFill>
          <p:spPr>
            <a:xfrm>
              <a:off x="6495592" y="943719"/>
              <a:ext cx="369144" cy="345536"/>
            </a:xfrm>
            <a:prstGeom prst="rect">
              <a:avLst/>
            </a:prstGeom>
            <a:grpFill/>
          </p:spPr>
        </p:pic>
      </p:grpSp>
    </p:spTree>
    <p:extLst>
      <p:ext uri="{BB962C8B-B14F-4D97-AF65-F5344CB8AC3E}">
        <p14:creationId xmlns:p14="http://schemas.microsoft.com/office/powerpoint/2010/main" val="1420137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0"/>
            <a:ext cx="11077776" cy="1137137"/>
          </a:xfrm>
        </p:spPr>
        <p:txBody>
          <a:bodyPr>
            <a:normAutofit lnSpcReduction="10000"/>
          </a:bodyPr>
          <a:lstStyle/>
          <a:p>
            <a:pPr marL="0" indent="0">
              <a:buNone/>
            </a:pPr>
            <a:r>
              <a:rPr lang="en-US" b="1" dirty="0" smtClean="0"/>
              <a:t>Mutual Chain Mortgage </a:t>
            </a:r>
            <a:r>
              <a:rPr lang="en-US" b="1" dirty="0"/>
              <a:t>Origination:</a:t>
            </a:r>
            <a:r>
              <a:rPr lang="en-US" dirty="0"/>
              <a:t> Processes are timely, costly and can result in search errors, which generate transactional risk</a:t>
            </a:r>
            <a:br>
              <a:rPr lang="en-US" dirty="0"/>
            </a:br>
            <a:endParaRPr lang="en-US" dirty="0"/>
          </a:p>
        </p:txBody>
      </p:sp>
      <p:sp>
        <p:nvSpPr>
          <p:cNvPr id="117" name="Rectangle 116"/>
          <p:cNvSpPr/>
          <p:nvPr/>
        </p:nvSpPr>
        <p:spPr>
          <a:xfrm>
            <a:off x="1556985" y="2202010"/>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Mortgage Platform Administrator</a:t>
            </a:r>
            <a:endParaRPr lang="en-US" sz="1333" dirty="0">
              <a:solidFill>
                <a:schemeClr val="bg1"/>
              </a:solidFill>
              <a:latin typeface="Helvetica Neue"/>
              <a:cs typeface="Helvetica Neue"/>
            </a:endParaRPr>
          </a:p>
        </p:txBody>
      </p:sp>
      <p:sp>
        <p:nvSpPr>
          <p:cNvPr id="118" name="Rectangle 117"/>
          <p:cNvSpPr/>
          <p:nvPr/>
        </p:nvSpPr>
        <p:spPr>
          <a:xfrm>
            <a:off x="8769879" y="2157859"/>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Investor</a:t>
            </a:r>
          </a:p>
        </p:txBody>
      </p:sp>
      <p:sp>
        <p:nvSpPr>
          <p:cNvPr id="119" name="Rectangle 118"/>
          <p:cNvSpPr/>
          <p:nvPr/>
        </p:nvSpPr>
        <p:spPr>
          <a:xfrm>
            <a:off x="1479343" y="3146427"/>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Lawyer Office</a:t>
            </a:r>
          </a:p>
        </p:txBody>
      </p:sp>
      <p:sp>
        <p:nvSpPr>
          <p:cNvPr id="120" name="Rectangle 119"/>
          <p:cNvSpPr/>
          <p:nvPr/>
        </p:nvSpPr>
        <p:spPr>
          <a:xfrm>
            <a:off x="8769877" y="3137077"/>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Borrower</a:t>
            </a:r>
          </a:p>
        </p:txBody>
      </p:sp>
      <p:sp>
        <p:nvSpPr>
          <p:cNvPr id="121" name="Rectangle 120"/>
          <p:cNvSpPr/>
          <p:nvPr/>
        </p:nvSpPr>
        <p:spPr>
          <a:xfrm>
            <a:off x="5150036" y="3693063"/>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Bank</a:t>
            </a:r>
          </a:p>
        </p:txBody>
      </p:sp>
      <p:sp>
        <p:nvSpPr>
          <p:cNvPr id="122" name="Rectangle 121"/>
          <p:cNvSpPr/>
          <p:nvPr/>
        </p:nvSpPr>
        <p:spPr>
          <a:xfrm>
            <a:off x="5150036" y="1650082"/>
            <a:ext cx="1800320" cy="745548"/>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Authority</a:t>
            </a:r>
          </a:p>
        </p:txBody>
      </p:sp>
      <p:grpSp>
        <p:nvGrpSpPr>
          <p:cNvPr id="123" name="Group 122"/>
          <p:cNvGrpSpPr/>
          <p:nvPr/>
        </p:nvGrpSpPr>
        <p:grpSpPr>
          <a:xfrm>
            <a:off x="2379503" y="1902718"/>
            <a:ext cx="9259547" cy="3269360"/>
            <a:chOff x="2011644" y="2667506"/>
            <a:chExt cx="6832023" cy="2375840"/>
          </a:xfrm>
        </p:grpSpPr>
        <p:grpSp>
          <p:nvGrpSpPr>
            <p:cNvPr id="125" name="Group 124"/>
            <p:cNvGrpSpPr/>
            <p:nvPr/>
          </p:nvGrpSpPr>
          <p:grpSpPr>
            <a:xfrm>
              <a:off x="2011644" y="2667506"/>
              <a:ext cx="4715047" cy="1532236"/>
              <a:chOff x="2011644" y="2667506"/>
              <a:chExt cx="4715047" cy="1532236"/>
            </a:xfrm>
          </p:grpSpPr>
          <p:cxnSp>
            <p:nvCxnSpPr>
              <p:cNvPr id="127" name="Straight Connector 126"/>
              <p:cNvCxnSpPr>
                <a:stCxn id="117" idx="3"/>
                <a:endCxn id="118" idx="1"/>
              </p:cNvCxnSpPr>
              <p:nvPr/>
            </p:nvCxnSpPr>
            <p:spPr>
              <a:xfrm flipV="1">
                <a:off x="2733102" y="3123812"/>
                <a:ext cx="3993589" cy="32084"/>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117" idx="2"/>
                <a:endCxn id="119" idx="0"/>
              </p:cNvCxnSpPr>
              <p:nvPr/>
            </p:nvCxnSpPr>
            <p:spPr>
              <a:xfrm flipH="1">
                <a:off x="2011644" y="3426790"/>
                <a:ext cx="57288" cy="144518"/>
              </a:xfrm>
              <a:prstGeom prst="line">
                <a:avLst/>
              </a:prstGeom>
              <a:ln w="12700">
                <a:solidFill>
                  <a:srgbClr val="1F947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119" idx="3"/>
                <a:endCxn id="118" idx="1"/>
              </p:cNvCxnSpPr>
              <p:nvPr/>
            </p:nvCxnSpPr>
            <p:spPr>
              <a:xfrm flipV="1">
                <a:off x="2574127" y="3048339"/>
                <a:ext cx="4117662" cy="741426"/>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120" idx="1"/>
                <a:endCxn id="117" idx="3"/>
              </p:cNvCxnSpPr>
              <p:nvPr/>
            </p:nvCxnSpPr>
            <p:spPr>
              <a:xfrm flipH="1" flipV="1">
                <a:off x="2733102" y="3155896"/>
                <a:ext cx="3993588" cy="679512"/>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119" idx="3"/>
                <a:endCxn id="120" idx="1"/>
              </p:cNvCxnSpPr>
              <p:nvPr/>
            </p:nvCxnSpPr>
            <p:spPr>
              <a:xfrm flipV="1">
                <a:off x="2574127" y="3782752"/>
                <a:ext cx="4117661" cy="7013"/>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a:stCxn id="121" idx="0"/>
                <a:endCxn id="118" idx="1"/>
              </p:cNvCxnSpPr>
              <p:nvPr/>
            </p:nvCxnSpPr>
            <p:spPr>
              <a:xfrm flipV="1">
                <a:off x="4652027" y="3048339"/>
                <a:ext cx="2039762" cy="871822"/>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a:stCxn id="121" idx="1"/>
                <a:endCxn id="119" idx="3"/>
              </p:cNvCxnSpPr>
              <p:nvPr/>
            </p:nvCxnSpPr>
            <p:spPr>
              <a:xfrm flipH="1" flipV="1">
                <a:off x="2574127" y="3789765"/>
                <a:ext cx="1402780" cy="409977"/>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a:stCxn id="121" idx="0"/>
                <a:endCxn id="117" idx="3"/>
              </p:cNvCxnSpPr>
              <p:nvPr/>
            </p:nvCxnSpPr>
            <p:spPr>
              <a:xfrm flipH="1" flipV="1">
                <a:off x="2733102" y="3155896"/>
                <a:ext cx="1986911" cy="812652"/>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117" idx="3"/>
                <a:endCxn id="122" idx="1"/>
              </p:cNvCxnSpPr>
              <p:nvPr/>
            </p:nvCxnSpPr>
            <p:spPr>
              <a:xfrm flipV="1">
                <a:off x="2733102" y="2754811"/>
                <a:ext cx="1322741" cy="401085"/>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a:stCxn id="119" idx="3"/>
                <a:endCxn id="122" idx="1"/>
              </p:cNvCxnSpPr>
              <p:nvPr/>
            </p:nvCxnSpPr>
            <p:spPr>
              <a:xfrm flipV="1">
                <a:off x="2574127" y="2667506"/>
                <a:ext cx="1402780" cy="1122259"/>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a:stCxn id="121" idx="0"/>
                <a:endCxn id="122" idx="2"/>
              </p:cNvCxnSpPr>
              <p:nvPr/>
            </p:nvCxnSpPr>
            <p:spPr>
              <a:xfrm flipV="1">
                <a:off x="4652027" y="2947086"/>
                <a:ext cx="0" cy="973075"/>
              </a:xfrm>
              <a:prstGeom prst="line">
                <a:avLst/>
              </a:prstGeom>
              <a:ln w="12700">
                <a:solidFill>
                  <a:srgbClr val="1F947F"/>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a:stCxn id="122" idx="3"/>
                <a:endCxn id="118" idx="1"/>
              </p:cNvCxnSpPr>
              <p:nvPr/>
            </p:nvCxnSpPr>
            <p:spPr>
              <a:xfrm>
                <a:off x="5327147" y="2667506"/>
                <a:ext cx="1364642" cy="380833"/>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a:stCxn id="122" idx="3"/>
                <a:endCxn id="120" idx="1"/>
              </p:cNvCxnSpPr>
              <p:nvPr/>
            </p:nvCxnSpPr>
            <p:spPr>
              <a:xfrm>
                <a:off x="5327147" y="2667506"/>
                <a:ext cx="1364641" cy="1115246"/>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121" idx="3"/>
                <a:endCxn id="120" idx="1"/>
              </p:cNvCxnSpPr>
              <p:nvPr/>
            </p:nvCxnSpPr>
            <p:spPr>
              <a:xfrm flipV="1">
                <a:off x="5327147" y="3782752"/>
                <a:ext cx="1364641" cy="416990"/>
              </a:xfrm>
              <a:prstGeom prst="line">
                <a:avLst/>
              </a:prstGeom>
              <a:ln w="12700">
                <a:solidFill>
                  <a:srgbClr val="1F947F"/>
                </a:solidFill>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66" name="TextBox 65"/>
            <p:cNvSpPr txBox="1"/>
            <p:nvPr/>
          </p:nvSpPr>
          <p:spPr>
            <a:xfrm>
              <a:off x="6708562" y="4827187"/>
              <a:ext cx="2135105" cy="216159"/>
            </a:xfrm>
            <a:prstGeom prst="rect">
              <a:avLst/>
            </a:prstGeom>
            <a:noFill/>
          </p:spPr>
          <p:txBody>
            <a:bodyPr wrap="none" rtlCol="0">
              <a:spAutoFit/>
            </a:bodyPr>
            <a:lstStyle/>
            <a:p>
              <a:pPr algn="r"/>
              <a:r>
                <a:rPr lang="en-US" sz="1333" b="1" i="1" dirty="0">
                  <a:solidFill>
                    <a:schemeClr val="tx1">
                      <a:lumMod val="65000"/>
                      <a:lumOff val="35000"/>
                    </a:schemeClr>
                  </a:solidFill>
                  <a:latin typeface="Helvetica"/>
                  <a:cs typeface="Helvetica"/>
                </a:rPr>
                <a:t>Mortgage Origination Documents</a:t>
              </a:r>
            </a:p>
          </p:txBody>
        </p:sp>
      </p:grpSp>
      <p:grpSp>
        <p:nvGrpSpPr>
          <p:cNvPr id="143" name="Group 142"/>
          <p:cNvGrpSpPr/>
          <p:nvPr/>
        </p:nvGrpSpPr>
        <p:grpSpPr>
          <a:xfrm>
            <a:off x="4435111" y="2166363"/>
            <a:ext cx="3438012" cy="2734587"/>
            <a:chOff x="3326333" y="2281659"/>
            <a:chExt cx="2578509" cy="2050940"/>
          </a:xfrm>
        </p:grpSpPr>
        <p:sp>
          <p:nvSpPr>
            <p:cNvPr id="188" name="TextBox 187"/>
            <p:cNvSpPr txBox="1"/>
            <p:nvPr/>
          </p:nvSpPr>
          <p:spPr>
            <a:xfrm>
              <a:off x="3326333" y="4094024"/>
              <a:ext cx="615697" cy="238575"/>
            </a:xfrm>
            <a:prstGeom prst="rect">
              <a:avLst/>
            </a:prstGeom>
            <a:noFill/>
          </p:spPr>
          <p:txBody>
            <a:bodyPr wrap="none" rtlCol="0">
              <a:spAutoFit/>
            </a:bodyPr>
            <a:lstStyle/>
            <a:p>
              <a:r>
                <a:rPr lang="en-US" sz="1467" b="1" dirty="0">
                  <a:solidFill>
                    <a:srgbClr val="E71D32"/>
                  </a:solidFill>
                </a:rPr>
                <a:t>Incident</a:t>
              </a:r>
              <a:endParaRPr lang="en-US" sz="1067" b="1" dirty="0">
                <a:solidFill>
                  <a:srgbClr val="E71D32"/>
                </a:solidFill>
              </a:endParaRPr>
            </a:p>
          </p:txBody>
        </p:sp>
        <p:sp>
          <p:nvSpPr>
            <p:cNvPr id="186" name="TextBox 185"/>
            <p:cNvSpPr txBox="1"/>
            <p:nvPr/>
          </p:nvSpPr>
          <p:spPr>
            <a:xfrm rot="6342468">
              <a:off x="5770190" y="2285554"/>
              <a:ext cx="138548" cy="130757"/>
            </a:xfrm>
            <a:prstGeom prst="rect">
              <a:avLst/>
            </a:prstGeom>
            <a:noFill/>
          </p:spPr>
          <p:txBody>
            <a:bodyPr wrap="none" rtlCol="0">
              <a:spAutoFit/>
            </a:bodyPr>
            <a:lstStyle/>
            <a:p>
              <a:endParaRPr lang="en-US" sz="533" dirty="0"/>
            </a:p>
          </p:txBody>
        </p:sp>
      </p:grpSp>
      <p:pic>
        <p:nvPicPr>
          <p:cNvPr id="190" name="pasted-image.pdf"/>
          <p:cNvPicPr>
            <a:picLocks noChangeAspect="1"/>
          </p:cNvPicPr>
          <p:nvPr/>
        </p:nvPicPr>
        <p:blipFill>
          <a:blip r:embed="rId3">
            <a:extLst/>
          </a:blip>
          <a:stretch>
            <a:fillRect/>
          </a:stretch>
        </p:blipFill>
        <p:spPr>
          <a:xfrm>
            <a:off x="5626575" y="4582848"/>
            <a:ext cx="542733" cy="487680"/>
          </a:xfrm>
          <a:prstGeom prst="rect">
            <a:avLst/>
          </a:prstGeom>
          <a:ln w="12700">
            <a:miter lim="400000"/>
          </a:ln>
        </p:spPr>
      </p:pic>
      <p:pic>
        <p:nvPicPr>
          <p:cNvPr id="191"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633819" y="1709607"/>
            <a:ext cx="731520" cy="771965"/>
          </a:xfrm>
          <a:prstGeom prst="rect">
            <a:avLst/>
          </a:prstGeom>
          <a:ln w="12700">
            <a:miter lim="400000"/>
          </a:ln>
        </p:spPr>
      </p:pic>
      <p:pic>
        <p:nvPicPr>
          <p:cNvPr id="192"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633819" y="3119990"/>
            <a:ext cx="731520" cy="771965"/>
          </a:xfrm>
          <a:prstGeom prst="rect">
            <a:avLst/>
          </a:prstGeom>
          <a:ln w="12700">
            <a:miter lim="400000"/>
          </a:ln>
        </p:spPr>
      </p:pic>
      <p:pic>
        <p:nvPicPr>
          <p:cNvPr id="194" name="pasted-image.pdf"/>
          <p:cNvPicPr/>
          <p:nvPr/>
        </p:nvPicPr>
        <p:blipFill>
          <a:blip r:embed="rId5" cstate="screen">
            <a:extLst>
              <a:ext uri="{28A0092B-C50C-407E-A947-70E740481C1C}">
                <a14:useLocalDpi xmlns:a14="http://schemas.microsoft.com/office/drawing/2010/main"/>
              </a:ext>
            </a:extLst>
          </a:blip>
          <a:stretch>
            <a:fillRect/>
          </a:stretch>
        </p:blipFill>
        <p:spPr>
          <a:xfrm>
            <a:off x="2146540" y="934207"/>
            <a:ext cx="708211" cy="692815"/>
          </a:xfrm>
          <a:prstGeom prst="rect">
            <a:avLst/>
          </a:prstGeom>
          <a:ln w="12700">
            <a:miter lim="400000"/>
          </a:ln>
        </p:spPr>
      </p:pic>
      <p:sp>
        <p:nvSpPr>
          <p:cNvPr id="2" name="TextBox 1"/>
          <p:cNvSpPr txBox="1"/>
          <p:nvPr/>
        </p:nvSpPr>
        <p:spPr>
          <a:xfrm>
            <a:off x="1" y="6009455"/>
            <a:ext cx="12191999" cy="830997"/>
          </a:xfrm>
          <a:prstGeom prst="rect">
            <a:avLst/>
          </a:prstGeom>
          <a:noFill/>
        </p:spPr>
        <p:txBody>
          <a:bodyPr wrap="square" rtlCol="0">
            <a:spAutoFit/>
          </a:bodyPr>
          <a:lstStyle/>
          <a:p>
            <a:pPr algn="ctr"/>
            <a:r>
              <a:rPr lang="en-US" sz="2400" b="1" dirty="0">
                <a:solidFill>
                  <a:srgbClr val="268ABF"/>
                </a:solidFill>
              </a:rPr>
              <a:t>Inefficient</a:t>
            </a:r>
            <a:r>
              <a:rPr lang="en-US" sz="2400" dirty="0">
                <a:solidFill>
                  <a:srgbClr val="268ABF"/>
                </a:solidFill>
              </a:rPr>
              <a:t>,</a:t>
            </a:r>
            <a:r>
              <a:rPr lang="en-US" sz="2400" dirty="0"/>
              <a:t> </a:t>
            </a:r>
            <a:r>
              <a:rPr lang="en-US" sz="2400" b="1" dirty="0">
                <a:solidFill>
                  <a:srgbClr val="1F947F"/>
                </a:solidFill>
              </a:rPr>
              <a:t>expensive</a:t>
            </a:r>
            <a:r>
              <a:rPr lang="en-US" sz="2400" dirty="0">
                <a:solidFill>
                  <a:srgbClr val="1F947F"/>
                </a:solidFill>
              </a:rPr>
              <a:t>, </a:t>
            </a:r>
            <a:r>
              <a:rPr lang="en-US" sz="2400" b="1" dirty="0">
                <a:solidFill>
                  <a:srgbClr val="E71D32"/>
                </a:solidFill>
              </a:rPr>
              <a:t>vulnerable</a:t>
            </a:r>
            <a:endParaRPr lang="en-US" sz="2400" dirty="0"/>
          </a:p>
          <a:p>
            <a:pPr algn="ctr"/>
            <a:endParaRPr lang="en-US" sz="2400" dirty="0"/>
          </a:p>
        </p:txBody>
      </p:sp>
      <p:sp>
        <p:nvSpPr>
          <p:cNvPr id="4" name="Folded Corner 3"/>
          <p:cNvSpPr/>
          <p:nvPr/>
        </p:nvSpPr>
        <p:spPr>
          <a:xfrm>
            <a:off x="8793863" y="3764256"/>
            <a:ext cx="810508" cy="500512"/>
          </a:xfrm>
          <a:prstGeom prst="foldedCorner">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57" name="Folded Corner 56"/>
          <p:cNvSpPr/>
          <p:nvPr/>
        </p:nvSpPr>
        <p:spPr>
          <a:xfrm>
            <a:off x="6243323" y="4274524"/>
            <a:ext cx="810508" cy="500512"/>
          </a:xfrm>
          <a:prstGeom prst="foldedCorner">
            <a:avLst/>
          </a:prstGeom>
          <a:solidFill>
            <a:srgbClr val="5E5F6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58" name="Folded Corner 57"/>
          <p:cNvSpPr/>
          <p:nvPr/>
        </p:nvSpPr>
        <p:spPr>
          <a:xfrm>
            <a:off x="9753197" y="1759772"/>
            <a:ext cx="810508" cy="500512"/>
          </a:xfrm>
          <a:prstGeom prst="foldedCorner">
            <a:avLst/>
          </a:prstGeom>
          <a:solidFill>
            <a:srgbClr val="4178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59" name="Folded Corner 58"/>
          <p:cNvSpPr/>
          <p:nvPr/>
        </p:nvSpPr>
        <p:spPr>
          <a:xfrm>
            <a:off x="5087434" y="1267916"/>
            <a:ext cx="810508" cy="500512"/>
          </a:xfrm>
          <a:prstGeom prst="foldedCorner">
            <a:avLst/>
          </a:prstGeom>
          <a:solidFill>
            <a:srgbClr val="6600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60" name="Folded Corner 59"/>
          <p:cNvSpPr/>
          <p:nvPr/>
        </p:nvSpPr>
        <p:spPr>
          <a:xfrm>
            <a:off x="2556673" y="3819619"/>
            <a:ext cx="810508" cy="500512"/>
          </a:xfrm>
          <a:prstGeom prst="foldedCorner">
            <a:avLst/>
          </a:prstGeom>
          <a:solidFill>
            <a:srgbClr val="00009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sp>
        <p:nvSpPr>
          <p:cNvPr id="61" name="Folded Corner 60"/>
          <p:cNvSpPr/>
          <p:nvPr/>
        </p:nvSpPr>
        <p:spPr>
          <a:xfrm>
            <a:off x="1416337" y="1777311"/>
            <a:ext cx="810508" cy="500512"/>
          </a:xfrm>
          <a:prstGeom prst="foldedCorner">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Ledger</a:t>
            </a:r>
          </a:p>
        </p:txBody>
      </p:sp>
      <p:pic>
        <p:nvPicPr>
          <p:cNvPr id="5" name="Picture 4" descr="Danger_50.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01366" y="4218277"/>
            <a:ext cx="440668" cy="440668"/>
          </a:xfrm>
          <a:prstGeom prst="rect">
            <a:avLst/>
          </a:prstGeom>
        </p:spPr>
      </p:pic>
      <p:sp>
        <p:nvSpPr>
          <p:cNvPr id="55" name="Rectangle 54"/>
          <p:cNvSpPr/>
          <p:nvPr/>
        </p:nvSpPr>
        <p:spPr>
          <a:xfrm>
            <a:off x="586911" y="5204818"/>
            <a:ext cx="1800320" cy="745548"/>
          </a:xfrm>
          <a:prstGeom prst="rect">
            <a:avLst/>
          </a:prstGeom>
          <a:solidFill>
            <a:schemeClr val="bg2">
              <a:lumMod val="7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Good Faith Estimate, Truth in Lending</a:t>
            </a:r>
          </a:p>
        </p:txBody>
      </p:sp>
      <p:sp>
        <p:nvSpPr>
          <p:cNvPr id="56" name="Rectangle 55"/>
          <p:cNvSpPr/>
          <p:nvPr/>
        </p:nvSpPr>
        <p:spPr>
          <a:xfrm>
            <a:off x="7980287" y="5204818"/>
            <a:ext cx="1800320" cy="745548"/>
          </a:xfrm>
          <a:prstGeom prst="rect">
            <a:avLst/>
          </a:prstGeom>
          <a:solidFill>
            <a:schemeClr val="bg2">
              <a:lumMod val="9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Title</a:t>
            </a:r>
          </a:p>
        </p:txBody>
      </p:sp>
      <p:sp>
        <p:nvSpPr>
          <p:cNvPr id="62" name="Rectangle 61"/>
          <p:cNvSpPr/>
          <p:nvPr/>
        </p:nvSpPr>
        <p:spPr>
          <a:xfrm>
            <a:off x="2435255" y="5204818"/>
            <a:ext cx="1800320" cy="745548"/>
          </a:xfrm>
          <a:prstGeom prst="rect">
            <a:avLst/>
          </a:prstGeom>
          <a:solidFill>
            <a:schemeClr val="bg2">
              <a:lumMod val="9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Mortgage Application</a:t>
            </a:r>
          </a:p>
        </p:txBody>
      </p:sp>
      <p:sp>
        <p:nvSpPr>
          <p:cNvPr id="63" name="Rectangle 62"/>
          <p:cNvSpPr/>
          <p:nvPr/>
        </p:nvSpPr>
        <p:spPr>
          <a:xfrm>
            <a:off x="4283599" y="5204818"/>
            <a:ext cx="1800320" cy="745548"/>
          </a:xfrm>
          <a:prstGeom prst="rect">
            <a:avLst/>
          </a:prstGeom>
          <a:solidFill>
            <a:schemeClr val="bg2">
              <a:lumMod val="7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Contract</a:t>
            </a:r>
          </a:p>
        </p:txBody>
      </p:sp>
      <p:sp>
        <p:nvSpPr>
          <p:cNvPr id="64" name="Rectangle 63"/>
          <p:cNvSpPr/>
          <p:nvPr/>
        </p:nvSpPr>
        <p:spPr>
          <a:xfrm>
            <a:off x="6131943" y="5204818"/>
            <a:ext cx="1800320" cy="745548"/>
          </a:xfrm>
          <a:prstGeom prst="rect">
            <a:avLst/>
          </a:prstGeom>
          <a:solidFill>
            <a:schemeClr val="bg2">
              <a:lumMod val="9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Appraisal, Insurance</a:t>
            </a:r>
          </a:p>
        </p:txBody>
      </p:sp>
      <p:sp>
        <p:nvSpPr>
          <p:cNvPr id="65" name="Rectangle 64"/>
          <p:cNvSpPr/>
          <p:nvPr/>
        </p:nvSpPr>
        <p:spPr>
          <a:xfrm>
            <a:off x="9828629" y="5204818"/>
            <a:ext cx="1800320" cy="745548"/>
          </a:xfrm>
          <a:prstGeom prst="rect">
            <a:avLst/>
          </a:prstGeom>
          <a:solidFill>
            <a:schemeClr val="bg2">
              <a:lumMod val="5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IDs</a:t>
            </a:r>
          </a:p>
        </p:txBody>
      </p:sp>
      <p:pic>
        <p:nvPicPr>
          <p:cNvPr id="68" name="Picture 67"/>
          <p:cNvPicPr>
            <a:picLocks noChangeAspect="1"/>
          </p:cNvPicPr>
          <p:nvPr/>
        </p:nvPicPr>
        <p:blipFill>
          <a:blip r:embed="rId7"/>
          <a:stretch>
            <a:fillRect/>
          </a:stretch>
        </p:blipFill>
        <p:spPr>
          <a:xfrm>
            <a:off x="726414" y="3330207"/>
            <a:ext cx="502404" cy="520532"/>
          </a:xfrm>
          <a:prstGeom prst="rect">
            <a:avLst/>
          </a:prstGeom>
        </p:spPr>
      </p:pic>
      <p:pic>
        <p:nvPicPr>
          <p:cNvPr id="71" name="Picture 70"/>
          <p:cNvPicPr>
            <a:picLocks noChangeAspect="1"/>
          </p:cNvPicPr>
          <p:nvPr/>
        </p:nvPicPr>
        <p:blipFill>
          <a:blip r:embed="rId8"/>
          <a:stretch>
            <a:fillRect/>
          </a:stretch>
        </p:blipFill>
        <p:spPr>
          <a:xfrm>
            <a:off x="6704260" y="1074883"/>
            <a:ext cx="492192" cy="460715"/>
          </a:xfrm>
          <a:prstGeom prst="rect">
            <a:avLst/>
          </a:prstGeom>
        </p:spPr>
      </p:pic>
      <p:sp>
        <p:nvSpPr>
          <p:cNvPr id="6" name="Rectangle 5"/>
          <p:cNvSpPr/>
          <p:nvPr/>
        </p:nvSpPr>
        <p:spPr>
          <a:xfrm>
            <a:off x="2500645" y="1439144"/>
            <a:ext cx="1224707" cy="576995"/>
          </a:xfrm>
          <a:prstGeom prst="rect">
            <a:avLst/>
          </a:prstGeom>
          <a:gradFill>
            <a:gsLst>
              <a:gs pos="31200">
                <a:srgbClr val="ED6D51"/>
              </a:gs>
              <a:gs pos="0">
                <a:schemeClr val="accent1">
                  <a:tint val="100000"/>
                  <a:shade val="100000"/>
                  <a:satMod val="13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Appraiser</a:t>
            </a:r>
          </a:p>
        </p:txBody>
      </p:sp>
      <p:cxnSp>
        <p:nvCxnSpPr>
          <p:cNvPr id="18" name="Straight Arrow Connector 17"/>
          <p:cNvCxnSpPr>
            <a:stCxn id="6" idx="2"/>
          </p:cNvCxnSpPr>
          <p:nvPr/>
        </p:nvCxnSpPr>
        <p:spPr>
          <a:xfrm flipH="1">
            <a:off x="2864084" y="2016139"/>
            <a:ext cx="248915" cy="1964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7679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2"/>
            <a:ext cx="10079132" cy="923201"/>
          </a:xfrm>
        </p:spPr>
        <p:txBody>
          <a:bodyPr>
            <a:normAutofit/>
          </a:bodyPr>
          <a:lstStyle/>
          <a:p>
            <a:pPr marL="0" indent="0">
              <a:buNone/>
            </a:pPr>
            <a:r>
              <a:rPr lang="en-US" b="1" dirty="0"/>
              <a:t>Mutual Chain </a:t>
            </a:r>
            <a:r>
              <a:rPr lang="en-US" b="1" dirty="0" smtClean="0"/>
              <a:t>A </a:t>
            </a:r>
            <a:r>
              <a:rPr lang="en-US" b="1" dirty="0"/>
              <a:t>shared ledger between involved parties can increase trust, speed of execution, auditability and cost</a:t>
            </a:r>
            <a:endParaRPr lang="en-US" dirty="0"/>
          </a:p>
        </p:txBody>
      </p:sp>
      <p:sp>
        <p:nvSpPr>
          <p:cNvPr id="118" name="Rectangle 117"/>
          <p:cNvSpPr/>
          <p:nvPr/>
        </p:nvSpPr>
        <p:spPr>
          <a:xfrm>
            <a:off x="8397065" y="1709217"/>
            <a:ext cx="1800320" cy="745548"/>
          </a:xfrm>
          <a:prstGeom prst="rect">
            <a:avLst/>
          </a:prstGeom>
          <a:solidFill>
            <a:schemeClr val="bg2">
              <a:lumMod val="75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Investor</a:t>
            </a:r>
          </a:p>
        </p:txBody>
      </p:sp>
      <p:sp>
        <p:nvSpPr>
          <p:cNvPr id="119" name="Rectangle 118"/>
          <p:cNvSpPr/>
          <p:nvPr/>
        </p:nvSpPr>
        <p:spPr>
          <a:xfrm>
            <a:off x="1479343" y="2714427"/>
            <a:ext cx="1800320"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Lawyer Office</a:t>
            </a:r>
          </a:p>
        </p:txBody>
      </p:sp>
      <p:sp>
        <p:nvSpPr>
          <p:cNvPr id="120" name="Rectangle 119"/>
          <p:cNvSpPr/>
          <p:nvPr/>
        </p:nvSpPr>
        <p:spPr>
          <a:xfrm>
            <a:off x="8275157" y="3201405"/>
            <a:ext cx="1800320"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Borrower</a:t>
            </a:r>
          </a:p>
        </p:txBody>
      </p:sp>
      <p:sp>
        <p:nvSpPr>
          <p:cNvPr id="121" name="Rectangle 120"/>
          <p:cNvSpPr/>
          <p:nvPr/>
        </p:nvSpPr>
        <p:spPr>
          <a:xfrm>
            <a:off x="5626381" y="3446822"/>
            <a:ext cx="1526767"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Bank</a:t>
            </a:r>
          </a:p>
        </p:txBody>
      </p:sp>
      <p:sp>
        <p:nvSpPr>
          <p:cNvPr id="122" name="Rectangle 121"/>
          <p:cNvSpPr/>
          <p:nvPr/>
        </p:nvSpPr>
        <p:spPr>
          <a:xfrm>
            <a:off x="5502448" y="1288958"/>
            <a:ext cx="1800320" cy="745548"/>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 Authority</a:t>
            </a:r>
          </a:p>
        </p:txBody>
      </p:sp>
      <p:sp>
        <p:nvSpPr>
          <p:cNvPr id="2" name="TextBox 1"/>
          <p:cNvSpPr txBox="1"/>
          <p:nvPr/>
        </p:nvSpPr>
        <p:spPr>
          <a:xfrm>
            <a:off x="2" y="5950366"/>
            <a:ext cx="12191999" cy="461665"/>
          </a:xfrm>
          <a:prstGeom prst="rect">
            <a:avLst/>
          </a:prstGeom>
          <a:noFill/>
        </p:spPr>
        <p:txBody>
          <a:bodyPr wrap="square" rtlCol="0">
            <a:spAutoFit/>
          </a:bodyPr>
          <a:lstStyle/>
          <a:p>
            <a:pPr algn="ctr"/>
            <a:r>
              <a:rPr lang="en-US" sz="2400" b="1" dirty="0">
                <a:solidFill>
                  <a:srgbClr val="717171"/>
                </a:solidFill>
              </a:rPr>
              <a:t>Consensus, provenance, immutability, finality </a:t>
            </a:r>
            <a:endParaRPr lang="en-US" sz="2400" dirty="0"/>
          </a:p>
        </p:txBody>
      </p:sp>
      <p:sp>
        <p:nvSpPr>
          <p:cNvPr id="4" name="Oval 3"/>
          <p:cNvSpPr/>
          <p:nvPr/>
        </p:nvSpPr>
        <p:spPr>
          <a:xfrm>
            <a:off x="3215145" y="1978691"/>
            <a:ext cx="5506159" cy="1499452"/>
          </a:xfrm>
          <a:prstGeom prst="ellipse">
            <a:avLst/>
          </a:prstGeom>
          <a:noFill/>
          <a:ln w="76200" cmpd="sng">
            <a:solidFill>
              <a:srgbClr val="FF6600">
                <a:alpha val="4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229" name="Group 228"/>
          <p:cNvGrpSpPr/>
          <p:nvPr/>
        </p:nvGrpSpPr>
        <p:grpSpPr>
          <a:xfrm>
            <a:off x="5337573" y="3080972"/>
            <a:ext cx="1258131" cy="643392"/>
            <a:chOff x="5887240" y="1513232"/>
            <a:chExt cx="943598" cy="482544"/>
          </a:xfrm>
        </p:grpSpPr>
        <p:sp>
          <p:nvSpPr>
            <p:cNvPr id="230" name="Folded Corner 229"/>
            <p:cNvSpPr/>
            <p:nvPr/>
          </p:nvSpPr>
          <p:spPr>
            <a:xfrm>
              <a:off x="6010895" y="1513232"/>
              <a:ext cx="819943" cy="482544"/>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231" name="Group 230"/>
            <p:cNvGrpSpPr/>
            <p:nvPr/>
          </p:nvGrpSpPr>
          <p:grpSpPr>
            <a:xfrm>
              <a:off x="5887240" y="1513232"/>
              <a:ext cx="726381" cy="72644"/>
              <a:chOff x="4163354" y="2836022"/>
              <a:chExt cx="726381" cy="72644"/>
            </a:xfrm>
            <a:solidFill>
              <a:srgbClr val="FFFFFF"/>
            </a:solidFill>
          </p:grpSpPr>
          <p:sp>
            <p:nvSpPr>
              <p:cNvPr id="232" name="Rectangle 231"/>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233" name="Group 232"/>
              <p:cNvGrpSpPr/>
              <p:nvPr/>
            </p:nvGrpSpPr>
            <p:grpSpPr>
              <a:xfrm>
                <a:off x="4236379" y="2836022"/>
                <a:ext cx="108712" cy="72644"/>
                <a:chOff x="3929202" y="2317750"/>
                <a:chExt cx="108712" cy="72644"/>
              </a:xfrm>
              <a:grpFill/>
            </p:grpSpPr>
            <p:sp>
              <p:nvSpPr>
                <p:cNvPr id="249" name="Rectangle 24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50" name="Rectangle 24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4" name="Group 233"/>
              <p:cNvGrpSpPr/>
              <p:nvPr/>
            </p:nvGrpSpPr>
            <p:grpSpPr>
              <a:xfrm>
                <a:off x="4343892" y="2836022"/>
                <a:ext cx="108712" cy="72644"/>
                <a:chOff x="3929202" y="2317750"/>
                <a:chExt cx="108712" cy="72644"/>
              </a:xfrm>
              <a:grpFill/>
            </p:grpSpPr>
            <p:sp>
              <p:nvSpPr>
                <p:cNvPr id="247" name="Rectangle 24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8" name="Rectangle 24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5" name="Group 234"/>
              <p:cNvGrpSpPr/>
              <p:nvPr/>
            </p:nvGrpSpPr>
            <p:grpSpPr>
              <a:xfrm>
                <a:off x="4452604" y="2836022"/>
                <a:ext cx="108712" cy="72644"/>
                <a:chOff x="3929202" y="2317750"/>
                <a:chExt cx="108712" cy="72644"/>
              </a:xfrm>
              <a:grpFill/>
            </p:grpSpPr>
            <p:sp>
              <p:nvSpPr>
                <p:cNvPr id="245" name="Rectangle 24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6" name="Rectangle 24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6" name="Group 235"/>
              <p:cNvGrpSpPr/>
              <p:nvPr/>
            </p:nvGrpSpPr>
            <p:grpSpPr>
              <a:xfrm>
                <a:off x="4561316" y="2836022"/>
                <a:ext cx="108712" cy="72644"/>
                <a:chOff x="3929202" y="2317750"/>
                <a:chExt cx="108712" cy="72644"/>
              </a:xfrm>
              <a:grpFill/>
            </p:grpSpPr>
            <p:sp>
              <p:nvSpPr>
                <p:cNvPr id="243" name="Rectangle 24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4" name="Rectangle 24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7" name="Group 236"/>
              <p:cNvGrpSpPr/>
              <p:nvPr/>
            </p:nvGrpSpPr>
            <p:grpSpPr>
              <a:xfrm>
                <a:off x="4672311" y="2836022"/>
                <a:ext cx="108712" cy="72644"/>
                <a:chOff x="3929202" y="2317750"/>
                <a:chExt cx="108712" cy="72644"/>
              </a:xfrm>
              <a:grpFill/>
            </p:grpSpPr>
            <p:sp>
              <p:nvSpPr>
                <p:cNvPr id="241" name="Rectangle 24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2" name="Rectangle 24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38" name="Group 237"/>
              <p:cNvGrpSpPr/>
              <p:nvPr/>
            </p:nvGrpSpPr>
            <p:grpSpPr>
              <a:xfrm>
                <a:off x="4781023" y="2836022"/>
                <a:ext cx="108712" cy="72644"/>
                <a:chOff x="3929202" y="2317750"/>
                <a:chExt cx="108712" cy="72644"/>
              </a:xfrm>
              <a:grpFill/>
            </p:grpSpPr>
            <p:sp>
              <p:nvSpPr>
                <p:cNvPr id="239" name="Rectangle 23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0" name="Rectangle 23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251" name="Group 250"/>
          <p:cNvGrpSpPr/>
          <p:nvPr/>
        </p:nvGrpSpPr>
        <p:grpSpPr>
          <a:xfrm>
            <a:off x="6081419" y="1776811"/>
            <a:ext cx="1105635" cy="657172"/>
            <a:chOff x="5814215" y="1502897"/>
            <a:chExt cx="829226" cy="492879"/>
          </a:xfrm>
        </p:grpSpPr>
        <p:sp>
          <p:nvSpPr>
            <p:cNvPr id="252" name="Folded Corner 251"/>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253" name="Group 252"/>
            <p:cNvGrpSpPr/>
            <p:nvPr/>
          </p:nvGrpSpPr>
          <p:grpSpPr>
            <a:xfrm>
              <a:off x="5887240" y="1513232"/>
              <a:ext cx="726381" cy="72644"/>
              <a:chOff x="4163354" y="2836022"/>
              <a:chExt cx="726381" cy="72644"/>
            </a:xfrm>
            <a:solidFill>
              <a:srgbClr val="FFFFFF"/>
            </a:solidFill>
          </p:grpSpPr>
          <p:sp>
            <p:nvSpPr>
              <p:cNvPr id="254" name="Rectangle 253"/>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255" name="Group 254"/>
              <p:cNvGrpSpPr/>
              <p:nvPr/>
            </p:nvGrpSpPr>
            <p:grpSpPr>
              <a:xfrm>
                <a:off x="4236379" y="2836022"/>
                <a:ext cx="108712" cy="72644"/>
                <a:chOff x="3929202" y="2317750"/>
                <a:chExt cx="108712" cy="72644"/>
              </a:xfrm>
              <a:grpFill/>
            </p:grpSpPr>
            <p:sp>
              <p:nvSpPr>
                <p:cNvPr id="271" name="Rectangle 27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72" name="Rectangle 27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6" name="Group 255"/>
              <p:cNvGrpSpPr/>
              <p:nvPr/>
            </p:nvGrpSpPr>
            <p:grpSpPr>
              <a:xfrm>
                <a:off x="4343892" y="2836022"/>
                <a:ext cx="108712" cy="72644"/>
                <a:chOff x="3929202" y="2317750"/>
                <a:chExt cx="108712" cy="72644"/>
              </a:xfrm>
              <a:grpFill/>
            </p:grpSpPr>
            <p:sp>
              <p:nvSpPr>
                <p:cNvPr id="269" name="Rectangle 26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70" name="Rectangle 26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7" name="Group 256"/>
              <p:cNvGrpSpPr/>
              <p:nvPr/>
            </p:nvGrpSpPr>
            <p:grpSpPr>
              <a:xfrm>
                <a:off x="4452604" y="2836022"/>
                <a:ext cx="108712" cy="72644"/>
                <a:chOff x="3929202" y="2317750"/>
                <a:chExt cx="108712" cy="72644"/>
              </a:xfrm>
              <a:grpFill/>
            </p:grpSpPr>
            <p:sp>
              <p:nvSpPr>
                <p:cNvPr id="267" name="Rectangle 26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8" name="Rectangle 26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8" name="Group 257"/>
              <p:cNvGrpSpPr/>
              <p:nvPr/>
            </p:nvGrpSpPr>
            <p:grpSpPr>
              <a:xfrm>
                <a:off x="4561316" y="2836022"/>
                <a:ext cx="108712" cy="72644"/>
                <a:chOff x="3929202" y="2317750"/>
                <a:chExt cx="108712" cy="72644"/>
              </a:xfrm>
              <a:grpFill/>
            </p:grpSpPr>
            <p:sp>
              <p:nvSpPr>
                <p:cNvPr id="265" name="Rectangle 26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6" name="Rectangle 26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59" name="Group 258"/>
              <p:cNvGrpSpPr/>
              <p:nvPr/>
            </p:nvGrpSpPr>
            <p:grpSpPr>
              <a:xfrm>
                <a:off x="4672311" y="2836022"/>
                <a:ext cx="108712" cy="72644"/>
                <a:chOff x="3929202" y="2317750"/>
                <a:chExt cx="108712" cy="72644"/>
              </a:xfrm>
              <a:grpFill/>
            </p:grpSpPr>
            <p:sp>
              <p:nvSpPr>
                <p:cNvPr id="263" name="Rectangle 26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4" name="Rectangle 26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60" name="Group 259"/>
              <p:cNvGrpSpPr/>
              <p:nvPr/>
            </p:nvGrpSpPr>
            <p:grpSpPr>
              <a:xfrm>
                <a:off x="4781023" y="2836022"/>
                <a:ext cx="108712" cy="72644"/>
                <a:chOff x="3929202" y="2317750"/>
                <a:chExt cx="108712" cy="72644"/>
              </a:xfrm>
              <a:grpFill/>
            </p:grpSpPr>
            <p:sp>
              <p:nvSpPr>
                <p:cNvPr id="261" name="Rectangle 26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2" name="Rectangle 26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273" name="Group 272"/>
          <p:cNvGrpSpPr/>
          <p:nvPr/>
        </p:nvGrpSpPr>
        <p:grpSpPr>
          <a:xfrm>
            <a:off x="2919929" y="3120771"/>
            <a:ext cx="1105635" cy="657172"/>
            <a:chOff x="5814215" y="1502897"/>
            <a:chExt cx="829226" cy="492879"/>
          </a:xfrm>
        </p:grpSpPr>
        <p:sp>
          <p:nvSpPr>
            <p:cNvPr id="274" name="Folded Corner 273"/>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275" name="Group 274"/>
            <p:cNvGrpSpPr/>
            <p:nvPr/>
          </p:nvGrpSpPr>
          <p:grpSpPr>
            <a:xfrm>
              <a:off x="5887240" y="1513232"/>
              <a:ext cx="726381" cy="72644"/>
              <a:chOff x="4163354" y="2836022"/>
              <a:chExt cx="726381" cy="72644"/>
            </a:xfrm>
            <a:solidFill>
              <a:srgbClr val="FFFFFF"/>
            </a:solidFill>
          </p:grpSpPr>
          <p:sp>
            <p:nvSpPr>
              <p:cNvPr id="276" name="Rectangle 275"/>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277" name="Group 276"/>
              <p:cNvGrpSpPr/>
              <p:nvPr/>
            </p:nvGrpSpPr>
            <p:grpSpPr>
              <a:xfrm>
                <a:off x="4236379" y="2836022"/>
                <a:ext cx="108712" cy="72644"/>
                <a:chOff x="3929202" y="2317750"/>
                <a:chExt cx="108712" cy="72644"/>
              </a:xfrm>
              <a:grpFill/>
            </p:grpSpPr>
            <p:sp>
              <p:nvSpPr>
                <p:cNvPr id="293" name="Rectangle 29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4" name="Rectangle 29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78" name="Group 277"/>
              <p:cNvGrpSpPr/>
              <p:nvPr/>
            </p:nvGrpSpPr>
            <p:grpSpPr>
              <a:xfrm>
                <a:off x="4343892" y="2836022"/>
                <a:ext cx="108712" cy="72644"/>
                <a:chOff x="3929202" y="2317750"/>
                <a:chExt cx="108712" cy="72644"/>
              </a:xfrm>
              <a:grpFill/>
            </p:grpSpPr>
            <p:sp>
              <p:nvSpPr>
                <p:cNvPr id="291" name="Rectangle 29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2" name="Rectangle 29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79" name="Group 278"/>
              <p:cNvGrpSpPr/>
              <p:nvPr/>
            </p:nvGrpSpPr>
            <p:grpSpPr>
              <a:xfrm>
                <a:off x="4452604" y="2836022"/>
                <a:ext cx="108712" cy="72644"/>
                <a:chOff x="3929202" y="2317750"/>
                <a:chExt cx="108712" cy="72644"/>
              </a:xfrm>
              <a:grpFill/>
            </p:grpSpPr>
            <p:sp>
              <p:nvSpPr>
                <p:cNvPr id="289" name="Rectangle 28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90" name="Rectangle 28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80" name="Group 279"/>
              <p:cNvGrpSpPr/>
              <p:nvPr/>
            </p:nvGrpSpPr>
            <p:grpSpPr>
              <a:xfrm>
                <a:off x="4561316" y="2836022"/>
                <a:ext cx="108712" cy="72644"/>
                <a:chOff x="3929202" y="2317750"/>
                <a:chExt cx="108712" cy="72644"/>
              </a:xfrm>
              <a:grpFill/>
            </p:grpSpPr>
            <p:sp>
              <p:nvSpPr>
                <p:cNvPr id="287" name="Rectangle 28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88" name="Rectangle 28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81" name="Group 280"/>
              <p:cNvGrpSpPr/>
              <p:nvPr/>
            </p:nvGrpSpPr>
            <p:grpSpPr>
              <a:xfrm>
                <a:off x="4672311" y="2836022"/>
                <a:ext cx="108712" cy="72644"/>
                <a:chOff x="3929202" y="2317750"/>
                <a:chExt cx="108712" cy="72644"/>
              </a:xfrm>
              <a:grpFill/>
            </p:grpSpPr>
            <p:sp>
              <p:nvSpPr>
                <p:cNvPr id="285" name="Rectangle 28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86" name="Rectangle 28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282" name="Group 281"/>
              <p:cNvGrpSpPr/>
              <p:nvPr/>
            </p:nvGrpSpPr>
            <p:grpSpPr>
              <a:xfrm>
                <a:off x="4781023" y="2836022"/>
                <a:ext cx="108712" cy="72644"/>
                <a:chOff x="3929202" y="2317750"/>
                <a:chExt cx="108712" cy="72644"/>
              </a:xfrm>
              <a:grpFill/>
            </p:grpSpPr>
            <p:sp>
              <p:nvSpPr>
                <p:cNvPr id="283" name="Rectangle 28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84" name="Rectangle 28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pic>
        <p:nvPicPr>
          <p:cNvPr id="318" name="pasted-image.pdf"/>
          <p:cNvPicPr>
            <a:picLocks noChangeAspect="1"/>
          </p:cNvPicPr>
          <p:nvPr/>
        </p:nvPicPr>
        <p:blipFill>
          <a:blip r:embed="rId3">
            <a:extLst/>
          </a:blip>
          <a:stretch>
            <a:fillRect/>
          </a:stretch>
        </p:blipFill>
        <p:spPr>
          <a:xfrm>
            <a:off x="5848108" y="4395723"/>
            <a:ext cx="542733" cy="487680"/>
          </a:xfrm>
          <a:prstGeom prst="rect">
            <a:avLst/>
          </a:prstGeom>
          <a:ln w="12700">
            <a:miter lim="400000"/>
          </a:ln>
        </p:spPr>
      </p:pic>
      <p:pic>
        <p:nvPicPr>
          <p:cNvPr id="319"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70940" y="1115484"/>
            <a:ext cx="731520" cy="771965"/>
          </a:xfrm>
          <a:prstGeom prst="rect">
            <a:avLst/>
          </a:prstGeom>
          <a:ln w="12700">
            <a:miter lim="400000"/>
          </a:ln>
        </p:spPr>
      </p:pic>
      <p:pic>
        <p:nvPicPr>
          <p:cNvPr id="320" name="pasted-image.pd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04439" y="3092160"/>
            <a:ext cx="731520" cy="771965"/>
          </a:xfrm>
          <a:prstGeom prst="rect">
            <a:avLst/>
          </a:prstGeom>
          <a:ln w="12700">
            <a:miter lim="400000"/>
          </a:ln>
        </p:spPr>
      </p:pic>
      <p:sp>
        <p:nvSpPr>
          <p:cNvPr id="5" name="Oval 4"/>
          <p:cNvSpPr/>
          <p:nvPr/>
        </p:nvSpPr>
        <p:spPr>
          <a:xfrm>
            <a:off x="2957197" y="2992811"/>
            <a:ext cx="1068868" cy="1006837"/>
          </a:xfrm>
          <a:prstGeom prst="ellipse">
            <a:avLst/>
          </a:prstGeom>
          <a:noFill/>
          <a:ln w="57150" cmpd="sng">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7" name="Straight Connector 6"/>
          <p:cNvCxnSpPr/>
          <p:nvPr/>
        </p:nvCxnSpPr>
        <p:spPr>
          <a:xfrm flipH="1">
            <a:off x="2781133" y="3822825"/>
            <a:ext cx="309420" cy="350848"/>
          </a:xfrm>
          <a:prstGeom prst="line">
            <a:avLst/>
          </a:prstGeom>
          <a:ln w="5715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34757" y="4167085"/>
            <a:ext cx="2313241" cy="830997"/>
          </a:xfrm>
          <a:prstGeom prst="rect">
            <a:avLst/>
          </a:prstGeom>
          <a:noFill/>
          <a:ln w="28575" cmpd="sng">
            <a:solidFill>
              <a:schemeClr val="bg1">
                <a:lumMod val="50000"/>
              </a:schemeClr>
            </a:solidFill>
          </a:ln>
        </p:spPr>
        <p:txBody>
          <a:bodyPr wrap="square" rtlCol="0">
            <a:spAutoFit/>
          </a:bodyPr>
          <a:lstStyle/>
          <a:p>
            <a:r>
              <a:rPr lang="en-US" sz="1600" dirty="0"/>
              <a:t>Larger institutional participants validate shared ledger</a:t>
            </a:r>
          </a:p>
        </p:txBody>
      </p:sp>
      <p:sp>
        <p:nvSpPr>
          <p:cNvPr id="157" name="Oval 156"/>
          <p:cNvSpPr/>
          <p:nvPr/>
        </p:nvSpPr>
        <p:spPr>
          <a:xfrm>
            <a:off x="8050515" y="2235190"/>
            <a:ext cx="1068868" cy="1006837"/>
          </a:xfrm>
          <a:prstGeom prst="ellipse">
            <a:avLst/>
          </a:prstGeom>
          <a:noFill/>
          <a:ln w="57150" cmpd="sng">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160" name="Straight Connector 159"/>
          <p:cNvCxnSpPr/>
          <p:nvPr/>
        </p:nvCxnSpPr>
        <p:spPr>
          <a:xfrm>
            <a:off x="8565921" y="3242027"/>
            <a:ext cx="115811" cy="1039552"/>
          </a:xfrm>
          <a:prstGeom prst="line">
            <a:avLst/>
          </a:prstGeom>
          <a:ln w="57150" cmpd="sng">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161" name="TextBox 160"/>
          <p:cNvSpPr txBox="1"/>
          <p:nvPr/>
        </p:nvSpPr>
        <p:spPr>
          <a:xfrm>
            <a:off x="7354882" y="4281579"/>
            <a:ext cx="3215317" cy="830997"/>
          </a:xfrm>
          <a:prstGeom prst="rect">
            <a:avLst/>
          </a:prstGeom>
          <a:noFill/>
          <a:ln w="28575" cmpd="sng">
            <a:solidFill>
              <a:schemeClr val="bg1">
                <a:lumMod val="50000"/>
              </a:schemeClr>
            </a:solidFill>
          </a:ln>
        </p:spPr>
        <p:txBody>
          <a:bodyPr wrap="square" rtlCol="0">
            <a:spAutoFit/>
          </a:bodyPr>
          <a:lstStyle/>
          <a:p>
            <a:r>
              <a:rPr lang="en-US" sz="1600" dirty="0"/>
              <a:t>Individual and smaller participants have access but don</a:t>
            </a:r>
            <a:r>
              <a:rPr lang="fr-FR" sz="1600" dirty="0"/>
              <a:t>’</a:t>
            </a:r>
            <a:r>
              <a:rPr lang="en-US" sz="1600" dirty="0"/>
              <a:t>t validate shared ledger</a:t>
            </a:r>
          </a:p>
        </p:txBody>
      </p:sp>
      <p:grpSp>
        <p:nvGrpSpPr>
          <p:cNvPr id="164" name="Group 163"/>
          <p:cNvGrpSpPr/>
          <p:nvPr/>
        </p:nvGrpSpPr>
        <p:grpSpPr>
          <a:xfrm>
            <a:off x="7362157" y="3220433"/>
            <a:ext cx="1105635" cy="657172"/>
            <a:chOff x="5814215" y="1502897"/>
            <a:chExt cx="829226" cy="492879"/>
          </a:xfrm>
        </p:grpSpPr>
        <p:sp>
          <p:nvSpPr>
            <p:cNvPr id="165" name="Folded Corner 164"/>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66" name="Group 165"/>
            <p:cNvGrpSpPr/>
            <p:nvPr/>
          </p:nvGrpSpPr>
          <p:grpSpPr>
            <a:xfrm>
              <a:off x="5887240" y="1513232"/>
              <a:ext cx="726381" cy="72644"/>
              <a:chOff x="4163354" y="2836022"/>
              <a:chExt cx="726381" cy="72644"/>
            </a:xfrm>
            <a:solidFill>
              <a:srgbClr val="FFFFFF"/>
            </a:solidFill>
          </p:grpSpPr>
          <p:sp>
            <p:nvSpPr>
              <p:cNvPr id="168" name="Rectangle 167"/>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76" name="Group 175"/>
              <p:cNvGrpSpPr/>
              <p:nvPr/>
            </p:nvGrpSpPr>
            <p:grpSpPr>
              <a:xfrm>
                <a:off x="4236379" y="2836022"/>
                <a:ext cx="108712" cy="72644"/>
                <a:chOff x="3929202" y="2317750"/>
                <a:chExt cx="108712" cy="72644"/>
              </a:xfrm>
              <a:grpFill/>
            </p:grpSpPr>
            <p:sp>
              <p:nvSpPr>
                <p:cNvPr id="194" name="Rectangle 19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23" name="Rectangle 32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78" name="Group 177"/>
              <p:cNvGrpSpPr/>
              <p:nvPr/>
            </p:nvGrpSpPr>
            <p:grpSpPr>
              <a:xfrm>
                <a:off x="4343892" y="2836022"/>
                <a:ext cx="108712" cy="72644"/>
                <a:chOff x="3929202" y="2317750"/>
                <a:chExt cx="108712" cy="72644"/>
              </a:xfrm>
              <a:grpFill/>
            </p:grpSpPr>
            <p:sp>
              <p:nvSpPr>
                <p:cNvPr id="192" name="Rectangle 19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93" name="Rectangle 19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79" name="Group 178"/>
              <p:cNvGrpSpPr/>
              <p:nvPr/>
            </p:nvGrpSpPr>
            <p:grpSpPr>
              <a:xfrm>
                <a:off x="4452604" y="2836022"/>
                <a:ext cx="108712" cy="72644"/>
                <a:chOff x="3929202" y="2317750"/>
                <a:chExt cx="108712" cy="72644"/>
              </a:xfrm>
              <a:grpFill/>
            </p:grpSpPr>
            <p:sp>
              <p:nvSpPr>
                <p:cNvPr id="190" name="Rectangle 18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91" name="Rectangle 19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0" name="Group 179"/>
              <p:cNvGrpSpPr/>
              <p:nvPr/>
            </p:nvGrpSpPr>
            <p:grpSpPr>
              <a:xfrm>
                <a:off x="4561316" y="2836022"/>
                <a:ext cx="108712" cy="72644"/>
                <a:chOff x="3929202" y="2317750"/>
                <a:chExt cx="108712" cy="72644"/>
              </a:xfrm>
              <a:grpFill/>
            </p:grpSpPr>
            <p:sp>
              <p:nvSpPr>
                <p:cNvPr id="188" name="Rectangle 18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9" name="Rectangle 18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1" name="Group 180"/>
              <p:cNvGrpSpPr/>
              <p:nvPr/>
            </p:nvGrpSpPr>
            <p:grpSpPr>
              <a:xfrm>
                <a:off x="4672311" y="2836022"/>
                <a:ext cx="108712" cy="72644"/>
                <a:chOff x="3929202" y="2317750"/>
                <a:chExt cx="108712" cy="72644"/>
              </a:xfrm>
              <a:grpFill/>
            </p:grpSpPr>
            <p:sp>
              <p:nvSpPr>
                <p:cNvPr id="186" name="Rectangle 18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7" name="Rectangle 18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3" name="Group 182"/>
              <p:cNvGrpSpPr/>
              <p:nvPr/>
            </p:nvGrpSpPr>
            <p:grpSpPr>
              <a:xfrm>
                <a:off x="4781023" y="2836022"/>
                <a:ext cx="108712" cy="72644"/>
                <a:chOff x="3929202" y="2317750"/>
                <a:chExt cx="108712" cy="72644"/>
              </a:xfrm>
              <a:grpFill/>
            </p:grpSpPr>
            <p:sp>
              <p:nvSpPr>
                <p:cNvPr id="184" name="Rectangle 18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5" name="Rectangle 18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324" name="Group 323"/>
          <p:cNvGrpSpPr/>
          <p:nvPr/>
        </p:nvGrpSpPr>
        <p:grpSpPr>
          <a:xfrm>
            <a:off x="7865941" y="1531939"/>
            <a:ext cx="1105635" cy="657172"/>
            <a:chOff x="5814215" y="1502897"/>
            <a:chExt cx="829226" cy="492879"/>
          </a:xfrm>
        </p:grpSpPr>
        <p:sp>
          <p:nvSpPr>
            <p:cNvPr id="325" name="Folded Corner 324"/>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326" name="Group 325"/>
            <p:cNvGrpSpPr/>
            <p:nvPr/>
          </p:nvGrpSpPr>
          <p:grpSpPr>
            <a:xfrm>
              <a:off x="5887240" y="1513232"/>
              <a:ext cx="726381" cy="72644"/>
              <a:chOff x="4163354" y="2836022"/>
              <a:chExt cx="726381" cy="72644"/>
            </a:xfrm>
            <a:solidFill>
              <a:srgbClr val="FFFFFF"/>
            </a:solidFill>
          </p:grpSpPr>
          <p:sp>
            <p:nvSpPr>
              <p:cNvPr id="327" name="Rectangle 326"/>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328" name="Group 327"/>
              <p:cNvGrpSpPr/>
              <p:nvPr/>
            </p:nvGrpSpPr>
            <p:grpSpPr>
              <a:xfrm>
                <a:off x="4236379" y="2836022"/>
                <a:ext cx="108712" cy="72644"/>
                <a:chOff x="3929202" y="2317750"/>
                <a:chExt cx="108712" cy="72644"/>
              </a:xfrm>
              <a:grpFill/>
            </p:grpSpPr>
            <p:sp>
              <p:nvSpPr>
                <p:cNvPr id="344" name="Rectangle 34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5" name="Rectangle 34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29" name="Group 328"/>
              <p:cNvGrpSpPr/>
              <p:nvPr/>
            </p:nvGrpSpPr>
            <p:grpSpPr>
              <a:xfrm>
                <a:off x="4343892" y="2836022"/>
                <a:ext cx="108712" cy="72644"/>
                <a:chOff x="3929202" y="2317750"/>
                <a:chExt cx="108712" cy="72644"/>
              </a:xfrm>
              <a:grpFill/>
            </p:grpSpPr>
            <p:sp>
              <p:nvSpPr>
                <p:cNvPr id="342" name="Rectangle 34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3" name="Rectangle 34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0" name="Group 329"/>
              <p:cNvGrpSpPr/>
              <p:nvPr/>
            </p:nvGrpSpPr>
            <p:grpSpPr>
              <a:xfrm>
                <a:off x="4452604" y="2836022"/>
                <a:ext cx="108712" cy="72644"/>
                <a:chOff x="3929202" y="2317750"/>
                <a:chExt cx="108712" cy="72644"/>
              </a:xfrm>
              <a:grpFill/>
            </p:grpSpPr>
            <p:sp>
              <p:nvSpPr>
                <p:cNvPr id="340" name="Rectangle 33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1" name="Rectangle 34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1" name="Group 330"/>
              <p:cNvGrpSpPr/>
              <p:nvPr/>
            </p:nvGrpSpPr>
            <p:grpSpPr>
              <a:xfrm>
                <a:off x="4561316" y="2836022"/>
                <a:ext cx="108712" cy="72644"/>
                <a:chOff x="3929202" y="2317750"/>
                <a:chExt cx="108712" cy="72644"/>
              </a:xfrm>
              <a:grpFill/>
            </p:grpSpPr>
            <p:sp>
              <p:nvSpPr>
                <p:cNvPr id="338" name="Rectangle 33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9" name="Rectangle 33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2" name="Group 331"/>
              <p:cNvGrpSpPr/>
              <p:nvPr/>
            </p:nvGrpSpPr>
            <p:grpSpPr>
              <a:xfrm>
                <a:off x="4672311" y="2836022"/>
                <a:ext cx="108712" cy="72644"/>
                <a:chOff x="3929202" y="2317750"/>
                <a:chExt cx="108712" cy="72644"/>
              </a:xfrm>
              <a:grpFill/>
            </p:grpSpPr>
            <p:sp>
              <p:nvSpPr>
                <p:cNvPr id="336" name="Rectangle 33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7" name="Rectangle 33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333" name="Group 332"/>
              <p:cNvGrpSpPr/>
              <p:nvPr/>
            </p:nvGrpSpPr>
            <p:grpSpPr>
              <a:xfrm>
                <a:off x="4781023" y="2836022"/>
                <a:ext cx="108712" cy="72644"/>
                <a:chOff x="3929202" y="2317750"/>
                <a:chExt cx="108712" cy="72644"/>
              </a:xfrm>
              <a:grpFill/>
            </p:grpSpPr>
            <p:sp>
              <p:nvSpPr>
                <p:cNvPr id="334" name="Rectangle 33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5" name="Rectangle 33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pic>
        <p:nvPicPr>
          <p:cNvPr id="155" name="pasted-image.pdf"/>
          <p:cNvPicPr/>
          <p:nvPr/>
        </p:nvPicPr>
        <p:blipFill>
          <a:blip r:embed="rId5" cstate="screen">
            <a:extLst>
              <a:ext uri="{28A0092B-C50C-407E-A947-70E740481C1C}">
                <a14:useLocalDpi xmlns:a14="http://schemas.microsoft.com/office/drawing/2010/main"/>
              </a:ext>
            </a:extLst>
          </a:blip>
          <a:stretch>
            <a:fillRect/>
          </a:stretch>
        </p:blipFill>
        <p:spPr>
          <a:xfrm>
            <a:off x="1560253" y="1452710"/>
            <a:ext cx="708211" cy="692815"/>
          </a:xfrm>
          <a:prstGeom prst="rect">
            <a:avLst/>
          </a:prstGeom>
          <a:ln w="12700">
            <a:miter lim="400000"/>
          </a:ln>
        </p:spPr>
      </p:pic>
      <p:pic>
        <p:nvPicPr>
          <p:cNvPr id="156" name="Picture 155"/>
          <p:cNvPicPr>
            <a:picLocks noChangeAspect="1"/>
          </p:cNvPicPr>
          <p:nvPr/>
        </p:nvPicPr>
        <p:blipFill>
          <a:blip r:embed="rId6"/>
          <a:stretch>
            <a:fillRect/>
          </a:stretch>
        </p:blipFill>
        <p:spPr>
          <a:xfrm>
            <a:off x="726414" y="2906069"/>
            <a:ext cx="502404" cy="520532"/>
          </a:xfrm>
          <a:prstGeom prst="rect">
            <a:avLst/>
          </a:prstGeom>
        </p:spPr>
      </p:pic>
      <p:pic>
        <p:nvPicPr>
          <p:cNvPr id="158" name="Picture 157"/>
          <p:cNvPicPr>
            <a:picLocks noChangeAspect="1"/>
          </p:cNvPicPr>
          <p:nvPr/>
        </p:nvPicPr>
        <p:blipFill>
          <a:blip r:embed="rId7"/>
          <a:stretch>
            <a:fillRect/>
          </a:stretch>
        </p:blipFill>
        <p:spPr>
          <a:xfrm>
            <a:off x="6980047" y="1246232"/>
            <a:ext cx="492192" cy="460715"/>
          </a:xfrm>
          <a:prstGeom prst="rect">
            <a:avLst/>
          </a:prstGeom>
        </p:spPr>
      </p:pic>
      <p:sp>
        <p:nvSpPr>
          <p:cNvPr id="159" name="Rectangle 158"/>
          <p:cNvSpPr/>
          <p:nvPr/>
        </p:nvSpPr>
        <p:spPr>
          <a:xfrm>
            <a:off x="586911"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Good Faith Estimate, Truth in Lending</a:t>
            </a:r>
          </a:p>
        </p:txBody>
      </p:sp>
      <p:sp>
        <p:nvSpPr>
          <p:cNvPr id="162" name="Rectangle 161"/>
          <p:cNvSpPr/>
          <p:nvPr/>
        </p:nvSpPr>
        <p:spPr>
          <a:xfrm>
            <a:off x="7980287" y="5204818"/>
            <a:ext cx="1800320" cy="745548"/>
          </a:xfrm>
          <a:prstGeom prst="rect">
            <a:avLst/>
          </a:prstGeom>
          <a:solidFill>
            <a:schemeClr val="tx1">
              <a:lumMod val="65000"/>
              <a:lumOff val="3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Title</a:t>
            </a:r>
          </a:p>
        </p:txBody>
      </p:sp>
      <p:sp>
        <p:nvSpPr>
          <p:cNvPr id="163" name="Rectangle 162"/>
          <p:cNvSpPr/>
          <p:nvPr/>
        </p:nvSpPr>
        <p:spPr>
          <a:xfrm>
            <a:off x="2435255"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Mortgage Application</a:t>
            </a:r>
          </a:p>
        </p:txBody>
      </p:sp>
      <p:sp>
        <p:nvSpPr>
          <p:cNvPr id="167" name="Rectangle 166"/>
          <p:cNvSpPr/>
          <p:nvPr/>
        </p:nvSpPr>
        <p:spPr>
          <a:xfrm>
            <a:off x="4283599"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Contract</a:t>
            </a:r>
          </a:p>
        </p:txBody>
      </p:sp>
      <p:sp>
        <p:nvSpPr>
          <p:cNvPr id="169" name="Rectangle 168"/>
          <p:cNvSpPr/>
          <p:nvPr/>
        </p:nvSpPr>
        <p:spPr>
          <a:xfrm>
            <a:off x="6131943" y="5204818"/>
            <a:ext cx="1800320" cy="745548"/>
          </a:xfrm>
          <a:prstGeom prst="rect">
            <a:avLst/>
          </a:prstGeom>
          <a:solidFill>
            <a:srgbClr val="648C6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chemeClr val="bg1"/>
                </a:solidFill>
                <a:latin typeface="Helvetica Neue"/>
                <a:cs typeface="Helvetica Neue"/>
              </a:rPr>
              <a:t>Appraisal, Insurance</a:t>
            </a:r>
          </a:p>
        </p:txBody>
      </p:sp>
      <p:sp>
        <p:nvSpPr>
          <p:cNvPr id="170" name="Rectangle 169"/>
          <p:cNvSpPr/>
          <p:nvPr/>
        </p:nvSpPr>
        <p:spPr>
          <a:xfrm>
            <a:off x="9828629" y="5204818"/>
            <a:ext cx="1800320" cy="745548"/>
          </a:xfrm>
          <a:prstGeom prst="rect">
            <a:avLst/>
          </a:prstGeom>
          <a:solidFill>
            <a:schemeClr val="tx1">
              <a:lumMod val="65000"/>
              <a:lumOff val="3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IDs</a:t>
            </a:r>
          </a:p>
        </p:txBody>
      </p:sp>
      <p:sp>
        <p:nvSpPr>
          <p:cNvPr id="6" name="Rectangle: Rounded Corners 5"/>
          <p:cNvSpPr/>
          <p:nvPr/>
        </p:nvSpPr>
        <p:spPr>
          <a:xfrm>
            <a:off x="4123694" y="3426601"/>
            <a:ext cx="1249780" cy="847468"/>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Appraiser</a:t>
            </a:r>
          </a:p>
        </p:txBody>
      </p:sp>
      <p:sp>
        <p:nvSpPr>
          <p:cNvPr id="9" name="Rectangle: Rounded Corners 8"/>
          <p:cNvSpPr/>
          <p:nvPr/>
        </p:nvSpPr>
        <p:spPr>
          <a:xfrm>
            <a:off x="2605965" y="1789304"/>
            <a:ext cx="1615103" cy="736099"/>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Admin</a:t>
            </a:r>
            <a:endParaRPr lang="en-US" sz="2400" dirty="0"/>
          </a:p>
        </p:txBody>
      </p:sp>
      <p:grpSp>
        <p:nvGrpSpPr>
          <p:cNvPr id="171" name="Group 170"/>
          <p:cNvGrpSpPr/>
          <p:nvPr/>
        </p:nvGrpSpPr>
        <p:grpSpPr>
          <a:xfrm>
            <a:off x="3905328" y="1652253"/>
            <a:ext cx="1105635" cy="786137"/>
            <a:chOff x="5814215" y="1406173"/>
            <a:chExt cx="829226" cy="589603"/>
          </a:xfrm>
        </p:grpSpPr>
        <p:sp>
          <p:nvSpPr>
            <p:cNvPr id="172" name="Folded Corner 346"/>
            <p:cNvSpPr/>
            <p:nvPr/>
          </p:nvSpPr>
          <p:spPr>
            <a:xfrm>
              <a:off x="5814215" y="1406173"/>
              <a:ext cx="829226" cy="589603"/>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73" name="Group 172"/>
            <p:cNvGrpSpPr/>
            <p:nvPr/>
          </p:nvGrpSpPr>
          <p:grpSpPr>
            <a:xfrm>
              <a:off x="5887240" y="1513232"/>
              <a:ext cx="726381" cy="72644"/>
              <a:chOff x="4163354" y="2836022"/>
              <a:chExt cx="726381" cy="72644"/>
            </a:xfrm>
            <a:solidFill>
              <a:srgbClr val="FFFFFF"/>
            </a:solidFill>
          </p:grpSpPr>
          <p:sp>
            <p:nvSpPr>
              <p:cNvPr id="174" name="Rectangle 173"/>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75" name="Group 174"/>
              <p:cNvGrpSpPr/>
              <p:nvPr/>
            </p:nvGrpSpPr>
            <p:grpSpPr>
              <a:xfrm>
                <a:off x="4236379" y="2836022"/>
                <a:ext cx="108712" cy="72644"/>
                <a:chOff x="3929202" y="2317750"/>
                <a:chExt cx="108712" cy="72644"/>
              </a:xfrm>
              <a:grpFill/>
            </p:grpSpPr>
            <p:sp>
              <p:nvSpPr>
                <p:cNvPr id="208" name="Rectangle 20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9" name="Rectangle 20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77" name="Group 176"/>
              <p:cNvGrpSpPr/>
              <p:nvPr/>
            </p:nvGrpSpPr>
            <p:grpSpPr>
              <a:xfrm>
                <a:off x="4343892" y="2836022"/>
                <a:ext cx="108712" cy="72644"/>
                <a:chOff x="3929202" y="2317750"/>
                <a:chExt cx="108712" cy="72644"/>
              </a:xfrm>
              <a:grpFill/>
            </p:grpSpPr>
            <p:sp>
              <p:nvSpPr>
                <p:cNvPr id="206" name="Rectangle 20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7" name="Rectangle 206"/>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82" name="Group 181"/>
              <p:cNvGrpSpPr/>
              <p:nvPr/>
            </p:nvGrpSpPr>
            <p:grpSpPr>
              <a:xfrm>
                <a:off x="4452604" y="2836022"/>
                <a:ext cx="108712" cy="72644"/>
                <a:chOff x="3929202" y="2317750"/>
                <a:chExt cx="108712" cy="72644"/>
              </a:xfrm>
              <a:grpFill/>
            </p:grpSpPr>
            <p:sp>
              <p:nvSpPr>
                <p:cNvPr id="204" name="Rectangle 203"/>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5" name="Rectangle 20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95" name="Group 194"/>
              <p:cNvGrpSpPr/>
              <p:nvPr/>
            </p:nvGrpSpPr>
            <p:grpSpPr>
              <a:xfrm>
                <a:off x="4561316" y="2836022"/>
                <a:ext cx="108712" cy="72644"/>
                <a:chOff x="3929202" y="2317750"/>
                <a:chExt cx="108712" cy="72644"/>
              </a:xfrm>
              <a:grpFill/>
            </p:grpSpPr>
            <p:sp>
              <p:nvSpPr>
                <p:cNvPr id="202" name="Rectangle 201"/>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3" name="Rectangle 202"/>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96" name="Group 195"/>
              <p:cNvGrpSpPr/>
              <p:nvPr/>
            </p:nvGrpSpPr>
            <p:grpSpPr>
              <a:xfrm>
                <a:off x="4672311" y="2836022"/>
                <a:ext cx="108712" cy="72644"/>
                <a:chOff x="3929202" y="2317750"/>
                <a:chExt cx="108712" cy="72644"/>
              </a:xfrm>
              <a:grpFill/>
            </p:grpSpPr>
            <p:sp>
              <p:nvSpPr>
                <p:cNvPr id="200" name="Rectangle 19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01" name="Rectangle 20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97" name="Group 196"/>
              <p:cNvGrpSpPr/>
              <p:nvPr/>
            </p:nvGrpSpPr>
            <p:grpSpPr>
              <a:xfrm>
                <a:off x="4781023" y="2836022"/>
                <a:ext cx="108712" cy="72644"/>
                <a:chOff x="3929202" y="2317750"/>
                <a:chExt cx="108712" cy="72644"/>
              </a:xfrm>
              <a:grpFill/>
            </p:grpSpPr>
            <p:sp>
              <p:nvSpPr>
                <p:cNvPr id="198" name="Rectangle 19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99" name="Rectangle 19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spTree>
    <p:extLst>
      <p:ext uri="{BB962C8B-B14F-4D97-AF65-F5344CB8AC3E}">
        <p14:creationId xmlns:p14="http://schemas.microsoft.com/office/powerpoint/2010/main" val="292142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Network Participants </a:t>
            </a:r>
          </a:p>
        </p:txBody>
      </p:sp>
      <p:sp>
        <p:nvSpPr>
          <p:cNvPr id="6" name="Horizontal Scroll 5"/>
          <p:cNvSpPr>
            <a:spLocks noChangeAspect="1"/>
          </p:cNvSpPr>
          <p:nvPr/>
        </p:nvSpPr>
        <p:spPr bwMode="auto">
          <a:xfrm>
            <a:off x="4864157" y="2447429"/>
            <a:ext cx="1681729" cy="715635"/>
          </a:xfrm>
          <a:prstGeom prst="horizontalScroll">
            <a:avLst/>
          </a:prstGeom>
          <a:noFill/>
          <a:ln w="9525" cap="flat" cmpd="sng" algn="ctr">
            <a:solidFill>
              <a:srgbClr val="0A4465"/>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400" dirty="0">
                <a:latin typeface="HelvNeue Light for IBM" pitchFamily="34" charset="0"/>
              </a:rPr>
              <a:t>Insurance Plans</a:t>
            </a:r>
          </a:p>
        </p:txBody>
      </p:sp>
      <p:sp>
        <p:nvSpPr>
          <p:cNvPr id="7" name="Rounded Rectangle 6"/>
          <p:cNvSpPr>
            <a:spLocks noChangeAspect="1"/>
          </p:cNvSpPr>
          <p:nvPr/>
        </p:nvSpPr>
        <p:spPr bwMode="auto">
          <a:xfrm>
            <a:off x="483717" y="2416829"/>
            <a:ext cx="1796876" cy="588699"/>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Alice Sheen</a:t>
            </a:r>
          </a:p>
          <a:p>
            <a:pPr algn="ctr" defTabSz="914377" fontAlgn="base">
              <a:lnSpc>
                <a:spcPct val="90000"/>
              </a:lnSpc>
              <a:spcBef>
                <a:spcPct val="0"/>
              </a:spcBef>
              <a:spcAft>
                <a:spcPct val="0"/>
              </a:spcAft>
            </a:pPr>
            <a:r>
              <a:rPr lang="ja-JP" altLang="en-US" sz="1400" i="1" dirty="0">
                <a:solidFill>
                  <a:srgbClr val="191919"/>
                </a:solidFill>
                <a:latin typeface="HelvNeue Light for IBM" panose="020B0403020202020204" pitchFamily="34" charset="0"/>
              </a:rPr>
              <a:t>参保人</a:t>
            </a:r>
            <a:endParaRPr lang="en-US" sz="1400" i="1" dirty="0">
              <a:solidFill>
                <a:srgbClr val="191919"/>
              </a:solidFill>
              <a:latin typeface="HelvNeue Light for IBM" panose="020B0403020202020204" pitchFamily="34" charset="0"/>
            </a:endParaRPr>
          </a:p>
        </p:txBody>
      </p:sp>
      <p:sp>
        <p:nvSpPr>
          <p:cNvPr id="8" name="Rounded Rectangle 7"/>
          <p:cNvSpPr>
            <a:spLocks noChangeAspect="1"/>
          </p:cNvSpPr>
          <p:nvPr/>
        </p:nvSpPr>
        <p:spPr bwMode="auto">
          <a:xfrm>
            <a:off x="419169" y="3371320"/>
            <a:ext cx="1925975" cy="719131"/>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Banks</a:t>
            </a:r>
            <a:endParaRPr lang="en-US" sz="1400" i="1" dirty="0">
              <a:solidFill>
                <a:srgbClr val="191919"/>
              </a:solidFill>
              <a:latin typeface="HelvNeue Light for IBM" panose="020B0403020202020204" pitchFamily="34" charset="0"/>
            </a:endParaRPr>
          </a:p>
        </p:txBody>
      </p:sp>
      <p:sp>
        <p:nvSpPr>
          <p:cNvPr id="9" name="Rounded Rectangle 8"/>
          <p:cNvSpPr>
            <a:spLocks noChangeAspect="1"/>
          </p:cNvSpPr>
          <p:nvPr/>
        </p:nvSpPr>
        <p:spPr bwMode="auto">
          <a:xfrm>
            <a:off x="4590145" y="1241207"/>
            <a:ext cx="2229756" cy="692643"/>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Open Insurance</a:t>
            </a:r>
          </a:p>
          <a:p>
            <a:pPr algn="ctr" defTabSz="914377" fontAlgn="base">
              <a:lnSpc>
                <a:spcPct val="90000"/>
              </a:lnSpc>
              <a:spcBef>
                <a:spcPct val="0"/>
              </a:spcBef>
              <a:spcAft>
                <a:spcPct val="0"/>
              </a:spcAft>
            </a:pPr>
            <a:r>
              <a:rPr lang="en-US" sz="1400" i="1" dirty="0">
                <a:solidFill>
                  <a:srgbClr val="191919"/>
                </a:solidFill>
                <a:latin typeface="HelvNeue Light for IBM" panose="020B0403020202020204" pitchFamily="34" charset="0"/>
              </a:rPr>
              <a:t>Insurer</a:t>
            </a:r>
          </a:p>
        </p:txBody>
      </p:sp>
      <p:cxnSp>
        <p:nvCxnSpPr>
          <p:cNvPr id="10" name="Straight Connector 9"/>
          <p:cNvCxnSpPr>
            <a:stCxn id="9" idx="2"/>
            <a:endCxn id="71" idx="0"/>
          </p:cNvCxnSpPr>
          <p:nvPr/>
        </p:nvCxnSpPr>
        <p:spPr bwMode="auto">
          <a:xfrm>
            <a:off x="5705023" y="1933849"/>
            <a:ext cx="0" cy="346323"/>
          </a:xfrm>
          <a:prstGeom prst="line">
            <a:avLst/>
          </a:prstGeom>
          <a:noFill/>
          <a:ln w="19050" cap="flat" cmpd="sng" algn="ctr">
            <a:solidFill>
              <a:schemeClr val="tx1"/>
            </a:solidFill>
            <a:prstDash val="solid"/>
            <a:round/>
            <a:headEnd type="none" w="med" len="med"/>
            <a:tailEnd type="none" w="med" len="med"/>
          </a:ln>
          <a:effectLst/>
        </p:spPr>
      </p:cxnSp>
      <p:cxnSp>
        <p:nvCxnSpPr>
          <p:cNvPr id="11" name="Straight Connector 10"/>
          <p:cNvCxnSpPr>
            <a:stCxn id="7" idx="2"/>
            <a:endCxn id="8" idx="0"/>
          </p:cNvCxnSpPr>
          <p:nvPr/>
        </p:nvCxnSpPr>
        <p:spPr bwMode="auto">
          <a:xfrm>
            <a:off x="1382156" y="3005529"/>
            <a:ext cx="1" cy="365793"/>
          </a:xfrm>
          <a:prstGeom prst="line">
            <a:avLst/>
          </a:prstGeom>
          <a:noFill/>
          <a:ln w="19050" cap="flat" cmpd="sng" algn="ctr">
            <a:solidFill>
              <a:schemeClr val="tx1"/>
            </a:solidFill>
            <a:prstDash val="solid"/>
            <a:round/>
            <a:headEnd type="none" w="med" len="med"/>
            <a:tailEnd type="none" w="med" len="med"/>
          </a:ln>
          <a:effectLst/>
        </p:spPr>
      </p:cxnSp>
      <p:cxnSp>
        <p:nvCxnSpPr>
          <p:cNvPr id="12" name="Straight Connector 11"/>
          <p:cNvCxnSpPr>
            <a:stCxn id="8" idx="3"/>
            <a:endCxn id="71" idx="2"/>
          </p:cNvCxnSpPr>
          <p:nvPr/>
        </p:nvCxnSpPr>
        <p:spPr bwMode="auto">
          <a:xfrm>
            <a:off x="2345143" y="3730886"/>
            <a:ext cx="545304" cy="1"/>
          </a:xfrm>
          <a:prstGeom prst="line">
            <a:avLst/>
          </a:prstGeom>
          <a:noFill/>
          <a:ln w="19050" cap="flat" cmpd="sng" algn="ctr">
            <a:solidFill>
              <a:schemeClr val="tx1"/>
            </a:solidFill>
            <a:prstDash val="solid"/>
            <a:round/>
            <a:headEnd type="none" w="med" len="med"/>
            <a:tailEnd type="none" w="med" len="med"/>
          </a:ln>
          <a:effectLst/>
        </p:spPr>
      </p:cxnSp>
      <p:sp>
        <p:nvSpPr>
          <p:cNvPr id="13" name="Rounded Rectangle 12"/>
          <p:cNvSpPr>
            <a:spLocks noChangeAspect="1"/>
          </p:cNvSpPr>
          <p:nvPr/>
        </p:nvSpPr>
        <p:spPr bwMode="auto">
          <a:xfrm>
            <a:off x="8991600" y="3440459"/>
            <a:ext cx="1869883" cy="580853"/>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Heath Care Group</a:t>
            </a:r>
            <a:endParaRPr lang="en-US" sz="1400" i="1" dirty="0">
              <a:solidFill>
                <a:srgbClr val="191919"/>
              </a:solidFill>
              <a:latin typeface="HelvNeue Light for IBM" panose="020B0403020202020204" pitchFamily="34" charset="0"/>
            </a:endParaRPr>
          </a:p>
        </p:txBody>
      </p:sp>
      <p:cxnSp>
        <p:nvCxnSpPr>
          <p:cNvPr id="14" name="Straight Connector 13"/>
          <p:cNvCxnSpPr>
            <a:stCxn id="13" idx="1"/>
            <a:endCxn id="71" idx="6"/>
          </p:cNvCxnSpPr>
          <p:nvPr/>
        </p:nvCxnSpPr>
        <p:spPr bwMode="auto">
          <a:xfrm flipH="1">
            <a:off x="8519597" y="3730886"/>
            <a:ext cx="472003" cy="1"/>
          </a:xfrm>
          <a:prstGeom prst="line">
            <a:avLst/>
          </a:prstGeom>
          <a:noFill/>
          <a:ln w="19050" cap="flat" cmpd="sng" algn="ctr">
            <a:solidFill>
              <a:schemeClr val="tx1"/>
            </a:solidFill>
            <a:prstDash val="solid"/>
            <a:round/>
            <a:headEnd type="none" w="med" len="med"/>
            <a:tailEnd type="none" w="med" len="med"/>
          </a:ln>
          <a:effectLst/>
        </p:spPr>
      </p:cxnSp>
      <p:sp>
        <p:nvSpPr>
          <p:cNvPr id="15" name="Horizontal Scroll 14"/>
          <p:cNvSpPr>
            <a:spLocks noChangeAspect="1"/>
          </p:cNvSpPr>
          <p:nvPr/>
        </p:nvSpPr>
        <p:spPr bwMode="auto">
          <a:xfrm>
            <a:off x="6451085" y="3628885"/>
            <a:ext cx="1681729" cy="715635"/>
          </a:xfrm>
          <a:prstGeom prst="horizontalScroll">
            <a:avLst/>
          </a:prstGeom>
          <a:noFill/>
          <a:ln w="9525" cap="flat" cmpd="sng" algn="ctr">
            <a:solidFill>
              <a:srgbClr val="0A4465"/>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400" dirty="0">
                <a:latin typeface="HelvNeue Light for IBM" pitchFamily="34" charset="0"/>
              </a:rPr>
              <a:t>Claims</a:t>
            </a:r>
          </a:p>
        </p:txBody>
      </p:sp>
      <p:sp>
        <p:nvSpPr>
          <p:cNvPr id="16" name="Horizontal Scroll 15"/>
          <p:cNvSpPr>
            <a:spLocks noChangeAspect="1"/>
          </p:cNvSpPr>
          <p:nvPr/>
        </p:nvSpPr>
        <p:spPr bwMode="auto">
          <a:xfrm>
            <a:off x="3387130" y="3628885"/>
            <a:ext cx="1681729" cy="715635"/>
          </a:xfrm>
          <a:prstGeom prst="horizontalScroll">
            <a:avLst/>
          </a:prstGeom>
          <a:noFill/>
          <a:ln w="9525" cap="flat" cmpd="sng" algn="ctr">
            <a:solidFill>
              <a:srgbClr val="0A4465"/>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ja-JP" altLang="en-US" sz="1400" dirty="0">
                <a:latin typeface="HelvNeue Light for IBM" pitchFamily="34" charset="0"/>
              </a:rPr>
              <a:t>参保人</a:t>
            </a:r>
            <a:r>
              <a:rPr lang="en-US" sz="1400" dirty="0">
                <a:latin typeface="HelvNeue Light for IBM" pitchFamily="34" charset="0"/>
              </a:rPr>
              <a:t> Data</a:t>
            </a:r>
          </a:p>
        </p:txBody>
      </p:sp>
      <p:sp>
        <p:nvSpPr>
          <p:cNvPr id="17" name="Rounded Rectangle 16"/>
          <p:cNvSpPr>
            <a:spLocks noChangeAspect="1"/>
          </p:cNvSpPr>
          <p:nvPr/>
        </p:nvSpPr>
        <p:spPr bwMode="auto">
          <a:xfrm>
            <a:off x="4590143" y="5527923"/>
            <a:ext cx="2229756" cy="692643"/>
          </a:xfrm>
          <a:prstGeom prst="roundRect">
            <a:avLst/>
          </a:prstGeom>
          <a:no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377" fontAlgn="base">
              <a:lnSpc>
                <a:spcPct val="90000"/>
              </a:lnSpc>
              <a:spcBef>
                <a:spcPct val="0"/>
              </a:spcBef>
              <a:spcAft>
                <a:spcPct val="0"/>
              </a:spcAft>
            </a:pPr>
            <a:r>
              <a:rPr lang="en-US" sz="1600" dirty="0">
                <a:latin typeface="HelvNeue Light for IBM" panose="020B0403020202020204" pitchFamily="34" charset="0"/>
              </a:rPr>
              <a:t>Dental Group</a:t>
            </a:r>
          </a:p>
          <a:p>
            <a:pPr algn="ctr" defTabSz="914377" fontAlgn="base">
              <a:lnSpc>
                <a:spcPct val="90000"/>
              </a:lnSpc>
              <a:spcBef>
                <a:spcPct val="0"/>
              </a:spcBef>
              <a:spcAft>
                <a:spcPct val="0"/>
              </a:spcAft>
            </a:pPr>
            <a:r>
              <a:rPr lang="en-US" sz="1400" i="1" dirty="0">
                <a:solidFill>
                  <a:srgbClr val="191919"/>
                </a:solidFill>
                <a:latin typeface="HelvNeue Light for IBM" panose="020B0403020202020204" pitchFamily="34" charset="0"/>
              </a:rPr>
              <a:t>Dental Office</a:t>
            </a:r>
          </a:p>
        </p:txBody>
      </p:sp>
      <p:pic>
        <p:nvPicPr>
          <p:cNvPr id="1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99974" y="3277378"/>
            <a:ext cx="810097" cy="907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Oval 70"/>
          <p:cNvSpPr/>
          <p:nvPr/>
        </p:nvSpPr>
        <p:spPr bwMode="auto">
          <a:xfrm>
            <a:off x="2890447" y="2280172"/>
            <a:ext cx="5629151" cy="2901429"/>
          </a:xfrm>
          <a:prstGeom prst="ellipse">
            <a:avLst/>
          </a:prstGeom>
          <a:noFill/>
          <a:ln w="50800" cap="flat" cmpd="sng" algn="ctr">
            <a:solidFill>
              <a:srgbClr val="3F78BB"/>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914377" fontAlgn="base">
              <a:spcBef>
                <a:spcPct val="0"/>
              </a:spcBef>
              <a:spcAft>
                <a:spcPct val="0"/>
              </a:spcAft>
            </a:pPr>
            <a:endParaRPr lang="en-US" sz="2000" b="1">
              <a:solidFill>
                <a:schemeClr val="hlink"/>
              </a:solidFill>
              <a:latin typeface="Arial" pitchFamily="34" charset="0"/>
              <a:cs typeface="Arial" pitchFamily="34" charset="0"/>
            </a:endParaRPr>
          </a:p>
        </p:txBody>
      </p:sp>
      <p:cxnSp>
        <p:nvCxnSpPr>
          <p:cNvPr id="90" name="Straight Connector 89"/>
          <p:cNvCxnSpPr>
            <a:stCxn id="71" idx="4"/>
            <a:endCxn id="17" idx="0"/>
          </p:cNvCxnSpPr>
          <p:nvPr/>
        </p:nvCxnSpPr>
        <p:spPr bwMode="auto">
          <a:xfrm flipH="1">
            <a:off x="5705022" y="5181600"/>
            <a:ext cx="1" cy="346323"/>
          </a:xfrm>
          <a:prstGeom prst="line">
            <a:avLst/>
          </a:prstGeom>
          <a:noFill/>
          <a:ln w="19050" cap="flat" cmpd="sng" algn="ctr">
            <a:solidFill>
              <a:schemeClr val="tx1"/>
            </a:solidFill>
            <a:prstDash val="solid"/>
            <a:round/>
            <a:headEnd type="none" w="med" len="med"/>
            <a:tailEnd type="none" w="med" len="med"/>
          </a:ln>
          <a:effectLst/>
        </p:spPr>
      </p:cxnSp>
      <p:sp>
        <p:nvSpPr>
          <p:cNvPr id="20" name="Rectangle: Rounded Corners 19"/>
          <p:cNvSpPr/>
          <p:nvPr/>
        </p:nvSpPr>
        <p:spPr>
          <a:xfrm>
            <a:off x="7941577" y="1588316"/>
            <a:ext cx="1554760" cy="6918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FFFFFF"/>
                </a:solidFill>
                <a:latin typeface="Helvetica Neue"/>
                <a:cs typeface="Helvetica Neue"/>
              </a:rPr>
              <a:t>Authority</a:t>
            </a:r>
          </a:p>
          <a:p>
            <a:pPr algn="ctr"/>
            <a:endParaRPr lang="en-US" sz="2400" dirty="0"/>
          </a:p>
        </p:txBody>
      </p:sp>
      <p:cxnSp>
        <p:nvCxnSpPr>
          <p:cNvPr id="23" name="Straight Connector 22"/>
          <p:cNvCxnSpPr>
            <a:stCxn id="20" idx="2"/>
          </p:cNvCxnSpPr>
          <p:nvPr/>
        </p:nvCxnSpPr>
        <p:spPr>
          <a:xfrm flipH="1">
            <a:off x="7852096" y="2280173"/>
            <a:ext cx="866861" cy="43100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74261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67" y="396950"/>
            <a:ext cx="11077776" cy="1137137"/>
          </a:xfrm>
        </p:spPr>
        <p:txBody>
          <a:bodyPr>
            <a:normAutofit/>
          </a:bodyPr>
          <a:lstStyle/>
          <a:p>
            <a:pPr marL="0" indent="0">
              <a:buNone/>
            </a:pPr>
            <a:r>
              <a:rPr lang="en-US" b="1" dirty="0"/>
              <a:t>Blockchain Integration in Bank’s Loan Origination System</a:t>
            </a:r>
            <a:r>
              <a:rPr lang="en-US" dirty="0"/>
              <a:t> (LOS)</a:t>
            </a:r>
          </a:p>
        </p:txBody>
      </p:sp>
      <p:sp>
        <p:nvSpPr>
          <p:cNvPr id="62" name="Rectangle 61"/>
          <p:cNvSpPr/>
          <p:nvPr/>
        </p:nvSpPr>
        <p:spPr>
          <a:xfrm>
            <a:off x="3130145" y="1552731"/>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Business Process Management</a:t>
            </a:r>
          </a:p>
        </p:txBody>
      </p:sp>
      <p:sp>
        <p:nvSpPr>
          <p:cNvPr id="55" name="Rectangle 54"/>
          <p:cNvSpPr/>
          <p:nvPr/>
        </p:nvSpPr>
        <p:spPr>
          <a:xfrm>
            <a:off x="1058164" y="1565307"/>
            <a:ext cx="1800320" cy="389384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Customer Channel Management</a:t>
            </a:r>
          </a:p>
          <a:p>
            <a:pPr algn="ctr"/>
            <a:r>
              <a:rPr lang="en-US" sz="1333" dirty="0">
                <a:solidFill>
                  <a:srgbClr val="FFFFFF"/>
                </a:solidFill>
                <a:latin typeface="Helvetica Neue"/>
                <a:cs typeface="Helvetica Neue"/>
              </a:rPr>
              <a:t>(branches, call centers, mobile, internet, </a:t>
            </a:r>
            <a:r>
              <a:rPr lang="en-US" sz="1333" dirty="0" err="1">
                <a:solidFill>
                  <a:srgbClr val="FFFFFF"/>
                </a:solidFill>
                <a:latin typeface="Helvetica Neue"/>
                <a:cs typeface="Helvetica Neue"/>
              </a:rPr>
              <a:t>etc</a:t>
            </a:r>
            <a:r>
              <a:rPr lang="en-US" sz="1333" dirty="0">
                <a:solidFill>
                  <a:srgbClr val="FFFFFF"/>
                </a:solidFill>
                <a:latin typeface="Helvetica Neue"/>
                <a:cs typeface="Helvetica Neue"/>
              </a:rPr>
              <a:t>)</a:t>
            </a:r>
          </a:p>
        </p:txBody>
      </p:sp>
      <p:sp>
        <p:nvSpPr>
          <p:cNvPr id="36" name="Rectangle 35"/>
          <p:cNvSpPr/>
          <p:nvPr/>
        </p:nvSpPr>
        <p:spPr>
          <a:xfrm>
            <a:off x="6012943" y="1565307"/>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Core Banking</a:t>
            </a:r>
          </a:p>
        </p:txBody>
      </p:sp>
      <p:sp>
        <p:nvSpPr>
          <p:cNvPr id="37" name="Rectangle 36"/>
          <p:cNvSpPr/>
          <p:nvPr/>
        </p:nvSpPr>
        <p:spPr>
          <a:xfrm>
            <a:off x="8912035" y="1565307"/>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3</a:t>
            </a:r>
            <a:r>
              <a:rPr lang="en-US" sz="1333" baseline="30000" dirty="0">
                <a:solidFill>
                  <a:srgbClr val="FFFFFF"/>
                </a:solidFill>
                <a:latin typeface="Helvetica Neue"/>
                <a:cs typeface="Helvetica Neue"/>
              </a:rPr>
              <a:t>rd</a:t>
            </a:r>
            <a:r>
              <a:rPr lang="en-US" sz="1333" dirty="0">
                <a:solidFill>
                  <a:srgbClr val="FFFFFF"/>
                </a:solidFill>
                <a:latin typeface="Helvetica Neue"/>
                <a:cs typeface="Helvetica Neue"/>
              </a:rPr>
              <a:t> Party Integration</a:t>
            </a:r>
          </a:p>
        </p:txBody>
      </p:sp>
      <p:sp>
        <p:nvSpPr>
          <p:cNvPr id="39" name="Rectangle 38"/>
          <p:cNvSpPr/>
          <p:nvPr/>
        </p:nvSpPr>
        <p:spPr>
          <a:xfrm>
            <a:off x="3113851"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Case Management</a:t>
            </a:r>
          </a:p>
        </p:txBody>
      </p:sp>
      <p:sp>
        <p:nvSpPr>
          <p:cNvPr id="40" name="Rectangle 39"/>
          <p:cNvSpPr/>
          <p:nvPr/>
        </p:nvSpPr>
        <p:spPr>
          <a:xfrm>
            <a:off x="6012943"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Analytics</a:t>
            </a:r>
          </a:p>
        </p:txBody>
      </p:sp>
      <p:sp>
        <p:nvSpPr>
          <p:cNvPr id="41" name="Rectangle 40"/>
          <p:cNvSpPr/>
          <p:nvPr/>
        </p:nvSpPr>
        <p:spPr>
          <a:xfrm>
            <a:off x="8912035" y="4057164"/>
            <a:ext cx="2695892" cy="1401987"/>
          </a:xfrm>
          <a:prstGeom prst="rect">
            <a:avLst/>
          </a:prstGeom>
          <a:solidFill>
            <a:schemeClr val="accent1">
              <a:lumMod val="60000"/>
              <a:lumOff val="40000"/>
            </a:schemeClr>
          </a:solid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solidFill>
                  <a:srgbClr val="FFFFFF"/>
                </a:solidFill>
                <a:latin typeface="Helvetica Neue"/>
                <a:cs typeface="Helvetica Neue"/>
              </a:rPr>
              <a:t>Data Management</a:t>
            </a:r>
          </a:p>
        </p:txBody>
      </p:sp>
      <p:sp>
        <p:nvSpPr>
          <p:cNvPr id="5" name="Pentagon 4"/>
          <p:cNvSpPr/>
          <p:nvPr/>
        </p:nvSpPr>
        <p:spPr>
          <a:xfrm>
            <a:off x="3113852" y="3140093"/>
            <a:ext cx="8283609" cy="725760"/>
          </a:xfrm>
          <a:prstGeom prst="homePlate">
            <a:avLst>
              <a:gd name="adj" fmla="val 14289"/>
            </a:avLst>
          </a:prstGeom>
          <a:solidFill>
            <a:schemeClr val="tx2">
              <a:lumMod val="60000"/>
              <a:lumOff val="4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Enterprise Service Bus</a:t>
            </a:r>
          </a:p>
        </p:txBody>
      </p:sp>
      <p:sp>
        <p:nvSpPr>
          <p:cNvPr id="6" name="Can 5"/>
          <p:cNvSpPr/>
          <p:nvPr/>
        </p:nvSpPr>
        <p:spPr>
          <a:xfrm>
            <a:off x="11083697" y="4949439"/>
            <a:ext cx="671039" cy="691200"/>
          </a:xfrm>
          <a:prstGeom prst="can">
            <a:avLst/>
          </a:prstGeom>
          <a:solidFill>
            <a:srgbClr val="A0A5B8"/>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45" name="pasted-image.pd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4027" y="2752243"/>
            <a:ext cx="731520" cy="771965"/>
          </a:xfrm>
          <a:prstGeom prst="rect">
            <a:avLst/>
          </a:prstGeom>
          <a:ln w="12700">
            <a:miter lim="400000"/>
          </a:ln>
        </p:spPr>
      </p:pic>
      <p:sp>
        <p:nvSpPr>
          <p:cNvPr id="151" name="Oval 150"/>
          <p:cNvSpPr/>
          <p:nvPr/>
        </p:nvSpPr>
        <p:spPr>
          <a:xfrm rot="17604063">
            <a:off x="8302268" y="1542671"/>
            <a:ext cx="3774457" cy="1767951"/>
          </a:xfrm>
          <a:prstGeom prst="ellipse">
            <a:avLst/>
          </a:prstGeom>
          <a:noFill/>
          <a:ln w="76200" cmpd="sng">
            <a:solidFill>
              <a:srgbClr val="FF6600">
                <a:alpha val="4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46" name="Group 45"/>
          <p:cNvGrpSpPr/>
          <p:nvPr/>
        </p:nvGrpSpPr>
        <p:grpSpPr>
          <a:xfrm>
            <a:off x="9613256" y="3728578"/>
            <a:ext cx="1105635" cy="657172"/>
            <a:chOff x="5814215" y="1502897"/>
            <a:chExt cx="829226" cy="492879"/>
          </a:xfrm>
        </p:grpSpPr>
        <p:sp>
          <p:nvSpPr>
            <p:cNvPr id="47" name="Folded Corner 46"/>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48" name="Group 47"/>
            <p:cNvGrpSpPr/>
            <p:nvPr/>
          </p:nvGrpSpPr>
          <p:grpSpPr>
            <a:xfrm>
              <a:off x="5887240" y="1513232"/>
              <a:ext cx="726381" cy="72644"/>
              <a:chOff x="4163354" y="2836022"/>
              <a:chExt cx="726381" cy="72644"/>
            </a:xfrm>
            <a:solidFill>
              <a:srgbClr val="FFFFFF"/>
            </a:solidFill>
          </p:grpSpPr>
          <p:sp>
            <p:nvSpPr>
              <p:cNvPr id="49" name="Rectangle 48"/>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50" name="Group 49"/>
              <p:cNvGrpSpPr/>
              <p:nvPr/>
            </p:nvGrpSpPr>
            <p:grpSpPr>
              <a:xfrm>
                <a:off x="4236379" y="2836022"/>
                <a:ext cx="108712" cy="72644"/>
                <a:chOff x="3929202" y="2317750"/>
                <a:chExt cx="108712" cy="72644"/>
              </a:xfrm>
              <a:grpFill/>
            </p:grpSpPr>
            <p:sp>
              <p:nvSpPr>
                <p:cNvPr id="83" name="Rectangle 8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4" name="Rectangle 8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1" name="Group 50"/>
              <p:cNvGrpSpPr/>
              <p:nvPr/>
            </p:nvGrpSpPr>
            <p:grpSpPr>
              <a:xfrm>
                <a:off x="4343892" y="2836022"/>
                <a:ext cx="108712" cy="72644"/>
                <a:chOff x="3929202" y="2317750"/>
                <a:chExt cx="108712" cy="72644"/>
              </a:xfrm>
              <a:grpFill/>
            </p:grpSpPr>
            <p:sp>
              <p:nvSpPr>
                <p:cNvPr id="81" name="Rectangle 8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2" name="Rectangle 8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2" name="Group 51"/>
              <p:cNvGrpSpPr/>
              <p:nvPr/>
            </p:nvGrpSpPr>
            <p:grpSpPr>
              <a:xfrm>
                <a:off x="4452604" y="2836022"/>
                <a:ext cx="108712" cy="72644"/>
                <a:chOff x="3929202" y="2317750"/>
                <a:chExt cx="108712" cy="72644"/>
              </a:xfrm>
              <a:grpFill/>
            </p:grpSpPr>
            <p:sp>
              <p:nvSpPr>
                <p:cNvPr id="79" name="Rectangle 7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0" name="Rectangle 7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3" name="Group 52"/>
              <p:cNvGrpSpPr/>
              <p:nvPr/>
            </p:nvGrpSpPr>
            <p:grpSpPr>
              <a:xfrm>
                <a:off x="4561316" y="2836022"/>
                <a:ext cx="108712" cy="72644"/>
                <a:chOff x="3929202" y="2317750"/>
                <a:chExt cx="108712" cy="72644"/>
              </a:xfrm>
              <a:grpFill/>
            </p:grpSpPr>
            <p:sp>
              <p:nvSpPr>
                <p:cNvPr id="66" name="Rectangle 65"/>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5" name="Rectangle 74"/>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4" name="Group 53"/>
              <p:cNvGrpSpPr/>
              <p:nvPr/>
            </p:nvGrpSpPr>
            <p:grpSpPr>
              <a:xfrm>
                <a:off x="4672311" y="2836022"/>
                <a:ext cx="108712" cy="72644"/>
                <a:chOff x="3929202" y="2317750"/>
                <a:chExt cx="108712" cy="72644"/>
              </a:xfrm>
              <a:grpFill/>
            </p:grpSpPr>
            <p:sp>
              <p:nvSpPr>
                <p:cNvPr id="60" name="Rectangle 59"/>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61" name="Rectangle 60"/>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57" name="Group 56"/>
              <p:cNvGrpSpPr/>
              <p:nvPr/>
            </p:nvGrpSpPr>
            <p:grpSpPr>
              <a:xfrm>
                <a:off x="4781023" y="2836022"/>
                <a:ext cx="108712" cy="72644"/>
                <a:chOff x="3929202" y="2317750"/>
                <a:chExt cx="108712" cy="72644"/>
              </a:xfrm>
              <a:grpFill/>
            </p:grpSpPr>
            <p:sp>
              <p:nvSpPr>
                <p:cNvPr id="58" name="Rectangle 57"/>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9" name="Rectangle 58"/>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85" name="Group 84"/>
          <p:cNvGrpSpPr/>
          <p:nvPr/>
        </p:nvGrpSpPr>
        <p:grpSpPr>
          <a:xfrm>
            <a:off x="9183695" y="955214"/>
            <a:ext cx="1105635" cy="657172"/>
            <a:chOff x="5814215" y="1502897"/>
            <a:chExt cx="829226" cy="492879"/>
          </a:xfrm>
        </p:grpSpPr>
        <p:sp>
          <p:nvSpPr>
            <p:cNvPr id="86" name="Folded Corner 85"/>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87" name="Group 86"/>
            <p:cNvGrpSpPr/>
            <p:nvPr/>
          </p:nvGrpSpPr>
          <p:grpSpPr>
            <a:xfrm>
              <a:off x="5887240" y="1513232"/>
              <a:ext cx="726381" cy="72644"/>
              <a:chOff x="4163354" y="2836022"/>
              <a:chExt cx="726381" cy="72644"/>
            </a:xfrm>
            <a:solidFill>
              <a:srgbClr val="FFFFFF"/>
            </a:solidFill>
          </p:grpSpPr>
          <p:sp>
            <p:nvSpPr>
              <p:cNvPr id="88" name="Rectangle 87"/>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89" name="Group 88"/>
              <p:cNvGrpSpPr/>
              <p:nvPr/>
            </p:nvGrpSpPr>
            <p:grpSpPr>
              <a:xfrm>
                <a:off x="4236379" y="2836022"/>
                <a:ext cx="108712" cy="72644"/>
                <a:chOff x="3929202" y="2317750"/>
                <a:chExt cx="108712" cy="72644"/>
              </a:xfrm>
              <a:grpFill/>
            </p:grpSpPr>
            <p:sp>
              <p:nvSpPr>
                <p:cNvPr id="105" name="Rectangle 10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6" name="Rectangle 10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0" name="Group 89"/>
              <p:cNvGrpSpPr/>
              <p:nvPr/>
            </p:nvGrpSpPr>
            <p:grpSpPr>
              <a:xfrm>
                <a:off x="4343892" y="2836022"/>
                <a:ext cx="108712" cy="72644"/>
                <a:chOff x="3929202" y="2317750"/>
                <a:chExt cx="108712" cy="72644"/>
              </a:xfrm>
              <a:grpFill/>
            </p:grpSpPr>
            <p:sp>
              <p:nvSpPr>
                <p:cNvPr id="103" name="Rectangle 10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4" name="Rectangle 10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1" name="Group 90"/>
              <p:cNvGrpSpPr/>
              <p:nvPr/>
            </p:nvGrpSpPr>
            <p:grpSpPr>
              <a:xfrm>
                <a:off x="4452604" y="2836022"/>
                <a:ext cx="108712" cy="72644"/>
                <a:chOff x="3929202" y="2317750"/>
                <a:chExt cx="108712" cy="72644"/>
              </a:xfrm>
              <a:grpFill/>
            </p:grpSpPr>
            <p:sp>
              <p:nvSpPr>
                <p:cNvPr id="101" name="Rectangle 10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2" name="Rectangle 10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2" name="Group 91"/>
              <p:cNvGrpSpPr/>
              <p:nvPr/>
            </p:nvGrpSpPr>
            <p:grpSpPr>
              <a:xfrm>
                <a:off x="4561316" y="2836022"/>
                <a:ext cx="108712" cy="72644"/>
                <a:chOff x="3929202" y="2317750"/>
                <a:chExt cx="108712" cy="72644"/>
              </a:xfrm>
              <a:grpFill/>
            </p:grpSpPr>
            <p:sp>
              <p:nvSpPr>
                <p:cNvPr id="99" name="Rectangle 9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0" name="Rectangle 9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3" name="Group 92"/>
              <p:cNvGrpSpPr/>
              <p:nvPr/>
            </p:nvGrpSpPr>
            <p:grpSpPr>
              <a:xfrm>
                <a:off x="4672311" y="2836022"/>
                <a:ext cx="108712" cy="72644"/>
                <a:chOff x="3929202" y="2317750"/>
                <a:chExt cx="108712" cy="72644"/>
              </a:xfrm>
              <a:grpFill/>
            </p:grpSpPr>
            <p:sp>
              <p:nvSpPr>
                <p:cNvPr id="97" name="Rectangle 9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8" name="Rectangle 9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94" name="Group 93"/>
              <p:cNvGrpSpPr/>
              <p:nvPr/>
            </p:nvGrpSpPr>
            <p:grpSpPr>
              <a:xfrm>
                <a:off x="4781023" y="2836022"/>
                <a:ext cx="108712" cy="72644"/>
                <a:chOff x="3929202" y="2317750"/>
                <a:chExt cx="108712" cy="72644"/>
              </a:xfrm>
              <a:grpFill/>
            </p:grpSpPr>
            <p:sp>
              <p:nvSpPr>
                <p:cNvPr id="95" name="Rectangle 9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6" name="Rectangle 9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107" name="Group 106"/>
          <p:cNvGrpSpPr/>
          <p:nvPr/>
        </p:nvGrpSpPr>
        <p:grpSpPr>
          <a:xfrm>
            <a:off x="10679131" y="284262"/>
            <a:ext cx="1105635" cy="657172"/>
            <a:chOff x="5814215" y="1502897"/>
            <a:chExt cx="829226" cy="492879"/>
          </a:xfrm>
        </p:grpSpPr>
        <p:sp>
          <p:nvSpPr>
            <p:cNvPr id="108" name="Folded Corner 107"/>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09" name="Group 108"/>
            <p:cNvGrpSpPr/>
            <p:nvPr/>
          </p:nvGrpSpPr>
          <p:grpSpPr>
            <a:xfrm>
              <a:off x="5887240" y="1513232"/>
              <a:ext cx="726381" cy="72644"/>
              <a:chOff x="4163354" y="2836022"/>
              <a:chExt cx="726381" cy="72644"/>
            </a:xfrm>
            <a:solidFill>
              <a:srgbClr val="FFFFFF"/>
            </a:solidFill>
          </p:grpSpPr>
          <p:sp>
            <p:nvSpPr>
              <p:cNvPr id="110" name="Rectangle 109"/>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11" name="Group 110"/>
              <p:cNvGrpSpPr/>
              <p:nvPr/>
            </p:nvGrpSpPr>
            <p:grpSpPr>
              <a:xfrm>
                <a:off x="4236379" y="2836022"/>
                <a:ext cx="108712" cy="72644"/>
                <a:chOff x="3929202" y="2317750"/>
                <a:chExt cx="108712" cy="72644"/>
              </a:xfrm>
              <a:grpFill/>
            </p:grpSpPr>
            <p:sp>
              <p:nvSpPr>
                <p:cNvPr id="127" name="Rectangle 12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8" name="Rectangle 12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2" name="Group 111"/>
              <p:cNvGrpSpPr/>
              <p:nvPr/>
            </p:nvGrpSpPr>
            <p:grpSpPr>
              <a:xfrm>
                <a:off x="4343892" y="2836022"/>
                <a:ext cx="108712" cy="72644"/>
                <a:chOff x="3929202" y="2317750"/>
                <a:chExt cx="108712" cy="72644"/>
              </a:xfrm>
              <a:grpFill/>
            </p:grpSpPr>
            <p:sp>
              <p:nvSpPr>
                <p:cNvPr id="125" name="Rectangle 12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6" name="Rectangle 12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3" name="Group 112"/>
              <p:cNvGrpSpPr/>
              <p:nvPr/>
            </p:nvGrpSpPr>
            <p:grpSpPr>
              <a:xfrm>
                <a:off x="4452604" y="2836022"/>
                <a:ext cx="108712" cy="72644"/>
                <a:chOff x="3929202" y="2317750"/>
                <a:chExt cx="108712" cy="72644"/>
              </a:xfrm>
              <a:grpFill/>
            </p:grpSpPr>
            <p:sp>
              <p:nvSpPr>
                <p:cNvPr id="123" name="Rectangle 12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4" name="Rectangle 12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4" name="Group 113"/>
              <p:cNvGrpSpPr/>
              <p:nvPr/>
            </p:nvGrpSpPr>
            <p:grpSpPr>
              <a:xfrm>
                <a:off x="4561316" y="2836022"/>
                <a:ext cx="108712" cy="72644"/>
                <a:chOff x="3929202" y="2317750"/>
                <a:chExt cx="108712" cy="72644"/>
              </a:xfrm>
              <a:grpFill/>
            </p:grpSpPr>
            <p:sp>
              <p:nvSpPr>
                <p:cNvPr id="121" name="Rectangle 12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2" name="Rectangle 12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5" name="Group 114"/>
              <p:cNvGrpSpPr/>
              <p:nvPr/>
            </p:nvGrpSpPr>
            <p:grpSpPr>
              <a:xfrm>
                <a:off x="4672311" y="2836022"/>
                <a:ext cx="108712" cy="72644"/>
                <a:chOff x="3929202" y="2317750"/>
                <a:chExt cx="108712" cy="72644"/>
              </a:xfrm>
              <a:grpFill/>
            </p:grpSpPr>
            <p:sp>
              <p:nvSpPr>
                <p:cNvPr id="119" name="Rectangle 11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20" name="Rectangle 11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16" name="Group 115"/>
              <p:cNvGrpSpPr/>
              <p:nvPr/>
            </p:nvGrpSpPr>
            <p:grpSpPr>
              <a:xfrm>
                <a:off x="4781023" y="2836022"/>
                <a:ext cx="108712" cy="72644"/>
                <a:chOff x="3929202" y="2317750"/>
                <a:chExt cx="108712" cy="72644"/>
              </a:xfrm>
              <a:grpFill/>
            </p:grpSpPr>
            <p:sp>
              <p:nvSpPr>
                <p:cNvPr id="117" name="Rectangle 11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18" name="Rectangle 11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grpSp>
        <p:nvGrpSpPr>
          <p:cNvPr id="129" name="Group 128"/>
          <p:cNvGrpSpPr/>
          <p:nvPr/>
        </p:nvGrpSpPr>
        <p:grpSpPr>
          <a:xfrm>
            <a:off x="11036252" y="1270021"/>
            <a:ext cx="1105635" cy="657172"/>
            <a:chOff x="5814215" y="1502897"/>
            <a:chExt cx="829226" cy="492879"/>
          </a:xfrm>
        </p:grpSpPr>
        <p:sp>
          <p:nvSpPr>
            <p:cNvPr id="130" name="Folded Corner 129"/>
            <p:cNvSpPr/>
            <p:nvPr/>
          </p:nvSpPr>
          <p:spPr>
            <a:xfrm>
              <a:off x="5814215" y="1502897"/>
              <a:ext cx="829226" cy="492879"/>
            </a:xfrm>
            <a:prstGeom prst="foldedCorner">
              <a:avLst>
                <a:gd name="adj" fmla="val 50000"/>
              </a:avLst>
            </a:prstGeom>
            <a:solidFill>
              <a:srgbClr val="FF660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dirty="0"/>
            </a:p>
            <a:p>
              <a:pPr algn="ctr"/>
              <a:endParaRPr lang="en-US" sz="1333" dirty="0"/>
            </a:p>
            <a:p>
              <a:pPr algn="ctr"/>
              <a:endParaRPr lang="en-US" sz="1333" dirty="0"/>
            </a:p>
            <a:p>
              <a:pPr algn="ctr"/>
              <a:r>
                <a:rPr lang="en-US" sz="1333" dirty="0"/>
                <a:t>Ledger</a:t>
              </a:r>
            </a:p>
          </p:txBody>
        </p:sp>
        <p:grpSp>
          <p:nvGrpSpPr>
            <p:cNvPr id="131" name="Group 130"/>
            <p:cNvGrpSpPr/>
            <p:nvPr/>
          </p:nvGrpSpPr>
          <p:grpSpPr>
            <a:xfrm>
              <a:off x="5887240" y="1513232"/>
              <a:ext cx="726381" cy="72644"/>
              <a:chOff x="4163354" y="2836022"/>
              <a:chExt cx="726381" cy="72644"/>
            </a:xfrm>
            <a:solidFill>
              <a:srgbClr val="FFFFFF"/>
            </a:solidFill>
          </p:grpSpPr>
          <p:sp>
            <p:nvSpPr>
              <p:cNvPr id="132" name="Rectangle 131"/>
              <p:cNvSpPr>
                <a:spLocks noChangeAspect="1"/>
              </p:cNvSpPr>
              <p:nvPr/>
            </p:nvSpPr>
            <p:spPr>
              <a:xfrm>
                <a:off x="4163354" y="2836022"/>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nvGrpSpPr>
              <p:cNvPr id="133" name="Group 132"/>
              <p:cNvGrpSpPr/>
              <p:nvPr/>
            </p:nvGrpSpPr>
            <p:grpSpPr>
              <a:xfrm>
                <a:off x="4236379" y="2836022"/>
                <a:ext cx="108712" cy="72644"/>
                <a:chOff x="3929202" y="2317750"/>
                <a:chExt cx="108712" cy="72644"/>
              </a:xfrm>
              <a:grpFill/>
            </p:grpSpPr>
            <p:sp>
              <p:nvSpPr>
                <p:cNvPr id="149" name="Rectangle 14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50" name="Rectangle 14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4" name="Group 133"/>
              <p:cNvGrpSpPr/>
              <p:nvPr/>
            </p:nvGrpSpPr>
            <p:grpSpPr>
              <a:xfrm>
                <a:off x="4343892" y="2836022"/>
                <a:ext cx="108712" cy="72644"/>
                <a:chOff x="3929202" y="2317750"/>
                <a:chExt cx="108712" cy="72644"/>
              </a:xfrm>
              <a:grpFill/>
            </p:grpSpPr>
            <p:sp>
              <p:nvSpPr>
                <p:cNvPr id="147" name="Rectangle 146"/>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8" name="Rectangle 147"/>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5" name="Group 134"/>
              <p:cNvGrpSpPr/>
              <p:nvPr/>
            </p:nvGrpSpPr>
            <p:grpSpPr>
              <a:xfrm>
                <a:off x="4452604" y="2836022"/>
                <a:ext cx="108712" cy="72644"/>
                <a:chOff x="3929202" y="2317750"/>
                <a:chExt cx="108712" cy="72644"/>
              </a:xfrm>
              <a:grpFill/>
            </p:grpSpPr>
            <p:sp>
              <p:nvSpPr>
                <p:cNvPr id="145" name="Rectangle 144"/>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6" name="Rectangle 145"/>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6" name="Group 135"/>
              <p:cNvGrpSpPr/>
              <p:nvPr/>
            </p:nvGrpSpPr>
            <p:grpSpPr>
              <a:xfrm>
                <a:off x="4561316" y="2836022"/>
                <a:ext cx="108712" cy="72644"/>
                <a:chOff x="3929202" y="2317750"/>
                <a:chExt cx="108712" cy="72644"/>
              </a:xfrm>
              <a:grpFill/>
            </p:grpSpPr>
            <p:sp>
              <p:nvSpPr>
                <p:cNvPr id="143" name="Rectangle 142"/>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4" name="Rectangle 143"/>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7" name="Group 136"/>
              <p:cNvGrpSpPr/>
              <p:nvPr/>
            </p:nvGrpSpPr>
            <p:grpSpPr>
              <a:xfrm>
                <a:off x="4672311" y="2836022"/>
                <a:ext cx="108712" cy="72644"/>
                <a:chOff x="3929202" y="2317750"/>
                <a:chExt cx="108712" cy="72644"/>
              </a:xfrm>
              <a:grpFill/>
            </p:grpSpPr>
            <p:sp>
              <p:nvSpPr>
                <p:cNvPr id="141" name="Rectangle 140"/>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2" name="Rectangle 141"/>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nvGrpSpPr>
              <p:cNvPr id="138" name="Group 137"/>
              <p:cNvGrpSpPr/>
              <p:nvPr/>
            </p:nvGrpSpPr>
            <p:grpSpPr>
              <a:xfrm>
                <a:off x="4781023" y="2836022"/>
                <a:ext cx="108712" cy="72644"/>
                <a:chOff x="3929202" y="2317750"/>
                <a:chExt cx="108712" cy="72644"/>
              </a:xfrm>
              <a:grpFill/>
            </p:grpSpPr>
            <p:sp>
              <p:nvSpPr>
                <p:cNvPr id="139" name="Rectangle 138"/>
                <p:cNvSpPr/>
                <p:nvPr/>
              </p:nvSpPr>
              <p:spPr>
                <a:xfrm>
                  <a:off x="3929202" y="2333625"/>
                  <a:ext cx="36068" cy="36576"/>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40" name="Rectangle 139"/>
                <p:cNvSpPr>
                  <a:spLocks noChangeAspect="1"/>
                </p:cNvSpPr>
                <p:nvPr/>
              </p:nvSpPr>
              <p:spPr>
                <a:xfrm>
                  <a:off x="3965270" y="2317750"/>
                  <a:ext cx="72644" cy="72644"/>
                </a:xfrm>
                <a:prstGeom prst="rect">
                  <a:avLst/>
                </a:prstGeom>
                <a:grpFill/>
                <a:ln w="12700" cmpd="sng">
                  <a:solidFill>
                    <a:srgbClr val="4178B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grpSp>
      </p:grpSp>
      <p:sp>
        <p:nvSpPr>
          <p:cNvPr id="7" name="Folded Corner 6"/>
          <p:cNvSpPr/>
          <p:nvPr/>
        </p:nvSpPr>
        <p:spPr>
          <a:xfrm>
            <a:off x="4734261" y="980093"/>
            <a:ext cx="691132" cy="937075"/>
          </a:xfrm>
          <a:prstGeom prst="foldedCorner">
            <a:avLst/>
          </a:prstGeom>
          <a:solidFill>
            <a:srgbClr val="FF903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Smart Contracts</a:t>
            </a:r>
          </a:p>
        </p:txBody>
      </p:sp>
      <p:sp>
        <p:nvSpPr>
          <p:cNvPr id="152" name="Folded Corner 151"/>
          <p:cNvSpPr/>
          <p:nvPr/>
        </p:nvSpPr>
        <p:spPr>
          <a:xfrm>
            <a:off x="4868346" y="1093903"/>
            <a:ext cx="691132" cy="937075"/>
          </a:xfrm>
          <a:prstGeom prst="foldedCorner">
            <a:avLst/>
          </a:prstGeom>
          <a:solidFill>
            <a:srgbClr val="FF903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dirty="0"/>
              <a:t>Smart Contracts</a:t>
            </a:r>
          </a:p>
        </p:txBody>
      </p:sp>
      <p:cxnSp>
        <p:nvCxnSpPr>
          <p:cNvPr id="9" name="Straight Connector 8"/>
          <p:cNvCxnSpPr>
            <a:stCxn id="152" idx="3"/>
            <a:endCxn id="151" idx="0"/>
          </p:cNvCxnSpPr>
          <p:nvPr/>
        </p:nvCxnSpPr>
        <p:spPr>
          <a:xfrm>
            <a:off x="5559477" y="1562441"/>
            <a:ext cx="3818752" cy="513121"/>
          </a:xfrm>
          <a:prstGeom prst="line">
            <a:avLst/>
          </a:prstGeom>
          <a:ln w="57150" cmpd="sng">
            <a:solidFill>
              <a:srgbClr val="FF9036">
                <a:alpha val="54000"/>
              </a:srgbClr>
            </a:solidFill>
          </a:ln>
        </p:spPr>
        <p:style>
          <a:lnRef idx="2">
            <a:schemeClr val="accent1"/>
          </a:lnRef>
          <a:fillRef idx="0">
            <a:schemeClr val="accent1"/>
          </a:fillRef>
          <a:effectRef idx="1">
            <a:schemeClr val="accent1"/>
          </a:effectRef>
          <a:fontRef idx="minor">
            <a:schemeClr val="tx1"/>
          </a:fontRef>
        </p:style>
      </p:cxnSp>
      <p:sp>
        <p:nvSpPr>
          <p:cNvPr id="153" name="TextBox 152"/>
          <p:cNvSpPr txBox="1"/>
          <p:nvPr/>
        </p:nvSpPr>
        <p:spPr>
          <a:xfrm>
            <a:off x="249563" y="5624165"/>
            <a:ext cx="11868100" cy="666977"/>
          </a:xfrm>
          <a:prstGeom prst="rect">
            <a:avLst/>
          </a:prstGeom>
          <a:noFill/>
        </p:spPr>
        <p:txBody>
          <a:bodyPr wrap="square" rtlCol="0">
            <a:spAutoFit/>
          </a:bodyPr>
          <a:lstStyle/>
          <a:p>
            <a:r>
              <a:rPr lang="en-US" sz="1867" b="1" dirty="0">
                <a:solidFill>
                  <a:srgbClr val="717171"/>
                </a:solidFill>
              </a:rPr>
              <a:t>Blockchain and Smart Contracts orchestrate the sharing of the Mortgage process among all parties, including the control of access rights (read, save, sign, revoke) to shared documents</a:t>
            </a:r>
          </a:p>
        </p:txBody>
      </p:sp>
    </p:spTree>
    <p:extLst>
      <p:ext uri="{BB962C8B-B14F-4D97-AF65-F5344CB8AC3E}">
        <p14:creationId xmlns:p14="http://schemas.microsoft.com/office/powerpoint/2010/main" val="1784044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196239" y="4592651"/>
            <a:ext cx="2090212" cy="78386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600" kern="0" dirty="0" err="1">
                <a:solidFill>
                  <a:sysClr val="windowText" lastClr="000000"/>
                </a:solidFill>
              </a:rPr>
              <a:t>Multual</a:t>
            </a:r>
            <a:r>
              <a:rPr lang="en-US" sz="1600" kern="0" dirty="0">
                <a:solidFill>
                  <a:sysClr val="windowText" lastClr="000000"/>
                </a:solidFill>
              </a:rPr>
              <a:t> Chain</a:t>
            </a:r>
          </a:p>
        </p:txBody>
      </p:sp>
      <p:sp>
        <p:nvSpPr>
          <p:cNvPr id="49" name="TextBox 48"/>
          <p:cNvSpPr txBox="1"/>
          <p:nvPr/>
        </p:nvSpPr>
        <p:spPr>
          <a:xfrm>
            <a:off x="8827031" y="4723451"/>
            <a:ext cx="1005403" cy="477054"/>
          </a:xfrm>
          <a:prstGeom prst="rect">
            <a:avLst/>
          </a:prstGeom>
          <a:noFill/>
        </p:spPr>
        <p:txBody>
          <a:bodyPr wrap="none" rtlCol="0">
            <a:spAutoFit/>
          </a:bodyPr>
          <a:lstStyle/>
          <a:p>
            <a:pPr algn="ctr" defTabSz="457189"/>
            <a:r>
              <a:rPr lang="zh-CN" altLang="en-US" sz="1600" kern="0" dirty="0">
                <a:solidFill>
                  <a:sysClr val="windowText" lastClr="000000"/>
                </a:solidFill>
              </a:rPr>
              <a:t>金融平台</a:t>
            </a:r>
            <a:endParaRPr lang="en-US" altLang="zh-CN" sz="1600" kern="0" dirty="0">
              <a:solidFill>
                <a:sysClr val="windowText" lastClr="000000"/>
              </a:solidFill>
            </a:endParaRPr>
          </a:p>
          <a:p>
            <a:pPr algn="ctr" defTabSz="457189"/>
            <a:endParaRPr lang="en-US" sz="900" kern="0" dirty="0">
              <a:solidFill>
                <a:sysClr val="windowText" lastClr="000000"/>
              </a:solidFill>
            </a:endParaRPr>
          </a:p>
        </p:txBody>
      </p:sp>
      <p:sp>
        <p:nvSpPr>
          <p:cNvPr id="50" name="Donut 49"/>
          <p:cNvSpPr/>
          <p:nvPr/>
        </p:nvSpPr>
        <p:spPr>
          <a:xfrm>
            <a:off x="7164424" y="2939027"/>
            <a:ext cx="4558193" cy="3862048"/>
          </a:xfrm>
          <a:prstGeom prst="donut">
            <a:avLst>
              <a:gd name="adj" fmla="val 3343"/>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189"/>
            <a:endParaRPr lang="en-US" sz="3600" kern="0">
              <a:solidFill>
                <a:schemeClr val="tx1"/>
              </a:solidFill>
            </a:endParaRPr>
          </a:p>
        </p:txBody>
      </p:sp>
      <p:sp>
        <p:nvSpPr>
          <p:cNvPr id="57" name="Rectangle 56"/>
          <p:cNvSpPr/>
          <p:nvPr/>
        </p:nvSpPr>
        <p:spPr>
          <a:xfrm rot="5059710">
            <a:off x="10577220" y="4310888"/>
            <a:ext cx="1050520" cy="338554"/>
          </a:xfrm>
          <a:prstGeom prst="rect">
            <a:avLst/>
          </a:prstGeom>
        </p:spPr>
        <p:txBody>
          <a:bodyPr wrap="square">
            <a:spAutoFit/>
          </a:bodyPr>
          <a:lstStyle/>
          <a:p>
            <a:pPr algn="ctr" defTabSz="457189"/>
            <a:r>
              <a:rPr lang="mr-IN" altLang="zh-CN" sz="1600" kern="0" dirty="0">
                <a:solidFill>
                  <a:sysClr val="windowText" lastClr="000000"/>
                </a:solidFill>
                <a:latin typeface="+mn-ea"/>
              </a:rPr>
              <a:t>…</a:t>
            </a:r>
            <a:endParaRPr lang="zh-CN" altLang="en-US" sz="1600" kern="0" dirty="0">
              <a:solidFill>
                <a:sysClr val="windowText" lastClr="000000"/>
              </a:solidFill>
              <a:latin typeface="+mn-ea"/>
            </a:endParaRPr>
          </a:p>
        </p:txBody>
      </p:sp>
      <p:sp>
        <p:nvSpPr>
          <p:cNvPr id="64" name="Oval 63"/>
          <p:cNvSpPr/>
          <p:nvPr/>
        </p:nvSpPr>
        <p:spPr>
          <a:xfrm>
            <a:off x="7433772" y="5743209"/>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5" name="TextBox 64"/>
          <p:cNvSpPr txBox="1"/>
          <p:nvPr/>
        </p:nvSpPr>
        <p:spPr>
          <a:xfrm>
            <a:off x="7433771" y="5903119"/>
            <a:ext cx="492443" cy="276999"/>
          </a:xfrm>
          <a:prstGeom prst="rect">
            <a:avLst/>
          </a:prstGeom>
          <a:noFill/>
        </p:spPr>
        <p:txBody>
          <a:bodyPr wrap="none" rtlCol="0">
            <a:spAutoFit/>
          </a:bodyPr>
          <a:lstStyle/>
          <a:p>
            <a:pPr defTabSz="457189"/>
            <a:r>
              <a:rPr lang="zh-CN" altLang="en-US" sz="1200" kern="0" dirty="0">
                <a:solidFill>
                  <a:sysClr val="windowText" lastClr="000000"/>
                </a:solidFill>
              </a:rPr>
              <a:t>注册</a:t>
            </a:r>
            <a:endParaRPr lang="en-US" sz="1200" kern="0" dirty="0">
              <a:solidFill>
                <a:sysClr val="windowText" lastClr="000000"/>
              </a:solidFill>
            </a:endParaRPr>
          </a:p>
        </p:txBody>
      </p:sp>
      <p:sp>
        <p:nvSpPr>
          <p:cNvPr id="66" name="Oval 65"/>
          <p:cNvSpPr/>
          <p:nvPr/>
        </p:nvSpPr>
        <p:spPr>
          <a:xfrm>
            <a:off x="7371616" y="324734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7" name="TextBox 66"/>
          <p:cNvSpPr txBox="1"/>
          <p:nvPr/>
        </p:nvSpPr>
        <p:spPr>
          <a:xfrm>
            <a:off x="7371614" y="3407258"/>
            <a:ext cx="492443" cy="276999"/>
          </a:xfrm>
          <a:prstGeom prst="rect">
            <a:avLst/>
          </a:prstGeom>
          <a:noFill/>
        </p:spPr>
        <p:txBody>
          <a:bodyPr wrap="none" rtlCol="0">
            <a:spAutoFit/>
          </a:bodyPr>
          <a:lstStyle/>
          <a:p>
            <a:pPr defTabSz="457189"/>
            <a:r>
              <a:rPr lang="zh-CN" altLang="en-US" sz="1200" kern="0" dirty="0">
                <a:solidFill>
                  <a:sysClr val="windowText" lastClr="000000"/>
                </a:solidFill>
              </a:rPr>
              <a:t>监管</a:t>
            </a:r>
            <a:endParaRPr lang="en-US" sz="1200" kern="0" dirty="0">
              <a:solidFill>
                <a:sysClr val="windowText" lastClr="000000"/>
              </a:solidFill>
            </a:endParaRPr>
          </a:p>
        </p:txBody>
      </p:sp>
      <p:sp>
        <p:nvSpPr>
          <p:cNvPr id="68" name="Oval 67"/>
          <p:cNvSpPr/>
          <p:nvPr/>
        </p:nvSpPr>
        <p:spPr>
          <a:xfrm>
            <a:off x="9129974" y="620110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9" name="TextBox 68"/>
          <p:cNvSpPr txBox="1"/>
          <p:nvPr/>
        </p:nvSpPr>
        <p:spPr>
          <a:xfrm>
            <a:off x="9129974" y="6361015"/>
            <a:ext cx="492443" cy="276999"/>
          </a:xfrm>
          <a:prstGeom prst="rect">
            <a:avLst/>
          </a:prstGeom>
          <a:noFill/>
        </p:spPr>
        <p:txBody>
          <a:bodyPr wrap="none" rtlCol="0">
            <a:spAutoFit/>
          </a:bodyPr>
          <a:lstStyle/>
          <a:p>
            <a:pPr defTabSz="457189"/>
            <a:r>
              <a:rPr lang="zh-CN" altLang="en-US" sz="1200" kern="0" dirty="0">
                <a:solidFill>
                  <a:sysClr val="windowText" lastClr="000000"/>
                </a:solidFill>
              </a:rPr>
              <a:t>风控</a:t>
            </a:r>
            <a:endParaRPr lang="en-US" sz="1200" kern="0" dirty="0">
              <a:solidFill>
                <a:sysClr val="windowText" lastClr="000000"/>
              </a:solidFill>
            </a:endParaRPr>
          </a:p>
        </p:txBody>
      </p:sp>
      <p:sp>
        <p:nvSpPr>
          <p:cNvPr id="70" name="Oval 69"/>
          <p:cNvSpPr/>
          <p:nvPr/>
        </p:nvSpPr>
        <p:spPr>
          <a:xfrm>
            <a:off x="11253232" y="461386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71" name="TextBox 70"/>
          <p:cNvSpPr txBox="1"/>
          <p:nvPr/>
        </p:nvSpPr>
        <p:spPr>
          <a:xfrm>
            <a:off x="11268827" y="4835154"/>
            <a:ext cx="492443" cy="276999"/>
          </a:xfrm>
          <a:prstGeom prst="rect">
            <a:avLst/>
          </a:prstGeom>
          <a:noFill/>
        </p:spPr>
        <p:txBody>
          <a:bodyPr wrap="none" rtlCol="0">
            <a:spAutoFit/>
          </a:bodyPr>
          <a:lstStyle/>
          <a:p>
            <a:pPr defTabSz="457189"/>
            <a:r>
              <a:rPr lang="zh-CN" altLang="en-US" sz="1200" kern="0" dirty="0">
                <a:solidFill>
                  <a:sysClr val="windowText" lastClr="000000"/>
                </a:solidFill>
              </a:rPr>
              <a:t>定价</a:t>
            </a:r>
            <a:endParaRPr lang="en-US" sz="1200" kern="0" dirty="0">
              <a:solidFill>
                <a:sysClr val="windowText" lastClr="000000"/>
              </a:solidFill>
            </a:endParaRPr>
          </a:p>
        </p:txBody>
      </p:sp>
      <p:sp>
        <p:nvSpPr>
          <p:cNvPr id="72" name="Oval 71"/>
          <p:cNvSpPr/>
          <p:nvPr/>
        </p:nvSpPr>
        <p:spPr>
          <a:xfrm>
            <a:off x="10330057" y="3108047"/>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73" name="TextBox 72"/>
          <p:cNvSpPr txBox="1"/>
          <p:nvPr/>
        </p:nvSpPr>
        <p:spPr>
          <a:xfrm>
            <a:off x="10330057" y="3267959"/>
            <a:ext cx="492443" cy="276999"/>
          </a:xfrm>
          <a:prstGeom prst="rect">
            <a:avLst/>
          </a:prstGeom>
          <a:noFill/>
        </p:spPr>
        <p:txBody>
          <a:bodyPr wrap="none" rtlCol="0">
            <a:spAutoFit/>
          </a:bodyPr>
          <a:lstStyle/>
          <a:p>
            <a:pPr defTabSz="457189"/>
            <a:r>
              <a:rPr lang="zh-CN" altLang="en-US" sz="1200" kern="0" dirty="0">
                <a:solidFill>
                  <a:sysClr val="windowText" lastClr="000000"/>
                </a:solidFill>
              </a:rPr>
              <a:t>分析</a:t>
            </a:r>
            <a:endParaRPr lang="en-US" sz="1200" kern="0" dirty="0">
              <a:solidFill>
                <a:sysClr val="windowText" lastClr="000000"/>
              </a:solidFill>
            </a:endParaRPr>
          </a:p>
        </p:txBody>
      </p:sp>
      <p:sp>
        <p:nvSpPr>
          <p:cNvPr id="74" name="Oval 73"/>
          <p:cNvSpPr/>
          <p:nvPr/>
        </p:nvSpPr>
        <p:spPr>
          <a:xfrm>
            <a:off x="10522034" y="5769695"/>
            <a:ext cx="938769" cy="89423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defTabSz="457189"/>
            <a:endParaRPr lang="en-US" sz="3600" kern="0">
              <a:solidFill>
                <a:sysClr val="windowText" lastClr="000000"/>
              </a:solidFill>
            </a:endParaRPr>
          </a:p>
        </p:txBody>
      </p:sp>
      <p:sp>
        <p:nvSpPr>
          <p:cNvPr id="75" name="TextBox 74"/>
          <p:cNvSpPr txBox="1"/>
          <p:nvPr/>
        </p:nvSpPr>
        <p:spPr>
          <a:xfrm>
            <a:off x="10522034" y="5929607"/>
            <a:ext cx="492443" cy="276999"/>
          </a:xfrm>
          <a:prstGeom prst="rect">
            <a:avLst/>
          </a:prstGeom>
          <a:noFill/>
        </p:spPr>
        <p:txBody>
          <a:bodyPr wrap="none" rtlCol="0">
            <a:spAutoFit/>
          </a:bodyPr>
          <a:lstStyle/>
          <a:p>
            <a:pPr defTabSz="457189"/>
            <a:r>
              <a:rPr lang="zh-CN" altLang="en-US" sz="1200" kern="0" dirty="0">
                <a:solidFill>
                  <a:sysClr val="windowText" lastClr="000000"/>
                </a:solidFill>
              </a:rPr>
              <a:t>事故</a:t>
            </a:r>
            <a:endParaRPr lang="en-US" sz="1200" kern="0" dirty="0">
              <a:solidFill>
                <a:sysClr val="windowText" lastClr="000000"/>
              </a:solidFill>
            </a:endParaRPr>
          </a:p>
        </p:txBody>
      </p:sp>
      <p:sp>
        <p:nvSpPr>
          <p:cNvPr id="92" name="TextBox 91"/>
          <p:cNvSpPr txBox="1"/>
          <p:nvPr/>
        </p:nvSpPr>
        <p:spPr>
          <a:xfrm>
            <a:off x="-71960" y="557377"/>
            <a:ext cx="5150448" cy="748795"/>
          </a:xfrm>
          <a:prstGeom prst="rect">
            <a:avLst/>
          </a:prstGeom>
          <a:noFill/>
        </p:spPr>
        <p:txBody>
          <a:bodyPr wrap="square" rtlCol="0">
            <a:spAutoFit/>
          </a:bodyPr>
          <a:lstStyle/>
          <a:p>
            <a:pPr algn="ctr" defTabSz="457189"/>
            <a:r>
              <a:rPr lang="en-US" altLang="zh-CN" sz="2133" b="1" kern="0" dirty="0" err="1">
                <a:solidFill>
                  <a:sysClr val="windowText" lastClr="000000"/>
                </a:solidFill>
              </a:rPr>
              <a:t>Multual</a:t>
            </a:r>
            <a:r>
              <a:rPr lang="en-US" altLang="zh-CN" sz="2133" b="1" kern="0" dirty="0">
                <a:solidFill>
                  <a:sysClr val="windowText" lastClr="000000"/>
                </a:solidFill>
              </a:rPr>
              <a:t> Insurance </a:t>
            </a:r>
            <a:r>
              <a:rPr lang="zh-CN" altLang="en-US" sz="2133" b="1" kern="0" dirty="0">
                <a:solidFill>
                  <a:sysClr val="windowText" lastClr="000000"/>
                </a:solidFill>
              </a:rPr>
              <a:t>区块链</a:t>
            </a:r>
            <a:endParaRPr lang="en-US" altLang="zh-CN" sz="2133" b="1" kern="0" dirty="0">
              <a:solidFill>
                <a:sysClr val="windowText" lastClr="000000"/>
              </a:solidFill>
            </a:endParaRPr>
          </a:p>
          <a:p>
            <a:pPr algn="ctr" defTabSz="457189"/>
            <a:r>
              <a:rPr lang="zh-CN" altLang="en-US" sz="2133" b="1" kern="0" dirty="0">
                <a:solidFill>
                  <a:sysClr val="windowText" lastClr="000000"/>
                </a:solidFill>
              </a:rPr>
              <a:t>金融平台整合</a:t>
            </a:r>
            <a:endParaRPr lang="en-US" sz="2133" b="1" kern="0" dirty="0">
              <a:solidFill>
                <a:sysClr val="windowText" lastClr="000000"/>
              </a:solidFill>
            </a:endParaRPr>
          </a:p>
        </p:txBody>
      </p:sp>
      <p:sp>
        <p:nvSpPr>
          <p:cNvPr id="60" name="Rounded Rectangle 59"/>
          <p:cNvSpPr/>
          <p:nvPr/>
        </p:nvSpPr>
        <p:spPr>
          <a:xfrm>
            <a:off x="7187405" y="1442517"/>
            <a:ext cx="5004595" cy="894041"/>
          </a:xfrm>
          <a:prstGeom prst="roundRect">
            <a:avLst>
              <a:gd name="adj" fmla="val 8921"/>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189"/>
            <a:endParaRPr lang="en-US" sz="3600" kern="0">
              <a:solidFill>
                <a:sysClr val="windowText" lastClr="000000"/>
              </a:solidFill>
            </a:endParaRPr>
          </a:p>
        </p:txBody>
      </p:sp>
      <p:sp>
        <p:nvSpPr>
          <p:cNvPr id="62" name="TextBox 61"/>
          <p:cNvSpPr txBox="1"/>
          <p:nvPr/>
        </p:nvSpPr>
        <p:spPr>
          <a:xfrm>
            <a:off x="7626744" y="1627792"/>
            <a:ext cx="4333608" cy="338554"/>
          </a:xfrm>
          <a:prstGeom prst="rect">
            <a:avLst/>
          </a:prstGeom>
          <a:noFill/>
        </p:spPr>
        <p:txBody>
          <a:bodyPr wrap="square" rtlCol="0">
            <a:spAutoFit/>
          </a:bodyPr>
          <a:lstStyle/>
          <a:p>
            <a:pPr algn="ctr" defTabSz="457189"/>
            <a:r>
              <a:rPr lang="zh-CN" altLang="en-US" sz="1600" kern="0" dirty="0">
                <a:solidFill>
                  <a:sysClr val="windowText" lastClr="000000"/>
                </a:solidFill>
              </a:rPr>
              <a:t>金融</a:t>
            </a:r>
            <a:r>
              <a:rPr lang="zh-CN" altLang="en-US" sz="1600" dirty="0"/>
              <a:t>管理</a:t>
            </a:r>
            <a:r>
              <a:rPr lang="zh-CN" altLang="en-US" sz="1600" kern="0" dirty="0">
                <a:solidFill>
                  <a:schemeClr val="tx1">
                    <a:lumMod val="50000"/>
                  </a:schemeClr>
                </a:solidFill>
                <a:latin typeface="微软雅黑" panose="020B0503020204020204" pitchFamily="34" charset="-122"/>
                <a:cs typeface="Aparajita" panose="020B0604020202020204" pitchFamily="34" charset="0"/>
              </a:rPr>
              <a:t>交易中心</a:t>
            </a:r>
            <a:endParaRPr lang="en-US" altLang="zh-CN" sz="1600" kern="0" dirty="0">
              <a:solidFill>
                <a:schemeClr val="tx1">
                  <a:lumMod val="50000"/>
                </a:schemeClr>
              </a:solidFill>
            </a:endParaRPr>
          </a:p>
        </p:txBody>
      </p:sp>
      <p:sp>
        <p:nvSpPr>
          <p:cNvPr id="63" name="Rounded Rectangle 62"/>
          <p:cNvSpPr/>
          <p:nvPr/>
        </p:nvSpPr>
        <p:spPr>
          <a:xfrm>
            <a:off x="8602105" y="1"/>
            <a:ext cx="1919928" cy="50906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zh-CN" altLang="en-US" sz="1400" kern="0" dirty="0">
                <a:solidFill>
                  <a:sysClr val="windowText" lastClr="000000"/>
                </a:solidFill>
              </a:rPr>
              <a:t>系统用户</a:t>
            </a:r>
            <a:endParaRPr lang="en-US" sz="1400" kern="0" dirty="0">
              <a:solidFill>
                <a:sysClr val="windowText" lastClr="000000"/>
              </a:solidFill>
            </a:endParaRPr>
          </a:p>
        </p:txBody>
      </p:sp>
      <p:sp>
        <p:nvSpPr>
          <p:cNvPr id="93" name="Up-Down Arrow 92"/>
          <p:cNvSpPr/>
          <p:nvPr/>
        </p:nvSpPr>
        <p:spPr>
          <a:xfrm>
            <a:off x="9345632" y="549294"/>
            <a:ext cx="507453" cy="93294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3600" kern="0">
              <a:solidFill>
                <a:sysClr val="windowText" lastClr="000000"/>
              </a:solidFill>
            </a:endParaRPr>
          </a:p>
        </p:txBody>
      </p:sp>
      <p:cxnSp>
        <p:nvCxnSpPr>
          <p:cNvPr id="3" name="Elbow Connector 2"/>
          <p:cNvCxnSpPr>
            <a:endCxn id="60" idx="1"/>
          </p:cNvCxnSpPr>
          <p:nvPr/>
        </p:nvCxnSpPr>
        <p:spPr>
          <a:xfrm rot="5400000" flipH="1" flipV="1">
            <a:off x="5464102" y="2761097"/>
            <a:ext cx="2594863" cy="8517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8" name="Rounded Rectangle 307"/>
          <p:cNvSpPr/>
          <p:nvPr/>
        </p:nvSpPr>
        <p:spPr>
          <a:xfrm>
            <a:off x="7006714" y="10027"/>
            <a:ext cx="1392433" cy="57783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400" kern="0" dirty="0">
                <a:solidFill>
                  <a:sysClr val="windowText" lastClr="000000"/>
                </a:solidFill>
              </a:rPr>
              <a:t>Investor</a:t>
            </a:r>
          </a:p>
        </p:txBody>
      </p:sp>
      <p:sp>
        <p:nvSpPr>
          <p:cNvPr id="309" name="Rounded Rectangle 308"/>
          <p:cNvSpPr/>
          <p:nvPr/>
        </p:nvSpPr>
        <p:spPr>
          <a:xfrm>
            <a:off x="10724991" y="1"/>
            <a:ext cx="1423381" cy="50906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189"/>
            <a:r>
              <a:rPr lang="en-US" sz="1400" kern="0" dirty="0">
                <a:solidFill>
                  <a:sysClr val="windowText" lastClr="000000"/>
                </a:solidFill>
              </a:rPr>
              <a:t>Borrower</a:t>
            </a:r>
          </a:p>
        </p:txBody>
      </p:sp>
      <p:grpSp>
        <p:nvGrpSpPr>
          <p:cNvPr id="140" name="Group 139"/>
          <p:cNvGrpSpPr/>
          <p:nvPr/>
        </p:nvGrpSpPr>
        <p:grpSpPr>
          <a:xfrm>
            <a:off x="4432420" y="4072092"/>
            <a:ext cx="507529" cy="430920"/>
            <a:chOff x="19781438" y="2802474"/>
            <a:chExt cx="1167629" cy="1081856"/>
          </a:xfrm>
        </p:grpSpPr>
        <p:sp>
          <p:nvSpPr>
            <p:cNvPr id="141" name="Freeform 116"/>
            <p:cNvSpPr>
              <a:spLocks noChangeArrowheads="1"/>
            </p:cNvSpPr>
            <p:nvPr/>
          </p:nvSpPr>
          <p:spPr bwMode="auto">
            <a:xfrm>
              <a:off x="20666473" y="3837530"/>
              <a:ext cx="282594" cy="46800"/>
            </a:xfrm>
            <a:custGeom>
              <a:avLst/>
              <a:gdLst>
                <a:gd name="T0" fmla="*/ 217 w 373"/>
                <a:gd name="T1" fmla="*/ 31 h 63"/>
                <a:gd name="T2" fmla="*/ 217 w 373"/>
                <a:gd name="T3" fmla="*/ 31 h 63"/>
                <a:gd name="T4" fmla="*/ 217 w 373"/>
                <a:gd name="T5" fmla="*/ 31 h 63"/>
                <a:gd name="T6" fmla="*/ 248 w 373"/>
                <a:gd name="T7" fmla="*/ 31 h 63"/>
                <a:gd name="T8" fmla="*/ 248 w 373"/>
                <a:gd name="T9" fmla="*/ 31 h 63"/>
                <a:gd name="T10" fmla="*/ 279 w 373"/>
                <a:gd name="T11" fmla="*/ 31 h 63"/>
                <a:gd name="T12" fmla="*/ 279 w 373"/>
                <a:gd name="T13" fmla="*/ 31 h 63"/>
                <a:gd name="T14" fmla="*/ 310 w 373"/>
                <a:gd name="T15" fmla="*/ 31 h 63"/>
                <a:gd name="T16" fmla="*/ 372 w 373"/>
                <a:gd name="T17" fmla="*/ 31 h 63"/>
                <a:gd name="T18" fmla="*/ 372 w 373"/>
                <a:gd name="T19" fmla="*/ 31 h 63"/>
                <a:gd name="T20" fmla="*/ 341 w 373"/>
                <a:gd name="T21" fmla="*/ 31 h 63"/>
                <a:gd name="T22" fmla="*/ 310 w 373"/>
                <a:gd name="T23" fmla="*/ 31 h 63"/>
                <a:gd name="T24" fmla="*/ 310 w 373"/>
                <a:gd name="T25" fmla="*/ 31 h 63"/>
                <a:gd name="T26" fmla="*/ 279 w 373"/>
                <a:gd name="T27" fmla="*/ 31 h 63"/>
                <a:gd name="T28" fmla="*/ 248 w 373"/>
                <a:gd name="T29" fmla="*/ 31 h 63"/>
                <a:gd name="T30" fmla="*/ 217 w 373"/>
                <a:gd name="T31" fmla="*/ 0 h 63"/>
                <a:gd name="T32" fmla="*/ 217 w 373"/>
                <a:gd name="T33" fmla="*/ 0 h 63"/>
                <a:gd name="T34" fmla="*/ 217 w 373"/>
                <a:gd name="T35" fmla="*/ 31 h 63"/>
                <a:gd name="T36" fmla="*/ 155 w 373"/>
                <a:gd name="T37" fmla="*/ 31 h 63"/>
                <a:gd name="T38" fmla="*/ 124 w 373"/>
                <a:gd name="T39" fmla="*/ 31 h 63"/>
                <a:gd name="T40" fmla="*/ 93 w 373"/>
                <a:gd name="T41" fmla="*/ 31 h 63"/>
                <a:gd name="T42" fmla="*/ 93 w 373"/>
                <a:gd name="T43" fmla="*/ 0 h 63"/>
                <a:gd name="T44" fmla="*/ 62 w 373"/>
                <a:gd name="T45" fmla="*/ 0 h 63"/>
                <a:gd name="T46" fmla="*/ 31 w 373"/>
                <a:gd name="T47" fmla="*/ 0 h 63"/>
                <a:gd name="T48" fmla="*/ 0 w 373"/>
                <a:gd name="T49" fmla="*/ 31 h 63"/>
                <a:gd name="T50" fmla="*/ 0 w 373"/>
                <a:gd name="T51" fmla="*/ 31 h 63"/>
                <a:gd name="T52" fmla="*/ 0 w 373"/>
                <a:gd name="T53" fmla="*/ 31 h 63"/>
                <a:gd name="T54" fmla="*/ 31 w 373"/>
                <a:gd name="T55" fmla="*/ 62 h 63"/>
                <a:gd name="T56" fmla="*/ 31 w 373"/>
                <a:gd name="T57" fmla="*/ 31 h 63"/>
                <a:gd name="T58" fmla="*/ 62 w 373"/>
                <a:gd name="T59" fmla="*/ 31 h 63"/>
                <a:gd name="T60" fmla="*/ 62 w 373"/>
                <a:gd name="T61" fmla="*/ 31 h 63"/>
                <a:gd name="T62" fmla="*/ 62 w 373"/>
                <a:gd name="T63" fmla="*/ 31 h 63"/>
                <a:gd name="T64" fmla="*/ 62 w 373"/>
                <a:gd name="T65" fmla="*/ 31 h 63"/>
                <a:gd name="T66" fmla="*/ 93 w 373"/>
                <a:gd name="T67" fmla="*/ 31 h 63"/>
                <a:gd name="T68" fmla="*/ 124 w 373"/>
                <a:gd name="T69" fmla="*/ 31 h 63"/>
                <a:gd name="T70" fmla="*/ 124 w 373"/>
                <a:gd name="T71" fmla="*/ 31 h 63"/>
                <a:gd name="T72" fmla="*/ 186 w 373"/>
                <a:gd name="T73" fmla="*/ 31 h 63"/>
                <a:gd name="T74" fmla="*/ 217 w 373"/>
                <a:gd name="T75"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3" h="63">
                  <a:moveTo>
                    <a:pt x="217" y="31"/>
                  </a:moveTo>
                  <a:lnTo>
                    <a:pt x="217" y="31"/>
                  </a:lnTo>
                  <a:lnTo>
                    <a:pt x="217" y="31"/>
                  </a:lnTo>
                  <a:cubicBezTo>
                    <a:pt x="248" y="31"/>
                    <a:pt x="248" y="31"/>
                    <a:pt x="248" y="31"/>
                  </a:cubicBezTo>
                  <a:lnTo>
                    <a:pt x="248" y="31"/>
                  </a:lnTo>
                  <a:lnTo>
                    <a:pt x="279" y="31"/>
                  </a:lnTo>
                  <a:lnTo>
                    <a:pt x="279" y="31"/>
                  </a:lnTo>
                  <a:cubicBezTo>
                    <a:pt x="310" y="31"/>
                    <a:pt x="310" y="31"/>
                    <a:pt x="310" y="31"/>
                  </a:cubicBezTo>
                  <a:cubicBezTo>
                    <a:pt x="341" y="31"/>
                    <a:pt x="341" y="31"/>
                    <a:pt x="372" y="31"/>
                  </a:cubicBezTo>
                  <a:lnTo>
                    <a:pt x="372" y="31"/>
                  </a:lnTo>
                  <a:cubicBezTo>
                    <a:pt x="341" y="31"/>
                    <a:pt x="341" y="31"/>
                    <a:pt x="341" y="31"/>
                  </a:cubicBezTo>
                  <a:lnTo>
                    <a:pt x="310" y="31"/>
                  </a:lnTo>
                  <a:lnTo>
                    <a:pt x="310" y="31"/>
                  </a:lnTo>
                  <a:lnTo>
                    <a:pt x="279" y="31"/>
                  </a:lnTo>
                  <a:lnTo>
                    <a:pt x="248" y="31"/>
                  </a:lnTo>
                  <a:lnTo>
                    <a:pt x="217" y="0"/>
                  </a:lnTo>
                  <a:lnTo>
                    <a:pt x="217" y="0"/>
                  </a:lnTo>
                  <a:lnTo>
                    <a:pt x="217" y="31"/>
                  </a:lnTo>
                  <a:cubicBezTo>
                    <a:pt x="186" y="31"/>
                    <a:pt x="186" y="31"/>
                    <a:pt x="155" y="31"/>
                  </a:cubicBezTo>
                  <a:cubicBezTo>
                    <a:pt x="155" y="31"/>
                    <a:pt x="155" y="31"/>
                    <a:pt x="124" y="31"/>
                  </a:cubicBezTo>
                  <a:cubicBezTo>
                    <a:pt x="124" y="31"/>
                    <a:pt x="124" y="31"/>
                    <a:pt x="93" y="31"/>
                  </a:cubicBezTo>
                  <a:cubicBezTo>
                    <a:pt x="93" y="0"/>
                    <a:pt x="93" y="0"/>
                    <a:pt x="93" y="0"/>
                  </a:cubicBezTo>
                  <a:lnTo>
                    <a:pt x="62" y="0"/>
                  </a:lnTo>
                  <a:cubicBezTo>
                    <a:pt x="62" y="0"/>
                    <a:pt x="62" y="0"/>
                    <a:pt x="31" y="0"/>
                  </a:cubicBezTo>
                  <a:cubicBezTo>
                    <a:pt x="31" y="0"/>
                    <a:pt x="31" y="0"/>
                    <a:pt x="0" y="31"/>
                  </a:cubicBezTo>
                  <a:lnTo>
                    <a:pt x="0" y="31"/>
                  </a:lnTo>
                  <a:lnTo>
                    <a:pt x="0" y="31"/>
                  </a:lnTo>
                  <a:cubicBezTo>
                    <a:pt x="0" y="31"/>
                    <a:pt x="31" y="31"/>
                    <a:pt x="31" y="62"/>
                  </a:cubicBezTo>
                  <a:lnTo>
                    <a:pt x="31" y="31"/>
                  </a:lnTo>
                  <a:cubicBezTo>
                    <a:pt x="31" y="31"/>
                    <a:pt x="31" y="31"/>
                    <a:pt x="62" y="31"/>
                  </a:cubicBezTo>
                  <a:lnTo>
                    <a:pt x="62" y="31"/>
                  </a:lnTo>
                  <a:lnTo>
                    <a:pt x="62" y="31"/>
                  </a:lnTo>
                  <a:lnTo>
                    <a:pt x="62" y="31"/>
                  </a:lnTo>
                  <a:cubicBezTo>
                    <a:pt x="93" y="31"/>
                    <a:pt x="93" y="31"/>
                    <a:pt x="93" y="31"/>
                  </a:cubicBezTo>
                  <a:lnTo>
                    <a:pt x="124" y="31"/>
                  </a:lnTo>
                  <a:lnTo>
                    <a:pt x="124" y="31"/>
                  </a:lnTo>
                  <a:cubicBezTo>
                    <a:pt x="155" y="31"/>
                    <a:pt x="186" y="31"/>
                    <a:pt x="186" y="31"/>
                  </a:cubicBezTo>
                  <a:cubicBezTo>
                    <a:pt x="186" y="31"/>
                    <a:pt x="186" y="31"/>
                    <a:pt x="217" y="31"/>
                  </a:cubicBezTo>
                </a:path>
              </a:pathLst>
            </a:custGeom>
            <a:ln/>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pPr defTabSz="457189"/>
              <a:endParaRPr lang="en-US" sz="900" kern="0" dirty="0">
                <a:solidFill>
                  <a:sysClr val="windowText" lastClr="000000"/>
                </a:solidFill>
                <a:latin typeface="微软雅黑" panose="020B0503020204020204" pitchFamily="34" charset="-122"/>
              </a:endParaRPr>
            </a:p>
          </p:txBody>
        </p:sp>
        <p:grpSp>
          <p:nvGrpSpPr>
            <p:cNvPr id="142" name="Group 141"/>
            <p:cNvGrpSpPr/>
            <p:nvPr/>
          </p:nvGrpSpPr>
          <p:grpSpPr>
            <a:xfrm>
              <a:off x="20066289" y="2802474"/>
              <a:ext cx="785969" cy="735086"/>
              <a:chOff x="998489" y="2241774"/>
              <a:chExt cx="256404" cy="239742"/>
            </a:xfrm>
            <a:solidFill>
              <a:schemeClr val="bg1"/>
            </a:solidFill>
          </p:grpSpPr>
          <p:sp>
            <p:nvSpPr>
              <p:cNvPr id="153"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4"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5"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6"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7"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8"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9"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60"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61"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nvGrpSpPr>
            <p:cNvPr id="143" name="Group 142"/>
            <p:cNvGrpSpPr/>
            <p:nvPr/>
          </p:nvGrpSpPr>
          <p:grpSpPr>
            <a:xfrm>
              <a:off x="19781438" y="2985443"/>
              <a:ext cx="785969" cy="735086"/>
              <a:chOff x="998489" y="2241774"/>
              <a:chExt cx="256404" cy="239742"/>
            </a:xfrm>
            <a:solidFill>
              <a:schemeClr val="bg1"/>
            </a:solidFill>
          </p:grpSpPr>
          <p:sp>
            <p:nvSpPr>
              <p:cNvPr id="144"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5"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6"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7"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8"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49"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0"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1"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152"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grpSp>
        <p:nvGrpSpPr>
          <p:cNvPr id="264" name="Group 263"/>
          <p:cNvGrpSpPr/>
          <p:nvPr/>
        </p:nvGrpSpPr>
        <p:grpSpPr>
          <a:xfrm>
            <a:off x="8641670" y="3209851"/>
            <a:ext cx="507529" cy="430920"/>
            <a:chOff x="19781438" y="2802474"/>
            <a:chExt cx="1167629" cy="1081856"/>
          </a:xfrm>
        </p:grpSpPr>
        <p:sp>
          <p:nvSpPr>
            <p:cNvPr id="265" name="Freeform 116"/>
            <p:cNvSpPr>
              <a:spLocks noChangeArrowheads="1"/>
            </p:cNvSpPr>
            <p:nvPr/>
          </p:nvSpPr>
          <p:spPr bwMode="auto">
            <a:xfrm>
              <a:off x="20666473" y="3837530"/>
              <a:ext cx="282594" cy="46800"/>
            </a:xfrm>
            <a:custGeom>
              <a:avLst/>
              <a:gdLst>
                <a:gd name="T0" fmla="*/ 217 w 373"/>
                <a:gd name="T1" fmla="*/ 31 h 63"/>
                <a:gd name="T2" fmla="*/ 217 w 373"/>
                <a:gd name="T3" fmla="*/ 31 h 63"/>
                <a:gd name="T4" fmla="*/ 217 w 373"/>
                <a:gd name="T5" fmla="*/ 31 h 63"/>
                <a:gd name="T6" fmla="*/ 248 w 373"/>
                <a:gd name="T7" fmla="*/ 31 h 63"/>
                <a:gd name="T8" fmla="*/ 248 w 373"/>
                <a:gd name="T9" fmla="*/ 31 h 63"/>
                <a:gd name="T10" fmla="*/ 279 w 373"/>
                <a:gd name="T11" fmla="*/ 31 h 63"/>
                <a:gd name="T12" fmla="*/ 279 w 373"/>
                <a:gd name="T13" fmla="*/ 31 h 63"/>
                <a:gd name="T14" fmla="*/ 310 w 373"/>
                <a:gd name="T15" fmla="*/ 31 h 63"/>
                <a:gd name="T16" fmla="*/ 372 w 373"/>
                <a:gd name="T17" fmla="*/ 31 h 63"/>
                <a:gd name="T18" fmla="*/ 372 w 373"/>
                <a:gd name="T19" fmla="*/ 31 h 63"/>
                <a:gd name="T20" fmla="*/ 341 w 373"/>
                <a:gd name="T21" fmla="*/ 31 h 63"/>
                <a:gd name="T22" fmla="*/ 310 w 373"/>
                <a:gd name="T23" fmla="*/ 31 h 63"/>
                <a:gd name="T24" fmla="*/ 310 w 373"/>
                <a:gd name="T25" fmla="*/ 31 h 63"/>
                <a:gd name="T26" fmla="*/ 279 w 373"/>
                <a:gd name="T27" fmla="*/ 31 h 63"/>
                <a:gd name="T28" fmla="*/ 248 w 373"/>
                <a:gd name="T29" fmla="*/ 31 h 63"/>
                <a:gd name="T30" fmla="*/ 217 w 373"/>
                <a:gd name="T31" fmla="*/ 0 h 63"/>
                <a:gd name="T32" fmla="*/ 217 w 373"/>
                <a:gd name="T33" fmla="*/ 0 h 63"/>
                <a:gd name="T34" fmla="*/ 217 w 373"/>
                <a:gd name="T35" fmla="*/ 31 h 63"/>
                <a:gd name="T36" fmla="*/ 155 w 373"/>
                <a:gd name="T37" fmla="*/ 31 h 63"/>
                <a:gd name="T38" fmla="*/ 124 w 373"/>
                <a:gd name="T39" fmla="*/ 31 h 63"/>
                <a:gd name="T40" fmla="*/ 93 w 373"/>
                <a:gd name="T41" fmla="*/ 31 h 63"/>
                <a:gd name="T42" fmla="*/ 93 w 373"/>
                <a:gd name="T43" fmla="*/ 0 h 63"/>
                <a:gd name="T44" fmla="*/ 62 w 373"/>
                <a:gd name="T45" fmla="*/ 0 h 63"/>
                <a:gd name="T46" fmla="*/ 31 w 373"/>
                <a:gd name="T47" fmla="*/ 0 h 63"/>
                <a:gd name="T48" fmla="*/ 0 w 373"/>
                <a:gd name="T49" fmla="*/ 31 h 63"/>
                <a:gd name="T50" fmla="*/ 0 w 373"/>
                <a:gd name="T51" fmla="*/ 31 h 63"/>
                <a:gd name="T52" fmla="*/ 0 w 373"/>
                <a:gd name="T53" fmla="*/ 31 h 63"/>
                <a:gd name="T54" fmla="*/ 31 w 373"/>
                <a:gd name="T55" fmla="*/ 62 h 63"/>
                <a:gd name="T56" fmla="*/ 31 w 373"/>
                <a:gd name="T57" fmla="*/ 31 h 63"/>
                <a:gd name="T58" fmla="*/ 62 w 373"/>
                <a:gd name="T59" fmla="*/ 31 h 63"/>
                <a:gd name="T60" fmla="*/ 62 w 373"/>
                <a:gd name="T61" fmla="*/ 31 h 63"/>
                <a:gd name="T62" fmla="*/ 62 w 373"/>
                <a:gd name="T63" fmla="*/ 31 h 63"/>
                <a:gd name="T64" fmla="*/ 62 w 373"/>
                <a:gd name="T65" fmla="*/ 31 h 63"/>
                <a:gd name="T66" fmla="*/ 93 w 373"/>
                <a:gd name="T67" fmla="*/ 31 h 63"/>
                <a:gd name="T68" fmla="*/ 124 w 373"/>
                <a:gd name="T69" fmla="*/ 31 h 63"/>
                <a:gd name="T70" fmla="*/ 124 w 373"/>
                <a:gd name="T71" fmla="*/ 31 h 63"/>
                <a:gd name="T72" fmla="*/ 186 w 373"/>
                <a:gd name="T73" fmla="*/ 31 h 63"/>
                <a:gd name="T74" fmla="*/ 217 w 373"/>
                <a:gd name="T75"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3" h="63">
                  <a:moveTo>
                    <a:pt x="217" y="31"/>
                  </a:moveTo>
                  <a:lnTo>
                    <a:pt x="217" y="31"/>
                  </a:lnTo>
                  <a:lnTo>
                    <a:pt x="217" y="31"/>
                  </a:lnTo>
                  <a:cubicBezTo>
                    <a:pt x="248" y="31"/>
                    <a:pt x="248" y="31"/>
                    <a:pt x="248" y="31"/>
                  </a:cubicBezTo>
                  <a:lnTo>
                    <a:pt x="248" y="31"/>
                  </a:lnTo>
                  <a:lnTo>
                    <a:pt x="279" y="31"/>
                  </a:lnTo>
                  <a:lnTo>
                    <a:pt x="279" y="31"/>
                  </a:lnTo>
                  <a:cubicBezTo>
                    <a:pt x="310" y="31"/>
                    <a:pt x="310" y="31"/>
                    <a:pt x="310" y="31"/>
                  </a:cubicBezTo>
                  <a:cubicBezTo>
                    <a:pt x="341" y="31"/>
                    <a:pt x="341" y="31"/>
                    <a:pt x="372" y="31"/>
                  </a:cubicBezTo>
                  <a:lnTo>
                    <a:pt x="372" y="31"/>
                  </a:lnTo>
                  <a:cubicBezTo>
                    <a:pt x="341" y="31"/>
                    <a:pt x="341" y="31"/>
                    <a:pt x="341" y="31"/>
                  </a:cubicBezTo>
                  <a:lnTo>
                    <a:pt x="310" y="31"/>
                  </a:lnTo>
                  <a:lnTo>
                    <a:pt x="310" y="31"/>
                  </a:lnTo>
                  <a:lnTo>
                    <a:pt x="279" y="31"/>
                  </a:lnTo>
                  <a:lnTo>
                    <a:pt x="248" y="31"/>
                  </a:lnTo>
                  <a:lnTo>
                    <a:pt x="217" y="0"/>
                  </a:lnTo>
                  <a:lnTo>
                    <a:pt x="217" y="0"/>
                  </a:lnTo>
                  <a:lnTo>
                    <a:pt x="217" y="31"/>
                  </a:lnTo>
                  <a:cubicBezTo>
                    <a:pt x="186" y="31"/>
                    <a:pt x="186" y="31"/>
                    <a:pt x="155" y="31"/>
                  </a:cubicBezTo>
                  <a:cubicBezTo>
                    <a:pt x="155" y="31"/>
                    <a:pt x="155" y="31"/>
                    <a:pt x="124" y="31"/>
                  </a:cubicBezTo>
                  <a:cubicBezTo>
                    <a:pt x="124" y="31"/>
                    <a:pt x="124" y="31"/>
                    <a:pt x="93" y="31"/>
                  </a:cubicBezTo>
                  <a:cubicBezTo>
                    <a:pt x="93" y="0"/>
                    <a:pt x="93" y="0"/>
                    <a:pt x="93" y="0"/>
                  </a:cubicBezTo>
                  <a:lnTo>
                    <a:pt x="62" y="0"/>
                  </a:lnTo>
                  <a:cubicBezTo>
                    <a:pt x="62" y="0"/>
                    <a:pt x="62" y="0"/>
                    <a:pt x="31" y="0"/>
                  </a:cubicBezTo>
                  <a:cubicBezTo>
                    <a:pt x="31" y="0"/>
                    <a:pt x="31" y="0"/>
                    <a:pt x="0" y="31"/>
                  </a:cubicBezTo>
                  <a:lnTo>
                    <a:pt x="0" y="31"/>
                  </a:lnTo>
                  <a:lnTo>
                    <a:pt x="0" y="31"/>
                  </a:lnTo>
                  <a:cubicBezTo>
                    <a:pt x="0" y="31"/>
                    <a:pt x="31" y="31"/>
                    <a:pt x="31" y="62"/>
                  </a:cubicBezTo>
                  <a:lnTo>
                    <a:pt x="31" y="31"/>
                  </a:lnTo>
                  <a:cubicBezTo>
                    <a:pt x="31" y="31"/>
                    <a:pt x="31" y="31"/>
                    <a:pt x="62" y="31"/>
                  </a:cubicBezTo>
                  <a:lnTo>
                    <a:pt x="62" y="31"/>
                  </a:lnTo>
                  <a:lnTo>
                    <a:pt x="62" y="31"/>
                  </a:lnTo>
                  <a:lnTo>
                    <a:pt x="62" y="31"/>
                  </a:lnTo>
                  <a:cubicBezTo>
                    <a:pt x="93" y="31"/>
                    <a:pt x="93" y="31"/>
                    <a:pt x="93" y="31"/>
                  </a:cubicBezTo>
                  <a:lnTo>
                    <a:pt x="124" y="31"/>
                  </a:lnTo>
                  <a:lnTo>
                    <a:pt x="124" y="31"/>
                  </a:lnTo>
                  <a:cubicBezTo>
                    <a:pt x="155" y="31"/>
                    <a:pt x="186" y="31"/>
                    <a:pt x="186" y="31"/>
                  </a:cubicBezTo>
                  <a:cubicBezTo>
                    <a:pt x="186" y="31"/>
                    <a:pt x="186" y="31"/>
                    <a:pt x="217" y="31"/>
                  </a:cubicBezTo>
                </a:path>
              </a:pathLst>
            </a:custGeom>
            <a:ln/>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2">
              <a:schemeClr val="accent2"/>
            </a:lnRef>
            <a:fillRef idx="1">
              <a:schemeClr val="lt1"/>
            </a:fillRef>
            <a:effectRef idx="0">
              <a:schemeClr val="accent2"/>
            </a:effectRef>
            <a:fontRef idx="minor">
              <a:schemeClr val="dk1"/>
            </a:fontRef>
          </p:style>
          <p:txBody>
            <a:bodyPr wrap="none" anchor="ctr"/>
            <a:lstStyle/>
            <a:p>
              <a:pPr defTabSz="457189"/>
              <a:endParaRPr lang="en-US" sz="900" kern="0" dirty="0">
                <a:solidFill>
                  <a:sysClr val="windowText" lastClr="000000"/>
                </a:solidFill>
                <a:latin typeface="微软雅黑" panose="020B0503020204020204" pitchFamily="34" charset="-122"/>
              </a:endParaRPr>
            </a:p>
          </p:txBody>
        </p:sp>
        <p:grpSp>
          <p:nvGrpSpPr>
            <p:cNvPr id="266" name="Group 265"/>
            <p:cNvGrpSpPr/>
            <p:nvPr/>
          </p:nvGrpSpPr>
          <p:grpSpPr>
            <a:xfrm>
              <a:off x="20066289" y="2802474"/>
              <a:ext cx="785969" cy="735086"/>
              <a:chOff x="998489" y="2241774"/>
              <a:chExt cx="256404" cy="239742"/>
            </a:xfrm>
            <a:solidFill>
              <a:schemeClr val="bg1"/>
            </a:solidFill>
          </p:grpSpPr>
          <p:sp>
            <p:nvSpPr>
              <p:cNvPr id="277"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8"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9"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0"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1"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2"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3"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4"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85"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nvGrpSpPr>
            <p:cNvPr id="267" name="Group 266"/>
            <p:cNvGrpSpPr/>
            <p:nvPr/>
          </p:nvGrpSpPr>
          <p:grpSpPr>
            <a:xfrm>
              <a:off x="19781438" y="2985443"/>
              <a:ext cx="785969" cy="735086"/>
              <a:chOff x="998489" y="2241774"/>
              <a:chExt cx="256404" cy="239742"/>
            </a:xfrm>
            <a:solidFill>
              <a:schemeClr val="bg1"/>
            </a:solidFill>
          </p:grpSpPr>
          <p:sp>
            <p:nvSpPr>
              <p:cNvPr id="268" name="Freeform 58"/>
              <p:cNvSpPr>
                <a:spLocks noEditPoints="1"/>
              </p:cNvSpPr>
              <p:nvPr/>
            </p:nvSpPr>
            <p:spPr bwMode="auto">
              <a:xfrm>
                <a:off x="998489" y="2241774"/>
                <a:ext cx="256404" cy="239742"/>
              </a:xfrm>
              <a:custGeom>
                <a:avLst/>
                <a:gdLst>
                  <a:gd name="T0" fmla="*/ 230 w 234"/>
                  <a:gd name="T1" fmla="*/ 48 h 219"/>
                  <a:gd name="T2" fmla="*/ 186 w 234"/>
                  <a:gd name="T3" fmla="*/ 5 h 219"/>
                  <a:gd name="T4" fmla="*/ 176 w 234"/>
                  <a:gd name="T5" fmla="*/ 0 h 219"/>
                  <a:gd name="T6" fmla="*/ 22 w 234"/>
                  <a:gd name="T7" fmla="*/ 0 h 219"/>
                  <a:gd name="T8" fmla="*/ 0 w 234"/>
                  <a:gd name="T9" fmla="*/ 22 h 219"/>
                  <a:gd name="T10" fmla="*/ 0 w 234"/>
                  <a:gd name="T11" fmla="*/ 197 h 219"/>
                  <a:gd name="T12" fmla="*/ 22 w 234"/>
                  <a:gd name="T13" fmla="*/ 219 h 219"/>
                  <a:gd name="T14" fmla="*/ 212 w 234"/>
                  <a:gd name="T15" fmla="*/ 219 h 219"/>
                  <a:gd name="T16" fmla="*/ 234 w 234"/>
                  <a:gd name="T17" fmla="*/ 197 h 219"/>
                  <a:gd name="T18" fmla="*/ 234 w 234"/>
                  <a:gd name="T19" fmla="*/ 59 h 219"/>
                  <a:gd name="T20" fmla="*/ 230 w 234"/>
                  <a:gd name="T21" fmla="*/ 48 h 219"/>
                  <a:gd name="T22" fmla="*/ 220 w 234"/>
                  <a:gd name="T23" fmla="*/ 197 h 219"/>
                  <a:gd name="T24" fmla="*/ 212 w 234"/>
                  <a:gd name="T25" fmla="*/ 205 h 219"/>
                  <a:gd name="T26" fmla="*/ 22 w 234"/>
                  <a:gd name="T27" fmla="*/ 205 h 219"/>
                  <a:gd name="T28" fmla="*/ 15 w 234"/>
                  <a:gd name="T29" fmla="*/ 197 h 219"/>
                  <a:gd name="T30" fmla="*/ 15 w 234"/>
                  <a:gd name="T31" fmla="*/ 22 h 219"/>
                  <a:gd name="T32" fmla="*/ 22 w 234"/>
                  <a:gd name="T33" fmla="*/ 15 h 219"/>
                  <a:gd name="T34" fmla="*/ 168 w 234"/>
                  <a:gd name="T35" fmla="*/ 15 h 219"/>
                  <a:gd name="T36" fmla="*/ 168 w 234"/>
                  <a:gd name="T37" fmla="*/ 44 h 219"/>
                  <a:gd name="T38" fmla="*/ 168 w 234"/>
                  <a:gd name="T39" fmla="*/ 44 h 219"/>
                  <a:gd name="T40" fmla="*/ 190 w 234"/>
                  <a:gd name="T41" fmla="*/ 66 h 219"/>
                  <a:gd name="T42" fmla="*/ 198 w 234"/>
                  <a:gd name="T43" fmla="*/ 66 h 219"/>
                  <a:gd name="T44" fmla="*/ 220 w 234"/>
                  <a:gd name="T45" fmla="*/ 66 h 219"/>
                  <a:gd name="T46" fmla="*/ 220 w 234"/>
                  <a:gd name="T47" fmla="*/ 197 h 219"/>
                  <a:gd name="T48" fmla="*/ 198 w 234"/>
                  <a:gd name="T49" fmla="*/ 59 h 219"/>
                  <a:gd name="T50" fmla="*/ 190 w 234"/>
                  <a:gd name="T51" fmla="*/ 59 h 219"/>
                  <a:gd name="T52" fmla="*/ 176 w 234"/>
                  <a:gd name="T53" fmla="*/ 44 h 219"/>
                  <a:gd name="T54" fmla="*/ 176 w 234"/>
                  <a:gd name="T55" fmla="*/ 44 h 219"/>
                  <a:gd name="T56" fmla="*/ 176 w 234"/>
                  <a:gd name="T57" fmla="*/ 15 h 219"/>
                  <a:gd name="T58" fmla="*/ 220 w 234"/>
                  <a:gd name="T59" fmla="*/ 59 h 219"/>
                  <a:gd name="T60" fmla="*/ 198 w 234"/>
                  <a:gd name="T61" fmla="*/ 5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4" h="219">
                    <a:moveTo>
                      <a:pt x="230" y="48"/>
                    </a:moveTo>
                    <a:cubicBezTo>
                      <a:pt x="186" y="5"/>
                      <a:pt x="186" y="5"/>
                      <a:pt x="186" y="5"/>
                    </a:cubicBezTo>
                    <a:cubicBezTo>
                      <a:pt x="183" y="2"/>
                      <a:pt x="180" y="0"/>
                      <a:pt x="176" y="0"/>
                    </a:cubicBezTo>
                    <a:cubicBezTo>
                      <a:pt x="22" y="0"/>
                      <a:pt x="22" y="0"/>
                      <a:pt x="22" y="0"/>
                    </a:cubicBezTo>
                    <a:cubicBezTo>
                      <a:pt x="10" y="0"/>
                      <a:pt x="0" y="10"/>
                      <a:pt x="0" y="22"/>
                    </a:cubicBezTo>
                    <a:cubicBezTo>
                      <a:pt x="0" y="197"/>
                      <a:pt x="0" y="197"/>
                      <a:pt x="0" y="197"/>
                    </a:cubicBezTo>
                    <a:cubicBezTo>
                      <a:pt x="0" y="210"/>
                      <a:pt x="10" y="219"/>
                      <a:pt x="22" y="219"/>
                    </a:cubicBezTo>
                    <a:cubicBezTo>
                      <a:pt x="212" y="219"/>
                      <a:pt x="212" y="219"/>
                      <a:pt x="212" y="219"/>
                    </a:cubicBezTo>
                    <a:cubicBezTo>
                      <a:pt x="224" y="219"/>
                      <a:pt x="234" y="210"/>
                      <a:pt x="234" y="197"/>
                    </a:cubicBezTo>
                    <a:cubicBezTo>
                      <a:pt x="234" y="59"/>
                      <a:pt x="234" y="59"/>
                      <a:pt x="234" y="59"/>
                    </a:cubicBezTo>
                    <a:cubicBezTo>
                      <a:pt x="234" y="55"/>
                      <a:pt x="233" y="51"/>
                      <a:pt x="230" y="48"/>
                    </a:cubicBezTo>
                    <a:close/>
                    <a:moveTo>
                      <a:pt x="220" y="197"/>
                    </a:moveTo>
                    <a:cubicBezTo>
                      <a:pt x="220" y="202"/>
                      <a:pt x="216" y="205"/>
                      <a:pt x="212" y="205"/>
                    </a:cubicBezTo>
                    <a:cubicBezTo>
                      <a:pt x="22" y="205"/>
                      <a:pt x="22" y="205"/>
                      <a:pt x="22" y="205"/>
                    </a:cubicBezTo>
                    <a:cubicBezTo>
                      <a:pt x="18" y="205"/>
                      <a:pt x="15" y="202"/>
                      <a:pt x="15" y="197"/>
                    </a:cubicBezTo>
                    <a:cubicBezTo>
                      <a:pt x="15" y="22"/>
                      <a:pt x="15" y="22"/>
                      <a:pt x="15" y="22"/>
                    </a:cubicBezTo>
                    <a:cubicBezTo>
                      <a:pt x="15" y="18"/>
                      <a:pt x="18" y="15"/>
                      <a:pt x="22" y="15"/>
                    </a:cubicBezTo>
                    <a:cubicBezTo>
                      <a:pt x="168" y="15"/>
                      <a:pt x="168" y="15"/>
                      <a:pt x="168" y="15"/>
                    </a:cubicBezTo>
                    <a:cubicBezTo>
                      <a:pt x="168" y="44"/>
                      <a:pt x="168" y="44"/>
                      <a:pt x="168" y="44"/>
                    </a:cubicBezTo>
                    <a:cubicBezTo>
                      <a:pt x="168" y="44"/>
                      <a:pt x="168" y="44"/>
                      <a:pt x="168" y="44"/>
                    </a:cubicBezTo>
                    <a:cubicBezTo>
                      <a:pt x="168" y="56"/>
                      <a:pt x="178" y="66"/>
                      <a:pt x="190" y="66"/>
                    </a:cubicBezTo>
                    <a:cubicBezTo>
                      <a:pt x="198" y="66"/>
                      <a:pt x="198" y="66"/>
                      <a:pt x="198" y="66"/>
                    </a:cubicBezTo>
                    <a:cubicBezTo>
                      <a:pt x="220" y="66"/>
                      <a:pt x="220" y="66"/>
                      <a:pt x="220" y="66"/>
                    </a:cubicBezTo>
                    <a:lnTo>
                      <a:pt x="220" y="197"/>
                    </a:lnTo>
                    <a:close/>
                    <a:moveTo>
                      <a:pt x="198" y="59"/>
                    </a:moveTo>
                    <a:cubicBezTo>
                      <a:pt x="190" y="59"/>
                      <a:pt x="190" y="59"/>
                      <a:pt x="190" y="59"/>
                    </a:cubicBezTo>
                    <a:cubicBezTo>
                      <a:pt x="182" y="59"/>
                      <a:pt x="176" y="52"/>
                      <a:pt x="176" y="44"/>
                    </a:cubicBezTo>
                    <a:cubicBezTo>
                      <a:pt x="176" y="44"/>
                      <a:pt x="176" y="44"/>
                      <a:pt x="176" y="44"/>
                    </a:cubicBezTo>
                    <a:cubicBezTo>
                      <a:pt x="176" y="15"/>
                      <a:pt x="176" y="15"/>
                      <a:pt x="176" y="15"/>
                    </a:cubicBezTo>
                    <a:cubicBezTo>
                      <a:pt x="220" y="59"/>
                      <a:pt x="220" y="59"/>
                      <a:pt x="220" y="59"/>
                    </a:cubicBezTo>
                    <a:lnTo>
                      <a:pt x="198" y="59"/>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69" name="Freeform 59"/>
              <p:cNvSpPr>
                <a:spLocks/>
              </p:cNvSpPr>
              <p:nvPr/>
            </p:nvSpPr>
            <p:spPr bwMode="auto">
              <a:xfrm>
                <a:off x="1118823" y="2289908"/>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0" name="Freeform 60"/>
              <p:cNvSpPr>
                <a:spLocks/>
              </p:cNvSpPr>
              <p:nvPr/>
            </p:nvSpPr>
            <p:spPr bwMode="auto">
              <a:xfrm>
                <a:off x="1118823" y="2313975"/>
                <a:ext cx="48597" cy="7868"/>
              </a:xfrm>
              <a:custGeom>
                <a:avLst/>
                <a:gdLst>
                  <a:gd name="T0" fmla="*/ 4 w 44"/>
                  <a:gd name="T1" fmla="*/ 7 h 7"/>
                  <a:gd name="T2" fmla="*/ 40 w 44"/>
                  <a:gd name="T3" fmla="*/ 7 h 7"/>
                  <a:gd name="T4" fmla="*/ 44 w 44"/>
                  <a:gd name="T5" fmla="*/ 4 h 7"/>
                  <a:gd name="T6" fmla="*/ 40 w 44"/>
                  <a:gd name="T7" fmla="*/ 0 h 7"/>
                  <a:gd name="T8" fmla="*/ 4 w 44"/>
                  <a:gd name="T9" fmla="*/ 0 h 7"/>
                  <a:gd name="T10" fmla="*/ 0 w 44"/>
                  <a:gd name="T11" fmla="*/ 4 h 7"/>
                  <a:gd name="T12" fmla="*/ 4 w 4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 y="7"/>
                    </a:moveTo>
                    <a:cubicBezTo>
                      <a:pt x="40" y="7"/>
                      <a:pt x="40" y="7"/>
                      <a:pt x="40" y="7"/>
                    </a:cubicBezTo>
                    <a:cubicBezTo>
                      <a:pt x="42" y="7"/>
                      <a:pt x="44" y="6"/>
                      <a:pt x="44" y="4"/>
                    </a:cubicBezTo>
                    <a:cubicBezTo>
                      <a:pt x="44" y="2"/>
                      <a:pt x="42" y="0"/>
                      <a:pt x="40" y="0"/>
                    </a:cubicBezTo>
                    <a:cubicBezTo>
                      <a:pt x="4" y="0"/>
                      <a:pt x="4" y="0"/>
                      <a:pt x="4" y="0"/>
                    </a:cubicBezTo>
                    <a:cubicBezTo>
                      <a:pt x="2" y="0"/>
                      <a:pt x="0" y="2"/>
                      <a:pt x="0" y="4"/>
                    </a:cubicBezTo>
                    <a:cubicBezTo>
                      <a:pt x="0" y="6"/>
                      <a:pt x="2" y="7"/>
                      <a:pt x="4" y="7"/>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1" name="Freeform 61"/>
              <p:cNvSpPr>
                <a:spLocks/>
              </p:cNvSpPr>
              <p:nvPr/>
            </p:nvSpPr>
            <p:spPr bwMode="auto">
              <a:xfrm>
                <a:off x="1118823" y="2338041"/>
                <a:ext cx="104135" cy="7868"/>
              </a:xfrm>
              <a:custGeom>
                <a:avLst/>
                <a:gdLst>
                  <a:gd name="T0" fmla="*/ 0 w 95"/>
                  <a:gd name="T1" fmla="*/ 4 h 7"/>
                  <a:gd name="T2" fmla="*/ 4 w 95"/>
                  <a:gd name="T3" fmla="*/ 7 h 7"/>
                  <a:gd name="T4" fmla="*/ 91 w 95"/>
                  <a:gd name="T5" fmla="*/ 7 h 7"/>
                  <a:gd name="T6" fmla="*/ 95 w 95"/>
                  <a:gd name="T7" fmla="*/ 4 h 7"/>
                  <a:gd name="T8" fmla="*/ 91 w 95"/>
                  <a:gd name="T9" fmla="*/ 0 h 7"/>
                  <a:gd name="T10" fmla="*/ 4 w 95"/>
                  <a:gd name="T11" fmla="*/ 0 h 7"/>
                  <a:gd name="T12" fmla="*/ 0 w 9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95" h="7">
                    <a:moveTo>
                      <a:pt x="0" y="4"/>
                    </a:moveTo>
                    <a:cubicBezTo>
                      <a:pt x="0" y="6"/>
                      <a:pt x="2" y="7"/>
                      <a:pt x="4" y="7"/>
                    </a:cubicBezTo>
                    <a:cubicBezTo>
                      <a:pt x="91" y="7"/>
                      <a:pt x="91" y="7"/>
                      <a:pt x="91" y="7"/>
                    </a:cubicBezTo>
                    <a:cubicBezTo>
                      <a:pt x="93" y="7"/>
                      <a:pt x="95" y="6"/>
                      <a:pt x="95" y="4"/>
                    </a:cubicBezTo>
                    <a:cubicBezTo>
                      <a:pt x="95" y="2"/>
                      <a:pt x="93" y="0"/>
                      <a:pt x="91" y="0"/>
                    </a:cubicBezTo>
                    <a:cubicBezTo>
                      <a:pt x="4" y="0"/>
                      <a:pt x="4" y="0"/>
                      <a:pt x="4" y="0"/>
                    </a:cubicBezTo>
                    <a:cubicBezTo>
                      <a:pt x="2" y="0"/>
                      <a:pt x="0" y="2"/>
                      <a:pt x="0" y="4"/>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2" name="Freeform 62"/>
              <p:cNvSpPr>
                <a:spLocks/>
              </p:cNvSpPr>
              <p:nvPr/>
            </p:nvSpPr>
            <p:spPr bwMode="auto">
              <a:xfrm>
                <a:off x="1031349" y="2386175"/>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3" name="Freeform 63"/>
              <p:cNvSpPr>
                <a:spLocks/>
              </p:cNvSpPr>
              <p:nvPr/>
            </p:nvSpPr>
            <p:spPr bwMode="auto">
              <a:xfrm>
                <a:off x="1031349" y="2410242"/>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4" name="Freeform 64"/>
              <p:cNvSpPr>
                <a:spLocks/>
              </p:cNvSpPr>
              <p:nvPr/>
            </p:nvSpPr>
            <p:spPr bwMode="auto">
              <a:xfrm>
                <a:off x="1031349" y="24343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5"/>
                      <a:pt x="1" y="7"/>
                      <a:pt x="3" y="7"/>
                    </a:cubicBezTo>
                    <a:cubicBezTo>
                      <a:pt x="171" y="7"/>
                      <a:pt x="171" y="7"/>
                      <a:pt x="171" y="7"/>
                    </a:cubicBezTo>
                    <a:cubicBezTo>
                      <a:pt x="173" y="7"/>
                      <a:pt x="175" y="5"/>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5" name="Freeform 65"/>
              <p:cNvSpPr>
                <a:spLocks/>
              </p:cNvSpPr>
              <p:nvPr/>
            </p:nvSpPr>
            <p:spPr bwMode="auto">
              <a:xfrm>
                <a:off x="1031349" y="2362108"/>
                <a:ext cx="191609" cy="7868"/>
              </a:xfrm>
              <a:custGeom>
                <a:avLst/>
                <a:gdLst>
                  <a:gd name="T0" fmla="*/ 171 w 175"/>
                  <a:gd name="T1" fmla="*/ 0 h 7"/>
                  <a:gd name="T2" fmla="*/ 3 w 175"/>
                  <a:gd name="T3" fmla="*/ 0 h 7"/>
                  <a:gd name="T4" fmla="*/ 0 w 175"/>
                  <a:gd name="T5" fmla="*/ 3 h 7"/>
                  <a:gd name="T6" fmla="*/ 3 w 175"/>
                  <a:gd name="T7" fmla="*/ 7 h 7"/>
                  <a:gd name="T8" fmla="*/ 171 w 175"/>
                  <a:gd name="T9" fmla="*/ 7 h 7"/>
                  <a:gd name="T10" fmla="*/ 175 w 175"/>
                  <a:gd name="T11" fmla="*/ 3 h 7"/>
                  <a:gd name="T12" fmla="*/ 171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171" y="0"/>
                    </a:moveTo>
                    <a:cubicBezTo>
                      <a:pt x="3" y="0"/>
                      <a:pt x="3" y="0"/>
                      <a:pt x="3" y="0"/>
                    </a:cubicBezTo>
                    <a:cubicBezTo>
                      <a:pt x="1" y="0"/>
                      <a:pt x="0" y="1"/>
                      <a:pt x="0" y="3"/>
                    </a:cubicBezTo>
                    <a:cubicBezTo>
                      <a:pt x="0" y="6"/>
                      <a:pt x="1" y="7"/>
                      <a:pt x="3" y="7"/>
                    </a:cubicBezTo>
                    <a:cubicBezTo>
                      <a:pt x="171" y="7"/>
                      <a:pt x="171" y="7"/>
                      <a:pt x="171" y="7"/>
                    </a:cubicBezTo>
                    <a:cubicBezTo>
                      <a:pt x="173" y="7"/>
                      <a:pt x="175" y="6"/>
                      <a:pt x="175" y="3"/>
                    </a:cubicBezTo>
                    <a:cubicBezTo>
                      <a:pt x="175" y="1"/>
                      <a:pt x="173" y="0"/>
                      <a:pt x="171" y="0"/>
                    </a:cubicBez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sp>
            <p:nvSpPr>
              <p:cNvPr id="276" name="Freeform 66"/>
              <p:cNvSpPr>
                <a:spLocks noEditPoints="1"/>
              </p:cNvSpPr>
              <p:nvPr/>
            </p:nvSpPr>
            <p:spPr bwMode="auto">
              <a:xfrm>
                <a:off x="1031349" y="2282040"/>
                <a:ext cx="71275" cy="63870"/>
              </a:xfrm>
              <a:custGeom>
                <a:avLst/>
                <a:gdLst>
                  <a:gd name="T0" fmla="*/ 7 w 65"/>
                  <a:gd name="T1" fmla="*/ 58 h 58"/>
                  <a:gd name="T2" fmla="*/ 58 w 65"/>
                  <a:gd name="T3" fmla="*/ 58 h 58"/>
                  <a:gd name="T4" fmla="*/ 65 w 65"/>
                  <a:gd name="T5" fmla="*/ 51 h 58"/>
                  <a:gd name="T6" fmla="*/ 65 w 65"/>
                  <a:gd name="T7" fmla="*/ 7 h 58"/>
                  <a:gd name="T8" fmla="*/ 58 w 65"/>
                  <a:gd name="T9" fmla="*/ 0 h 58"/>
                  <a:gd name="T10" fmla="*/ 7 w 65"/>
                  <a:gd name="T11" fmla="*/ 0 h 58"/>
                  <a:gd name="T12" fmla="*/ 0 w 65"/>
                  <a:gd name="T13" fmla="*/ 7 h 58"/>
                  <a:gd name="T14" fmla="*/ 0 w 65"/>
                  <a:gd name="T15" fmla="*/ 51 h 58"/>
                  <a:gd name="T16" fmla="*/ 7 w 65"/>
                  <a:gd name="T17" fmla="*/ 58 h 58"/>
                  <a:gd name="T18" fmla="*/ 14 w 65"/>
                  <a:gd name="T19" fmla="*/ 14 h 58"/>
                  <a:gd name="T20" fmla="*/ 51 w 65"/>
                  <a:gd name="T21" fmla="*/ 14 h 58"/>
                  <a:gd name="T22" fmla="*/ 51 w 65"/>
                  <a:gd name="T23" fmla="*/ 44 h 58"/>
                  <a:gd name="T24" fmla="*/ 14 w 65"/>
                  <a:gd name="T25" fmla="*/ 44 h 58"/>
                  <a:gd name="T26" fmla="*/ 14 w 65"/>
                  <a:gd name="T27" fmla="*/ 1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8">
                    <a:moveTo>
                      <a:pt x="7" y="58"/>
                    </a:moveTo>
                    <a:cubicBezTo>
                      <a:pt x="58" y="58"/>
                      <a:pt x="58" y="58"/>
                      <a:pt x="58" y="58"/>
                    </a:cubicBezTo>
                    <a:cubicBezTo>
                      <a:pt x="62" y="58"/>
                      <a:pt x="65" y="55"/>
                      <a:pt x="65" y="51"/>
                    </a:cubicBezTo>
                    <a:cubicBezTo>
                      <a:pt x="65" y="7"/>
                      <a:pt x="65" y="7"/>
                      <a:pt x="65" y="7"/>
                    </a:cubicBezTo>
                    <a:cubicBezTo>
                      <a:pt x="65" y="3"/>
                      <a:pt x="62" y="0"/>
                      <a:pt x="58" y="0"/>
                    </a:cubicBezTo>
                    <a:cubicBezTo>
                      <a:pt x="7" y="0"/>
                      <a:pt x="7" y="0"/>
                      <a:pt x="7" y="0"/>
                    </a:cubicBezTo>
                    <a:cubicBezTo>
                      <a:pt x="3" y="0"/>
                      <a:pt x="0" y="3"/>
                      <a:pt x="0" y="7"/>
                    </a:cubicBezTo>
                    <a:cubicBezTo>
                      <a:pt x="0" y="51"/>
                      <a:pt x="0" y="51"/>
                      <a:pt x="0" y="51"/>
                    </a:cubicBezTo>
                    <a:cubicBezTo>
                      <a:pt x="0" y="55"/>
                      <a:pt x="3" y="58"/>
                      <a:pt x="7" y="58"/>
                    </a:cubicBezTo>
                    <a:close/>
                    <a:moveTo>
                      <a:pt x="14" y="14"/>
                    </a:moveTo>
                    <a:cubicBezTo>
                      <a:pt x="51" y="14"/>
                      <a:pt x="51" y="14"/>
                      <a:pt x="51" y="14"/>
                    </a:cubicBezTo>
                    <a:cubicBezTo>
                      <a:pt x="51" y="44"/>
                      <a:pt x="51" y="44"/>
                      <a:pt x="51" y="44"/>
                    </a:cubicBezTo>
                    <a:cubicBezTo>
                      <a:pt x="14" y="44"/>
                      <a:pt x="14" y="44"/>
                      <a:pt x="14" y="44"/>
                    </a:cubicBezTo>
                    <a:lnTo>
                      <a:pt x="14" y="14"/>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45720" tIns="22860" rIns="45720" bIns="22860" numCol="1" anchor="t" anchorCtr="0" compatLnSpc="1">
                <a:prstTxWarp prst="textNoShape">
                  <a:avLst/>
                </a:prstTxWarp>
              </a:bodyPr>
              <a:lstStyle/>
              <a:p>
                <a:pPr defTabSz="457189"/>
                <a:endParaRPr lang="id-ID" sz="900" kern="0" dirty="0">
                  <a:solidFill>
                    <a:sysClr val="windowText" lastClr="000000"/>
                  </a:solidFill>
                  <a:latin typeface="微软雅黑" panose="020B0503020204020204" pitchFamily="34" charset="-122"/>
                </a:endParaRPr>
              </a:p>
            </p:txBody>
          </p:sp>
        </p:grpSp>
      </p:grpSp>
      <p:sp>
        <p:nvSpPr>
          <p:cNvPr id="164" name="Oval 163"/>
          <p:cNvSpPr/>
          <p:nvPr/>
        </p:nvSpPr>
        <p:spPr>
          <a:xfrm>
            <a:off x="1821385" y="3715454"/>
            <a:ext cx="3359648" cy="2231796"/>
          </a:xfrm>
          <a:prstGeom prst="ellipse">
            <a:avLst/>
          </a:prstGeom>
          <a:noFill/>
          <a:ln w="76200" cmpd="sng">
            <a:solidFill>
              <a:srgbClr val="FF6600">
                <a:alpha val="45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sz="900" kern="0">
              <a:solidFill>
                <a:sysClr val="windowText" lastClr="000000"/>
              </a:solidFill>
            </a:endParaRPr>
          </a:p>
        </p:txBody>
      </p:sp>
      <p:sp>
        <p:nvSpPr>
          <p:cNvPr id="7" name="Rectangle: Rounded Corners 6"/>
          <p:cNvSpPr/>
          <p:nvPr/>
        </p:nvSpPr>
        <p:spPr>
          <a:xfrm>
            <a:off x="1272094" y="4882683"/>
            <a:ext cx="1396607" cy="653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457189"/>
            <a:r>
              <a:rPr lang="en-US" sz="1600" kern="0" dirty="0">
                <a:solidFill>
                  <a:sysClr val="windowText" lastClr="000000"/>
                </a:solidFill>
              </a:rPr>
              <a:t>Bank</a:t>
            </a:r>
          </a:p>
        </p:txBody>
      </p:sp>
      <p:sp>
        <p:nvSpPr>
          <p:cNvPr id="8" name="Rectangle: Rounded Corners 7"/>
          <p:cNvSpPr/>
          <p:nvPr/>
        </p:nvSpPr>
        <p:spPr>
          <a:xfrm>
            <a:off x="3175943" y="5536291"/>
            <a:ext cx="1469272" cy="708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457189"/>
            <a:r>
              <a:rPr lang="en-US" sz="1600" kern="0" dirty="0">
                <a:solidFill>
                  <a:sysClr val="windowText" lastClr="000000"/>
                </a:solidFill>
              </a:rPr>
              <a:t>Lawyer Office</a:t>
            </a:r>
          </a:p>
        </p:txBody>
      </p:sp>
      <p:sp>
        <p:nvSpPr>
          <p:cNvPr id="4" name="Rectangle: Rounded Corners 3"/>
          <p:cNvSpPr/>
          <p:nvPr/>
        </p:nvSpPr>
        <p:spPr>
          <a:xfrm>
            <a:off x="1717131" y="3559479"/>
            <a:ext cx="1298668" cy="660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r>
              <a:rPr lang="en-US" sz="1600" kern="0" dirty="0">
                <a:solidFill>
                  <a:sysClr val="windowText" lastClr="000000"/>
                </a:solidFill>
              </a:rPr>
              <a:t>Authority</a:t>
            </a:r>
          </a:p>
        </p:txBody>
      </p:sp>
      <p:sp>
        <p:nvSpPr>
          <p:cNvPr id="6" name="Cylinder 5"/>
          <p:cNvSpPr/>
          <p:nvPr/>
        </p:nvSpPr>
        <p:spPr>
          <a:xfrm>
            <a:off x="6655634" y="2496471"/>
            <a:ext cx="756796" cy="1218983"/>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数据库</a:t>
            </a:r>
            <a:endParaRPr lang="en-US" sz="2400" dirty="0"/>
          </a:p>
        </p:txBody>
      </p:sp>
      <p:cxnSp>
        <p:nvCxnSpPr>
          <p:cNvPr id="14" name="Straight Arrow Connector 13"/>
          <p:cNvCxnSpPr/>
          <p:nvPr/>
        </p:nvCxnSpPr>
        <p:spPr>
          <a:xfrm flipV="1">
            <a:off x="7412429" y="2336558"/>
            <a:ext cx="1570875" cy="6024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3565092" y="3400302"/>
            <a:ext cx="1266968" cy="550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Insurer</a:t>
            </a:r>
          </a:p>
        </p:txBody>
      </p:sp>
      <p:sp>
        <p:nvSpPr>
          <p:cNvPr id="10" name="Rectangle: Rounded Corners 9"/>
          <p:cNvSpPr/>
          <p:nvPr/>
        </p:nvSpPr>
        <p:spPr>
          <a:xfrm>
            <a:off x="1272094" y="5947249"/>
            <a:ext cx="909044" cy="517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i="1" dirty="0">
                <a:solidFill>
                  <a:srgbClr val="191919"/>
                </a:solidFill>
                <a:latin typeface="HelvNeue Light for IBM" panose="020B0403020202020204" pitchFamily="34" charset="0"/>
              </a:rPr>
              <a:t>参保人</a:t>
            </a:r>
            <a:endParaRPr lang="en-US" sz="1600" i="1" dirty="0">
              <a:solidFill>
                <a:srgbClr val="191919"/>
              </a:solidFill>
              <a:latin typeface="HelvNeue Light for IBM" panose="020B0403020202020204" pitchFamily="34" charset="0"/>
            </a:endParaRPr>
          </a:p>
          <a:p>
            <a:pPr algn="ctr"/>
            <a:endParaRPr lang="en-US" sz="2400" dirty="0"/>
          </a:p>
        </p:txBody>
      </p:sp>
      <p:cxnSp>
        <p:nvCxnSpPr>
          <p:cNvPr id="12" name="Straight Connector 11"/>
          <p:cNvCxnSpPr>
            <a:stCxn id="7" idx="2"/>
            <a:endCxn id="10" idx="0"/>
          </p:cNvCxnSpPr>
          <p:nvPr/>
        </p:nvCxnSpPr>
        <p:spPr>
          <a:xfrm flipH="1">
            <a:off x="1726616" y="5536291"/>
            <a:ext cx="243781" cy="41095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24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387802" y="2238561"/>
            <a:ext cx="4192084" cy="229663"/>
            <a:chOff x="2581649" y="2467886"/>
            <a:chExt cx="4192084" cy="229663"/>
          </a:xfrm>
        </p:grpSpPr>
        <p:sp>
          <p:nvSpPr>
            <p:cNvPr id="4" name="矩形 3"/>
            <p:cNvSpPr/>
            <p:nvPr/>
          </p:nvSpPr>
          <p:spPr>
            <a:xfrm>
              <a:off x="286520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5" name="矩形 4"/>
            <p:cNvSpPr/>
            <p:nvPr/>
          </p:nvSpPr>
          <p:spPr>
            <a:xfrm>
              <a:off x="314442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6" name="矩形 5"/>
            <p:cNvSpPr/>
            <p:nvPr/>
          </p:nvSpPr>
          <p:spPr>
            <a:xfrm>
              <a:off x="342364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7" name="矩形 6"/>
            <p:cNvSpPr/>
            <p:nvPr/>
          </p:nvSpPr>
          <p:spPr>
            <a:xfrm>
              <a:off x="3702857"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8" name="矩形 7"/>
            <p:cNvSpPr/>
            <p:nvPr/>
          </p:nvSpPr>
          <p:spPr>
            <a:xfrm>
              <a:off x="3982074"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9" name="矩形 8"/>
            <p:cNvSpPr/>
            <p:nvPr/>
          </p:nvSpPr>
          <p:spPr>
            <a:xfrm>
              <a:off x="4261291"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6</a:t>
              </a:r>
            </a:p>
          </p:txBody>
        </p:sp>
        <p:sp>
          <p:nvSpPr>
            <p:cNvPr id="10" name="矩形 9"/>
            <p:cNvSpPr/>
            <p:nvPr/>
          </p:nvSpPr>
          <p:spPr>
            <a:xfrm>
              <a:off x="4540508"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7</a:t>
              </a:r>
            </a:p>
          </p:txBody>
        </p:sp>
        <p:sp>
          <p:nvSpPr>
            <p:cNvPr id="11" name="矩形 10"/>
            <p:cNvSpPr/>
            <p:nvPr/>
          </p:nvSpPr>
          <p:spPr>
            <a:xfrm>
              <a:off x="4819725"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8</a:t>
              </a:r>
            </a:p>
          </p:txBody>
        </p:sp>
        <p:sp>
          <p:nvSpPr>
            <p:cNvPr id="12" name="矩形 11"/>
            <p:cNvSpPr/>
            <p:nvPr/>
          </p:nvSpPr>
          <p:spPr>
            <a:xfrm>
              <a:off x="5098942"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9</a:t>
              </a:r>
            </a:p>
          </p:txBody>
        </p:sp>
        <p:sp>
          <p:nvSpPr>
            <p:cNvPr id="13" name="矩形 12"/>
            <p:cNvSpPr/>
            <p:nvPr/>
          </p:nvSpPr>
          <p:spPr>
            <a:xfrm>
              <a:off x="537815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 name="矩形 13"/>
            <p:cNvSpPr/>
            <p:nvPr/>
          </p:nvSpPr>
          <p:spPr>
            <a:xfrm>
              <a:off x="565737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5" name="矩形 14"/>
            <p:cNvSpPr/>
            <p:nvPr/>
          </p:nvSpPr>
          <p:spPr>
            <a:xfrm>
              <a:off x="5936593"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 name="矩形 15"/>
            <p:cNvSpPr/>
            <p:nvPr/>
          </p:nvSpPr>
          <p:spPr>
            <a:xfrm>
              <a:off x="6215810"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 name="矩形 16"/>
            <p:cNvSpPr/>
            <p:nvPr/>
          </p:nvSpPr>
          <p:spPr>
            <a:xfrm>
              <a:off x="6495026"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8" name="矩形 17"/>
            <p:cNvSpPr/>
            <p:nvPr/>
          </p:nvSpPr>
          <p:spPr>
            <a:xfrm>
              <a:off x="2581649" y="2467886"/>
              <a:ext cx="278707" cy="2296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sp>
        <p:nvSpPr>
          <p:cNvPr id="20" name="文本框 19"/>
          <p:cNvSpPr txBox="1"/>
          <p:nvPr/>
        </p:nvSpPr>
        <p:spPr>
          <a:xfrm>
            <a:off x="6718517" y="1840137"/>
            <a:ext cx="1308692" cy="369332"/>
          </a:xfrm>
          <a:prstGeom prst="rect">
            <a:avLst/>
          </a:prstGeom>
          <a:noFill/>
        </p:spPr>
        <p:txBody>
          <a:bodyPr wrap="none" rtlCol="0">
            <a:spAutoFit/>
          </a:bodyPr>
          <a:lstStyle/>
          <a:p>
            <a:r>
              <a:rPr lang="en-US" altLang="zh-CN" dirty="0" err="1" smtClean="0"/>
              <a:t>Merkle</a:t>
            </a:r>
            <a:r>
              <a:rPr lang="en-US" altLang="zh-CN" dirty="0" smtClean="0"/>
              <a:t> Tree</a:t>
            </a:r>
            <a:endParaRPr lang="en-US" dirty="0"/>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486" y="1196313"/>
            <a:ext cx="2857500" cy="2543175"/>
          </a:xfrm>
          <a:prstGeom prst="rect">
            <a:avLst/>
          </a:prstGeom>
        </p:spPr>
      </p:pic>
      <p:sp>
        <p:nvSpPr>
          <p:cNvPr id="22" name="文本框 21"/>
          <p:cNvSpPr txBox="1"/>
          <p:nvPr/>
        </p:nvSpPr>
        <p:spPr>
          <a:xfrm>
            <a:off x="3532530" y="1397729"/>
            <a:ext cx="2568332" cy="369332"/>
          </a:xfrm>
          <a:prstGeom prst="rect">
            <a:avLst/>
          </a:prstGeom>
          <a:noFill/>
        </p:spPr>
        <p:txBody>
          <a:bodyPr wrap="none" rtlCol="0">
            <a:spAutoFit/>
          </a:bodyPr>
          <a:lstStyle/>
          <a:p>
            <a:r>
              <a:rPr lang="en-US" altLang="zh-CN" dirty="0" smtClean="0"/>
              <a:t>Mutual Chain</a:t>
            </a:r>
            <a:r>
              <a:rPr lang="zh-CN" altLang="en-US" dirty="0"/>
              <a:t> </a:t>
            </a:r>
            <a:r>
              <a:rPr lang="en-US" altLang="zh-CN" dirty="0" smtClean="0"/>
              <a:t>Main Chain</a:t>
            </a:r>
            <a:endParaRPr lang="en-US" dirty="0"/>
          </a:p>
        </p:txBody>
      </p:sp>
      <p:cxnSp>
        <p:nvCxnSpPr>
          <p:cNvPr id="24" name="直接箭头连接符 23"/>
          <p:cNvCxnSpPr/>
          <p:nvPr/>
        </p:nvCxnSpPr>
        <p:spPr>
          <a:xfrm flipV="1">
            <a:off x="6710516" y="2353392"/>
            <a:ext cx="125415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p:cNvCxnSpPr>
            <a:stCxn id="22" idx="2"/>
            <a:endCxn id="10" idx="0"/>
          </p:cNvCxnSpPr>
          <p:nvPr/>
        </p:nvCxnSpPr>
        <p:spPr>
          <a:xfrm flipH="1">
            <a:off x="4486015" y="1767061"/>
            <a:ext cx="2066" cy="4715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87" name="组合 86"/>
          <p:cNvGrpSpPr/>
          <p:nvPr/>
        </p:nvGrpSpPr>
        <p:grpSpPr>
          <a:xfrm>
            <a:off x="1687291" y="4594324"/>
            <a:ext cx="1627507" cy="290412"/>
            <a:chOff x="1120918" y="6201567"/>
            <a:chExt cx="1627507" cy="290412"/>
          </a:xfrm>
        </p:grpSpPr>
        <p:sp>
          <p:nvSpPr>
            <p:cNvPr id="29" name="矩形 28"/>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30" name="矩形 29"/>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31" name="矩形 30"/>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32" name="矩形 31"/>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33" name="矩形 32"/>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38" name="矩形 37"/>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39" name="矩形 38"/>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0" name="矩形 39"/>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43" name="矩形 42"/>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76" name="直接箭头连接符 75"/>
          <p:cNvCxnSpPr>
            <a:stCxn id="88" idx="2"/>
            <a:endCxn id="32" idx="0"/>
          </p:cNvCxnSpPr>
          <p:nvPr/>
        </p:nvCxnSpPr>
        <p:spPr>
          <a:xfrm flipH="1">
            <a:off x="2501137" y="3893460"/>
            <a:ext cx="1986278"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直接箭头连接符 79"/>
          <p:cNvCxnSpPr>
            <a:stCxn id="88" idx="2"/>
            <a:endCxn id="110" idx="0"/>
          </p:cNvCxnSpPr>
          <p:nvPr/>
        </p:nvCxnSpPr>
        <p:spPr>
          <a:xfrm>
            <a:off x="4487415" y="3893460"/>
            <a:ext cx="1864675"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直接箭头连接符 83"/>
          <p:cNvCxnSpPr>
            <a:stCxn id="88" idx="2"/>
            <a:endCxn id="100" idx="0"/>
          </p:cNvCxnSpPr>
          <p:nvPr/>
        </p:nvCxnSpPr>
        <p:spPr>
          <a:xfrm flipH="1">
            <a:off x="4375769" y="3893460"/>
            <a:ext cx="111646"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8" name="圆角矩形 87"/>
          <p:cNvSpPr/>
          <p:nvPr/>
        </p:nvSpPr>
        <p:spPr>
          <a:xfrm>
            <a:off x="3566159" y="3134573"/>
            <a:ext cx="1842512" cy="758887"/>
          </a:xfrm>
          <a:prstGeom prst="roundRect">
            <a:avLst>
              <a:gd name="adj" fmla="val 1371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文本框 88"/>
          <p:cNvSpPr txBox="1"/>
          <p:nvPr/>
        </p:nvSpPr>
        <p:spPr>
          <a:xfrm>
            <a:off x="3509679" y="3171425"/>
            <a:ext cx="1955472" cy="646331"/>
          </a:xfrm>
          <a:prstGeom prst="rect">
            <a:avLst/>
          </a:prstGeom>
          <a:noFill/>
        </p:spPr>
        <p:txBody>
          <a:bodyPr wrap="none" rtlCol="0">
            <a:spAutoFit/>
          </a:bodyPr>
          <a:lstStyle/>
          <a:p>
            <a:pPr algn="ctr"/>
            <a:r>
              <a:rPr lang="en-US" altLang="zh-CN" dirty="0" smtClean="0"/>
              <a:t>Mutual Chain</a:t>
            </a:r>
          </a:p>
          <a:p>
            <a:pPr algn="ctr"/>
            <a:r>
              <a:rPr lang="en-US" altLang="zh-CN" dirty="0" smtClean="0"/>
              <a:t>Cross Chain Engine</a:t>
            </a:r>
            <a:endParaRPr lang="en-US" dirty="0"/>
          </a:p>
        </p:txBody>
      </p:sp>
      <p:grpSp>
        <p:nvGrpSpPr>
          <p:cNvPr id="96" name="组合 95"/>
          <p:cNvGrpSpPr/>
          <p:nvPr/>
        </p:nvGrpSpPr>
        <p:grpSpPr>
          <a:xfrm>
            <a:off x="3561923" y="4594324"/>
            <a:ext cx="1627507" cy="290412"/>
            <a:chOff x="1120918" y="6201567"/>
            <a:chExt cx="1627507" cy="290412"/>
          </a:xfrm>
        </p:grpSpPr>
        <p:sp>
          <p:nvSpPr>
            <p:cNvPr id="97" name="矩形 9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98" name="矩形 9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99" name="矩形 9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00" name="矩形 9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01" name="矩形 10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02" name="矩形 10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03" name="矩形 10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4" name="矩形 10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05" name="矩形 10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06" name="组合 105"/>
          <p:cNvGrpSpPr/>
          <p:nvPr/>
        </p:nvGrpSpPr>
        <p:grpSpPr>
          <a:xfrm>
            <a:off x="5538244" y="4594324"/>
            <a:ext cx="1627507" cy="290412"/>
            <a:chOff x="1120918" y="6201567"/>
            <a:chExt cx="1627507" cy="290412"/>
          </a:xfrm>
        </p:grpSpPr>
        <p:sp>
          <p:nvSpPr>
            <p:cNvPr id="107" name="矩形 10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08" name="矩形 10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09" name="矩形 10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10" name="矩形 10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11" name="矩形 11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12" name="矩形 11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13" name="矩形 11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4" name="矩形 11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5" name="矩形 11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16" name="组合 115"/>
          <p:cNvGrpSpPr/>
          <p:nvPr/>
        </p:nvGrpSpPr>
        <p:grpSpPr>
          <a:xfrm>
            <a:off x="7521961" y="4594324"/>
            <a:ext cx="1627507" cy="290412"/>
            <a:chOff x="1120918" y="6201567"/>
            <a:chExt cx="1627507" cy="290412"/>
          </a:xfrm>
        </p:grpSpPr>
        <p:sp>
          <p:nvSpPr>
            <p:cNvPr id="117" name="矩形 116"/>
            <p:cNvSpPr/>
            <p:nvPr/>
          </p:nvSpPr>
          <p:spPr>
            <a:xfrm>
              <a:off x="130398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18" name="矩形 117"/>
            <p:cNvSpPr/>
            <p:nvPr/>
          </p:nvSpPr>
          <p:spPr>
            <a:xfrm>
              <a:off x="148425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19" name="矩形 118"/>
            <p:cNvSpPr/>
            <p:nvPr/>
          </p:nvSpPr>
          <p:spPr>
            <a:xfrm>
              <a:off x="1664525"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20" name="矩形 119"/>
            <p:cNvSpPr/>
            <p:nvPr/>
          </p:nvSpPr>
          <p:spPr>
            <a:xfrm>
              <a:off x="1844794"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21" name="矩形 120"/>
            <p:cNvSpPr/>
            <p:nvPr/>
          </p:nvSpPr>
          <p:spPr>
            <a:xfrm>
              <a:off x="2025062"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22" name="矩形 121"/>
            <p:cNvSpPr/>
            <p:nvPr/>
          </p:nvSpPr>
          <p:spPr>
            <a:xfrm>
              <a:off x="2207949"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23" name="矩形 122"/>
            <p:cNvSpPr/>
            <p:nvPr/>
          </p:nvSpPr>
          <p:spPr>
            <a:xfrm>
              <a:off x="2388217"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4" name="矩形 123"/>
            <p:cNvSpPr/>
            <p:nvPr/>
          </p:nvSpPr>
          <p:spPr>
            <a:xfrm>
              <a:off x="2568486"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5" name="矩形 124"/>
            <p:cNvSpPr/>
            <p:nvPr/>
          </p:nvSpPr>
          <p:spPr>
            <a:xfrm>
              <a:off x="1120918" y="6201567"/>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28" name="直接箭头连接符 127"/>
          <p:cNvCxnSpPr>
            <a:stCxn id="88" idx="2"/>
            <a:endCxn id="120" idx="0"/>
          </p:cNvCxnSpPr>
          <p:nvPr/>
        </p:nvCxnSpPr>
        <p:spPr>
          <a:xfrm>
            <a:off x="4487415" y="3893460"/>
            <a:ext cx="3848392" cy="700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3" name="直接箭头连接符 132"/>
          <p:cNvCxnSpPr>
            <a:stCxn id="10" idx="2"/>
            <a:endCxn id="88" idx="0"/>
          </p:cNvCxnSpPr>
          <p:nvPr/>
        </p:nvCxnSpPr>
        <p:spPr>
          <a:xfrm>
            <a:off x="4486015" y="2468224"/>
            <a:ext cx="1400" cy="666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9" name="文本框 138"/>
          <p:cNvSpPr txBox="1"/>
          <p:nvPr/>
        </p:nvSpPr>
        <p:spPr>
          <a:xfrm>
            <a:off x="7871783" y="4027037"/>
            <a:ext cx="2712602"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2</a:t>
            </a:r>
            <a:r>
              <a:rPr lang="en-US" altLang="zh-CN" baseline="30000" dirty="0" smtClean="0"/>
              <a:t>nd</a:t>
            </a:r>
            <a:r>
              <a:rPr lang="en-US" altLang="zh-CN" dirty="0" smtClean="0"/>
              <a:t> </a:t>
            </a:r>
            <a:r>
              <a:rPr lang="en-US" altLang="zh-CN" dirty="0" err="1" smtClean="0"/>
              <a:t>SubChain</a:t>
            </a:r>
            <a:endParaRPr lang="en-US" dirty="0"/>
          </a:p>
        </p:txBody>
      </p:sp>
      <p:grpSp>
        <p:nvGrpSpPr>
          <p:cNvPr id="150" name="组合 149"/>
          <p:cNvGrpSpPr/>
          <p:nvPr/>
        </p:nvGrpSpPr>
        <p:grpSpPr>
          <a:xfrm>
            <a:off x="2448625" y="5729148"/>
            <a:ext cx="1094537" cy="290412"/>
            <a:chOff x="2771374" y="5713668"/>
            <a:chExt cx="1094537" cy="290412"/>
          </a:xfrm>
        </p:grpSpPr>
        <p:sp>
          <p:nvSpPr>
            <p:cNvPr id="141" name="矩形 140"/>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42" name="矩形 141"/>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43" name="矩形 142"/>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46" name="矩形 145"/>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47" name="矩形 146"/>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49" name="矩形 148"/>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51" name="直接箭头连接符 150"/>
          <p:cNvCxnSpPr>
            <a:stCxn id="100" idx="2"/>
            <a:endCxn id="154" idx="0"/>
          </p:cNvCxnSpPr>
          <p:nvPr/>
        </p:nvCxnSpPr>
        <p:spPr>
          <a:xfrm flipH="1">
            <a:off x="4372552" y="4884736"/>
            <a:ext cx="3217"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4" name="圆角矩形 153"/>
          <p:cNvSpPr/>
          <p:nvPr/>
        </p:nvSpPr>
        <p:spPr>
          <a:xfrm>
            <a:off x="4067483"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CCE</a:t>
            </a:r>
            <a:endParaRPr lang="en-US" dirty="0"/>
          </a:p>
        </p:txBody>
      </p:sp>
      <p:sp>
        <p:nvSpPr>
          <p:cNvPr id="156" name="文本框 155"/>
          <p:cNvSpPr txBox="1"/>
          <p:nvPr/>
        </p:nvSpPr>
        <p:spPr>
          <a:xfrm>
            <a:off x="7962082" y="5705922"/>
            <a:ext cx="2683235"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3</a:t>
            </a:r>
            <a:r>
              <a:rPr lang="en-US" altLang="zh-CN" baseline="30000" dirty="0" smtClean="0"/>
              <a:t>rd</a:t>
            </a:r>
            <a:r>
              <a:rPr lang="en-US" altLang="zh-CN" dirty="0" smtClean="0"/>
              <a:t> </a:t>
            </a:r>
            <a:r>
              <a:rPr lang="en-US" altLang="zh-CN" dirty="0" err="1" smtClean="0"/>
              <a:t>SubChain</a:t>
            </a:r>
            <a:endParaRPr lang="en-US" dirty="0"/>
          </a:p>
        </p:txBody>
      </p:sp>
      <p:sp>
        <p:nvSpPr>
          <p:cNvPr id="157" name="文本框 156"/>
          <p:cNvSpPr txBox="1"/>
          <p:nvPr/>
        </p:nvSpPr>
        <p:spPr>
          <a:xfrm>
            <a:off x="4508993" y="2738961"/>
            <a:ext cx="2535759" cy="369332"/>
          </a:xfrm>
          <a:prstGeom prst="rect">
            <a:avLst/>
          </a:prstGeom>
          <a:noFill/>
        </p:spPr>
        <p:txBody>
          <a:bodyPr wrap="none" rtlCol="0">
            <a:spAutoFit/>
          </a:bodyPr>
          <a:lstStyle/>
          <a:p>
            <a:r>
              <a:rPr lang="en-US" altLang="zh-CN" dirty="0" smtClean="0"/>
              <a:t>CCE = Cross Chain Engine</a:t>
            </a:r>
            <a:endParaRPr lang="en-US" dirty="0"/>
          </a:p>
        </p:txBody>
      </p:sp>
      <p:cxnSp>
        <p:nvCxnSpPr>
          <p:cNvPr id="158" name="直接箭头连接符 157"/>
          <p:cNvCxnSpPr>
            <a:stCxn id="154" idx="2"/>
            <a:endCxn id="142" idx="0"/>
          </p:cNvCxnSpPr>
          <p:nvPr/>
        </p:nvCxnSpPr>
        <p:spPr>
          <a:xfrm flipH="1">
            <a:off x="2901934" y="5454970"/>
            <a:ext cx="1470618"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61" name="组合 160"/>
          <p:cNvGrpSpPr/>
          <p:nvPr/>
        </p:nvGrpSpPr>
        <p:grpSpPr>
          <a:xfrm>
            <a:off x="3733404" y="5745382"/>
            <a:ext cx="1094537" cy="290412"/>
            <a:chOff x="2771374" y="5713668"/>
            <a:chExt cx="1094537" cy="290412"/>
          </a:xfrm>
        </p:grpSpPr>
        <p:sp>
          <p:nvSpPr>
            <p:cNvPr id="162" name="矩形 161"/>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63" name="矩形 162"/>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64" name="矩形 163"/>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65" name="矩形 164"/>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66" name="矩形 165"/>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67" name="矩形 166"/>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grpSp>
        <p:nvGrpSpPr>
          <p:cNvPr id="168" name="组合 167"/>
          <p:cNvGrpSpPr/>
          <p:nvPr/>
        </p:nvGrpSpPr>
        <p:grpSpPr>
          <a:xfrm>
            <a:off x="5025324" y="5729148"/>
            <a:ext cx="1094537" cy="290412"/>
            <a:chOff x="2771374" y="5713668"/>
            <a:chExt cx="1094537" cy="290412"/>
          </a:xfrm>
        </p:grpSpPr>
        <p:sp>
          <p:nvSpPr>
            <p:cNvPr id="169" name="矩形 168"/>
            <p:cNvSpPr/>
            <p:nvPr/>
          </p:nvSpPr>
          <p:spPr>
            <a:xfrm>
              <a:off x="295444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170" name="矩形 169"/>
            <p:cNvSpPr/>
            <p:nvPr/>
          </p:nvSpPr>
          <p:spPr>
            <a:xfrm>
              <a:off x="3134713"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71" name="矩形 170"/>
            <p:cNvSpPr/>
            <p:nvPr/>
          </p:nvSpPr>
          <p:spPr>
            <a:xfrm>
              <a:off x="3314981"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smtClean="0">
                  <a:solidFill>
                    <a:prstClr val="black"/>
                  </a:solidFill>
                  <a:latin typeface="Calibri" panose="020F0502020204030204"/>
                </a:rPr>
                <a:t>3</a:t>
              </a:r>
              <a:endParaRPr lang="en-US" dirty="0">
                <a:solidFill>
                  <a:prstClr val="black"/>
                </a:solidFill>
                <a:latin typeface="Calibri" panose="020F0502020204030204"/>
              </a:endParaRPr>
            </a:p>
          </p:txBody>
        </p:sp>
        <p:sp>
          <p:nvSpPr>
            <p:cNvPr id="172" name="矩形 171"/>
            <p:cNvSpPr/>
            <p:nvPr/>
          </p:nvSpPr>
          <p:spPr>
            <a:xfrm>
              <a:off x="350570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73" name="矩形 172"/>
            <p:cNvSpPr/>
            <p:nvPr/>
          </p:nvSpPr>
          <p:spPr>
            <a:xfrm>
              <a:off x="3685972"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74" name="矩形 173"/>
            <p:cNvSpPr/>
            <p:nvPr/>
          </p:nvSpPr>
          <p:spPr>
            <a:xfrm>
              <a:off x="2771374" y="5713668"/>
              <a:ext cx="179939" cy="29041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altLang="zh-CN" dirty="0" smtClean="0">
                  <a:solidFill>
                    <a:prstClr val="black"/>
                  </a:solidFill>
                  <a:latin typeface="Calibri" panose="020F0502020204030204"/>
                </a:rPr>
                <a:t>0</a:t>
              </a:r>
              <a:endParaRPr lang="en-US" dirty="0">
                <a:solidFill>
                  <a:prstClr val="black"/>
                </a:solidFill>
                <a:latin typeface="Calibri" panose="020F0502020204030204"/>
              </a:endParaRPr>
            </a:p>
          </p:txBody>
        </p:sp>
      </p:grpSp>
      <p:cxnSp>
        <p:nvCxnSpPr>
          <p:cNvPr id="175" name="直接箭头连接符 174"/>
          <p:cNvCxnSpPr>
            <a:stCxn id="154" idx="2"/>
            <a:endCxn id="164" idx="0"/>
          </p:cNvCxnSpPr>
          <p:nvPr/>
        </p:nvCxnSpPr>
        <p:spPr>
          <a:xfrm flipH="1">
            <a:off x="4366981" y="5454970"/>
            <a:ext cx="5571" cy="2904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6" name="直接箭头连接符 175"/>
          <p:cNvCxnSpPr>
            <a:stCxn id="154" idx="2"/>
            <a:endCxn id="171" idx="0"/>
          </p:cNvCxnSpPr>
          <p:nvPr/>
        </p:nvCxnSpPr>
        <p:spPr>
          <a:xfrm>
            <a:off x="4372552" y="5454970"/>
            <a:ext cx="1286349" cy="274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4" name="直接箭头连接符 183"/>
          <p:cNvCxnSpPr>
            <a:stCxn id="110" idx="2"/>
            <a:endCxn id="185" idx="0"/>
          </p:cNvCxnSpPr>
          <p:nvPr/>
        </p:nvCxnSpPr>
        <p:spPr>
          <a:xfrm>
            <a:off x="6352090" y="4884736"/>
            <a:ext cx="0" cy="227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5" name="圆角矩形 184"/>
          <p:cNvSpPr/>
          <p:nvPr/>
        </p:nvSpPr>
        <p:spPr>
          <a:xfrm>
            <a:off x="6047021" y="5112362"/>
            <a:ext cx="610137" cy="3426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CCE</a:t>
            </a:r>
            <a:endParaRPr lang="en-US" dirty="0"/>
          </a:p>
        </p:txBody>
      </p:sp>
      <p:cxnSp>
        <p:nvCxnSpPr>
          <p:cNvPr id="187" name="直接箭头连接符 186"/>
          <p:cNvCxnSpPr>
            <a:stCxn id="164" idx="2"/>
            <a:endCxn id="194" idx="0"/>
          </p:cNvCxnSpPr>
          <p:nvPr/>
        </p:nvCxnSpPr>
        <p:spPr>
          <a:xfrm>
            <a:off x="4366981" y="6035794"/>
            <a:ext cx="487709" cy="3103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4" name="矩形 193"/>
          <p:cNvSpPr/>
          <p:nvPr/>
        </p:nvSpPr>
        <p:spPr>
          <a:xfrm>
            <a:off x="4684056" y="6346135"/>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cxnSp>
        <p:nvCxnSpPr>
          <p:cNvPr id="199" name="直接箭头连接符 198"/>
          <p:cNvCxnSpPr>
            <a:stCxn id="185" idx="2"/>
            <a:endCxn id="200" idx="0"/>
          </p:cNvCxnSpPr>
          <p:nvPr/>
        </p:nvCxnSpPr>
        <p:spPr>
          <a:xfrm>
            <a:off x="6352090" y="5454970"/>
            <a:ext cx="1069117" cy="2937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0" name="矩形 199"/>
          <p:cNvSpPr/>
          <p:nvPr/>
        </p:nvSpPr>
        <p:spPr>
          <a:xfrm>
            <a:off x="7250573" y="5748733"/>
            <a:ext cx="341268" cy="24365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202" name="文本框 201"/>
          <p:cNvSpPr txBox="1"/>
          <p:nvPr/>
        </p:nvSpPr>
        <p:spPr>
          <a:xfrm>
            <a:off x="7962082" y="6178137"/>
            <a:ext cx="3127587"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N level </a:t>
            </a:r>
            <a:r>
              <a:rPr lang="en-US" altLang="zh-CN" dirty="0" err="1" smtClean="0"/>
              <a:t>SubChain</a:t>
            </a:r>
            <a:endParaRPr lang="en-US" dirty="0"/>
          </a:p>
        </p:txBody>
      </p:sp>
    </p:spTree>
    <p:extLst>
      <p:ext uri="{BB962C8B-B14F-4D97-AF65-F5344CB8AC3E}">
        <p14:creationId xmlns:p14="http://schemas.microsoft.com/office/powerpoint/2010/main" val="1399886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817837" y="874457"/>
            <a:ext cx="7823211" cy="4682281"/>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圆角矩形 4"/>
          <p:cNvSpPr/>
          <p:nvPr/>
        </p:nvSpPr>
        <p:spPr>
          <a:xfrm>
            <a:off x="2817837" y="874457"/>
            <a:ext cx="7823211" cy="4682281"/>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十二边形 5"/>
          <p:cNvSpPr/>
          <p:nvPr/>
        </p:nvSpPr>
        <p:spPr>
          <a:xfrm>
            <a:off x="6568485" y="1083606"/>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a:t>C</a:t>
            </a:r>
          </a:p>
        </p:txBody>
      </p:sp>
      <p:sp>
        <p:nvSpPr>
          <p:cNvPr id="7" name="椭圆 6"/>
          <p:cNvSpPr/>
          <p:nvPr/>
        </p:nvSpPr>
        <p:spPr>
          <a:xfrm>
            <a:off x="3604313" y="1815828"/>
            <a:ext cx="6506817" cy="3061615"/>
          </a:xfrm>
          <a:prstGeom prst="ellipse">
            <a:avLst/>
          </a:prstGeom>
          <a:noFill/>
          <a:ln w="3810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p:cNvSpPr txBox="1"/>
          <p:nvPr/>
        </p:nvSpPr>
        <p:spPr>
          <a:xfrm>
            <a:off x="5468605" y="5067428"/>
            <a:ext cx="4108817" cy="369332"/>
          </a:xfrm>
          <a:prstGeom prst="rect">
            <a:avLst/>
          </a:prstGeom>
          <a:noFill/>
        </p:spPr>
        <p:txBody>
          <a:bodyPr wrap="none" rtlCol="0">
            <a:spAutoFit/>
          </a:bodyPr>
          <a:lstStyle/>
          <a:p>
            <a:r>
              <a:rPr lang="zh-CN" altLang="en-US" dirty="0" smtClean="0"/>
              <a:t>互助区块链对等网络智能合约流转模式</a:t>
            </a:r>
            <a:endParaRPr lang="en-US" dirty="0"/>
          </a:p>
        </p:txBody>
      </p:sp>
      <p:pic>
        <p:nvPicPr>
          <p:cNvPr id="9" name="图片 8"/>
          <p:cNvPicPr>
            <a:picLocks noChangeAspect="1"/>
          </p:cNvPicPr>
          <p:nvPr/>
        </p:nvPicPr>
        <p:blipFill>
          <a:blip r:embed="rId2"/>
          <a:stretch>
            <a:fillRect/>
          </a:stretch>
        </p:blipFill>
        <p:spPr>
          <a:xfrm>
            <a:off x="4633352" y="4232097"/>
            <a:ext cx="760725" cy="760480"/>
          </a:xfrm>
          <a:prstGeom prst="rect">
            <a:avLst/>
          </a:prstGeom>
        </p:spPr>
      </p:pic>
      <p:pic>
        <p:nvPicPr>
          <p:cNvPr id="10" name="图片 9"/>
          <p:cNvPicPr>
            <a:picLocks noChangeAspect="1"/>
          </p:cNvPicPr>
          <p:nvPr/>
        </p:nvPicPr>
        <p:blipFill>
          <a:blip r:embed="rId3"/>
          <a:stretch>
            <a:fillRect/>
          </a:stretch>
        </p:blipFill>
        <p:spPr>
          <a:xfrm>
            <a:off x="9375938" y="2222946"/>
            <a:ext cx="628763" cy="876880"/>
          </a:xfrm>
          <a:prstGeom prst="rect">
            <a:avLst/>
          </a:prstGeom>
        </p:spPr>
      </p:pic>
      <p:pic>
        <p:nvPicPr>
          <p:cNvPr id="11" name="图片 10"/>
          <p:cNvPicPr>
            <a:picLocks noChangeAspect="1"/>
          </p:cNvPicPr>
          <p:nvPr/>
        </p:nvPicPr>
        <p:blipFill>
          <a:blip r:embed="rId4"/>
          <a:stretch>
            <a:fillRect/>
          </a:stretch>
        </p:blipFill>
        <p:spPr>
          <a:xfrm>
            <a:off x="7690978" y="1470226"/>
            <a:ext cx="752963" cy="752720"/>
          </a:xfrm>
          <a:prstGeom prst="rect">
            <a:avLst/>
          </a:prstGeom>
        </p:spPr>
      </p:pic>
      <p:pic>
        <p:nvPicPr>
          <p:cNvPr id="12" name="图片 11"/>
          <p:cNvPicPr>
            <a:picLocks noChangeAspect="1"/>
          </p:cNvPicPr>
          <p:nvPr/>
        </p:nvPicPr>
        <p:blipFill>
          <a:blip r:embed="rId5"/>
          <a:stretch>
            <a:fillRect/>
          </a:stretch>
        </p:blipFill>
        <p:spPr>
          <a:xfrm>
            <a:off x="3397875" y="3354003"/>
            <a:ext cx="659813" cy="675120"/>
          </a:xfrm>
          <a:prstGeom prst="rect">
            <a:avLst/>
          </a:prstGeom>
        </p:spPr>
      </p:pic>
      <p:pic>
        <p:nvPicPr>
          <p:cNvPr id="13" name="图片 12"/>
          <p:cNvPicPr>
            <a:picLocks noChangeAspect="1"/>
          </p:cNvPicPr>
          <p:nvPr/>
        </p:nvPicPr>
        <p:blipFill>
          <a:blip r:embed="rId6"/>
          <a:stretch>
            <a:fillRect/>
          </a:stretch>
        </p:blipFill>
        <p:spPr>
          <a:xfrm>
            <a:off x="9069288" y="3819913"/>
            <a:ext cx="838350" cy="752720"/>
          </a:xfrm>
          <a:prstGeom prst="rect">
            <a:avLst/>
          </a:prstGeom>
        </p:spPr>
      </p:pic>
      <p:pic>
        <p:nvPicPr>
          <p:cNvPr id="14" name="图片 13"/>
          <p:cNvPicPr>
            <a:picLocks noChangeAspect="1"/>
          </p:cNvPicPr>
          <p:nvPr/>
        </p:nvPicPr>
        <p:blipFill>
          <a:blip r:embed="rId7"/>
          <a:stretch>
            <a:fillRect/>
          </a:stretch>
        </p:blipFill>
        <p:spPr>
          <a:xfrm>
            <a:off x="5883696" y="1367744"/>
            <a:ext cx="752963" cy="752720"/>
          </a:xfrm>
          <a:prstGeom prst="rect">
            <a:avLst/>
          </a:prstGeom>
        </p:spPr>
      </p:pic>
      <p:pic>
        <p:nvPicPr>
          <p:cNvPr id="15" name="图片 14"/>
          <p:cNvPicPr>
            <a:picLocks noChangeAspect="1"/>
          </p:cNvPicPr>
          <p:nvPr/>
        </p:nvPicPr>
        <p:blipFill>
          <a:blip r:embed="rId8"/>
          <a:stretch>
            <a:fillRect/>
          </a:stretch>
        </p:blipFill>
        <p:spPr>
          <a:xfrm>
            <a:off x="4229702" y="1820250"/>
            <a:ext cx="784013" cy="752720"/>
          </a:xfrm>
          <a:prstGeom prst="rect">
            <a:avLst/>
          </a:prstGeom>
        </p:spPr>
      </p:pic>
      <p:sp>
        <p:nvSpPr>
          <p:cNvPr id="16" name="弧形 15"/>
          <p:cNvSpPr/>
          <p:nvPr/>
        </p:nvSpPr>
        <p:spPr>
          <a:xfrm rot="15262402">
            <a:off x="3492965" y="2126875"/>
            <a:ext cx="1282535" cy="1625229"/>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十二边形 16"/>
          <p:cNvSpPr/>
          <p:nvPr/>
        </p:nvSpPr>
        <p:spPr>
          <a:xfrm>
            <a:off x="3150467" y="2472310"/>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A</a:t>
            </a:r>
            <a:endParaRPr lang="en-US" sz="1200" dirty="0"/>
          </a:p>
        </p:txBody>
      </p:sp>
      <p:sp>
        <p:nvSpPr>
          <p:cNvPr id="18" name="弧形 17"/>
          <p:cNvSpPr/>
          <p:nvPr/>
        </p:nvSpPr>
        <p:spPr>
          <a:xfrm rot="17749600">
            <a:off x="4938184" y="1390531"/>
            <a:ext cx="1282535" cy="1625229"/>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十二边形 18"/>
          <p:cNvSpPr/>
          <p:nvPr/>
        </p:nvSpPr>
        <p:spPr>
          <a:xfrm>
            <a:off x="4939687" y="1260475"/>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1200" dirty="0" smtClean="0"/>
              <a:t>B</a:t>
            </a:r>
            <a:endParaRPr lang="en-US" sz="1200" dirty="0"/>
          </a:p>
        </p:txBody>
      </p:sp>
      <p:sp>
        <p:nvSpPr>
          <p:cNvPr id="20" name="十二边形 19"/>
          <p:cNvSpPr/>
          <p:nvPr/>
        </p:nvSpPr>
        <p:spPr>
          <a:xfrm>
            <a:off x="10512290" y="3522943"/>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smtClean="0"/>
              <a:t>E</a:t>
            </a:r>
            <a:endParaRPr lang="en-US" sz="1200" dirty="0"/>
          </a:p>
        </p:txBody>
      </p:sp>
      <p:sp>
        <p:nvSpPr>
          <p:cNvPr id="21" name="十二边形 20"/>
          <p:cNvSpPr/>
          <p:nvPr/>
        </p:nvSpPr>
        <p:spPr>
          <a:xfrm>
            <a:off x="9359704" y="1627254"/>
            <a:ext cx="257517" cy="253176"/>
          </a:xfrm>
          <a:prstGeom prst="dodecago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smtClean="0"/>
              <a:t>D</a:t>
            </a:r>
            <a:endParaRPr lang="en-US" sz="1200" dirty="0"/>
          </a:p>
        </p:txBody>
      </p:sp>
      <p:sp>
        <p:nvSpPr>
          <p:cNvPr id="22" name="弧形 21"/>
          <p:cNvSpPr/>
          <p:nvPr/>
        </p:nvSpPr>
        <p:spPr>
          <a:xfrm rot="18616350">
            <a:off x="6645283" y="1200856"/>
            <a:ext cx="1282535" cy="1625229"/>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弧形 22"/>
          <p:cNvSpPr/>
          <p:nvPr/>
        </p:nvSpPr>
        <p:spPr>
          <a:xfrm rot="20010714">
            <a:off x="8431576" y="1716387"/>
            <a:ext cx="1282535" cy="1875160"/>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弧形 23"/>
          <p:cNvSpPr/>
          <p:nvPr/>
        </p:nvSpPr>
        <p:spPr>
          <a:xfrm rot="2338114">
            <a:off x="8904570" y="2653912"/>
            <a:ext cx="1282535" cy="2334112"/>
          </a:xfrm>
          <a:prstGeom prst="arc">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5" name="图片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52914" y="2156027"/>
            <a:ext cx="398884" cy="398884"/>
          </a:xfrm>
          <a:prstGeom prst="rect">
            <a:avLst/>
          </a:prstGeom>
        </p:spPr>
      </p:pic>
      <p:pic>
        <p:nvPicPr>
          <p:cNvPr id="26" name="图片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88472" y="1159367"/>
            <a:ext cx="398884" cy="398884"/>
          </a:xfrm>
          <a:prstGeom prst="rect">
            <a:avLst/>
          </a:prstGeom>
        </p:spPr>
      </p:pic>
      <p:pic>
        <p:nvPicPr>
          <p:cNvPr id="27" name="图片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62706" y="874457"/>
            <a:ext cx="398884" cy="398884"/>
          </a:xfrm>
          <a:prstGeom prst="rect">
            <a:avLst/>
          </a:prstGeom>
        </p:spPr>
      </p:pic>
      <p:pic>
        <p:nvPicPr>
          <p:cNvPr id="28" name="图片 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13825" y="1407426"/>
            <a:ext cx="398884" cy="398884"/>
          </a:xfrm>
          <a:prstGeom prst="rect">
            <a:avLst/>
          </a:prstGeom>
        </p:spPr>
      </p:pic>
      <p:pic>
        <p:nvPicPr>
          <p:cNvPr id="29" name="图片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27843" y="3124897"/>
            <a:ext cx="398884" cy="398884"/>
          </a:xfrm>
          <a:prstGeom prst="rect">
            <a:avLst/>
          </a:prstGeom>
        </p:spPr>
      </p:pic>
      <p:pic>
        <p:nvPicPr>
          <p:cNvPr id="30" name="图片 29"/>
          <p:cNvPicPr>
            <a:picLocks noChangeAspect="1"/>
          </p:cNvPicPr>
          <p:nvPr/>
        </p:nvPicPr>
        <p:blipFill>
          <a:blip r:embed="rId10"/>
          <a:stretch>
            <a:fillRect/>
          </a:stretch>
        </p:blipFill>
        <p:spPr>
          <a:xfrm>
            <a:off x="3504604" y="2580757"/>
            <a:ext cx="498624" cy="498463"/>
          </a:xfrm>
          <a:prstGeom prst="rect">
            <a:avLst/>
          </a:prstGeom>
        </p:spPr>
      </p:pic>
      <p:pic>
        <p:nvPicPr>
          <p:cNvPr id="31" name="图片 30"/>
          <p:cNvPicPr>
            <a:picLocks noChangeAspect="1"/>
          </p:cNvPicPr>
          <p:nvPr/>
        </p:nvPicPr>
        <p:blipFill>
          <a:blip r:embed="rId10"/>
          <a:stretch>
            <a:fillRect/>
          </a:stretch>
        </p:blipFill>
        <p:spPr>
          <a:xfrm>
            <a:off x="5107126" y="1678000"/>
            <a:ext cx="498624" cy="498463"/>
          </a:xfrm>
          <a:prstGeom prst="rect">
            <a:avLst/>
          </a:prstGeom>
        </p:spPr>
      </p:pic>
      <p:pic>
        <p:nvPicPr>
          <p:cNvPr id="32" name="图片 31"/>
          <p:cNvPicPr>
            <a:picLocks noChangeAspect="1"/>
          </p:cNvPicPr>
          <p:nvPr/>
        </p:nvPicPr>
        <p:blipFill>
          <a:blip r:embed="rId10"/>
          <a:stretch>
            <a:fillRect/>
          </a:stretch>
        </p:blipFill>
        <p:spPr>
          <a:xfrm>
            <a:off x="6889101" y="1333885"/>
            <a:ext cx="498624" cy="498463"/>
          </a:xfrm>
          <a:prstGeom prst="rect">
            <a:avLst/>
          </a:prstGeom>
        </p:spPr>
      </p:pic>
      <p:pic>
        <p:nvPicPr>
          <p:cNvPr id="33" name="图片 32"/>
          <p:cNvPicPr>
            <a:picLocks noChangeAspect="1"/>
          </p:cNvPicPr>
          <p:nvPr/>
        </p:nvPicPr>
        <p:blipFill>
          <a:blip r:embed="rId10"/>
          <a:stretch>
            <a:fillRect/>
          </a:stretch>
        </p:blipFill>
        <p:spPr>
          <a:xfrm>
            <a:off x="8725252" y="1814671"/>
            <a:ext cx="498624" cy="498463"/>
          </a:xfrm>
          <a:prstGeom prst="rect">
            <a:avLst/>
          </a:prstGeom>
        </p:spPr>
      </p:pic>
      <p:pic>
        <p:nvPicPr>
          <p:cNvPr id="34" name="图片 33"/>
          <p:cNvPicPr>
            <a:picLocks noChangeAspect="1"/>
          </p:cNvPicPr>
          <p:nvPr/>
        </p:nvPicPr>
        <p:blipFill>
          <a:blip r:embed="rId10"/>
          <a:stretch>
            <a:fillRect/>
          </a:stretch>
        </p:blipFill>
        <p:spPr>
          <a:xfrm>
            <a:off x="9635587" y="3241049"/>
            <a:ext cx="498624" cy="498463"/>
          </a:xfrm>
          <a:prstGeom prst="rect">
            <a:avLst/>
          </a:prstGeom>
        </p:spPr>
      </p:pic>
      <p:grpSp>
        <p:nvGrpSpPr>
          <p:cNvPr id="35" name="组合 34"/>
          <p:cNvGrpSpPr/>
          <p:nvPr/>
        </p:nvGrpSpPr>
        <p:grpSpPr>
          <a:xfrm>
            <a:off x="5345820" y="4144119"/>
            <a:ext cx="812359" cy="582451"/>
            <a:chOff x="550953" y="1730683"/>
            <a:chExt cx="1137333" cy="746354"/>
          </a:xfrm>
        </p:grpSpPr>
        <p:grpSp>
          <p:nvGrpSpPr>
            <p:cNvPr id="36" name="组合 35"/>
            <p:cNvGrpSpPr/>
            <p:nvPr/>
          </p:nvGrpSpPr>
          <p:grpSpPr>
            <a:xfrm>
              <a:off x="931240" y="1730683"/>
              <a:ext cx="613932" cy="651955"/>
              <a:chOff x="931240" y="1730683"/>
              <a:chExt cx="613932" cy="651955"/>
            </a:xfrm>
          </p:grpSpPr>
          <p:sp>
            <p:nvSpPr>
              <p:cNvPr id="44" name="圆角矩形 43"/>
              <p:cNvSpPr/>
              <p:nvPr/>
            </p:nvSpPr>
            <p:spPr>
              <a:xfrm>
                <a:off x="1000548" y="1761677"/>
                <a:ext cx="387558" cy="514854"/>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图片 4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1240" y="1730683"/>
                <a:ext cx="613932" cy="651955"/>
              </a:xfrm>
              <a:prstGeom prst="rect">
                <a:avLst/>
              </a:prstGeom>
            </p:spPr>
          </p:pic>
        </p:grpSp>
        <p:pic>
          <p:nvPicPr>
            <p:cNvPr id="37" name="图片 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0953" y="1736086"/>
              <a:ext cx="613932" cy="651955"/>
            </a:xfrm>
            <a:prstGeom prst="rect">
              <a:avLst/>
            </a:prstGeom>
          </p:spPr>
        </p:pic>
        <p:grpSp>
          <p:nvGrpSpPr>
            <p:cNvPr id="38" name="组合 37"/>
            <p:cNvGrpSpPr/>
            <p:nvPr/>
          </p:nvGrpSpPr>
          <p:grpSpPr>
            <a:xfrm>
              <a:off x="1074354" y="1825082"/>
              <a:ext cx="613932" cy="651955"/>
              <a:chOff x="931240" y="1730683"/>
              <a:chExt cx="613932" cy="651955"/>
            </a:xfrm>
          </p:grpSpPr>
          <p:sp>
            <p:nvSpPr>
              <p:cNvPr id="42" name="圆角矩形 41"/>
              <p:cNvSpPr/>
              <p:nvPr/>
            </p:nvSpPr>
            <p:spPr>
              <a:xfrm>
                <a:off x="1000548" y="1761677"/>
                <a:ext cx="387558" cy="514854"/>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图片 4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1240" y="1730683"/>
                <a:ext cx="613932" cy="651955"/>
              </a:xfrm>
              <a:prstGeom prst="rect">
                <a:avLst/>
              </a:prstGeom>
            </p:spPr>
          </p:pic>
        </p:grpSp>
        <p:grpSp>
          <p:nvGrpSpPr>
            <p:cNvPr id="39" name="组合 38"/>
            <p:cNvGrpSpPr/>
            <p:nvPr/>
          </p:nvGrpSpPr>
          <p:grpSpPr>
            <a:xfrm>
              <a:off x="682323" y="1824284"/>
              <a:ext cx="613932" cy="651955"/>
              <a:chOff x="931240" y="1730683"/>
              <a:chExt cx="613932" cy="651955"/>
            </a:xfrm>
          </p:grpSpPr>
          <p:sp>
            <p:nvSpPr>
              <p:cNvPr id="40" name="圆角矩形 39"/>
              <p:cNvSpPr/>
              <p:nvPr/>
            </p:nvSpPr>
            <p:spPr>
              <a:xfrm>
                <a:off x="1000548" y="1761677"/>
                <a:ext cx="387558" cy="514854"/>
              </a:xfrm>
              <a:prstGeom prst="roundRect">
                <a:avLst>
                  <a:gd name="adj" fmla="val 27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图片 4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31240" y="1730683"/>
                <a:ext cx="613932" cy="651955"/>
              </a:xfrm>
              <a:prstGeom prst="rect">
                <a:avLst/>
              </a:prstGeom>
            </p:spPr>
          </p:pic>
        </p:grpSp>
      </p:grpSp>
      <p:cxnSp>
        <p:nvCxnSpPr>
          <p:cNvPr id="46" name="直接连接符 45"/>
          <p:cNvCxnSpPr/>
          <p:nvPr/>
        </p:nvCxnSpPr>
        <p:spPr>
          <a:xfrm flipV="1">
            <a:off x="5188472" y="2939489"/>
            <a:ext cx="4224237" cy="1429712"/>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1" idx="2"/>
          </p:cNvCxnSpPr>
          <p:nvPr/>
        </p:nvCxnSpPr>
        <p:spPr>
          <a:xfrm>
            <a:off x="8067460" y="2222946"/>
            <a:ext cx="1145807" cy="1719627"/>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1" idx="2"/>
          </p:cNvCxnSpPr>
          <p:nvPr/>
        </p:nvCxnSpPr>
        <p:spPr>
          <a:xfrm flipH="1">
            <a:off x="5188472" y="2222946"/>
            <a:ext cx="2878988" cy="215577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1" idx="2"/>
          </p:cNvCxnSpPr>
          <p:nvPr/>
        </p:nvCxnSpPr>
        <p:spPr>
          <a:xfrm>
            <a:off x="8067460" y="2222946"/>
            <a:ext cx="1274495" cy="688258"/>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9243833" y="2938030"/>
            <a:ext cx="115871" cy="973252"/>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1" idx="2"/>
          </p:cNvCxnSpPr>
          <p:nvPr/>
        </p:nvCxnSpPr>
        <p:spPr>
          <a:xfrm flipH="1">
            <a:off x="4134232" y="2222946"/>
            <a:ext cx="3933228" cy="1426585"/>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1" idx="2"/>
          </p:cNvCxnSpPr>
          <p:nvPr/>
        </p:nvCxnSpPr>
        <p:spPr>
          <a:xfrm flipH="1">
            <a:off x="4738255" y="2222946"/>
            <a:ext cx="3329205" cy="249364"/>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4" idx="2"/>
          </p:cNvCxnSpPr>
          <p:nvPr/>
        </p:nvCxnSpPr>
        <p:spPr>
          <a:xfrm>
            <a:off x="6260178" y="2120464"/>
            <a:ext cx="2953089" cy="183586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4" idx="2"/>
          </p:cNvCxnSpPr>
          <p:nvPr/>
        </p:nvCxnSpPr>
        <p:spPr>
          <a:xfrm flipH="1">
            <a:off x="5259168" y="2120464"/>
            <a:ext cx="1001010" cy="221907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14" idx="2"/>
            <a:endCxn id="12" idx="3"/>
          </p:cNvCxnSpPr>
          <p:nvPr/>
        </p:nvCxnSpPr>
        <p:spPr>
          <a:xfrm flipH="1">
            <a:off x="4057688" y="2120464"/>
            <a:ext cx="2202490" cy="157109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flipV="1">
            <a:off x="4782582" y="2496610"/>
            <a:ext cx="469637" cy="184940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5212115" y="3964521"/>
            <a:ext cx="3930715" cy="40468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2" idx="3"/>
          </p:cNvCxnSpPr>
          <p:nvPr/>
        </p:nvCxnSpPr>
        <p:spPr>
          <a:xfrm>
            <a:off x="4057688" y="3691563"/>
            <a:ext cx="5011600" cy="260145"/>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4782582" y="2527582"/>
            <a:ext cx="4329146" cy="1401642"/>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4759213" y="2505684"/>
            <a:ext cx="4613750" cy="416144"/>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12" idx="3"/>
          </p:cNvCxnSpPr>
          <p:nvPr/>
        </p:nvCxnSpPr>
        <p:spPr>
          <a:xfrm flipV="1">
            <a:off x="4057688" y="2924017"/>
            <a:ext cx="5318250" cy="767546"/>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6111393" y="2977303"/>
            <a:ext cx="1449436"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ltLang="zh-CN" dirty="0" smtClean="0"/>
              <a:t>Mutual Chain</a:t>
            </a:r>
            <a:endParaRPr lang="en-US" dirty="0"/>
          </a:p>
        </p:txBody>
      </p:sp>
    </p:spTree>
    <p:extLst>
      <p:ext uri="{BB962C8B-B14F-4D97-AF65-F5344CB8AC3E}">
        <p14:creationId xmlns:p14="http://schemas.microsoft.com/office/powerpoint/2010/main" val="4143963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4128" y="1060704"/>
            <a:ext cx="9217152" cy="3761358"/>
            <a:chOff x="1024128" y="1060704"/>
            <a:chExt cx="9217152" cy="3761358"/>
          </a:xfrm>
        </p:grpSpPr>
        <p:sp>
          <p:nvSpPr>
            <p:cNvPr id="3" name="圆角矩形 2"/>
            <p:cNvSpPr/>
            <p:nvPr/>
          </p:nvSpPr>
          <p:spPr>
            <a:xfrm>
              <a:off x="1024128" y="1060704"/>
              <a:ext cx="9217152" cy="3761358"/>
            </a:xfrm>
            <a:prstGeom prst="roundRect">
              <a:avLst>
                <a:gd name="adj" fmla="val 34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组合 52"/>
            <p:cNvGrpSpPr/>
            <p:nvPr/>
          </p:nvGrpSpPr>
          <p:grpSpPr>
            <a:xfrm>
              <a:off x="1186289" y="1260261"/>
              <a:ext cx="8793020" cy="3561801"/>
              <a:chOff x="1186289" y="1260261"/>
              <a:chExt cx="8793020" cy="3561801"/>
            </a:xfrm>
          </p:grpSpPr>
          <p:pic>
            <p:nvPicPr>
              <p:cNvPr id="5" name="图片 4"/>
              <p:cNvPicPr>
                <a:picLocks noChangeAspect="1"/>
              </p:cNvPicPr>
              <p:nvPr/>
            </p:nvPicPr>
            <p:blipFill>
              <a:blip r:embed="rId2"/>
              <a:stretch>
                <a:fillRect/>
              </a:stretch>
            </p:blipFill>
            <p:spPr>
              <a:xfrm>
                <a:off x="5936972" y="1260261"/>
                <a:ext cx="4042337" cy="2932169"/>
              </a:xfrm>
              <a:prstGeom prst="rect">
                <a:avLst/>
              </a:prstGeom>
            </p:spPr>
          </p:pic>
          <p:cxnSp>
            <p:nvCxnSpPr>
              <p:cNvPr id="7" name="直接连接符 6"/>
              <p:cNvCxnSpPr/>
              <p:nvPr/>
            </p:nvCxnSpPr>
            <p:spPr>
              <a:xfrm flipV="1">
                <a:off x="6586330" y="1653381"/>
                <a:ext cx="728869" cy="331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845286" y="1587120"/>
                <a:ext cx="967409" cy="185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329530" y="2090703"/>
                <a:ext cx="172278" cy="357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8812695" y="3031607"/>
                <a:ext cx="622852" cy="689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619999" y="3937498"/>
                <a:ext cx="7421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6493565" y="3455677"/>
                <a:ext cx="450574" cy="265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215269" y="2090703"/>
                <a:ext cx="212035" cy="781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619999" y="1772651"/>
                <a:ext cx="1616766" cy="887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619999" y="1772651"/>
                <a:ext cx="1060172" cy="1771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7367785" y="1772651"/>
                <a:ext cx="252214" cy="1683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6559828" y="1772651"/>
                <a:ext cx="980658" cy="1258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8772936" y="1984685"/>
                <a:ext cx="79093" cy="1382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7619999" y="2090703"/>
                <a:ext cx="1192696" cy="1453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6559828" y="2090703"/>
                <a:ext cx="2252867" cy="940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6705601" y="2090703"/>
                <a:ext cx="2067335" cy="194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7633251" y="2660546"/>
                <a:ext cx="1603514" cy="1022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6586330" y="2678542"/>
                <a:ext cx="2690194" cy="375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6705601" y="2355746"/>
                <a:ext cx="2531164" cy="300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6559828" y="3049604"/>
                <a:ext cx="2093844" cy="512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6705601" y="2355746"/>
                <a:ext cx="1908312" cy="1170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705601" y="2355746"/>
                <a:ext cx="861387" cy="1219201"/>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图片 48"/>
              <p:cNvPicPr>
                <a:picLocks noChangeAspect="1"/>
              </p:cNvPicPr>
              <p:nvPr/>
            </p:nvPicPr>
            <p:blipFill>
              <a:blip r:embed="rId3"/>
              <a:stretch>
                <a:fillRect/>
              </a:stretch>
            </p:blipFill>
            <p:spPr>
              <a:xfrm>
                <a:off x="7527235" y="2505924"/>
                <a:ext cx="702363" cy="589494"/>
              </a:xfrm>
              <a:prstGeom prst="rect">
                <a:avLst/>
              </a:prstGeom>
            </p:spPr>
          </p:pic>
          <p:pic>
            <p:nvPicPr>
              <p:cNvPr id="50" name="图片 49"/>
              <p:cNvPicPr>
                <a:picLocks noChangeAspect="1"/>
              </p:cNvPicPr>
              <p:nvPr/>
            </p:nvPicPr>
            <p:blipFill>
              <a:blip r:embed="rId4"/>
              <a:stretch>
                <a:fillRect/>
              </a:stretch>
            </p:blipFill>
            <p:spPr>
              <a:xfrm>
                <a:off x="1186289" y="1511905"/>
                <a:ext cx="3741525" cy="2428880"/>
              </a:xfrm>
              <a:prstGeom prst="rect">
                <a:avLst/>
              </a:prstGeom>
            </p:spPr>
          </p:pic>
          <p:sp>
            <p:nvSpPr>
              <p:cNvPr id="51" name="文本框 50"/>
              <p:cNvSpPr txBox="1"/>
              <p:nvPr/>
            </p:nvSpPr>
            <p:spPr>
              <a:xfrm>
                <a:off x="2156804" y="4452730"/>
                <a:ext cx="2372765" cy="369332"/>
              </a:xfrm>
              <a:prstGeom prst="rect">
                <a:avLst/>
              </a:prstGeom>
              <a:noFill/>
            </p:spPr>
            <p:txBody>
              <a:bodyPr wrap="none" rtlCol="0">
                <a:spAutoFit/>
              </a:bodyPr>
              <a:lstStyle/>
              <a:p>
                <a:r>
                  <a:rPr lang="en-US" altLang="zh-CN" dirty="0" smtClean="0"/>
                  <a:t>Mutual Chain</a:t>
                </a:r>
                <a:r>
                  <a:rPr lang="zh-CN" altLang="en-US" dirty="0" smtClean="0"/>
                  <a:t>价值协议</a:t>
                </a:r>
                <a:endParaRPr lang="en-US" dirty="0"/>
              </a:p>
            </p:txBody>
          </p:sp>
          <p:sp>
            <p:nvSpPr>
              <p:cNvPr id="52" name="文本框 51"/>
              <p:cNvSpPr txBox="1"/>
              <p:nvPr/>
            </p:nvSpPr>
            <p:spPr>
              <a:xfrm>
                <a:off x="6810026" y="4416306"/>
                <a:ext cx="2372765" cy="369332"/>
              </a:xfrm>
              <a:prstGeom prst="rect">
                <a:avLst/>
              </a:prstGeom>
              <a:noFill/>
            </p:spPr>
            <p:txBody>
              <a:bodyPr wrap="none" rtlCol="0">
                <a:spAutoFit/>
              </a:bodyPr>
              <a:lstStyle/>
              <a:p>
                <a:r>
                  <a:rPr lang="en-US" altLang="zh-CN" dirty="0"/>
                  <a:t>Mutual Chain</a:t>
                </a:r>
                <a:r>
                  <a:rPr lang="zh-CN" altLang="en-US" dirty="0" smtClean="0"/>
                  <a:t>价值网络</a:t>
                </a:r>
                <a:endParaRPr lang="en-US" dirty="0"/>
              </a:p>
            </p:txBody>
          </p:sp>
        </p:grpSp>
      </p:grpSp>
    </p:spTree>
    <p:extLst>
      <p:ext uri="{BB962C8B-B14F-4D97-AF65-F5344CB8AC3E}">
        <p14:creationId xmlns:p14="http://schemas.microsoft.com/office/powerpoint/2010/main" val="2561291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802674" y="1060704"/>
            <a:ext cx="7354389" cy="5219878"/>
          </a:xfrm>
          <a:prstGeom prst="roundRect">
            <a:avLst>
              <a:gd name="adj" fmla="val 34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图片 49"/>
          <p:cNvPicPr>
            <a:picLocks noChangeAspect="1"/>
          </p:cNvPicPr>
          <p:nvPr/>
        </p:nvPicPr>
        <p:blipFill>
          <a:blip r:embed="rId2"/>
          <a:stretch>
            <a:fillRect/>
          </a:stretch>
        </p:blipFill>
        <p:spPr>
          <a:xfrm>
            <a:off x="2311121" y="1435340"/>
            <a:ext cx="6427931" cy="4172810"/>
          </a:xfrm>
          <a:prstGeom prst="rect">
            <a:avLst/>
          </a:prstGeom>
        </p:spPr>
      </p:pic>
      <p:sp>
        <p:nvSpPr>
          <p:cNvPr id="51" name="文本框 50"/>
          <p:cNvSpPr txBox="1"/>
          <p:nvPr/>
        </p:nvSpPr>
        <p:spPr>
          <a:xfrm>
            <a:off x="4338703" y="5851137"/>
            <a:ext cx="2372765" cy="369332"/>
          </a:xfrm>
          <a:prstGeom prst="rect">
            <a:avLst/>
          </a:prstGeom>
          <a:noFill/>
        </p:spPr>
        <p:txBody>
          <a:bodyPr wrap="none" rtlCol="0">
            <a:spAutoFit/>
          </a:bodyPr>
          <a:lstStyle/>
          <a:p>
            <a:r>
              <a:rPr lang="en-US" altLang="zh-CN" dirty="0" smtClean="0"/>
              <a:t>Mutual Chain</a:t>
            </a:r>
            <a:r>
              <a:rPr lang="zh-CN" altLang="en-US" dirty="0" smtClean="0"/>
              <a:t>价值协议</a:t>
            </a:r>
            <a:endParaRPr lang="en-US" dirty="0"/>
          </a:p>
        </p:txBody>
      </p:sp>
    </p:spTree>
    <p:extLst>
      <p:ext uri="{BB962C8B-B14F-4D97-AF65-F5344CB8AC3E}">
        <p14:creationId xmlns:p14="http://schemas.microsoft.com/office/powerpoint/2010/main" val="142565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4043951" y="1397944"/>
            <a:ext cx="2372765" cy="369332"/>
          </a:xfrm>
          <a:prstGeom prst="rect">
            <a:avLst/>
          </a:prstGeom>
          <a:noFill/>
        </p:spPr>
        <p:txBody>
          <a:bodyPr wrap="none" rtlCol="0">
            <a:spAutoFit/>
          </a:bodyPr>
          <a:lstStyle/>
          <a:p>
            <a:r>
              <a:rPr lang="en-US" altLang="zh-CN" dirty="0" smtClean="0"/>
              <a:t>Mutual Chain</a:t>
            </a:r>
            <a:r>
              <a:rPr lang="zh-CN" altLang="en-US" dirty="0" smtClean="0"/>
              <a:t>价值协议</a:t>
            </a:r>
            <a:endParaRPr lang="en-US" dirty="0"/>
          </a:p>
        </p:txBody>
      </p:sp>
      <p:sp>
        <p:nvSpPr>
          <p:cNvPr id="6" name="文本框 5"/>
          <p:cNvSpPr txBox="1"/>
          <p:nvPr/>
        </p:nvSpPr>
        <p:spPr>
          <a:xfrm>
            <a:off x="2379275" y="5750143"/>
            <a:ext cx="1911101" cy="369332"/>
          </a:xfrm>
          <a:prstGeom prst="rect">
            <a:avLst/>
          </a:prstGeom>
          <a:noFill/>
        </p:spPr>
        <p:txBody>
          <a:bodyPr wrap="none" rtlCol="0">
            <a:spAutoFit/>
          </a:bodyPr>
          <a:lstStyle/>
          <a:p>
            <a:r>
              <a:rPr lang="en-US" altLang="zh-CN" dirty="0" smtClean="0"/>
              <a:t>Mutual Chain</a:t>
            </a:r>
            <a:r>
              <a:rPr lang="zh-CN" altLang="en-US" dirty="0" smtClean="0"/>
              <a:t>钱包</a:t>
            </a:r>
            <a:endParaRPr lang="en-US" dirty="0"/>
          </a:p>
        </p:txBody>
      </p:sp>
      <p:cxnSp>
        <p:nvCxnSpPr>
          <p:cNvPr id="5" name="肘形连接符 4"/>
          <p:cNvCxnSpPr>
            <a:stCxn id="19" idx="1"/>
            <a:endCxn id="2" idx="0"/>
          </p:cNvCxnSpPr>
          <p:nvPr/>
        </p:nvCxnSpPr>
        <p:spPr>
          <a:xfrm rot="10800000" flipV="1">
            <a:off x="3379477" y="2290346"/>
            <a:ext cx="1384348" cy="1673294"/>
          </a:xfrm>
          <a:prstGeom prst="bentConnector2">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566778" y="3963640"/>
            <a:ext cx="1625397" cy="1625397"/>
            <a:chOff x="2566778" y="3963640"/>
            <a:chExt cx="1625397" cy="1625397"/>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7" name="椭圆 6"/>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4000" dirty="0" smtClean="0"/>
                <a:t>M</a:t>
              </a:r>
              <a:endParaRPr lang="en-US" sz="4000" dirty="0"/>
            </a:p>
          </p:txBody>
        </p:sp>
      </p:grpSp>
      <p:sp>
        <p:nvSpPr>
          <p:cNvPr id="9" name="圆角矩形 8"/>
          <p:cNvSpPr/>
          <p:nvPr/>
        </p:nvSpPr>
        <p:spPr>
          <a:xfrm>
            <a:off x="6257365" y="3514166"/>
            <a:ext cx="2449796" cy="2051744"/>
          </a:xfrm>
          <a:prstGeom prst="roundRect">
            <a:avLst>
              <a:gd name="adj" fmla="val 4624"/>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文本框 11"/>
          <p:cNvSpPr txBox="1"/>
          <p:nvPr/>
        </p:nvSpPr>
        <p:spPr>
          <a:xfrm>
            <a:off x="6091236" y="5753139"/>
            <a:ext cx="2628925" cy="369332"/>
          </a:xfrm>
          <a:prstGeom prst="rect">
            <a:avLst/>
          </a:prstGeom>
          <a:noFill/>
        </p:spPr>
        <p:txBody>
          <a:bodyPr wrap="none" rtlCol="0">
            <a:spAutoFit/>
          </a:bodyPr>
          <a:lstStyle/>
          <a:p>
            <a:r>
              <a:rPr lang="en-US" altLang="zh-CN" dirty="0" smtClean="0"/>
              <a:t>Mutual Chain</a:t>
            </a:r>
            <a:r>
              <a:rPr lang="zh-CN" altLang="en-US" dirty="0" smtClean="0"/>
              <a:t> </a:t>
            </a:r>
            <a:r>
              <a:rPr lang="en-US" altLang="zh-CN" dirty="0" smtClean="0"/>
              <a:t>Middleware</a:t>
            </a:r>
            <a:endParaRPr lang="en-US"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5695" y="4495207"/>
            <a:ext cx="1111466" cy="1111466"/>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9015" y="3514165"/>
            <a:ext cx="1338330" cy="1416423"/>
          </a:xfrm>
          <a:prstGeom prst="rect">
            <a:avLst/>
          </a:prstGeom>
        </p:spPr>
      </p:pic>
      <p:cxnSp>
        <p:nvCxnSpPr>
          <p:cNvPr id="15" name="肘形连接符 14"/>
          <p:cNvCxnSpPr>
            <a:stCxn id="19" idx="3"/>
            <a:endCxn id="11" idx="0"/>
          </p:cNvCxnSpPr>
          <p:nvPr/>
        </p:nvCxnSpPr>
        <p:spPr>
          <a:xfrm>
            <a:off x="5763501" y="2290346"/>
            <a:ext cx="1734679" cy="1223819"/>
          </a:xfrm>
          <a:prstGeom prst="bentConnector2">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流程图: 多文档 18"/>
          <p:cNvSpPr/>
          <p:nvPr/>
        </p:nvSpPr>
        <p:spPr>
          <a:xfrm>
            <a:off x="4763825" y="1877969"/>
            <a:ext cx="999676" cy="824753"/>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145312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2366682" y="874265"/>
            <a:ext cx="7763436" cy="5311382"/>
          </a:xfrm>
          <a:prstGeom prst="roundRect">
            <a:avLst>
              <a:gd name="adj" fmla="val 34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组合 1"/>
          <p:cNvGrpSpPr/>
          <p:nvPr/>
        </p:nvGrpSpPr>
        <p:grpSpPr>
          <a:xfrm>
            <a:off x="3311336" y="1272420"/>
            <a:ext cx="5832663" cy="4237724"/>
            <a:chOff x="5936972" y="1260261"/>
            <a:chExt cx="4042337" cy="2932169"/>
          </a:xfrm>
        </p:grpSpPr>
        <p:pic>
          <p:nvPicPr>
            <p:cNvPr id="5" name="图片 4"/>
            <p:cNvPicPr>
              <a:picLocks noChangeAspect="1"/>
            </p:cNvPicPr>
            <p:nvPr/>
          </p:nvPicPr>
          <p:blipFill>
            <a:blip r:embed="rId2"/>
            <a:stretch>
              <a:fillRect/>
            </a:stretch>
          </p:blipFill>
          <p:spPr>
            <a:xfrm>
              <a:off x="5936972" y="1260261"/>
              <a:ext cx="4042337" cy="2932169"/>
            </a:xfrm>
            <a:prstGeom prst="rect">
              <a:avLst/>
            </a:prstGeom>
          </p:spPr>
        </p:pic>
        <p:cxnSp>
          <p:nvCxnSpPr>
            <p:cNvPr id="7" name="直接连接符 6"/>
            <p:cNvCxnSpPr/>
            <p:nvPr/>
          </p:nvCxnSpPr>
          <p:spPr>
            <a:xfrm flipV="1">
              <a:off x="6586330" y="1653381"/>
              <a:ext cx="728869" cy="331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845286" y="1587120"/>
              <a:ext cx="967409" cy="185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329530" y="2090703"/>
              <a:ext cx="172278" cy="357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8812695" y="3031607"/>
              <a:ext cx="622852" cy="689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7619999" y="3937498"/>
              <a:ext cx="7421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6493565" y="3455677"/>
              <a:ext cx="450574" cy="265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215269" y="2090703"/>
              <a:ext cx="212035" cy="781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619999" y="1772651"/>
              <a:ext cx="1616766" cy="887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619999" y="1772651"/>
              <a:ext cx="1060172" cy="1771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7367785" y="1772651"/>
              <a:ext cx="252214" cy="1683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6559828" y="1772651"/>
              <a:ext cx="980658" cy="1258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8772936" y="1984685"/>
              <a:ext cx="79093" cy="1382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7619999" y="2090703"/>
              <a:ext cx="1192696" cy="1453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6559828" y="2090703"/>
              <a:ext cx="2252867" cy="940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6705601" y="2090703"/>
              <a:ext cx="2067335" cy="194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7633251" y="2660546"/>
              <a:ext cx="1603514" cy="1022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6586330" y="2678542"/>
              <a:ext cx="2690194" cy="375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6705601" y="2355746"/>
              <a:ext cx="2531164" cy="300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6559828" y="3049604"/>
              <a:ext cx="2093844" cy="512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6705601" y="2355746"/>
              <a:ext cx="1908312" cy="1170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705601" y="2355746"/>
              <a:ext cx="861387" cy="1219201"/>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图片 48"/>
            <p:cNvPicPr>
              <a:picLocks noChangeAspect="1"/>
            </p:cNvPicPr>
            <p:nvPr/>
          </p:nvPicPr>
          <p:blipFill>
            <a:blip r:embed="rId3"/>
            <a:stretch>
              <a:fillRect/>
            </a:stretch>
          </p:blipFill>
          <p:spPr>
            <a:xfrm>
              <a:off x="7527235" y="2505924"/>
              <a:ext cx="702363" cy="589494"/>
            </a:xfrm>
            <a:prstGeom prst="rect">
              <a:avLst/>
            </a:prstGeom>
          </p:spPr>
        </p:pic>
      </p:grpSp>
      <p:sp>
        <p:nvSpPr>
          <p:cNvPr id="52" name="文本框 51"/>
          <p:cNvSpPr txBox="1"/>
          <p:nvPr/>
        </p:nvSpPr>
        <p:spPr>
          <a:xfrm>
            <a:off x="4877526" y="5678529"/>
            <a:ext cx="2884817" cy="400110"/>
          </a:xfrm>
          <a:prstGeom prst="rect">
            <a:avLst/>
          </a:prstGeom>
          <a:noFill/>
        </p:spPr>
        <p:txBody>
          <a:bodyPr wrap="square" rtlCol="0">
            <a:spAutoFit/>
          </a:bodyPr>
          <a:lstStyle/>
          <a:p>
            <a:r>
              <a:rPr lang="en-US" altLang="zh-CN" sz="2000" dirty="0"/>
              <a:t>Mutual Chain</a:t>
            </a:r>
            <a:r>
              <a:rPr lang="zh-CN" altLang="en-US" sz="2000" dirty="0" smtClean="0"/>
              <a:t>价值网络</a:t>
            </a:r>
            <a:endParaRPr lang="en-US" sz="2000" dirty="0"/>
          </a:p>
        </p:txBody>
      </p:sp>
      <p:grpSp>
        <p:nvGrpSpPr>
          <p:cNvPr id="32" name="组合 31"/>
          <p:cNvGrpSpPr/>
          <p:nvPr/>
        </p:nvGrpSpPr>
        <p:grpSpPr>
          <a:xfrm>
            <a:off x="8714119" y="4976126"/>
            <a:ext cx="1072049" cy="971312"/>
            <a:chOff x="2566778" y="3963640"/>
            <a:chExt cx="1625397" cy="1625397"/>
          </a:xfrm>
        </p:grpSpPr>
        <p:pic>
          <p:nvPicPr>
            <p:cNvPr id="34" name="图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6778" y="3963640"/>
              <a:ext cx="1625397" cy="1625397"/>
            </a:xfrm>
            <a:prstGeom prst="rect">
              <a:avLst/>
            </a:prstGeom>
          </p:spPr>
        </p:pic>
        <p:sp>
          <p:nvSpPr>
            <p:cNvPr id="36" name="椭圆 35"/>
            <p:cNvSpPr/>
            <p:nvPr/>
          </p:nvSpPr>
          <p:spPr>
            <a:xfrm>
              <a:off x="3009674" y="4655184"/>
              <a:ext cx="650302" cy="613974"/>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CN" sz="2000" dirty="0" smtClean="0"/>
                <a:t>M</a:t>
              </a:r>
              <a:endParaRPr lang="en-US" sz="2000" dirty="0"/>
            </a:p>
          </p:txBody>
        </p:sp>
      </p:grpSp>
      <p:pic>
        <p:nvPicPr>
          <p:cNvPr id="56" name="图片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1076" y="4849594"/>
            <a:ext cx="1302983" cy="1231774"/>
          </a:xfrm>
          <a:prstGeom prst="rect">
            <a:avLst/>
          </a:prstGeom>
          <a:solidFill>
            <a:schemeClr val="bg1"/>
          </a:solidFill>
        </p:spPr>
      </p:pic>
      <p:pic>
        <p:nvPicPr>
          <p:cNvPr id="57" name="图片 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72688" y="868666"/>
            <a:ext cx="1354512" cy="1114576"/>
          </a:xfrm>
          <a:prstGeom prst="rect">
            <a:avLst/>
          </a:prstGeom>
        </p:spPr>
      </p:pic>
      <p:sp>
        <p:nvSpPr>
          <p:cNvPr id="59" name="圆柱形 58"/>
          <p:cNvSpPr/>
          <p:nvPr/>
        </p:nvSpPr>
        <p:spPr>
          <a:xfrm>
            <a:off x="2680246" y="1587911"/>
            <a:ext cx="724283" cy="368384"/>
          </a:xfrm>
          <a:prstGeom prst="ca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DB</a:t>
            </a:r>
            <a:endParaRPr lang="en-US" dirty="0"/>
          </a:p>
        </p:txBody>
      </p:sp>
      <p:sp>
        <p:nvSpPr>
          <p:cNvPr id="58" name="圆柱形 57"/>
          <p:cNvSpPr/>
          <p:nvPr/>
        </p:nvSpPr>
        <p:spPr>
          <a:xfrm>
            <a:off x="2680246" y="1319443"/>
            <a:ext cx="724283" cy="368384"/>
          </a:xfrm>
          <a:prstGeom prst="ca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DB</a:t>
            </a:r>
            <a:endParaRPr lang="en-US" dirty="0"/>
          </a:p>
        </p:txBody>
      </p:sp>
      <p:sp>
        <p:nvSpPr>
          <p:cNvPr id="8" name="圆柱形 7"/>
          <p:cNvSpPr/>
          <p:nvPr/>
        </p:nvSpPr>
        <p:spPr>
          <a:xfrm>
            <a:off x="2680246" y="1030110"/>
            <a:ext cx="724283" cy="368384"/>
          </a:xfrm>
          <a:prstGeom prst="ca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DB</a:t>
            </a:r>
            <a:endParaRPr lang="en-US" dirty="0"/>
          </a:p>
        </p:txBody>
      </p:sp>
    </p:spTree>
    <p:extLst>
      <p:ext uri="{BB962C8B-B14F-4D97-AF65-F5344CB8AC3E}">
        <p14:creationId xmlns:p14="http://schemas.microsoft.com/office/powerpoint/2010/main" val="3225132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813781" y="3077818"/>
            <a:ext cx="5935857" cy="2537478"/>
          </a:xfrm>
          <a:prstGeom prst="rect">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4" name="矩形 33"/>
          <p:cNvSpPr/>
          <p:nvPr/>
        </p:nvSpPr>
        <p:spPr>
          <a:xfrm>
            <a:off x="2093261" y="3179212"/>
            <a:ext cx="1216347" cy="482589"/>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bg1"/>
              </a:solidFill>
              <a:latin typeface="Calibri" panose="020F0502020204030204"/>
            </a:endParaRPr>
          </a:p>
        </p:txBody>
      </p:sp>
      <p:sp>
        <p:nvSpPr>
          <p:cNvPr id="35" name="文本框 34"/>
          <p:cNvSpPr txBox="1"/>
          <p:nvPr/>
        </p:nvSpPr>
        <p:spPr>
          <a:xfrm>
            <a:off x="1898854" y="3207038"/>
            <a:ext cx="1399989" cy="461665"/>
          </a:xfrm>
          <a:prstGeom prst="rect">
            <a:avLst/>
          </a:prstGeom>
          <a:noFill/>
        </p:spPr>
        <p:txBody>
          <a:bodyPr wrap="square" rtlCol="0">
            <a:spAutoFit/>
          </a:bodyPr>
          <a:lstStyle/>
          <a:p>
            <a:pPr algn="ctr" defTabSz="914172">
              <a:defRPr/>
            </a:pPr>
            <a:r>
              <a:rPr lang="en-US" altLang="zh-CN" sz="1200" kern="0" dirty="0">
                <a:solidFill>
                  <a:schemeClr val="bg1"/>
                </a:solidFill>
                <a:latin typeface="Calibri" panose="020F0502020204030204"/>
                <a:ea typeface="等线" panose="02010600030101010101" pitchFamily="2" charset="-122"/>
              </a:rPr>
              <a:t>Ledger &amp; </a:t>
            </a:r>
          </a:p>
          <a:p>
            <a:pPr algn="ctr" defTabSz="914172">
              <a:defRPr/>
            </a:pPr>
            <a:r>
              <a:rPr lang="en-US" altLang="zh-CN" sz="1200" kern="0" dirty="0">
                <a:solidFill>
                  <a:schemeClr val="bg1"/>
                </a:solidFill>
                <a:latin typeface="Calibri" panose="020F0502020204030204"/>
                <a:ea typeface="等线" panose="02010600030101010101" pitchFamily="2" charset="-122"/>
              </a:rPr>
              <a:t>Assets</a:t>
            </a:r>
            <a:endParaRPr lang="en-US" sz="1200" kern="0" dirty="0">
              <a:solidFill>
                <a:schemeClr val="bg1"/>
              </a:solidFill>
              <a:latin typeface="Calibri" panose="020F0502020204030204"/>
            </a:endParaRPr>
          </a:p>
        </p:txBody>
      </p:sp>
      <p:sp>
        <p:nvSpPr>
          <p:cNvPr id="36" name="矩形 35"/>
          <p:cNvSpPr/>
          <p:nvPr/>
        </p:nvSpPr>
        <p:spPr>
          <a:xfrm>
            <a:off x="3405765" y="3179212"/>
            <a:ext cx="1216347" cy="482589"/>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bg1"/>
              </a:solidFill>
              <a:latin typeface="Calibri" panose="020F0502020204030204"/>
            </a:endParaRPr>
          </a:p>
        </p:txBody>
      </p:sp>
      <p:sp>
        <p:nvSpPr>
          <p:cNvPr id="37" name="文本框 36"/>
          <p:cNvSpPr txBox="1"/>
          <p:nvPr/>
        </p:nvSpPr>
        <p:spPr>
          <a:xfrm>
            <a:off x="3607574" y="3207038"/>
            <a:ext cx="841897" cy="461665"/>
          </a:xfrm>
          <a:prstGeom prst="rect">
            <a:avLst/>
          </a:prstGeom>
          <a:noFill/>
        </p:spPr>
        <p:txBody>
          <a:bodyPr wrap="none" rtlCol="0">
            <a:spAutoFit/>
          </a:bodyPr>
          <a:lstStyle/>
          <a:p>
            <a:pPr algn="ctr" defTabSz="914172">
              <a:defRPr/>
            </a:pPr>
            <a:r>
              <a:rPr lang="en-US" altLang="zh-CN" sz="1200" kern="0" dirty="0">
                <a:solidFill>
                  <a:schemeClr val="bg1"/>
                </a:solidFill>
                <a:latin typeface="Calibri" panose="020F0502020204030204"/>
                <a:ea typeface="等线" panose="02010600030101010101" pitchFamily="2" charset="-122"/>
              </a:rPr>
              <a:t>Identity &amp; </a:t>
            </a:r>
          </a:p>
          <a:p>
            <a:pPr algn="ctr" defTabSz="914172">
              <a:defRPr/>
            </a:pPr>
            <a:r>
              <a:rPr lang="en-US" altLang="zh-CN" sz="1200" kern="0" dirty="0" err="1">
                <a:solidFill>
                  <a:schemeClr val="bg1"/>
                </a:solidFill>
                <a:latin typeface="Calibri" panose="020F0502020204030204"/>
                <a:ea typeface="等线" panose="02010600030101010101" pitchFamily="2" charset="-122"/>
              </a:rPr>
              <a:t>Auth</a:t>
            </a:r>
            <a:endParaRPr lang="en-US" sz="1200" kern="0" dirty="0">
              <a:solidFill>
                <a:schemeClr val="bg1"/>
              </a:solidFill>
              <a:latin typeface="Calibri" panose="020F0502020204030204"/>
            </a:endParaRPr>
          </a:p>
        </p:txBody>
      </p:sp>
      <p:sp>
        <p:nvSpPr>
          <p:cNvPr id="38" name="矩形 37"/>
          <p:cNvSpPr/>
          <p:nvPr/>
        </p:nvSpPr>
        <p:spPr>
          <a:xfrm>
            <a:off x="4718269" y="3179212"/>
            <a:ext cx="1216347" cy="482589"/>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bg1"/>
              </a:solidFill>
              <a:latin typeface="Calibri" panose="020F0502020204030204"/>
            </a:endParaRPr>
          </a:p>
        </p:txBody>
      </p:sp>
      <p:sp>
        <p:nvSpPr>
          <p:cNvPr id="39" name="文本框 38"/>
          <p:cNvSpPr txBox="1"/>
          <p:nvPr/>
        </p:nvSpPr>
        <p:spPr>
          <a:xfrm>
            <a:off x="4978430" y="3200136"/>
            <a:ext cx="696024" cy="461665"/>
          </a:xfrm>
          <a:prstGeom prst="rect">
            <a:avLst/>
          </a:prstGeom>
          <a:noFill/>
        </p:spPr>
        <p:txBody>
          <a:bodyPr wrap="none" rtlCol="0">
            <a:spAutoFit/>
          </a:bodyPr>
          <a:lstStyle/>
          <a:p>
            <a:pPr algn="ctr" defTabSz="914172">
              <a:defRPr/>
            </a:pPr>
            <a:r>
              <a:rPr lang="en-US" altLang="zh-CN" sz="1200" kern="0" dirty="0">
                <a:solidFill>
                  <a:schemeClr val="bg1"/>
                </a:solidFill>
                <a:latin typeface="Calibri" panose="020F0502020204030204"/>
                <a:ea typeface="等线" panose="02010600030101010101" pitchFamily="2" charset="-122"/>
              </a:rPr>
              <a:t>Rules &amp; </a:t>
            </a:r>
          </a:p>
          <a:p>
            <a:pPr algn="ctr" defTabSz="914172">
              <a:defRPr/>
            </a:pPr>
            <a:r>
              <a:rPr lang="en-US" altLang="zh-CN" sz="1200" kern="0" dirty="0">
                <a:solidFill>
                  <a:schemeClr val="bg1"/>
                </a:solidFill>
                <a:latin typeface="Calibri" panose="020F0502020204030204"/>
                <a:ea typeface="等线" panose="02010600030101010101" pitchFamily="2" charset="-122"/>
              </a:rPr>
              <a:t>Control</a:t>
            </a:r>
            <a:endParaRPr lang="en-US" sz="1200" kern="0" dirty="0">
              <a:solidFill>
                <a:schemeClr val="bg1"/>
              </a:solidFill>
              <a:latin typeface="Calibri" panose="020F0502020204030204"/>
            </a:endParaRPr>
          </a:p>
        </p:txBody>
      </p:sp>
      <p:sp>
        <p:nvSpPr>
          <p:cNvPr id="40" name="矩形 39"/>
          <p:cNvSpPr/>
          <p:nvPr/>
        </p:nvSpPr>
        <p:spPr>
          <a:xfrm>
            <a:off x="6030772" y="3179212"/>
            <a:ext cx="1216347" cy="482589"/>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schemeClr val="bg1"/>
              </a:solidFill>
              <a:latin typeface="Calibri" panose="020F0502020204030204"/>
            </a:endParaRPr>
          </a:p>
        </p:txBody>
      </p:sp>
      <p:sp>
        <p:nvSpPr>
          <p:cNvPr id="41" name="文本框 40"/>
          <p:cNvSpPr txBox="1"/>
          <p:nvPr/>
        </p:nvSpPr>
        <p:spPr>
          <a:xfrm>
            <a:off x="6177893" y="3204535"/>
            <a:ext cx="939681" cy="461665"/>
          </a:xfrm>
          <a:prstGeom prst="rect">
            <a:avLst/>
          </a:prstGeom>
          <a:noFill/>
        </p:spPr>
        <p:txBody>
          <a:bodyPr wrap="none" rtlCol="0">
            <a:spAutoFit/>
          </a:bodyPr>
          <a:lstStyle/>
          <a:p>
            <a:pPr algn="ctr" defTabSz="914172">
              <a:defRPr/>
            </a:pPr>
            <a:r>
              <a:rPr lang="en-US" altLang="zh-CN" sz="1200" kern="0" dirty="0">
                <a:solidFill>
                  <a:schemeClr val="bg1"/>
                </a:solidFill>
                <a:latin typeface="Calibri" panose="020F0502020204030204"/>
                <a:ea typeface="等线" panose="02010600030101010101" pitchFamily="2" charset="-122"/>
              </a:rPr>
              <a:t>Integrations</a:t>
            </a:r>
          </a:p>
          <a:p>
            <a:pPr algn="ctr" defTabSz="914172">
              <a:defRPr/>
            </a:pPr>
            <a:r>
              <a:rPr lang="en-US" altLang="zh-CN" sz="1200" kern="0" dirty="0">
                <a:solidFill>
                  <a:schemeClr val="bg1"/>
                </a:solidFill>
                <a:latin typeface="Calibri" panose="020F0502020204030204"/>
                <a:ea typeface="等线" panose="02010600030101010101" pitchFamily="2" charset="-122"/>
              </a:rPr>
              <a:t>&amp; Services</a:t>
            </a:r>
            <a:endParaRPr lang="en-US" sz="1200" kern="0" dirty="0">
              <a:solidFill>
                <a:schemeClr val="bg1"/>
              </a:solidFill>
              <a:latin typeface="Calibri" panose="020F0502020204030204"/>
            </a:endParaRPr>
          </a:p>
        </p:txBody>
      </p:sp>
      <p:sp>
        <p:nvSpPr>
          <p:cNvPr id="42" name="矩形 41"/>
          <p:cNvSpPr/>
          <p:nvPr/>
        </p:nvSpPr>
        <p:spPr>
          <a:xfrm>
            <a:off x="2987954" y="4784007"/>
            <a:ext cx="3908492" cy="715416"/>
          </a:xfrm>
          <a:prstGeom prst="rect">
            <a:avLst/>
          </a:prstGeom>
          <a:gradFill rotWithShape="1">
            <a:gsLst>
              <a:gs pos="100000">
                <a:srgbClr val="5B9BD5">
                  <a:lumMod val="60000"/>
                  <a:lumOff val="40000"/>
                </a:srgbClr>
              </a:gs>
              <a:gs pos="100000">
                <a:srgbClr val="5B9BD5">
                  <a:lumMod val="105000"/>
                  <a:satMod val="109000"/>
                  <a:tint val="81000"/>
                </a:srgbClr>
              </a:gs>
            </a:gsLst>
            <a:lin ang="5400000" scaled="0"/>
          </a:grad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44" name="文本框 43"/>
          <p:cNvSpPr txBox="1"/>
          <p:nvPr/>
        </p:nvSpPr>
        <p:spPr>
          <a:xfrm>
            <a:off x="4211809" y="4809511"/>
            <a:ext cx="1601722" cy="307777"/>
          </a:xfrm>
          <a:prstGeom prst="rect">
            <a:avLst/>
          </a:prstGeom>
          <a:noFill/>
        </p:spPr>
        <p:txBody>
          <a:bodyPr wrap="none" rtlCol="0">
            <a:spAutoFit/>
          </a:bodyPr>
          <a:lstStyle/>
          <a:p>
            <a:pPr algn="ctr" defTabSz="914172">
              <a:defRPr/>
            </a:pPr>
            <a:r>
              <a:rPr lang="en-US" sz="1400" b="1" kern="0" dirty="0">
                <a:solidFill>
                  <a:prstClr val="black"/>
                </a:solidFill>
                <a:latin typeface="Calibri" panose="020F0502020204030204"/>
              </a:rPr>
              <a:t>Distributive Ledger</a:t>
            </a:r>
          </a:p>
        </p:txBody>
      </p:sp>
      <p:sp>
        <p:nvSpPr>
          <p:cNvPr id="56" name="矩形 55"/>
          <p:cNvSpPr/>
          <p:nvPr/>
        </p:nvSpPr>
        <p:spPr>
          <a:xfrm>
            <a:off x="1491663" y="2125980"/>
            <a:ext cx="6436957" cy="4205193"/>
          </a:xfrm>
          <a:prstGeom prst="rect">
            <a:avLst/>
          </a:prstGeom>
          <a:no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57" name="文本框 56"/>
          <p:cNvSpPr txBox="1"/>
          <p:nvPr/>
        </p:nvSpPr>
        <p:spPr>
          <a:xfrm>
            <a:off x="4335965" y="5853639"/>
            <a:ext cx="3522416" cy="307777"/>
          </a:xfrm>
          <a:prstGeom prst="rect">
            <a:avLst/>
          </a:prstGeom>
          <a:noFill/>
        </p:spPr>
        <p:txBody>
          <a:bodyPr wrap="square" rtlCol="0">
            <a:spAutoFit/>
          </a:bodyPr>
          <a:lstStyle/>
          <a:p>
            <a:pPr algn="ctr" defTabSz="914172">
              <a:defRPr/>
            </a:pPr>
            <a:r>
              <a:rPr lang="en-US" sz="1400" b="1" kern="0" dirty="0">
                <a:solidFill>
                  <a:prstClr val="black"/>
                </a:solidFill>
                <a:latin typeface="Calibri" panose="020F0502020204030204"/>
              </a:rPr>
              <a:t>Your Infrastructure </a:t>
            </a:r>
            <a:r>
              <a:rPr lang="en-US" sz="1400" kern="0" dirty="0">
                <a:solidFill>
                  <a:prstClr val="black"/>
                </a:solidFill>
                <a:latin typeface="Calibri" panose="020F0502020204030204"/>
              </a:rPr>
              <a:t>(Cloud, Datacenter …)</a:t>
            </a:r>
          </a:p>
        </p:txBody>
      </p:sp>
      <p:sp>
        <p:nvSpPr>
          <p:cNvPr id="58" name="矩形 57"/>
          <p:cNvSpPr/>
          <p:nvPr/>
        </p:nvSpPr>
        <p:spPr>
          <a:xfrm>
            <a:off x="6387148" y="1149907"/>
            <a:ext cx="1275336"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区块链金融项目</a:t>
            </a:r>
            <a:endParaRPr lang="en-US" sz="1200" kern="0" dirty="0">
              <a:solidFill>
                <a:prstClr val="black"/>
              </a:solidFill>
              <a:latin typeface="Calibri" panose="020F0502020204030204"/>
            </a:endParaRPr>
          </a:p>
        </p:txBody>
      </p:sp>
      <p:cxnSp>
        <p:nvCxnSpPr>
          <p:cNvPr id="96" name="肘形连接符 95"/>
          <p:cNvCxnSpPr>
            <a:stCxn id="40" idx="3"/>
          </p:cNvCxnSpPr>
          <p:nvPr/>
        </p:nvCxnSpPr>
        <p:spPr>
          <a:xfrm flipV="1">
            <a:off x="7247119" y="2775055"/>
            <a:ext cx="1372477" cy="645452"/>
          </a:xfrm>
          <a:prstGeom prst="bentConnector3">
            <a:avLst>
              <a:gd name="adj1" fmla="val 100517"/>
            </a:avLst>
          </a:prstGeom>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3136180" y="4376659"/>
            <a:ext cx="3272051" cy="338554"/>
          </a:xfrm>
          <a:prstGeom prst="rect">
            <a:avLst/>
          </a:prstGeom>
          <a:noFill/>
        </p:spPr>
        <p:txBody>
          <a:bodyPr wrap="none" rtlCol="0">
            <a:spAutoFit/>
          </a:bodyPr>
          <a:lstStyle/>
          <a:p>
            <a:pPr algn="ctr" defTabSz="914172">
              <a:defRPr/>
            </a:pPr>
            <a:r>
              <a:rPr lang="en-US" altLang="zh-CN" sz="1600" b="1" kern="0" dirty="0" smtClean="0">
                <a:solidFill>
                  <a:prstClr val="black"/>
                </a:solidFill>
                <a:latin typeface="Calibri" panose="020F0502020204030204"/>
              </a:rPr>
              <a:t>Mutual Chain Value Network</a:t>
            </a:r>
            <a:r>
              <a:rPr lang="en-US" sz="1600" b="1" kern="0" dirty="0" smtClean="0">
                <a:solidFill>
                  <a:prstClr val="black"/>
                </a:solidFill>
                <a:latin typeface="Calibri" panose="020F0502020204030204"/>
              </a:rPr>
              <a:t> </a:t>
            </a:r>
            <a:r>
              <a:rPr lang="en-US" sz="1600" b="1" kern="0" dirty="0">
                <a:solidFill>
                  <a:prstClr val="black"/>
                </a:solidFill>
                <a:latin typeface="Calibri" panose="020F0502020204030204"/>
              </a:rPr>
              <a:t>Engine</a:t>
            </a:r>
          </a:p>
        </p:txBody>
      </p:sp>
      <p:sp>
        <p:nvSpPr>
          <p:cNvPr id="98" name="矩形 97"/>
          <p:cNvSpPr/>
          <p:nvPr/>
        </p:nvSpPr>
        <p:spPr>
          <a:xfrm>
            <a:off x="5159351" y="1149907"/>
            <a:ext cx="1040254"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供应链金融</a:t>
            </a:r>
            <a:endParaRPr lang="en-US" sz="1200" kern="0" dirty="0">
              <a:solidFill>
                <a:prstClr val="black"/>
              </a:solidFill>
              <a:latin typeface="Calibri" panose="020F0502020204030204"/>
            </a:endParaRPr>
          </a:p>
        </p:txBody>
      </p:sp>
      <p:sp>
        <p:nvSpPr>
          <p:cNvPr id="100" name="矩形 99"/>
          <p:cNvSpPr/>
          <p:nvPr/>
        </p:nvSpPr>
        <p:spPr>
          <a:xfrm>
            <a:off x="3801181" y="1149907"/>
            <a:ext cx="1170628"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smtClean="0">
                <a:solidFill>
                  <a:prstClr val="black"/>
                </a:solidFill>
                <a:latin typeface="Calibri" panose="020F0502020204030204"/>
                <a:ea typeface="等线" panose="02010600030101010101" pitchFamily="2" charset="-122"/>
              </a:rPr>
              <a:t>数字</a:t>
            </a:r>
            <a:r>
              <a:rPr lang="zh-CN" altLang="en-US" sz="1200" kern="0" dirty="0">
                <a:solidFill>
                  <a:prstClr val="black"/>
                </a:solidFill>
                <a:latin typeface="Calibri" panose="020F0502020204030204"/>
                <a:ea typeface="等线" panose="02010600030101010101" pitchFamily="2" charset="-122"/>
              </a:rPr>
              <a:t>资产</a:t>
            </a:r>
            <a:endParaRPr lang="en-US" sz="1200" kern="0" dirty="0">
              <a:solidFill>
                <a:prstClr val="black"/>
              </a:solidFill>
              <a:latin typeface="Calibri" panose="020F0502020204030204"/>
            </a:endParaRPr>
          </a:p>
        </p:txBody>
      </p:sp>
      <p:sp>
        <p:nvSpPr>
          <p:cNvPr id="101" name="矩形 100"/>
          <p:cNvSpPr/>
          <p:nvPr/>
        </p:nvSpPr>
        <p:spPr>
          <a:xfrm>
            <a:off x="2635585" y="1149907"/>
            <a:ext cx="978054"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金融监管</a:t>
            </a:r>
            <a:endParaRPr lang="en-US" sz="1200" kern="0" dirty="0">
              <a:solidFill>
                <a:prstClr val="black"/>
              </a:solidFill>
              <a:latin typeface="Calibri" panose="020F0502020204030204"/>
            </a:endParaRPr>
          </a:p>
        </p:txBody>
      </p:sp>
      <p:sp>
        <p:nvSpPr>
          <p:cNvPr id="102" name="矩形 101"/>
          <p:cNvSpPr/>
          <p:nvPr/>
        </p:nvSpPr>
        <p:spPr>
          <a:xfrm>
            <a:off x="1813782" y="2361507"/>
            <a:ext cx="5942605" cy="671836"/>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dirty="0">
              <a:solidFill>
                <a:prstClr val="white"/>
              </a:solidFill>
              <a:latin typeface="Calibri" panose="020F0502020204030204"/>
            </a:endParaRPr>
          </a:p>
        </p:txBody>
      </p:sp>
      <p:sp>
        <p:nvSpPr>
          <p:cNvPr id="103" name="矩形 102"/>
          <p:cNvSpPr/>
          <p:nvPr/>
        </p:nvSpPr>
        <p:spPr>
          <a:xfrm>
            <a:off x="4344232" y="2772267"/>
            <a:ext cx="2665217" cy="276999"/>
          </a:xfrm>
          <a:prstGeom prst="rect">
            <a:avLst/>
          </a:prstGeom>
        </p:spPr>
        <p:txBody>
          <a:bodyPr wrap="none">
            <a:spAutoFit/>
          </a:bodyPr>
          <a:lstStyle/>
          <a:p>
            <a:pPr algn="ctr" defTabSz="914172"/>
            <a:r>
              <a:rPr lang="en-US" altLang="zh-CN" sz="1200" dirty="0" smtClean="0">
                <a:solidFill>
                  <a:schemeClr val="tx1">
                    <a:lumMod val="95000"/>
                    <a:lumOff val="5000"/>
                  </a:schemeClr>
                </a:solidFill>
                <a:latin typeface="Calibri" panose="020F0502020204030204"/>
              </a:rPr>
              <a:t>Mutual Chain </a:t>
            </a:r>
            <a:r>
              <a:rPr lang="en-US" altLang="zh-CN" sz="1200" dirty="0">
                <a:solidFill>
                  <a:schemeClr val="tx1">
                    <a:lumMod val="95000"/>
                    <a:lumOff val="5000"/>
                  </a:schemeClr>
                </a:solidFill>
                <a:latin typeface="Calibri" panose="020F0502020204030204"/>
              </a:rPr>
              <a:t>InterChain Value Gateway</a:t>
            </a:r>
            <a:endParaRPr lang="en-US" sz="1200" dirty="0">
              <a:solidFill>
                <a:schemeClr val="tx1">
                  <a:lumMod val="95000"/>
                  <a:lumOff val="5000"/>
                </a:schemeClr>
              </a:solidFill>
              <a:latin typeface="Calibri" panose="020F0502020204030204"/>
            </a:endParaRPr>
          </a:p>
        </p:txBody>
      </p:sp>
      <p:sp>
        <p:nvSpPr>
          <p:cNvPr id="78" name="文本框 77"/>
          <p:cNvSpPr txBox="1"/>
          <p:nvPr/>
        </p:nvSpPr>
        <p:spPr>
          <a:xfrm>
            <a:off x="2749644" y="629870"/>
            <a:ext cx="4246675" cy="400110"/>
          </a:xfrm>
          <a:prstGeom prst="rect">
            <a:avLst/>
          </a:prstGeom>
          <a:noFill/>
        </p:spPr>
        <p:txBody>
          <a:bodyPr wrap="none" rtlCol="0">
            <a:spAutoFit/>
          </a:bodyPr>
          <a:lstStyle/>
          <a:p>
            <a:pPr algn="ctr" defTabSz="914172">
              <a:defRPr/>
            </a:pPr>
            <a:r>
              <a:rPr lang="en-US" altLang="zh-CN" sz="2000" b="1" kern="0" dirty="0" smtClean="0">
                <a:solidFill>
                  <a:prstClr val="black"/>
                </a:solidFill>
                <a:latin typeface="Calibri" panose="020F0502020204030204"/>
              </a:rPr>
              <a:t>Mutual Chain Middleware </a:t>
            </a:r>
            <a:r>
              <a:rPr lang="en-US" altLang="zh-CN" sz="2000" b="1" kern="0" dirty="0">
                <a:solidFill>
                  <a:prstClr val="black"/>
                </a:solidFill>
                <a:latin typeface="Calibri" panose="020F0502020204030204"/>
              </a:rPr>
              <a:t>Framework</a:t>
            </a:r>
            <a:endParaRPr lang="en-US" sz="2000" b="1" kern="0" dirty="0">
              <a:solidFill>
                <a:prstClr val="black"/>
              </a:solidFill>
              <a:latin typeface="Calibri" panose="020F0502020204030204"/>
            </a:endParaRPr>
          </a:p>
        </p:txBody>
      </p:sp>
      <p:sp>
        <p:nvSpPr>
          <p:cNvPr id="79" name="矩形 78"/>
          <p:cNvSpPr/>
          <p:nvPr/>
        </p:nvSpPr>
        <p:spPr>
          <a:xfrm>
            <a:off x="1469989" y="1149907"/>
            <a:ext cx="978054"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保险平台</a:t>
            </a:r>
            <a:endParaRPr lang="en-US" sz="1200" kern="0" dirty="0">
              <a:solidFill>
                <a:prstClr val="black"/>
              </a:solidFill>
              <a:latin typeface="Calibri" panose="020F0502020204030204"/>
            </a:endParaRPr>
          </a:p>
        </p:txBody>
      </p:sp>
      <p:sp>
        <p:nvSpPr>
          <p:cNvPr id="95" name="矩形 94"/>
          <p:cNvSpPr/>
          <p:nvPr/>
        </p:nvSpPr>
        <p:spPr>
          <a:xfrm>
            <a:off x="2865206"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1</a:t>
            </a:r>
          </a:p>
        </p:txBody>
      </p:sp>
      <p:sp>
        <p:nvSpPr>
          <p:cNvPr id="99" name="文本框 98"/>
          <p:cNvSpPr txBox="1"/>
          <p:nvPr/>
        </p:nvSpPr>
        <p:spPr>
          <a:xfrm>
            <a:off x="2790572" y="2759011"/>
            <a:ext cx="691216"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Chain#1</a:t>
            </a:r>
            <a:endParaRPr lang="en-US" sz="1200" dirty="0">
              <a:solidFill>
                <a:prstClr val="black"/>
              </a:solidFill>
              <a:latin typeface="Calibri" panose="020F0502020204030204"/>
            </a:endParaRPr>
          </a:p>
        </p:txBody>
      </p:sp>
      <p:sp>
        <p:nvSpPr>
          <p:cNvPr id="105" name="矩形 104"/>
          <p:cNvSpPr/>
          <p:nvPr/>
        </p:nvSpPr>
        <p:spPr>
          <a:xfrm>
            <a:off x="3144423"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2</a:t>
            </a:r>
          </a:p>
        </p:txBody>
      </p:sp>
      <p:sp>
        <p:nvSpPr>
          <p:cNvPr id="107" name="矩形 106"/>
          <p:cNvSpPr/>
          <p:nvPr/>
        </p:nvSpPr>
        <p:spPr>
          <a:xfrm>
            <a:off x="3423640"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3</a:t>
            </a:r>
          </a:p>
        </p:txBody>
      </p:sp>
      <p:sp>
        <p:nvSpPr>
          <p:cNvPr id="111" name="矩形 110"/>
          <p:cNvSpPr/>
          <p:nvPr/>
        </p:nvSpPr>
        <p:spPr>
          <a:xfrm>
            <a:off x="3702857"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4</a:t>
            </a:r>
          </a:p>
        </p:txBody>
      </p:sp>
      <p:sp>
        <p:nvSpPr>
          <p:cNvPr id="112" name="矩形 111"/>
          <p:cNvSpPr/>
          <p:nvPr/>
        </p:nvSpPr>
        <p:spPr>
          <a:xfrm>
            <a:off x="3982074"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5</a:t>
            </a:r>
          </a:p>
        </p:txBody>
      </p:sp>
      <p:sp>
        <p:nvSpPr>
          <p:cNvPr id="113" name="矩形 112"/>
          <p:cNvSpPr/>
          <p:nvPr/>
        </p:nvSpPr>
        <p:spPr>
          <a:xfrm>
            <a:off x="4261291"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6</a:t>
            </a:r>
          </a:p>
        </p:txBody>
      </p:sp>
      <p:sp>
        <p:nvSpPr>
          <p:cNvPr id="114" name="矩形 113"/>
          <p:cNvSpPr/>
          <p:nvPr/>
        </p:nvSpPr>
        <p:spPr>
          <a:xfrm>
            <a:off x="4540508"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7</a:t>
            </a:r>
          </a:p>
        </p:txBody>
      </p:sp>
      <p:sp>
        <p:nvSpPr>
          <p:cNvPr id="115" name="矩形 114"/>
          <p:cNvSpPr/>
          <p:nvPr/>
        </p:nvSpPr>
        <p:spPr>
          <a:xfrm>
            <a:off x="4819725"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8</a:t>
            </a:r>
          </a:p>
        </p:txBody>
      </p:sp>
      <p:sp>
        <p:nvSpPr>
          <p:cNvPr id="116" name="矩形 115"/>
          <p:cNvSpPr/>
          <p:nvPr/>
        </p:nvSpPr>
        <p:spPr>
          <a:xfrm>
            <a:off x="5098942"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9</a:t>
            </a:r>
          </a:p>
        </p:txBody>
      </p:sp>
      <p:sp>
        <p:nvSpPr>
          <p:cNvPr id="117" name="矩形 116"/>
          <p:cNvSpPr/>
          <p:nvPr/>
        </p:nvSpPr>
        <p:spPr>
          <a:xfrm>
            <a:off x="5378159"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r>
              <a:rPr lang="en-US" dirty="0">
                <a:solidFill>
                  <a:prstClr val="black"/>
                </a:solidFill>
                <a:latin typeface="Calibri" panose="020F0502020204030204"/>
              </a:rPr>
              <a:t>…</a:t>
            </a:r>
          </a:p>
        </p:txBody>
      </p:sp>
      <p:sp>
        <p:nvSpPr>
          <p:cNvPr id="118" name="矩形 117"/>
          <p:cNvSpPr/>
          <p:nvPr/>
        </p:nvSpPr>
        <p:spPr>
          <a:xfrm>
            <a:off x="5657376"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19" name="矩形 118"/>
          <p:cNvSpPr/>
          <p:nvPr/>
        </p:nvSpPr>
        <p:spPr>
          <a:xfrm>
            <a:off x="5936593"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20" name="文本框 119"/>
          <p:cNvSpPr txBox="1"/>
          <p:nvPr/>
        </p:nvSpPr>
        <p:spPr>
          <a:xfrm>
            <a:off x="3346957" y="2759001"/>
            <a:ext cx="1053495"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#2 #3 #4 #5 …</a:t>
            </a:r>
            <a:endParaRPr lang="en-US" sz="1200" dirty="0">
              <a:solidFill>
                <a:prstClr val="black"/>
              </a:solidFill>
              <a:latin typeface="Calibri" panose="020F0502020204030204"/>
            </a:endParaRPr>
          </a:p>
        </p:txBody>
      </p:sp>
      <p:sp>
        <p:nvSpPr>
          <p:cNvPr id="121" name="矩形 120"/>
          <p:cNvSpPr/>
          <p:nvPr/>
        </p:nvSpPr>
        <p:spPr>
          <a:xfrm>
            <a:off x="3395943" y="3800695"/>
            <a:ext cx="1275788" cy="481831"/>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white"/>
              </a:solidFill>
              <a:latin typeface="Calibri" panose="020F0502020204030204"/>
            </a:endParaRPr>
          </a:p>
        </p:txBody>
      </p:sp>
      <p:sp>
        <p:nvSpPr>
          <p:cNvPr id="122" name="矩形 121"/>
          <p:cNvSpPr/>
          <p:nvPr/>
        </p:nvSpPr>
        <p:spPr>
          <a:xfrm>
            <a:off x="4798259" y="3797655"/>
            <a:ext cx="1172154" cy="487910"/>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white"/>
              </a:solidFill>
              <a:latin typeface="Calibri" panose="020F0502020204030204"/>
            </a:endParaRPr>
          </a:p>
        </p:txBody>
      </p:sp>
      <p:sp>
        <p:nvSpPr>
          <p:cNvPr id="123" name="文本框 122"/>
          <p:cNvSpPr txBox="1"/>
          <p:nvPr/>
        </p:nvSpPr>
        <p:spPr>
          <a:xfrm>
            <a:off x="4821216" y="3903111"/>
            <a:ext cx="1096903" cy="276999"/>
          </a:xfrm>
          <a:prstGeom prst="rect">
            <a:avLst/>
          </a:prstGeom>
          <a:noFill/>
        </p:spPr>
        <p:txBody>
          <a:bodyPr wrap="none" rtlCol="0">
            <a:spAutoFit/>
          </a:bodyPr>
          <a:lstStyle/>
          <a:p>
            <a:pPr algn="ctr" defTabSz="914172"/>
            <a:r>
              <a:rPr lang="en-US" altLang="zh-CN" sz="1200" dirty="0">
                <a:solidFill>
                  <a:schemeClr val="bg1"/>
                </a:solidFill>
                <a:latin typeface="Calibri" panose="020F0502020204030204"/>
                <a:ea typeface="等线" panose="02010600030101010101" pitchFamily="2" charset="-122"/>
              </a:rPr>
              <a:t>Trading Engine</a:t>
            </a:r>
            <a:endParaRPr lang="en-US" sz="1200" dirty="0">
              <a:solidFill>
                <a:schemeClr val="bg1"/>
              </a:solidFill>
              <a:latin typeface="Calibri" panose="020F0502020204030204"/>
            </a:endParaRPr>
          </a:p>
        </p:txBody>
      </p:sp>
      <p:sp>
        <p:nvSpPr>
          <p:cNvPr id="124" name="矩形 123"/>
          <p:cNvSpPr/>
          <p:nvPr/>
        </p:nvSpPr>
        <p:spPr>
          <a:xfrm>
            <a:off x="6076846" y="3795081"/>
            <a:ext cx="1172154" cy="493059"/>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white"/>
              </a:solidFill>
              <a:latin typeface="Calibri" panose="020F0502020204030204"/>
            </a:endParaRPr>
          </a:p>
        </p:txBody>
      </p:sp>
      <p:sp>
        <p:nvSpPr>
          <p:cNvPr id="125" name="文本框 124"/>
          <p:cNvSpPr txBox="1"/>
          <p:nvPr/>
        </p:nvSpPr>
        <p:spPr>
          <a:xfrm>
            <a:off x="6046083" y="3903111"/>
            <a:ext cx="1201036" cy="276999"/>
          </a:xfrm>
          <a:prstGeom prst="rect">
            <a:avLst/>
          </a:prstGeom>
          <a:noFill/>
        </p:spPr>
        <p:txBody>
          <a:bodyPr wrap="square" rtlCol="0">
            <a:spAutoFit/>
          </a:bodyPr>
          <a:lstStyle/>
          <a:p>
            <a:pPr algn="ctr" defTabSz="914172"/>
            <a:r>
              <a:rPr lang="en-US" altLang="zh-CN" sz="1200" dirty="0">
                <a:solidFill>
                  <a:schemeClr val="bg1"/>
                </a:solidFill>
                <a:latin typeface="Calibri" panose="020F0502020204030204"/>
                <a:ea typeface="等线" panose="02010600030101010101" pitchFamily="2" charset="-122"/>
              </a:rPr>
              <a:t>Clearing Engine</a:t>
            </a:r>
            <a:endParaRPr lang="en-US" sz="1200" dirty="0">
              <a:solidFill>
                <a:schemeClr val="bg1"/>
              </a:solidFill>
              <a:latin typeface="Calibri" panose="020F0502020204030204"/>
            </a:endParaRPr>
          </a:p>
        </p:txBody>
      </p:sp>
      <p:sp>
        <p:nvSpPr>
          <p:cNvPr id="126" name="文本框 125"/>
          <p:cNvSpPr txBox="1"/>
          <p:nvPr/>
        </p:nvSpPr>
        <p:spPr>
          <a:xfrm>
            <a:off x="3326512" y="3903111"/>
            <a:ext cx="1441267" cy="276999"/>
          </a:xfrm>
          <a:prstGeom prst="rect">
            <a:avLst/>
          </a:prstGeom>
          <a:noFill/>
        </p:spPr>
        <p:txBody>
          <a:bodyPr wrap="square" rtlCol="0">
            <a:spAutoFit/>
          </a:bodyPr>
          <a:lstStyle/>
          <a:p>
            <a:pPr algn="ctr" defTabSz="914172"/>
            <a:r>
              <a:rPr lang="en-US" sz="1200" dirty="0">
                <a:solidFill>
                  <a:schemeClr val="bg1"/>
                </a:solidFill>
                <a:latin typeface="Calibri" panose="020F0502020204030204"/>
              </a:rPr>
              <a:t>InterChain Engine</a:t>
            </a:r>
          </a:p>
        </p:txBody>
      </p:sp>
      <p:sp>
        <p:nvSpPr>
          <p:cNvPr id="127" name="矩形 126"/>
          <p:cNvSpPr/>
          <p:nvPr/>
        </p:nvSpPr>
        <p:spPr>
          <a:xfrm>
            <a:off x="2103032" y="3807319"/>
            <a:ext cx="1186479" cy="468583"/>
          </a:xfrm>
          <a:prstGeom prst="rect">
            <a:avLst/>
          </a:prstGeom>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white"/>
              </a:solidFill>
              <a:latin typeface="Calibri" panose="020F0502020204030204"/>
            </a:endParaRPr>
          </a:p>
        </p:txBody>
      </p:sp>
      <p:sp>
        <p:nvSpPr>
          <p:cNvPr id="128" name="文本框 127"/>
          <p:cNvSpPr txBox="1"/>
          <p:nvPr/>
        </p:nvSpPr>
        <p:spPr>
          <a:xfrm>
            <a:off x="2087626" y="3903111"/>
            <a:ext cx="1221982" cy="276999"/>
          </a:xfrm>
          <a:prstGeom prst="rect">
            <a:avLst/>
          </a:prstGeom>
          <a:noFill/>
        </p:spPr>
        <p:txBody>
          <a:bodyPr wrap="square" rtlCol="0">
            <a:spAutoFit/>
          </a:bodyPr>
          <a:lstStyle/>
          <a:p>
            <a:pPr algn="ctr" defTabSz="914172"/>
            <a:r>
              <a:rPr lang="en-US" altLang="zh-CN" sz="1200" dirty="0">
                <a:solidFill>
                  <a:schemeClr val="bg1"/>
                </a:solidFill>
                <a:latin typeface="Calibri" panose="020F0502020204030204"/>
                <a:ea typeface="等线" panose="02010600030101010101" pitchFamily="2" charset="-122"/>
              </a:rPr>
              <a:t>Data Engine</a:t>
            </a:r>
            <a:endParaRPr lang="en-US" sz="1200" dirty="0">
              <a:solidFill>
                <a:schemeClr val="bg1"/>
              </a:solidFill>
              <a:latin typeface="Calibri" panose="020F0502020204030204"/>
            </a:endParaRPr>
          </a:p>
        </p:txBody>
      </p:sp>
      <p:sp>
        <p:nvSpPr>
          <p:cNvPr id="130" name="矩形 129"/>
          <p:cNvSpPr/>
          <p:nvPr/>
        </p:nvSpPr>
        <p:spPr>
          <a:xfrm>
            <a:off x="6215810"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31" name="矩形 130"/>
          <p:cNvSpPr/>
          <p:nvPr/>
        </p:nvSpPr>
        <p:spPr>
          <a:xfrm>
            <a:off x="6495026" y="2467886"/>
            <a:ext cx="278707" cy="229663"/>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dirty="0">
              <a:solidFill>
                <a:prstClr val="black"/>
              </a:solidFill>
              <a:latin typeface="Calibri" panose="020F0502020204030204"/>
            </a:endParaRPr>
          </a:p>
        </p:txBody>
      </p:sp>
      <p:sp>
        <p:nvSpPr>
          <p:cNvPr id="132" name="矩形 131"/>
          <p:cNvSpPr/>
          <p:nvPr/>
        </p:nvSpPr>
        <p:spPr>
          <a:xfrm>
            <a:off x="3104811" y="5073285"/>
            <a:ext cx="873604"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4" name="矩形 133"/>
          <p:cNvSpPr/>
          <p:nvPr/>
        </p:nvSpPr>
        <p:spPr>
          <a:xfrm>
            <a:off x="5170679" y="5073285"/>
            <a:ext cx="733709"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6" name="矩形 135"/>
          <p:cNvSpPr/>
          <p:nvPr/>
        </p:nvSpPr>
        <p:spPr>
          <a:xfrm>
            <a:off x="4130246" y="5073285"/>
            <a:ext cx="888603"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8" name="矩形 137"/>
          <p:cNvSpPr/>
          <p:nvPr/>
        </p:nvSpPr>
        <p:spPr>
          <a:xfrm>
            <a:off x="6056218" y="5073285"/>
            <a:ext cx="725891" cy="39145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133" name="文本框 132"/>
          <p:cNvSpPr txBox="1"/>
          <p:nvPr/>
        </p:nvSpPr>
        <p:spPr>
          <a:xfrm>
            <a:off x="3206234" y="5153630"/>
            <a:ext cx="797975"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Ethereum</a:t>
            </a:r>
            <a:endParaRPr lang="en-US" sz="1200" dirty="0">
              <a:solidFill>
                <a:prstClr val="black"/>
              </a:solidFill>
              <a:latin typeface="Calibri" panose="020F0502020204030204"/>
            </a:endParaRPr>
          </a:p>
        </p:txBody>
      </p:sp>
      <p:sp>
        <p:nvSpPr>
          <p:cNvPr id="135" name="文本框 134"/>
          <p:cNvSpPr txBox="1"/>
          <p:nvPr/>
        </p:nvSpPr>
        <p:spPr>
          <a:xfrm>
            <a:off x="5250927" y="5153630"/>
            <a:ext cx="558871" cy="276999"/>
          </a:xfrm>
          <a:prstGeom prst="rect">
            <a:avLst/>
          </a:prstGeom>
          <a:noFill/>
        </p:spPr>
        <p:txBody>
          <a:bodyPr wrap="non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Fabric</a:t>
            </a:r>
            <a:endParaRPr lang="en-US" sz="1200" dirty="0">
              <a:solidFill>
                <a:prstClr val="black"/>
              </a:solidFill>
              <a:latin typeface="Calibri" panose="020F0502020204030204"/>
            </a:endParaRPr>
          </a:p>
        </p:txBody>
      </p:sp>
      <p:sp>
        <p:nvSpPr>
          <p:cNvPr id="137" name="文本框 136"/>
          <p:cNvSpPr txBox="1"/>
          <p:nvPr/>
        </p:nvSpPr>
        <p:spPr>
          <a:xfrm>
            <a:off x="4053782" y="5144132"/>
            <a:ext cx="1021434" cy="276999"/>
          </a:xfrm>
          <a:prstGeom prst="rect">
            <a:avLst/>
          </a:prstGeom>
          <a:noFill/>
        </p:spPr>
        <p:txBody>
          <a:bodyPr wrap="none" rtlCol="0">
            <a:spAutoFit/>
          </a:bodyPr>
          <a:lstStyle/>
          <a:p>
            <a:pPr algn="ctr" defTabSz="914172"/>
            <a:r>
              <a:rPr lang="en-US" altLang="zh-CN" sz="1200" dirty="0" err="1" smtClean="0">
                <a:solidFill>
                  <a:prstClr val="black"/>
                </a:solidFill>
                <a:latin typeface="Calibri" panose="020F0502020204030204"/>
                <a:ea typeface="等线" panose="02010600030101010101" pitchFamily="2" charset="-122"/>
              </a:rPr>
              <a:t>MutualChain</a:t>
            </a:r>
            <a:endParaRPr lang="en-US" sz="1200" dirty="0">
              <a:solidFill>
                <a:prstClr val="black"/>
              </a:solidFill>
              <a:latin typeface="Calibri" panose="020F0502020204030204"/>
            </a:endParaRPr>
          </a:p>
        </p:txBody>
      </p:sp>
      <p:sp>
        <p:nvSpPr>
          <p:cNvPr id="139" name="文本框 138"/>
          <p:cNvSpPr txBox="1"/>
          <p:nvPr/>
        </p:nvSpPr>
        <p:spPr>
          <a:xfrm>
            <a:off x="6105791" y="5153630"/>
            <a:ext cx="742925" cy="461665"/>
          </a:xfrm>
          <a:prstGeom prst="rect">
            <a:avLst/>
          </a:prstGeom>
          <a:noFill/>
        </p:spPr>
        <p:txBody>
          <a:bodyPr wrap="square" rtlCol="0">
            <a:spAutoFit/>
          </a:bodyPr>
          <a:lstStyle/>
          <a:p>
            <a:pPr algn="ctr" defTabSz="914172"/>
            <a:r>
              <a:rPr lang="en-US" altLang="zh-CN" sz="1200" dirty="0">
                <a:solidFill>
                  <a:prstClr val="black"/>
                </a:solidFill>
                <a:latin typeface="Calibri" panose="020F0502020204030204"/>
                <a:ea typeface="等线" panose="02010600030101010101" pitchFamily="2" charset="-122"/>
              </a:rPr>
              <a:t>Bitcoin …</a:t>
            </a:r>
            <a:endParaRPr lang="en-US" sz="1200" dirty="0">
              <a:solidFill>
                <a:prstClr val="black"/>
              </a:solidFill>
              <a:latin typeface="Calibri" panose="020F0502020204030204"/>
            </a:endParaRPr>
          </a:p>
        </p:txBody>
      </p:sp>
      <p:cxnSp>
        <p:nvCxnSpPr>
          <p:cNvPr id="140" name="肘形连接符 139"/>
          <p:cNvCxnSpPr>
            <a:stCxn id="79" idx="2"/>
            <a:endCxn id="56" idx="0"/>
          </p:cNvCxnSpPr>
          <p:nvPr/>
        </p:nvCxnSpPr>
        <p:spPr>
          <a:xfrm rot="16200000" flipH="1">
            <a:off x="3025593" y="441431"/>
            <a:ext cx="617972" cy="2751126"/>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1" name="肘形连接符 140"/>
          <p:cNvCxnSpPr>
            <a:stCxn id="101" idx="2"/>
            <a:endCxn id="56" idx="0"/>
          </p:cNvCxnSpPr>
          <p:nvPr/>
        </p:nvCxnSpPr>
        <p:spPr>
          <a:xfrm rot="16200000" flipH="1">
            <a:off x="3608391" y="1024229"/>
            <a:ext cx="617972" cy="158553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2" name="肘形连接符 141"/>
          <p:cNvCxnSpPr>
            <a:endCxn id="56" idx="0"/>
          </p:cNvCxnSpPr>
          <p:nvPr/>
        </p:nvCxnSpPr>
        <p:spPr>
          <a:xfrm rot="16200000" flipH="1">
            <a:off x="4262763" y="1678602"/>
            <a:ext cx="617972" cy="276785"/>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3" name="肘形连接符 142"/>
          <p:cNvCxnSpPr>
            <a:stCxn id="98" idx="2"/>
            <a:endCxn id="56" idx="0"/>
          </p:cNvCxnSpPr>
          <p:nvPr/>
        </p:nvCxnSpPr>
        <p:spPr>
          <a:xfrm rot="5400000">
            <a:off x="4885824" y="1332326"/>
            <a:ext cx="617972" cy="969337"/>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4" name="肘形连接符 143"/>
          <p:cNvCxnSpPr>
            <a:stCxn id="58" idx="2"/>
            <a:endCxn id="56" idx="0"/>
          </p:cNvCxnSpPr>
          <p:nvPr/>
        </p:nvCxnSpPr>
        <p:spPr>
          <a:xfrm rot="5400000">
            <a:off x="5558493" y="659657"/>
            <a:ext cx="617972" cy="2314674"/>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grpSp>
        <p:nvGrpSpPr>
          <p:cNvPr id="195" name="组合 194"/>
          <p:cNvGrpSpPr/>
          <p:nvPr/>
        </p:nvGrpSpPr>
        <p:grpSpPr>
          <a:xfrm>
            <a:off x="8619596" y="1185471"/>
            <a:ext cx="2613779" cy="5152858"/>
            <a:chOff x="8619596" y="1185471"/>
            <a:chExt cx="2613779" cy="5152858"/>
          </a:xfrm>
        </p:grpSpPr>
        <p:sp>
          <p:nvSpPr>
            <p:cNvPr id="196" name="矩形 195"/>
            <p:cNvSpPr/>
            <p:nvPr/>
          </p:nvSpPr>
          <p:spPr>
            <a:xfrm>
              <a:off x="8979846" y="1216241"/>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197" name="文本框 196"/>
            <p:cNvSpPr txBox="1"/>
            <p:nvPr/>
          </p:nvSpPr>
          <p:spPr>
            <a:xfrm>
              <a:off x="8945671" y="1510256"/>
              <a:ext cx="2287704" cy="276999"/>
            </a:xfrm>
            <a:prstGeom prst="rect">
              <a:avLst/>
            </a:prstGeom>
            <a:noFill/>
          </p:spPr>
          <p:txBody>
            <a:bodyPr wrap="square" rtlCol="0">
              <a:spAutoFit/>
            </a:bodyPr>
            <a:lstStyle/>
            <a:p>
              <a:pPr defTabSz="914172">
                <a:defRPr/>
              </a:pPr>
              <a:r>
                <a:rPr lang="en-US" altLang="zh-CN" sz="1200" kern="0" dirty="0" smtClean="0">
                  <a:solidFill>
                    <a:prstClr val="black"/>
                  </a:solidFill>
                  <a:latin typeface="Calibri" panose="020F0502020204030204"/>
                  <a:ea typeface="等线" panose="02010600030101010101" pitchFamily="2" charset="-122"/>
                </a:rPr>
                <a:t>PayPal Ripple Stripe </a:t>
              </a:r>
              <a:r>
                <a:rPr lang="en-US" altLang="zh-CN" sz="1200" kern="0" dirty="0">
                  <a:solidFill>
                    <a:prstClr val="black"/>
                  </a:solidFill>
                  <a:latin typeface="Calibri" panose="020F0502020204030204"/>
                  <a:ea typeface="等线" panose="02010600030101010101" pitchFamily="2" charset="-122"/>
                </a:rPr>
                <a:t>Circle</a:t>
              </a:r>
              <a:endParaRPr lang="en-US" sz="1200" kern="0" dirty="0">
                <a:solidFill>
                  <a:prstClr val="black"/>
                </a:solidFill>
                <a:latin typeface="Calibri" panose="020F0502020204030204"/>
              </a:endParaRPr>
            </a:p>
          </p:txBody>
        </p:sp>
        <p:sp>
          <p:nvSpPr>
            <p:cNvPr id="198" name="文本框 197"/>
            <p:cNvSpPr txBox="1"/>
            <p:nvPr/>
          </p:nvSpPr>
          <p:spPr>
            <a:xfrm>
              <a:off x="9817658" y="1185471"/>
              <a:ext cx="54373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支付</a:t>
              </a:r>
              <a:endParaRPr lang="en-US" altLang="zh-CN" sz="1400" b="1" kern="0" dirty="0">
                <a:solidFill>
                  <a:prstClr val="black"/>
                </a:solidFill>
                <a:latin typeface="Calibri" panose="020F0502020204030204"/>
                <a:ea typeface="等线" panose="02010600030101010101" pitchFamily="2" charset="-122"/>
              </a:endParaRPr>
            </a:p>
          </p:txBody>
        </p:sp>
        <p:sp>
          <p:nvSpPr>
            <p:cNvPr id="199" name="矩形 198"/>
            <p:cNvSpPr/>
            <p:nvPr/>
          </p:nvSpPr>
          <p:spPr>
            <a:xfrm>
              <a:off x="8979846" y="1975551"/>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0" name="文本框 199"/>
            <p:cNvSpPr txBox="1"/>
            <p:nvPr/>
          </p:nvSpPr>
          <p:spPr>
            <a:xfrm>
              <a:off x="8945671" y="2269566"/>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Banks, SEPA, ACH, SOFORT, …</a:t>
              </a:r>
              <a:endParaRPr lang="en-US" sz="1200" kern="0" dirty="0">
                <a:solidFill>
                  <a:prstClr val="black"/>
                </a:solidFill>
                <a:latin typeface="Calibri" panose="020F0502020204030204"/>
              </a:endParaRPr>
            </a:p>
          </p:txBody>
        </p:sp>
        <p:sp>
          <p:nvSpPr>
            <p:cNvPr id="201" name="文本框 200"/>
            <p:cNvSpPr txBox="1"/>
            <p:nvPr/>
          </p:nvSpPr>
          <p:spPr>
            <a:xfrm>
              <a:off x="9175654" y="1962005"/>
              <a:ext cx="1827744"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银行 </a:t>
              </a:r>
              <a:r>
                <a:rPr lang="en-US" altLang="zh-CN" sz="1400" b="1" kern="0" dirty="0">
                  <a:solidFill>
                    <a:prstClr val="black"/>
                  </a:solidFill>
                  <a:latin typeface="Calibri" panose="020F0502020204030204"/>
                  <a:ea typeface="等线" panose="02010600030101010101" pitchFamily="2" charset="-122"/>
                </a:rPr>
                <a:t>&amp; </a:t>
              </a:r>
              <a:r>
                <a:rPr lang="zh-CN" altLang="en-US" sz="1400" b="1" kern="0" dirty="0">
                  <a:solidFill>
                    <a:prstClr val="black"/>
                  </a:solidFill>
                  <a:latin typeface="Calibri" panose="020F0502020204030204"/>
                  <a:ea typeface="等线" panose="02010600030101010101" pitchFamily="2" charset="-122"/>
                </a:rPr>
                <a:t>传统金融系统</a:t>
              </a:r>
              <a:endParaRPr lang="en-US" altLang="zh-CN" sz="1400" b="1" kern="0" dirty="0">
                <a:solidFill>
                  <a:prstClr val="black"/>
                </a:solidFill>
                <a:latin typeface="Calibri" panose="020F0502020204030204"/>
                <a:ea typeface="等线" panose="02010600030101010101" pitchFamily="2" charset="-122"/>
              </a:endParaRPr>
            </a:p>
          </p:txBody>
        </p:sp>
        <p:sp>
          <p:nvSpPr>
            <p:cNvPr id="202" name="矩形 201"/>
            <p:cNvSpPr/>
            <p:nvPr/>
          </p:nvSpPr>
          <p:spPr>
            <a:xfrm>
              <a:off x="8979846" y="2712148"/>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3" name="文本框 202"/>
            <p:cNvSpPr txBox="1"/>
            <p:nvPr/>
          </p:nvSpPr>
          <p:spPr>
            <a:xfrm>
              <a:off x="8945670" y="3006162"/>
              <a:ext cx="2287705" cy="461665"/>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Bitcoin, Ethereum &amp; ECR20, Waves</a:t>
              </a:r>
              <a:endParaRPr lang="en-US" sz="1200" kern="0" dirty="0">
                <a:solidFill>
                  <a:prstClr val="black"/>
                </a:solidFill>
                <a:latin typeface="Calibri" panose="020F0502020204030204"/>
              </a:endParaRPr>
            </a:p>
          </p:txBody>
        </p:sp>
        <p:sp>
          <p:nvSpPr>
            <p:cNvPr id="204" name="文本框 203"/>
            <p:cNvSpPr txBox="1"/>
            <p:nvPr/>
          </p:nvSpPr>
          <p:spPr>
            <a:xfrm>
              <a:off x="9458584" y="2681378"/>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区块链价值网</a:t>
              </a:r>
              <a:endParaRPr lang="en-US" altLang="zh-CN" sz="1400" b="1" kern="0" dirty="0">
                <a:solidFill>
                  <a:prstClr val="black"/>
                </a:solidFill>
                <a:latin typeface="Calibri" panose="020F0502020204030204"/>
                <a:ea typeface="等线" panose="02010600030101010101" pitchFamily="2" charset="-122"/>
              </a:endParaRPr>
            </a:p>
          </p:txBody>
        </p:sp>
        <p:sp>
          <p:nvSpPr>
            <p:cNvPr id="205" name="矩形 204"/>
            <p:cNvSpPr/>
            <p:nvPr/>
          </p:nvSpPr>
          <p:spPr>
            <a:xfrm>
              <a:off x="8979846" y="4196683"/>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6" name="文本框 205"/>
            <p:cNvSpPr txBox="1"/>
            <p:nvPr/>
          </p:nvSpPr>
          <p:spPr>
            <a:xfrm>
              <a:off x="8945671" y="4490697"/>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Google Auth. </a:t>
              </a:r>
              <a:r>
                <a:rPr lang="en-US" altLang="zh-CN" sz="1200" kern="0" dirty="0" err="1">
                  <a:solidFill>
                    <a:prstClr val="black"/>
                  </a:solidFill>
                  <a:latin typeface="Calibri" panose="020F0502020204030204"/>
                  <a:ea typeface="等线" panose="02010600030101010101" pitchFamily="2" charset="-122"/>
                </a:rPr>
                <a:t>Authy</a:t>
              </a:r>
              <a:r>
                <a:rPr lang="en-US" altLang="zh-CN" sz="1200" kern="0" dirty="0">
                  <a:solidFill>
                    <a:prstClr val="black"/>
                  </a:solidFill>
                  <a:latin typeface="Calibri" panose="020F0502020204030204"/>
                  <a:ea typeface="等线" panose="02010600030101010101" pitchFamily="2" charset="-122"/>
                </a:rPr>
                <a:t>, </a:t>
              </a:r>
              <a:r>
                <a:rPr lang="en-US" altLang="zh-CN" sz="1200" kern="0" dirty="0" err="1">
                  <a:solidFill>
                    <a:prstClr val="black"/>
                  </a:solidFill>
                  <a:latin typeface="Calibri" panose="020F0502020204030204"/>
                  <a:ea typeface="等线" panose="02010600030101010101" pitchFamily="2" charset="-122"/>
                </a:rPr>
                <a:t>Feedzai</a:t>
              </a:r>
              <a:r>
                <a:rPr lang="en-US" altLang="zh-CN" sz="1200" kern="0" dirty="0">
                  <a:solidFill>
                    <a:prstClr val="black"/>
                  </a:solidFill>
                  <a:latin typeface="Calibri" panose="020F0502020204030204"/>
                  <a:ea typeface="等线" panose="02010600030101010101" pitchFamily="2" charset="-122"/>
                </a:rPr>
                <a:t>, …</a:t>
              </a:r>
              <a:endParaRPr lang="en-US" sz="1200" kern="0" dirty="0">
                <a:solidFill>
                  <a:prstClr val="black"/>
                </a:solidFill>
                <a:latin typeface="Calibri" panose="020F0502020204030204"/>
              </a:endParaRPr>
            </a:p>
          </p:txBody>
        </p:sp>
        <p:sp>
          <p:nvSpPr>
            <p:cNvPr id="207" name="文本框 206"/>
            <p:cNvSpPr txBox="1"/>
            <p:nvPr/>
          </p:nvSpPr>
          <p:spPr>
            <a:xfrm>
              <a:off x="9534727" y="4165913"/>
              <a:ext cx="110959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安全 </a:t>
              </a:r>
              <a:r>
                <a:rPr lang="en-US" altLang="zh-CN" sz="1400" b="1" kern="0" dirty="0">
                  <a:solidFill>
                    <a:prstClr val="black"/>
                  </a:solidFill>
                  <a:latin typeface="Calibri" panose="020F0502020204030204"/>
                  <a:ea typeface="等线" panose="02010600030101010101" pitchFamily="2" charset="-122"/>
                </a:rPr>
                <a:t>&amp; </a:t>
              </a:r>
              <a:r>
                <a:rPr lang="zh-CN" altLang="en-US" sz="1400" b="1" kern="0" dirty="0">
                  <a:solidFill>
                    <a:prstClr val="black"/>
                  </a:solidFill>
                  <a:latin typeface="Calibri" panose="020F0502020204030204"/>
                  <a:ea typeface="等线" panose="02010600030101010101" pitchFamily="2" charset="-122"/>
                </a:rPr>
                <a:t>风控</a:t>
              </a:r>
              <a:endParaRPr lang="en-US" altLang="zh-CN" sz="1400" b="1" kern="0" dirty="0">
                <a:solidFill>
                  <a:prstClr val="black"/>
                </a:solidFill>
                <a:latin typeface="Calibri" panose="020F0502020204030204"/>
                <a:ea typeface="等线" panose="02010600030101010101" pitchFamily="2" charset="-122"/>
              </a:endParaRPr>
            </a:p>
          </p:txBody>
        </p:sp>
        <p:sp>
          <p:nvSpPr>
            <p:cNvPr id="208" name="矩形 207"/>
            <p:cNvSpPr/>
            <p:nvPr/>
          </p:nvSpPr>
          <p:spPr>
            <a:xfrm>
              <a:off x="8979846" y="4982035"/>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09" name="文本框 208"/>
            <p:cNvSpPr txBox="1"/>
            <p:nvPr/>
          </p:nvSpPr>
          <p:spPr>
            <a:xfrm>
              <a:off x="8945671" y="5276050"/>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Google Analytics, </a:t>
              </a:r>
              <a:r>
                <a:rPr lang="en-US" altLang="zh-CN" sz="1200" kern="0" dirty="0" err="1">
                  <a:solidFill>
                    <a:prstClr val="black"/>
                  </a:solidFill>
                  <a:latin typeface="Calibri" panose="020F0502020204030204"/>
                  <a:ea typeface="等线" panose="02010600030101010101" pitchFamily="2" charset="-122"/>
                </a:rPr>
                <a:t>MixPanel</a:t>
              </a:r>
              <a:r>
                <a:rPr lang="en-US" altLang="zh-CN" sz="1200" kern="0" dirty="0">
                  <a:solidFill>
                    <a:prstClr val="black"/>
                  </a:solidFill>
                  <a:latin typeface="Calibri" panose="020F0502020204030204"/>
                  <a:ea typeface="等线" panose="02010600030101010101" pitchFamily="2" charset="-122"/>
                </a:rPr>
                <a:t>, …</a:t>
              </a:r>
              <a:endParaRPr lang="en-US" sz="1200" kern="0" dirty="0">
                <a:solidFill>
                  <a:prstClr val="black"/>
                </a:solidFill>
                <a:latin typeface="Calibri" panose="020F0502020204030204"/>
              </a:endParaRPr>
            </a:p>
          </p:txBody>
        </p:sp>
        <p:sp>
          <p:nvSpPr>
            <p:cNvPr id="210" name="文本框 209"/>
            <p:cNvSpPr txBox="1"/>
            <p:nvPr/>
          </p:nvSpPr>
          <p:spPr>
            <a:xfrm>
              <a:off x="9638120" y="4951265"/>
              <a:ext cx="902812"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分析工具</a:t>
              </a:r>
              <a:endParaRPr lang="en-US" altLang="zh-CN" sz="1400" b="1" kern="0" dirty="0">
                <a:solidFill>
                  <a:prstClr val="black"/>
                </a:solidFill>
                <a:latin typeface="Calibri" panose="020F0502020204030204"/>
                <a:ea typeface="等线" panose="02010600030101010101" pitchFamily="2" charset="-122"/>
              </a:endParaRPr>
            </a:p>
          </p:txBody>
        </p:sp>
        <p:sp>
          <p:nvSpPr>
            <p:cNvPr id="211" name="矩形 210"/>
            <p:cNvSpPr/>
            <p:nvPr/>
          </p:nvSpPr>
          <p:spPr>
            <a:xfrm>
              <a:off x="8979846" y="5746549"/>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2" name="文本框 211"/>
            <p:cNvSpPr txBox="1"/>
            <p:nvPr/>
          </p:nvSpPr>
          <p:spPr>
            <a:xfrm>
              <a:off x="8945671" y="6040564"/>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Amazon gifts, JD.com, Alibaba, …</a:t>
              </a:r>
              <a:endParaRPr lang="en-US" sz="1200" kern="0" dirty="0">
                <a:solidFill>
                  <a:prstClr val="black"/>
                </a:solidFill>
                <a:latin typeface="Calibri" panose="020F0502020204030204"/>
              </a:endParaRPr>
            </a:p>
          </p:txBody>
        </p:sp>
        <p:sp>
          <p:nvSpPr>
            <p:cNvPr id="213" name="文本框 212"/>
            <p:cNvSpPr txBox="1"/>
            <p:nvPr/>
          </p:nvSpPr>
          <p:spPr>
            <a:xfrm>
              <a:off x="9458584" y="5715779"/>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其他合作伙伴</a:t>
              </a:r>
              <a:endParaRPr lang="en-US" altLang="zh-CN" sz="1400" b="1" kern="0" dirty="0">
                <a:solidFill>
                  <a:prstClr val="black"/>
                </a:solidFill>
                <a:latin typeface="Calibri" panose="020F0502020204030204"/>
                <a:ea typeface="等线" panose="02010600030101010101" pitchFamily="2" charset="-122"/>
              </a:endParaRPr>
            </a:p>
          </p:txBody>
        </p:sp>
        <p:sp>
          <p:nvSpPr>
            <p:cNvPr id="214" name="矩形 213"/>
            <p:cNvSpPr/>
            <p:nvPr/>
          </p:nvSpPr>
          <p:spPr>
            <a:xfrm>
              <a:off x="8979846" y="3453639"/>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215" name="文本框 214"/>
            <p:cNvSpPr txBox="1"/>
            <p:nvPr/>
          </p:nvSpPr>
          <p:spPr>
            <a:xfrm>
              <a:off x="9076986" y="3747653"/>
              <a:ext cx="2156389" cy="276999"/>
            </a:xfrm>
            <a:prstGeom prst="rect">
              <a:avLst/>
            </a:prstGeom>
            <a:noFill/>
          </p:spPr>
          <p:txBody>
            <a:bodyPr wrap="square" rtlCol="0">
              <a:spAutoFit/>
            </a:bodyPr>
            <a:lstStyle/>
            <a:p>
              <a:pPr defTabSz="914172">
                <a:defRPr/>
              </a:pPr>
              <a:r>
                <a:rPr lang="en-US" sz="1200" kern="0" dirty="0" err="1">
                  <a:solidFill>
                    <a:prstClr val="black"/>
                  </a:solidFill>
                  <a:latin typeface="Calibri" panose="020F0502020204030204"/>
                </a:rPr>
                <a:t>Onfido</a:t>
              </a:r>
              <a:r>
                <a:rPr lang="en-US" sz="1200" kern="0" dirty="0">
                  <a:solidFill>
                    <a:prstClr val="black"/>
                  </a:solidFill>
                  <a:latin typeface="Calibri" panose="020F0502020204030204"/>
                </a:rPr>
                <a:t>, </a:t>
              </a:r>
              <a:r>
                <a:rPr lang="en-US" sz="1200" kern="0" dirty="0" err="1">
                  <a:solidFill>
                    <a:prstClr val="black"/>
                  </a:solidFill>
                  <a:latin typeface="Calibri" panose="020F0502020204030204"/>
                </a:rPr>
                <a:t>IdentityMind</a:t>
              </a:r>
              <a:r>
                <a:rPr lang="en-US" sz="1200" kern="0" dirty="0">
                  <a:solidFill>
                    <a:prstClr val="black"/>
                  </a:solidFill>
                  <a:latin typeface="Calibri" panose="020F0502020204030204"/>
                </a:rPr>
                <a:t>, </a:t>
              </a:r>
              <a:r>
                <a:rPr lang="en-US" sz="1200" kern="0" dirty="0" err="1">
                  <a:solidFill>
                    <a:prstClr val="black"/>
                  </a:solidFill>
                  <a:latin typeface="Calibri" panose="020F0502020204030204"/>
                </a:rPr>
                <a:t>Jumio</a:t>
              </a:r>
              <a:r>
                <a:rPr lang="en-US" sz="1200" kern="0" dirty="0">
                  <a:solidFill>
                    <a:prstClr val="black"/>
                  </a:solidFill>
                  <a:latin typeface="Calibri" panose="020F0502020204030204"/>
                </a:rPr>
                <a:t>, …</a:t>
              </a:r>
            </a:p>
          </p:txBody>
        </p:sp>
        <p:sp>
          <p:nvSpPr>
            <p:cNvPr id="216" name="文本框 215"/>
            <p:cNvSpPr txBox="1"/>
            <p:nvPr/>
          </p:nvSpPr>
          <p:spPr>
            <a:xfrm>
              <a:off x="9232561" y="3431014"/>
              <a:ext cx="1713932"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合规，</a:t>
              </a:r>
              <a:r>
                <a:rPr lang="en-US" altLang="zh-CN" sz="1400" b="1" kern="0" dirty="0">
                  <a:solidFill>
                    <a:prstClr val="black"/>
                  </a:solidFill>
                  <a:latin typeface="Calibri" panose="020F0502020204030204"/>
                  <a:ea typeface="等线" panose="02010600030101010101" pitchFamily="2" charset="-122"/>
                </a:rPr>
                <a:t>KYC &amp;</a:t>
              </a:r>
              <a:r>
                <a:rPr lang="zh-CN" altLang="en-US" sz="1400" b="1" kern="0" dirty="0">
                  <a:solidFill>
                    <a:prstClr val="black"/>
                  </a:solidFill>
                  <a:latin typeface="Calibri" panose="020F0502020204030204"/>
                  <a:ea typeface="等线" panose="02010600030101010101" pitchFamily="2" charset="-122"/>
                </a:rPr>
                <a:t>反洗钱</a:t>
              </a:r>
              <a:endParaRPr lang="en-US" altLang="zh-CN" sz="1400" b="1" kern="0" dirty="0">
                <a:solidFill>
                  <a:prstClr val="black"/>
                </a:solidFill>
                <a:latin typeface="Calibri" panose="020F0502020204030204"/>
                <a:ea typeface="等线" panose="02010600030101010101" pitchFamily="2" charset="-122"/>
              </a:endParaRPr>
            </a:p>
          </p:txBody>
        </p:sp>
        <p:cxnSp>
          <p:nvCxnSpPr>
            <p:cNvPr id="217" name="直接连接符 216"/>
            <p:cNvCxnSpPr/>
            <p:nvPr/>
          </p:nvCxnSpPr>
          <p:spPr>
            <a:xfrm>
              <a:off x="8619596" y="1483285"/>
              <a:ext cx="0" cy="4572152"/>
            </a:xfrm>
            <a:prstGeom prst="line">
              <a:avLst/>
            </a:prstGeom>
            <a:noFill/>
            <a:ln w="6350" cap="flat" cmpd="sng" algn="ctr">
              <a:solidFill>
                <a:srgbClr val="5B9BD5"/>
              </a:solidFill>
              <a:prstDash val="solid"/>
              <a:miter lim="800000"/>
            </a:ln>
            <a:effectLst/>
          </p:spPr>
        </p:cxnSp>
        <p:cxnSp>
          <p:nvCxnSpPr>
            <p:cNvPr id="218" name="直接连接符 217"/>
            <p:cNvCxnSpPr/>
            <p:nvPr/>
          </p:nvCxnSpPr>
          <p:spPr>
            <a:xfrm>
              <a:off x="8619596" y="1483285"/>
              <a:ext cx="360250" cy="9884"/>
            </a:xfrm>
            <a:prstGeom prst="line">
              <a:avLst/>
            </a:prstGeom>
            <a:noFill/>
            <a:ln w="6350" cap="flat" cmpd="sng" algn="ctr">
              <a:solidFill>
                <a:srgbClr val="5B9BD5"/>
              </a:solidFill>
              <a:prstDash val="solid"/>
              <a:miter lim="800000"/>
            </a:ln>
            <a:effectLst/>
          </p:spPr>
        </p:cxnSp>
        <p:cxnSp>
          <p:nvCxnSpPr>
            <p:cNvPr id="219" name="直接连接符 218"/>
            <p:cNvCxnSpPr/>
            <p:nvPr/>
          </p:nvCxnSpPr>
          <p:spPr>
            <a:xfrm>
              <a:off x="8619596" y="2269566"/>
              <a:ext cx="360250" cy="0"/>
            </a:xfrm>
            <a:prstGeom prst="line">
              <a:avLst/>
            </a:prstGeom>
            <a:noFill/>
            <a:ln w="6350" cap="flat" cmpd="sng" algn="ctr">
              <a:solidFill>
                <a:srgbClr val="5B9BD5"/>
              </a:solidFill>
              <a:prstDash val="solid"/>
              <a:miter lim="800000"/>
            </a:ln>
            <a:effectLst/>
          </p:spPr>
        </p:cxnSp>
        <p:cxnSp>
          <p:nvCxnSpPr>
            <p:cNvPr id="220" name="直接连接符 219"/>
            <p:cNvCxnSpPr>
              <a:endCxn id="202" idx="1"/>
            </p:cNvCxnSpPr>
            <p:nvPr/>
          </p:nvCxnSpPr>
          <p:spPr>
            <a:xfrm>
              <a:off x="8619596" y="3006162"/>
              <a:ext cx="360250" cy="1876"/>
            </a:xfrm>
            <a:prstGeom prst="line">
              <a:avLst/>
            </a:prstGeom>
            <a:noFill/>
            <a:ln w="6350" cap="flat" cmpd="sng" algn="ctr">
              <a:solidFill>
                <a:srgbClr val="5B9BD5"/>
              </a:solidFill>
              <a:prstDash val="solid"/>
              <a:miter lim="800000"/>
            </a:ln>
            <a:effectLst/>
          </p:spPr>
        </p:cxnSp>
        <p:cxnSp>
          <p:nvCxnSpPr>
            <p:cNvPr id="221" name="直接连接符 220"/>
            <p:cNvCxnSpPr>
              <a:endCxn id="205" idx="1"/>
            </p:cNvCxnSpPr>
            <p:nvPr/>
          </p:nvCxnSpPr>
          <p:spPr>
            <a:xfrm>
              <a:off x="8619596" y="4492573"/>
              <a:ext cx="360250" cy="0"/>
            </a:xfrm>
            <a:prstGeom prst="line">
              <a:avLst/>
            </a:prstGeom>
            <a:noFill/>
            <a:ln w="6350" cap="flat" cmpd="sng" algn="ctr">
              <a:solidFill>
                <a:srgbClr val="5B9BD5"/>
              </a:solidFill>
              <a:prstDash val="solid"/>
              <a:miter lim="800000"/>
            </a:ln>
            <a:effectLst/>
          </p:spPr>
        </p:cxnSp>
        <p:cxnSp>
          <p:nvCxnSpPr>
            <p:cNvPr id="222" name="直接连接符 221"/>
            <p:cNvCxnSpPr/>
            <p:nvPr/>
          </p:nvCxnSpPr>
          <p:spPr>
            <a:xfrm>
              <a:off x="8619596" y="5284860"/>
              <a:ext cx="360250" cy="0"/>
            </a:xfrm>
            <a:prstGeom prst="line">
              <a:avLst/>
            </a:prstGeom>
            <a:noFill/>
            <a:ln w="6350" cap="flat" cmpd="sng" algn="ctr">
              <a:solidFill>
                <a:srgbClr val="5B9BD5"/>
              </a:solidFill>
              <a:prstDash val="solid"/>
              <a:miter lim="800000"/>
            </a:ln>
            <a:effectLst/>
          </p:spPr>
        </p:cxnSp>
        <p:cxnSp>
          <p:nvCxnSpPr>
            <p:cNvPr id="223" name="直接连接符 222"/>
            <p:cNvCxnSpPr>
              <a:endCxn id="211" idx="1"/>
            </p:cNvCxnSpPr>
            <p:nvPr/>
          </p:nvCxnSpPr>
          <p:spPr>
            <a:xfrm>
              <a:off x="8625329" y="6042439"/>
              <a:ext cx="354517" cy="0"/>
            </a:xfrm>
            <a:prstGeom prst="line">
              <a:avLst/>
            </a:prstGeom>
            <a:noFill/>
            <a:ln w="6350" cap="flat" cmpd="sng" algn="ctr">
              <a:solidFill>
                <a:srgbClr val="5B9BD5"/>
              </a:solidFill>
              <a:prstDash val="solid"/>
              <a:miter lim="800000"/>
            </a:ln>
            <a:effectLst/>
          </p:spPr>
        </p:cxnSp>
      </p:grpSp>
      <p:sp>
        <p:nvSpPr>
          <p:cNvPr id="13" name="圆柱形 12"/>
          <p:cNvSpPr/>
          <p:nvPr/>
        </p:nvSpPr>
        <p:spPr>
          <a:xfrm>
            <a:off x="2276155" y="5755524"/>
            <a:ext cx="676569" cy="365946"/>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SQL</a:t>
            </a:r>
            <a:endParaRPr lang="en-US" sz="1400" dirty="0"/>
          </a:p>
        </p:txBody>
      </p:sp>
      <p:sp>
        <p:nvSpPr>
          <p:cNvPr id="14" name="流程图: 多文档 13"/>
          <p:cNvSpPr/>
          <p:nvPr/>
        </p:nvSpPr>
        <p:spPr>
          <a:xfrm>
            <a:off x="3282876" y="5808201"/>
            <a:ext cx="697788" cy="366653"/>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noSQL</a:t>
            </a:r>
            <a:endParaRPr lang="en-US" sz="1200" dirty="0"/>
          </a:p>
        </p:txBody>
      </p:sp>
      <p:sp>
        <p:nvSpPr>
          <p:cNvPr id="224" name="圆柱形 223"/>
          <p:cNvSpPr/>
          <p:nvPr/>
        </p:nvSpPr>
        <p:spPr>
          <a:xfrm>
            <a:off x="2073075" y="5840583"/>
            <a:ext cx="676569" cy="365946"/>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SQL</a:t>
            </a:r>
            <a:endParaRPr lang="en-US" sz="1400" dirty="0"/>
          </a:p>
        </p:txBody>
      </p:sp>
    </p:spTree>
    <p:extLst>
      <p:ext uri="{BB962C8B-B14F-4D97-AF65-F5344CB8AC3E}">
        <p14:creationId xmlns:p14="http://schemas.microsoft.com/office/powerpoint/2010/main" val="1462754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矩形 109"/>
          <p:cNvSpPr/>
          <p:nvPr/>
        </p:nvSpPr>
        <p:spPr>
          <a:xfrm>
            <a:off x="3674649" y="2008987"/>
            <a:ext cx="3801710" cy="1070667"/>
          </a:xfrm>
          <a:prstGeom prst="rect">
            <a:avLst/>
          </a:prstGeom>
          <a:no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2" name="矩形 31"/>
          <p:cNvSpPr/>
          <p:nvPr/>
        </p:nvSpPr>
        <p:spPr>
          <a:xfrm>
            <a:off x="3918595" y="2441543"/>
            <a:ext cx="3307556" cy="568553"/>
          </a:xfrm>
          <a:prstGeom prst="rect">
            <a:avLst/>
          </a:prstGeom>
          <a:ln/>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endParaRPr lang="en-US">
              <a:solidFill>
                <a:prstClr val="black"/>
              </a:solidFill>
              <a:latin typeface="Calibri" panose="020F0502020204030204"/>
            </a:endParaRPr>
          </a:p>
        </p:txBody>
      </p:sp>
      <p:sp>
        <p:nvSpPr>
          <p:cNvPr id="33" name="矩形 32"/>
          <p:cNvSpPr/>
          <p:nvPr/>
        </p:nvSpPr>
        <p:spPr>
          <a:xfrm>
            <a:off x="3858088" y="3431014"/>
            <a:ext cx="4262185" cy="2469032"/>
          </a:xfrm>
          <a:prstGeom prst="rect">
            <a:avLst/>
          </a:prstGeom>
          <a:gradFill rotWithShape="1">
            <a:gsLst>
              <a:gs pos="100000">
                <a:srgbClr val="5B9BD5">
                  <a:lumMod val="20000"/>
                  <a:lumOff val="80000"/>
                </a:srgbClr>
              </a:gs>
              <a:gs pos="100000">
                <a:srgbClr val="5B9BD5">
                  <a:lumMod val="105000"/>
                  <a:satMod val="109000"/>
                  <a:tint val="81000"/>
                </a:srgbClr>
              </a:gs>
            </a:gsLst>
            <a:lin ang="5400000" scaled="0"/>
          </a:gradFill>
          <a:ln w="6350" cap="flat" cmpd="sng" algn="ctr">
            <a:solidFill>
              <a:sysClr val="windowText" lastClr="000000"/>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4" name="矩形 33"/>
          <p:cNvSpPr/>
          <p:nvPr/>
        </p:nvSpPr>
        <p:spPr>
          <a:xfrm>
            <a:off x="4285534" y="4029047"/>
            <a:ext cx="810017" cy="482589"/>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5" name="文本框 34"/>
          <p:cNvSpPr txBox="1"/>
          <p:nvPr/>
        </p:nvSpPr>
        <p:spPr>
          <a:xfrm>
            <a:off x="4238336" y="4154957"/>
            <a:ext cx="904415" cy="276999"/>
          </a:xfrm>
          <a:prstGeom prst="rect">
            <a:avLst/>
          </a:prstGeom>
          <a:noFill/>
        </p:spPr>
        <p:txBody>
          <a:bodyPr wrap="none" rtlCol="0">
            <a:sp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账本</a:t>
            </a:r>
            <a:r>
              <a:rPr lang="en-US" altLang="zh-CN" sz="1200" kern="0" dirty="0">
                <a:solidFill>
                  <a:prstClr val="black"/>
                </a:solidFill>
                <a:latin typeface="Calibri" panose="020F0502020204030204"/>
                <a:ea typeface="等线" panose="02010600030101010101" pitchFamily="2" charset="-122"/>
              </a:rPr>
              <a:t>&amp;</a:t>
            </a:r>
            <a:r>
              <a:rPr lang="zh-CN" altLang="en-US" sz="1200" kern="0" dirty="0">
                <a:solidFill>
                  <a:prstClr val="black"/>
                </a:solidFill>
                <a:latin typeface="Calibri" panose="020F0502020204030204"/>
                <a:ea typeface="等线" panose="02010600030101010101" pitchFamily="2" charset="-122"/>
              </a:rPr>
              <a:t>资产</a:t>
            </a:r>
            <a:endParaRPr lang="en-US" sz="1200" kern="0" dirty="0">
              <a:solidFill>
                <a:prstClr val="black"/>
              </a:solidFill>
              <a:latin typeface="Calibri" panose="020F0502020204030204"/>
            </a:endParaRPr>
          </a:p>
        </p:txBody>
      </p:sp>
      <p:sp>
        <p:nvSpPr>
          <p:cNvPr id="36" name="矩形 35"/>
          <p:cNvSpPr/>
          <p:nvPr/>
        </p:nvSpPr>
        <p:spPr>
          <a:xfrm>
            <a:off x="5157219" y="4029047"/>
            <a:ext cx="810017" cy="482589"/>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7" name="文本框 36"/>
          <p:cNvSpPr txBox="1"/>
          <p:nvPr/>
        </p:nvSpPr>
        <p:spPr>
          <a:xfrm>
            <a:off x="5110021" y="4154957"/>
            <a:ext cx="904415" cy="276999"/>
          </a:xfrm>
          <a:prstGeom prst="rect">
            <a:avLst/>
          </a:prstGeom>
          <a:noFill/>
        </p:spPr>
        <p:txBody>
          <a:bodyPr wrap="none" rtlCol="0">
            <a:sp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身份</a:t>
            </a:r>
            <a:r>
              <a:rPr lang="en-US" altLang="zh-CN" sz="1200" kern="0" dirty="0">
                <a:solidFill>
                  <a:prstClr val="black"/>
                </a:solidFill>
                <a:latin typeface="Calibri" panose="020F0502020204030204"/>
                <a:ea typeface="等线" panose="02010600030101010101" pitchFamily="2" charset="-122"/>
              </a:rPr>
              <a:t>&amp;</a:t>
            </a:r>
            <a:r>
              <a:rPr lang="zh-CN" altLang="en-US" sz="1200" kern="0" dirty="0">
                <a:solidFill>
                  <a:prstClr val="black"/>
                </a:solidFill>
                <a:latin typeface="Calibri" panose="020F0502020204030204"/>
                <a:ea typeface="等线" panose="02010600030101010101" pitchFamily="2" charset="-122"/>
              </a:rPr>
              <a:t>认证</a:t>
            </a:r>
            <a:endParaRPr lang="en-US" sz="1200" kern="0" dirty="0">
              <a:solidFill>
                <a:prstClr val="black"/>
              </a:solidFill>
              <a:latin typeface="Calibri" panose="020F0502020204030204"/>
            </a:endParaRPr>
          </a:p>
        </p:txBody>
      </p:sp>
      <p:sp>
        <p:nvSpPr>
          <p:cNvPr id="38" name="矩形 37"/>
          <p:cNvSpPr/>
          <p:nvPr/>
        </p:nvSpPr>
        <p:spPr>
          <a:xfrm>
            <a:off x="6044030" y="4029047"/>
            <a:ext cx="810017" cy="482589"/>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39" name="文本框 38"/>
          <p:cNvSpPr txBox="1"/>
          <p:nvPr/>
        </p:nvSpPr>
        <p:spPr>
          <a:xfrm>
            <a:off x="5996832" y="4154957"/>
            <a:ext cx="904415" cy="276999"/>
          </a:xfrm>
          <a:prstGeom prst="rect">
            <a:avLst/>
          </a:prstGeom>
          <a:noFill/>
        </p:spPr>
        <p:txBody>
          <a:bodyPr wrap="none" rtlCol="0">
            <a:sp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逻辑</a:t>
            </a:r>
            <a:r>
              <a:rPr lang="en-US" altLang="zh-CN" sz="1200" kern="0" dirty="0">
                <a:solidFill>
                  <a:prstClr val="black"/>
                </a:solidFill>
                <a:latin typeface="Calibri" panose="020F0502020204030204"/>
                <a:ea typeface="等线" panose="02010600030101010101" pitchFamily="2" charset="-122"/>
              </a:rPr>
              <a:t>&amp;</a:t>
            </a:r>
            <a:r>
              <a:rPr lang="zh-CN" altLang="en-US" sz="1200" kern="0" dirty="0">
                <a:solidFill>
                  <a:prstClr val="black"/>
                </a:solidFill>
                <a:latin typeface="Calibri" panose="020F0502020204030204"/>
                <a:ea typeface="等线" panose="02010600030101010101" pitchFamily="2" charset="-122"/>
              </a:rPr>
              <a:t>控制</a:t>
            </a:r>
            <a:endParaRPr lang="en-US" sz="1200" kern="0" dirty="0">
              <a:solidFill>
                <a:prstClr val="black"/>
              </a:solidFill>
              <a:latin typeface="Calibri" panose="020F0502020204030204"/>
            </a:endParaRPr>
          </a:p>
        </p:txBody>
      </p:sp>
      <p:sp>
        <p:nvSpPr>
          <p:cNvPr id="40" name="矩形 39"/>
          <p:cNvSpPr/>
          <p:nvPr/>
        </p:nvSpPr>
        <p:spPr>
          <a:xfrm>
            <a:off x="6930334" y="4029047"/>
            <a:ext cx="810017" cy="482589"/>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41" name="文本框 40"/>
          <p:cNvSpPr txBox="1"/>
          <p:nvPr/>
        </p:nvSpPr>
        <p:spPr>
          <a:xfrm>
            <a:off x="6883138" y="4154957"/>
            <a:ext cx="904415" cy="276999"/>
          </a:xfrm>
          <a:prstGeom prst="rect">
            <a:avLst/>
          </a:prstGeom>
          <a:noFill/>
        </p:spPr>
        <p:txBody>
          <a:bodyPr wrap="none" rtlCol="0">
            <a:sp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集成</a:t>
            </a:r>
            <a:r>
              <a:rPr lang="en-US" altLang="zh-CN" sz="1200" kern="0" dirty="0">
                <a:solidFill>
                  <a:prstClr val="black"/>
                </a:solidFill>
                <a:latin typeface="Calibri" panose="020F0502020204030204"/>
                <a:ea typeface="等线" panose="02010600030101010101" pitchFamily="2" charset="-122"/>
              </a:rPr>
              <a:t>&amp;</a:t>
            </a:r>
            <a:r>
              <a:rPr lang="zh-CN" altLang="en-US" sz="1200" kern="0" dirty="0">
                <a:solidFill>
                  <a:prstClr val="black"/>
                </a:solidFill>
                <a:latin typeface="Calibri" panose="020F0502020204030204"/>
                <a:ea typeface="等线" panose="02010600030101010101" pitchFamily="2" charset="-122"/>
              </a:rPr>
              <a:t>服务</a:t>
            </a:r>
            <a:endParaRPr lang="en-US" sz="1200" kern="0" dirty="0">
              <a:solidFill>
                <a:prstClr val="black"/>
              </a:solidFill>
              <a:latin typeface="Calibri" panose="020F0502020204030204"/>
            </a:endParaRPr>
          </a:p>
        </p:txBody>
      </p:sp>
      <p:sp>
        <p:nvSpPr>
          <p:cNvPr id="42" name="矩形 41"/>
          <p:cNvSpPr/>
          <p:nvPr/>
        </p:nvSpPr>
        <p:spPr>
          <a:xfrm>
            <a:off x="4806868" y="4811241"/>
            <a:ext cx="2460212" cy="986738"/>
          </a:xfrm>
          <a:prstGeom prst="rect">
            <a:avLst/>
          </a:prstGeom>
          <a:gradFill rotWithShape="1">
            <a:gsLst>
              <a:gs pos="100000">
                <a:srgbClr val="5B9BD5">
                  <a:lumMod val="60000"/>
                  <a:lumOff val="40000"/>
                </a:srgbClr>
              </a:gs>
              <a:gs pos="100000">
                <a:srgbClr val="5B9BD5">
                  <a:lumMod val="105000"/>
                  <a:satMod val="109000"/>
                  <a:tint val="81000"/>
                </a:srgbClr>
              </a:gs>
            </a:gsLst>
            <a:lin ang="5400000" scaled="0"/>
          </a:grad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44" name="文本框 43"/>
          <p:cNvSpPr txBox="1"/>
          <p:nvPr/>
        </p:nvSpPr>
        <p:spPr>
          <a:xfrm>
            <a:off x="5495803" y="4891279"/>
            <a:ext cx="108234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分布式账本</a:t>
            </a:r>
            <a:endParaRPr lang="en-US" sz="1400" b="1" kern="0" dirty="0">
              <a:solidFill>
                <a:prstClr val="black"/>
              </a:solidFill>
              <a:latin typeface="Calibri" panose="020F0502020204030204"/>
            </a:endParaRPr>
          </a:p>
        </p:txBody>
      </p:sp>
      <p:cxnSp>
        <p:nvCxnSpPr>
          <p:cNvPr id="46" name="肘形连接符 45"/>
          <p:cNvCxnSpPr>
            <a:stCxn id="34" idx="2"/>
            <a:endCxn id="42" idx="0"/>
          </p:cNvCxnSpPr>
          <p:nvPr/>
        </p:nvCxnSpPr>
        <p:spPr>
          <a:xfrm rot="16200000" flipH="1">
            <a:off x="5218427" y="3992693"/>
            <a:ext cx="290663" cy="1346432"/>
          </a:xfrm>
          <a:prstGeom prst="bentConnector3">
            <a:avLst/>
          </a:prstGeom>
          <a:noFill/>
          <a:ln w="12700" cap="flat" cmpd="sng" algn="ctr">
            <a:solidFill>
              <a:sysClr val="windowText" lastClr="000000"/>
            </a:solidFill>
            <a:prstDash val="solid"/>
            <a:miter lim="800000"/>
          </a:ln>
          <a:effectLst/>
        </p:spPr>
      </p:cxnSp>
      <p:pic>
        <p:nvPicPr>
          <p:cNvPr id="50" name="图片 49"/>
          <p:cNvPicPr>
            <a:picLocks noChangeAspect="1"/>
          </p:cNvPicPr>
          <p:nvPr/>
        </p:nvPicPr>
        <p:blipFill rotWithShape="1">
          <a:blip r:embed="rId2"/>
          <a:srcRect l="16606" t="74481" r="55575" b="18930"/>
          <a:stretch/>
        </p:blipFill>
        <p:spPr>
          <a:xfrm>
            <a:off x="4907381" y="5190044"/>
            <a:ext cx="2257703" cy="497581"/>
          </a:xfrm>
          <a:prstGeom prst="rect">
            <a:avLst/>
          </a:prstGeom>
        </p:spPr>
      </p:pic>
      <p:sp>
        <p:nvSpPr>
          <p:cNvPr id="53" name="文本框 52"/>
          <p:cNvSpPr txBox="1"/>
          <p:nvPr/>
        </p:nvSpPr>
        <p:spPr>
          <a:xfrm>
            <a:off x="4702763" y="3565688"/>
            <a:ext cx="2550699" cy="400110"/>
          </a:xfrm>
          <a:prstGeom prst="rect">
            <a:avLst/>
          </a:prstGeom>
          <a:noFill/>
        </p:spPr>
        <p:txBody>
          <a:bodyPr wrap="none" rtlCol="0">
            <a:spAutoFit/>
          </a:bodyPr>
          <a:lstStyle/>
          <a:p>
            <a:pPr algn="ctr" defTabSz="914172">
              <a:defRPr/>
            </a:pPr>
            <a:r>
              <a:rPr lang="en-US" sz="2000" b="1" kern="0" dirty="0">
                <a:solidFill>
                  <a:prstClr val="black"/>
                </a:solidFill>
                <a:latin typeface="Calibri" panose="020F0502020204030204"/>
              </a:rPr>
              <a:t>Fintech </a:t>
            </a:r>
            <a:r>
              <a:rPr lang="en-US" altLang="zh-CN" sz="2000" b="1" kern="0" dirty="0" smtClean="0">
                <a:solidFill>
                  <a:prstClr val="black"/>
                </a:solidFill>
                <a:latin typeface="Calibri" panose="020F0502020204030204"/>
              </a:rPr>
              <a:t>Middle Engine</a:t>
            </a:r>
            <a:endParaRPr lang="en-US" sz="2000" b="1" kern="0" dirty="0">
              <a:solidFill>
                <a:prstClr val="black"/>
              </a:solidFill>
              <a:latin typeface="Calibri" panose="020F0502020204030204"/>
            </a:endParaRPr>
          </a:p>
        </p:txBody>
      </p:sp>
      <p:sp>
        <p:nvSpPr>
          <p:cNvPr id="54" name="矩形 53"/>
          <p:cNvSpPr/>
          <p:nvPr/>
        </p:nvSpPr>
        <p:spPr>
          <a:xfrm>
            <a:off x="7257322" y="3295156"/>
            <a:ext cx="714472" cy="292139"/>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en-US" kern="0" dirty="0">
                <a:solidFill>
                  <a:prstClr val="white"/>
                </a:solidFill>
                <a:latin typeface="Calibri" panose="020F0502020204030204"/>
              </a:rPr>
              <a:t>API</a:t>
            </a:r>
          </a:p>
        </p:txBody>
      </p:sp>
      <p:sp>
        <p:nvSpPr>
          <p:cNvPr id="56" name="矩形 55"/>
          <p:cNvSpPr/>
          <p:nvPr/>
        </p:nvSpPr>
        <p:spPr>
          <a:xfrm>
            <a:off x="3674648" y="3159692"/>
            <a:ext cx="4624607" cy="3178638"/>
          </a:xfrm>
          <a:prstGeom prst="rect">
            <a:avLst/>
          </a:prstGeom>
          <a:noFill/>
          <a:ln w="6350" cap="flat" cmpd="sng" algn="ctr">
            <a:solidFill>
              <a:sysClr val="windowText" lastClr="000000"/>
            </a:solidFill>
            <a:prstDash val="lgDash"/>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57" name="文本框 56"/>
          <p:cNvSpPr txBox="1"/>
          <p:nvPr/>
        </p:nvSpPr>
        <p:spPr>
          <a:xfrm>
            <a:off x="4090901" y="6018013"/>
            <a:ext cx="3999910" cy="307777"/>
          </a:xfrm>
          <a:prstGeom prst="rect">
            <a:avLst/>
          </a:prstGeom>
          <a:noFill/>
        </p:spPr>
        <p:txBody>
          <a:bodyPr wrap="squar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底层系统资源 </a:t>
            </a:r>
            <a:r>
              <a:rPr lang="en-US" sz="1400" kern="0" dirty="0">
                <a:solidFill>
                  <a:prstClr val="black"/>
                </a:solidFill>
                <a:latin typeface="Calibri" panose="020F0502020204030204"/>
              </a:rPr>
              <a:t>(</a:t>
            </a:r>
            <a:r>
              <a:rPr lang="zh-CN" altLang="en-US" sz="1400" kern="0" dirty="0">
                <a:solidFill>
                  <a:prstClr val="black"/>
                </a:solidFill>
                <a:latin typeface="Calibri" panose="020F0502020204030204"/>
                <a:ea typeface="等线" panose="02010600030101010101" pitchFamily="2" charset="-122"/>
              </a:rPr>
              <a:t>云计算，数据中心</a:t>
            </a:r>
            <a:r>
              <a:rPr lang="en-US" sz="1400" kern="0" dirty="0">
                <a:solidFill>
                  <a:prstClr val="black"/>
                </a:solidFill>
                <a:latin typeface="Calibri" panose="020F0502020204030204"/>
              </a:rPr>
              <a:t> …)</a:t>
            </a:r>
          </a:p>
        </p:txBody>
      </p:sp>
      <p:sp>
        <p:nvSpPr>
          <p:cNvPr id="58" name="矩形 57"/>
          <p:cNvSpPr/>
          <p:nvPr/>
        </p:nvSpPr>
        <p:spPr>
          <a:xfrm>
            <a:off x="7195999" y="1387407"/>
            <a:ext cx="837120"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en-US" altLang="zh-CN" sz="1200" kern="0" dirty="0">
                <a:solidFill>
                  <a:prstClr val="black"/>
                </a:solidFill>
                <a:latin typeface="Calibri" panose="020F0502020204030204"/>
                <a:ea typeface="等线" panose="02010600030101010101" pitchFamily="2" charset="-122"/>
              </a:rPr>
              <a:t>Your Projects</a:t>
            </a:r>
            <a:endParaRPr lang="en-US" sz="1200" kern="0" dirty="0">
              <a:solidFill>
                <a:prstClr val="black"/>
              </a:solidFill>
              <a:latin typeface="Calibri" panose="020F0502020204030204"/>
            </a:endParaRPr>
          </a:p>
        </p:txBody>
      </p:sp>
      <p:cxnSp>
        <p:nvCxnSpPr>
          <p:cNvPr id="59" name="直接连接符 58"/>
          <p:cNvCxnSpPr/>
          <p:nvPr/>
        </p:nvCxnSpPr>
        <p:spPr>
          <a:xfrm flipH="1">
            <a:off x="7614558" y="1751156"/>
            <a:ext cx="1" cy="1544000"/>
          </a:xfrm>
          <a:prstGeom prst="line">
            <a:avLst/>
          </a:prstGeom>
          <a:noFill/>
          <a:ln w="15875" cap="flat" cmpd="sng" algn="ctr">
            <a:solidFill>
              <a:srgbClr val="5B9BD5"/>
            </a:solidFill>
            <a:prstDash val="solid"/>
            <a:miter lim="800000"/>
          </a:ln>
          <a:effectLst/>
        </p:spPr>
      </p:cxnSp>
      <p:grpSp>
        <p:nvGrpSpPr>
          <p:cNvPr id="2" name="组合 1"/>
          <p:cNvGrpSpPr/>
          <p:nvPr/>
        </p:nvGrpSpPr>
        <p:grpSpPr>
          <a:xfrm>
            <a:off x="8619596" y="1185471"/>
            <a:ext cx="2751432" cy="5152858"/>
            <a:chOff x="8619596" y="1185471"/>
            <a:chExt cx="2751432" cy="5152858"/>
          </a:xfrm>
        </p:grpSpPr>
        <p:sp>
          <p:nvSpPr>
            <p:cNvPr id="61" name="矩形 60"/>
            <p:cNvSpPr/>
            <p:nvPr/>
          </p:nvSpPr>
          <p:spPr>
            <a:xfrm>
              <a:off x="8979846" y="1216241"/>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62" name="文本框 61"/>
            <p:cNvSpPr txBox="1"/>
            <p:nvPr/>
          </p:nvSpPr>
          <p:spPr>
            <a:xfrm>
              <a:off x="8945671" y="1510256"/>
              <a:ext cx="2287704" cy="276999"/>
            </a:xfrm>
            <a:prstGeom prst="rect">
              <a:avLst/>
            </a:prstGeom>
            <a:noFill/>
          </p:spPr>
          <p:txBody>
            <a:bodyPr wrap="square" rtlCol="0">
              <a:spAutoFit/>
            </a:bodyPr>
            <a:lstStyle/>
            <a:p>
              <a:pPr defTabSz="914172">
                <a:defRPr/>
              </a:pPr>
              <a:r>
                <a:rPr lang="en-US" altLang="zh-CN" sz="1200" kern="0" dirty="0" smtClean="0">
                  <a:solidFill>
                    <a:prstClr val="black"/>
                  </a:solidFill>
                  <a:latin typeface="Calibri" panose="020F0502020204030204"/>
                  <a:ea typeface="等线" panose="02010600030101010101" pitchFamily="2" charset="-122"/>
                </a:rPr>
                <a:t>PayPal Ripple Stripe </a:t>
              </a:r>
              <a:r>
                <a:rPr lang="en-US" altLang="zh-CN" sz="1200" kern="0" dirty="0">
                  <a:solidFill>
                    <a:prstClr val="black"/>
                  </a:solidFill>
                  <a:latin typeface="Calibri" panose="020F0502020204030204"/>
                  <a:ea typeface="等线" panose="02010600030101010101" pitchFamily="2" charset="-122"/>
                </a:rPr>
                <a:t>Circle</a:t>
              </a:r>
              <a:endParaRPr lang="en-US" sz="1200" kern="0" dirty="0">
                <a:solidFill>
                  <a:prstClr val="black"/>
                </a:solidFill>
                <a:latin typeface="Calibri" panose="020F0502020204030204"/>
              </a:endParaRPr>
            </a:p>
          </p:txBody>
        </p:sp>
        <p:sp>
          <p:nvSpPr>
            <p:cNvPr id="63" name="文本框 62"/>
            <p:cNvSpPr txBox="1"/>
            <p:nvPr/>
          </p:nvSpPr>
          <p:spPr>
            <a:xfrm>
              <a:off x="9817658" y="1185471"/>
              <a:ext cx="54373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支付</a:t>
              </a:r>
              <a:endParaRPr lang="en-US" altLang="zh-CN" sz="1400" b="1" kern="0" dirty="0">
                <a:solidFill>
                  <a:prstClr val="black"/>
                </a:solidFill>
                <a:latin typeface="Calibri" panose="020F0502020204030204"/>
                <a:ea typeface="等线" panose="02010600030101010101" pitchFamily="2" charset="-122"/>
              </a:endParaRPr>
            </a:p>
          </p:txBody>
        </p:sp>
        <p:sp>
          <p:nvSpPr>
            <p:cNvPr id="64" name="矩形 63"/>
            <p:cNvSpPr/>
            <p:nvPr/>
          </p:nvSpPr>
          <p:spPr>
            <a:xfrm>
              <a:off x="8979846" y="1975551"/>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65" name="文本框 64"/>
            <p:cNvSpPr txBox="1"/>
            <p:nvPr/>
          </p:nvSpPr>
          <p:spPr>
            <a:xfrm>
              <a:off x="8945671" y="2269566"/>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Banks, SEPA, ACH, SOFORT, …</a:t>
              </a:r>
              <a:endParaRPr lang="en-US" sz="1200" kern="0" dirty="0">
                <a:solidFill>
                  <a:prstClr val="black"/>
                </a:solidFill>
                <a:latin typeface="Calibri" panose="020F0502020204030204"/>
              </a:endParaRPr>
            </a:p>
          </p:txBody>
        </p:sp>
        <p:sp>
          <p:nvSpPr>
            <p:cNvPr id="66" name="文本框 65"/>
            <p:cNvSpPr txBox="1"/>
            <p:nvPr/>
          </p:nvSpPr>
          <p:spPr>
            <a:xfrm>
              <a:off x="9175654" y="1962005"/>
              <a:ext cx="1827744"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银行 </a:t>
              </a:r>
              <a:r>
                <a:rPr lang="en-US" altLang="zh-CN" sz="1400" b="1" kern="0" dirty="0">
                  <a:solidFill>
                    <a:prstClr val="black"/>
                  </a:solidFill>
                  <a:latin typeface="Calibri" panose="020F0502020204030204"/>
                  <a:ea typeface="等线" panose="02010600030101010101" pitchFamily="2" charset="-122"/>
                </a:rPr>
                <a:t>&amp; </a:t>
              </a:r>
              <a:r>
                <a:rPr lang="zh-CN" altLang="en-US" sz="1400" b="1" kern="0" dirty="0">
                  <a:solidFill>
                    <a:prstClr val="black"/>
                  </a:solidFill>
                  <a:latin typeface="Calibri" panose="020F0502020204030204"/>
                  <a:ea typeface="等线" panose="02010600030101010101" pitchFamily="2" charset="-122"/>
                </a:rPr>
                <a:t>传统金融系统</a:t>
              </a:r>
              <a:endParaRPr lang="en-US" altLang="zh-CN" sz="1400" b="1" kern="0" dirty="0">
                <a:solidFill>
                  <a:prstClr val="black"/>
                </a:solidFill>
                <a:latin typeface="Calibri" panose="020F0502020204030204"/>
                <a:ea typeface="等线" panose="02010600030101010101" pitchFamily="2" charset="-122"/>
              </a:endParaRPr>
            </a:p>
          </p:txBody>
        </p:sp>
        <p:sp>
          <p:nvSpPr>
            <p:cNvPr id="67" name="矩形 66"/>
            <p:cNvSpPr/>
            <p:nvPr/>
          </p:nvSpPr>
          <p:spPr>
            <a:xfrm>
              <a:off x="8979846" y="2712148"/>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68" name="文本框 67"/>
            <p:cNvSpPr txBox="1"/>
            <p:nvPr/>
          </p:nvSpPr>
          <p:spPr>
            <a:xfrm>
              <a:off x="8945670" y="3006162"/>
              <a:ext cx="2425358"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Bitcoin, Ethereum &amp; ECR20, Waves</a:t>
              </a:r>
              <a:endParaRPr lang="en-US" sz="1200" kern="0" dirty="0">
                <a:solidFill>
                  <a:prstClr val="black"/>
                </a:solidFill>
                <a:latin typeface="Calibri" panose="020F0502020204030204"/>
              </a:endParaRPr>
            </a:p>
          </p:txBody>
        </p:sp>
        <p:sp>
          <p:nvSpPr>
            <p:cNvPr id="69" name="文本框 68"/>
            <p:cNvSpPr txBox="1"/>
            <p:nvPr/>
          </p:nvSpPr>
          <p:spPr>
            <a:xfrm>
              <a:off x="9458584" y="2681378"/>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区块链价值网</a:t>
              </a:r>
              <a:endParaRPr lang="en-US" altLang="zh-CN" sz="1400" b="1" kern="0" dirty="0">
                <a:solidFill>
                  <a:prstClr val="black"/>
                </a:solidFill>
                <a:latin typeface="Calibri" panose="020F0502020204030204"/>
                <a:ea typeface="等线" panose="02010600030101010101" pitchFamily="2" charset="-122"/>
              </a:endParaRPr>
            </a:p>
          </p:txBody>
        </p:sp>
        <p:sp>
          <p:nvSpPr>
            <p:cNvPr id="70" name="矩形 69"/>
            <p:cNvSpPr/>
            <p:nvPr/>
          </p:nvSpPr>
          <p:spPr>
            <a:xfrm>
              <a:off x="8979846" y="4196683"/>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71" name="文本框 70"/>
            <p:cNvSpPr txBox="1"/>
            <p:nvPr/>
          </p:nvSpPr>
          <p:spPr>
            <a:xfrm>
              <a:off x="8945671" y="4490697"/>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Google Auth. </a:t>
              </a:r>
              <a:r>
                <a:rPr lang="en-US" altLang="zh-CN" sz="1200" kern="0" dirty="0" err="1">
                  <a:solidFill>
                    <a:prstClr val="black"/>
                  </a:solidFill>
                  <a:latin typeface="Calibri" panose="020F0502020204030204"/>
                  <a:ea typeface="等线" panose="02010600030101010101" pitchFamily="2" charset="-122"/>
                </a:rPr>
                <a:t>Authy</a:t>
              </a:r>
              <a:r>
                <a:rPr lang="en-US" altLang="zh-CN" sz="1200" kern="0" dirty="0">
                  <a:solidFill>
                    <a:prstClr val="black"/>
                  </a:solidFill>
                  <a:latin typeface="Calibri" panose="020F0502020204030204"/>
                  <a:ea typeface="等线" panose="02010600030101010101" pitchFamily="2" charset="-122"/>
                </a:rPr>
                <a:t>, </a:t>
              </a:r>
              <a:r>
                <a:rPr lang="en-US" altLang="zh-CN" sz="1200" kern="0" dirty="0" err="1">
                  <a:solidFill>
                    <a:prstClr val="black"/>
                  </a:solidFill>
                  <a:latin typeface="Calibri" panose="020F0502020204030204"/>
                  <a:ea typeface="等线" panose="02010600030101010101" pitchFamily="2" charset="-122"/>
                </a:rPr>
                <a:t>Feedzai</a:t>
              </a:r>
              <a:r>
                <a:rPr lang="en-US" altLang="zh-CN" sz="1200" kern="0" dirty="0">
                  <a:solidFill>
                    <a:prstClr val="black"/>
                  </a:solidFill>
                  <a:latin typeface="Calibri" panose="020F0502020204030204"/>
                  <a:ea typeface="等线" panose="02010600030101010101" pitchFamily="2" charset="-122"/>
                </a:rPr>
                <a:t>, …</a:t>
              </a:r>
              <a:endParaRPr lang="en-US" sz="1200" kern="0" dirty="0">
                <a:solidFill>
                  <a:prstClr val="black"/>
                </a:solidFill>
                <a:latin typeface="Calibri" panose="020F0502020204030204"/>
              </a:endParaRPr>
            </a:p>
          </p:txBody>
        </p:sp>
        <p:sp>
          <p:nvSpPr>
            <p:cNvPr id="72" name="文本框 71"/>
            <p:cNvSpPr txBox="1"/>
            <p:nvPr/>
          </p:nvSpPr>
          <p:spPr>
            <a:xfrm>
              <a:off x="9534727" y="4165913"/>
              <a:ext cx="1109599"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安全 </a:t>
              </a:r>
              <a:r>
                <a:rPr lang="en-US" altLang="zh-CN" sz="1400" b="1" kern="0" dirty="0">
                  <a:solidFill>
                    <a:prstClr val="black"/>
                  </a:solidFill>
                  <a:latin typeface="Calibri" panose="020F0502020204030204"/>
                  <a:ea typeface="等线" panose="02010600030101010101" pitchFamily="2" charset="-122"/>
                </a:rPr>
                <a:t>&amp; </a:t>
              </a:r>
              <a:r>
                <a:rPr lang="zh-CN" altLang="en-US" sz="1400" b="1" kern="0" dirty="0">
                  <a:solidFill>
                    <a:prstClr val="black"/>
                  </a:solidFill>
                  <a:latin typeface="Calibri" panose="020F0502020204030204"/>
                  <a:ea typeface="等线" panose="02010600030101010101" pitchFamily="2" charset="-122"/>
                </a:rPr>
                <a:t>风控</a:t>
              </a:r>
              <a:endParaRPr lang="en-US" altLang="zh-CN" sz="1400" b="1" kern="0" dirty="0">
                <a:solidFill>
                  <a:prstClr val="black"/>
                </a:solidFill>
                <a:latin typeface="Calibri" panose="020F0502020204030204"/>
                <a:ea typeface="等线" panose="02010600030101010101" pitchFamily="2" charset="-122"/>
              </a:endParaRPr>
            </a:p>
          </p:txBody>
        </p:sp>
        <p:sp>
          <p:nvSpPr>
            <p:cNvPr id="73" name="矩形 72"/>
            <p:cNvSpPr/>
            <p:nvPr/>
          </p:nvSpPr>
          <p:spPr>
            <a:xfrm>
              <a:off x="8979846" y="4982035"/>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76" name="文本框 75"/>
            <p:cNvSpPr txBox="1"/>
            <p:nvPr/>
          </p:nvSpPr>
          <p:spPr>
            <a:xfrm>
              <a:off x="8945671" y="5276050"/>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Google Analytics, </a:t>
              </a:r>
              <a:r>
                <a:rPr lang="en-US" altLang="zh-CN" sz="1200" kern="0" dirty="0" err="1">
                  <a:solidFill>
                    <a:prstClr val="black"/>
                  </a:solidFill>
                  <a:latin typeface="Calibri" panose="020F0502020204030204"/>
                  <a:ea typeface="等线" panose="02010600030101010101" pitchFamily="2" charset="-122"/>
                </a:rPr>
                <a:t>MixPanel</a:t>
              </a:r>
              <a:r>
                <a:rPr lang="en-US" altLang="zh-CN" sz="1200" kern="0" dirty="0">
                  <a:solidFill>
                    <a:prstClr val="black"/>
                  </a:solidFill>
                  <a:latin typeface="Calibri" panose="020F0502020204030204"/>
                  <a:ea typeface="等线" panose="02010600030101010101" pitchFamily="2" charset="-122"/>
                </a:rPr>
                <a:t>, …</a:t>
              </a:r>
              <a:endParaRPr lang="en-US" sz="1200" kern="0" dirty="0">
                <a:solidFill>
                  <a:prstClr val="black"/>
                </a:solidFill>
                <a:latin typeface="Calibri" panose="020F0502020204030204"/>
              </a:endParaRPr>
            </a:p>
          </p:txBody>
        </p:sp>
        <p:sp>
          <p:nvSpPr>
            <p:cNvPr id="77" name="文本框 76"/>
            <p:cNvSpPr txBox="1"/>
            <p:nvPr/>
          </p:nvSpPr>
          <p:spPr>
            <a:xfrm>
              <a:off x="9638120" y="4951265"/>
              <a:ext cx="902812"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分析工具</a:t>
              </a:r>
              <a:endParaRPr lang="en-US" altLang="zh-CN" sz="1400" b="1" kern="0" dirty="0">
                <a:solidFill>
                  <a:prstClr val="black"/>
                </a:solidFill>
                <a:latin typeface="Calibri" panose="020F0502020204030204"/>
                <a:ea typeface="等线" panose="02010600030101010101" pitchFamily="2" charset="-122"/>
              </a:endParaRPr>
            </a:p>
          </p:txBody>
        </p:sp>
        <p:sp>
          <p:nvSpPr>
            <p:cNvPr id="80" name="矩形 79"/>
            <p:cNvSpPr/>
            <p:nvPr/>
          </p:nvSpPr>
          <p:spPr>
            <a:xfrm>
              <a:off x="8979846" y="5746549"/>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81" name="文本框 80"/>
            <p:cNvSpPr txBox="1"/>
            <p:nvPr/>
          </p:nvSpPr>
          <p:spPr>
            <a:xfrm>
              <a:off x="8945671" y="6040564"/>
              <a:ext cx="2287704" cy="276999"/>
            </a:xfrm>
            <a:prstGeom prst="rect">
              <a:avLst/>
            </a:prstGeom>
            <a:noFill/>
          </p:spPr>
          <p:txBody>
            <a:bodyPr wrap="square" rtlCol="0">
              <a:spAutoFit/>
            </a:bodyPr>
            <a:lstStyle/>
            <a:p>
              <a:pPr defTabSz="914172">
                <a:defRPr/>
              </a:pPr>
              <a:r>
                <a:rPr lang="en-US" altLang="zh-CN" sz="1200" kern="0" dirty="0">
                  <a:solidFill>
                    <a:prstClr val="black"/>
                  </a:solidFill>
                  <a:latin typeface="Calibri" panose="020F0502020204030204"/>
                  <a:ea typeface="等线" panose="02010600030101010101" pitchFamily="2" charset="-122"/>
                </a:rPr>
                <a:t>Amazon gifts, JD.com, Alibaba, …</a:t>
              </a:r>
              <a:endParaRPr lang="en-US" sz="1200" kern="0" dirty="0">
                <a:solidFill>
                  <a:prstClr val="black"/>
                </a:solidFill>
                <a:latin typeface="Calibri" panose="020F0502020204030204"/>
              </a:endParaRPr>
            </a:p>
          </p:txBody>
        </p:sp>
        <p:sp>
          <p:nvSpPr>
            <p:cNvPr id="84" name="文本框 83"/>
            <p:cNvSpPr txBox="1"/>
            <p:nvPr/>
          </p:nvSpPr>
          <p:spPr>
            <a:xfrm>
              <a:off x="9458584" y="5715779"/>
              <a:ext cx="1261885"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其他合作伙伴</a:t>
              </a:r>
              <a:endParaRPr lang="en-US" altLang="zh-CN" sz="1400" b="1" kern="0" dirty="0">
                <a:solidFill>
                  <a:prstClr val="black"/>
                </a:solidFill>
                <a:latin typeface="Calibri" panose="020F0502020204030204"/>
                <a:ea typeface="等线" panose="02010600030101010101" pitchFamily="2" charset="-122"/>
              </a:endParaRPr>
            </a:p>
          </p:txBody>
        </p:sp>
        <p:sp>
          <p:nvSpPr>
            <p:cNvPr id="85" name="矩形 84"/>
            <p:cNvSpPr/>
            <p:nvPr/>
          </p:nvSpPr>
          <p:spPr>
            <a:xfrm>
              <a:off x="8979846" y="3453639"/>
              <a:ext cx="2253529" cy="591780"/>
            </a:xfrm>
            <a:prstGeom prst="rect">
              <a:avLst/>
            </a:prstGeom>
            <a:gradFill rotWithShape="1">
              <a:gsLst>
                <a:gs pos="0">
                  <a:srgbClr val="A5A5A5">
                    <a:lumMod val="110000"/>
                    <a:satMod val="105000"/>
                    <a:tint val="67000"/>
                  </a:srgbClr>
                </a:gs>
                <a:gs pos="50000">
                  <a:srgbClr val="E7E6E6">
                    <a:lumMod val="90000"/>
                  </a:srgbClr>
                </a:gs>
                <a:gs pos="100000">
                  <a:srgbClr val="E7E6E6">
                    <a:lumMod val="90000"/>
                  </a:srgbClr>
                </a:gs>
              </a:gsLst>
              <a:lin ang="5400000" scaled="0"/>
            </a:gradFill>
            <a:ln w="6350" cap="flat" cmpd="sng" algn="ctr">
              <a:solidFill>
                <a:srgbClr val="A5A5A5"/>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a:solidFill>
                  <a:prstClr val="black"/>
                </a:solidFill>
                <a:latin typeface="Calibri" panose="020F0502020204030204"/>
              </a:endParaRPr>
            </a:p>
          </p:txBody>
        </p:sp>
        <p:sp>
          <p:nvSpPr>
            <p:cNvPr id="86" name="文本框 85"/>
            <p:cNvSpPr txBox="1"/>
            <p:nvPr/>
          </p:nvSpPr>
          <p:spPr>
            <a:xfrm>
              <a:off x="9076986" y="3747653"/>
              <a:ext cx="2156389" cy="276999"/>
            </a:xfrm>
            <a:prstGeom prst="rect">
              <a:avLst/>
            </a:prstGeom>
            <a:noFill/>
          </p:spPr>
          <p:txBody>
            <a:bodyPr wrap="square" rtlCol="0">
              <a:spAutoFit/>
            </a:bodyPr>
            <a:lstStyle/>
            <a:p>
              <a:pPr defTabSz="914172">
                <a:defRPr/>
              </a:pPr>
              <a:r>
                <a:rPr lang="en-US" sz="1200" kern="0" dirty="0" err="1">
                  <a:solidFill>
                    <a:prstClr val="black"/>
                  </a:solidFill>
                  <a:latin typeface="Calibri" panose="020F0502020204030204"/>
                </a:rPr>
                <a:t>Onfido</a:t>
              </a:r>
              <a:r>
                <a:rPr lang="en-US" sz="1200" kern="0" dirty="0">
                  <a:solidFill>
                    <a:prstClr val="black"/>
                  </a:solidFill>
                  <a:latin typeface="Calibri" panose="020F0502020204030204"/>
                </a:rPr>
                <a:t>, </a:t>
              </a:r>
              <a:r>
                <a:rPr lang="en-US" sz="1200" kern="0" dirty="0" err="1">
                  <a:solidFill>
                    <a:prstClr val="black"/>
                  </a:solidFill>
                  <a:latin typeface="Calibri" panose="020F0502020204030204"/>
                </a:rPr>
                <a:t>IdentityMind</a:t>
              </a:r>
              <a:r>
                <a:rPr lang="en-US" sz="1200" kern="0" dirty="0">
                  <a:solidFill>
                    <a:prstClr val="black"/>
                  </a:solidFill>
                  <a:latin typeface="Calibri" panose="020F0502020204030204"/>
                </a:rPr>
                <a:t>, </a:t>
              </a:r>
              <a:r>
                <a:rPr lang="en-US" sz="1200" kern="0" dirty="0" err="1">
                  <a:solidFill>
                    <a:prstClr val="black"/>
                  </a:solidFill>
                  <a:latin typeface="Calibri" panose="020F0502020204030204"/>
                </a:rPr>
                <a:t>Jumio</a:t>
              </a:r>
              <a:r>
                <a:rPr lang="en-US" sz="1200" kern="0" dirty="0">
                  <a:solidFill>
                    <a:prstClr val="black"/>
                  </a:solidFill>
                  <a:latin typeface="Calibri" panose="020F0502020204030204"/>
                </a:rPr>
                <a:t>, …</a:t>
              </a:r>
            </a:p>
          </p:txBody>
        </p:sp>
        <p:sp>
          <p:nvSpPr>
            <p:cNvPr id="87" name="文本框 86"/>
            <p:cNvSpPr txBox="1"/>
            <p:nvPr/>
          </p:nvSpPr>
          <p:spPr>
            <a:xfrm>
              <a:off x="9232561" y="3431014"/>
              <a:ext cx="1713932" cy="307777"/>
            </a:xfrm>
            <a:prstGeom prst="rect">
              <a:avLst/>
            </a:prstGeom>
            <a:noFill/>
          </p:spPr>
          <p:txBody>
            <a:bodyPr wrap="none" rtlCol="0">
              <a:spAutoFit/>
            </a:bodyPr>
            <a:lstStyle/>
            <a:p>
              <a:pPr algn="ctr" defTabSz="914172">
                <a:defRPr/>
              </a:pPr>
              <a:r>
                <a:rPr lang="zh-CN" altLang="en-US" sz="1400" b="1" kern="0" dirty="0">
                  <a:solidFill>
                    <a:prstClr val="black"/>
                  </a:solidFill>
                  <a:latin typeface="Calibri" panose="020F0502020204030204"/>
                  <a:ea typeface="等线" panose="02010600030101010101" pitchFamily="2" charset="-122"/>
                </a:rPr>
                <a:t>合规，</a:t>
              </a:r>
              <a:r>
                <a:rPr lang="en-US" altLang="zh-CN" sz="1400" b="1" kern="0" dirty="0">
                  <a:solidFill>
                    <a:prstClr val="black"/>
                  </a:solidFill>
                  <a:latin typeface="Calibri" panose="020F0502020204030204"/>
                  <a:ea typeface="等线" panose="02010600030101010101" pitchFamily="2" charset="-122"/>
                </a:rPr>
                <a:t>KYC &amp;</a:t>
              </a:r>
              <a:r>
                <a:rPr lang="zh-CN" altLang="en-US" sz="1400" b="1" kern="0" dirty="0">
                  <a:solidFill>
                    <a:prstClr val="black"/>
                  </a:solidFill>
                  <a:latin typeface="Calibri" panose="020F0502020204030204"/>
                  <a:ea typeface="等线" panose="02010600030101010101" pitchFamily="2" charset="-122"/>
                </a:rPr>
                <a:t>反洗钱</a:t>
              </a:r>
              <a:endParaRPr lang="en-US" altLang="zh-CN" sz="1400" b="1" kern="0" dirty="0">
                <a:solidFill>
                  <a:prstClr val="black"/>
                </a:solidFill>
                <a:latin typeface="Calibri" panose="020F0502020204030204"/>
                <a:ea typeface="等线" panose="02010600030101010101" pitchFamily="2" charset="-122"/>
              </a:endParaRPr>
            </a:p>
          </p:txBody>
        </p:sp>
        <p:cxnSp>
          <p:nvCxnSpPr>
            <p:cNvPr id="88" name="直接连接符 87"/>
            <p:cNvCxnSpPr/>
            <p:nvPr/>
          </p:nvCxnSpPr>
          <p:spPr>
            <a:xfrm>
              <a:off x="8619596" y="1483285"/>
              <a:ext cx="0" cy="4572152"/>
            </a:xfrm>
            <a:prstGeom prst="line">
              <a:avLst/>
            </a:prstGeom>
            <a:noFill/>
            <a:ln w="6350" cap="flat" cmpd="sng" algn="ctr">
              <a:solidFill>
                <a:srgbClr val="5B9BD5"/>
              </a:solidFill>
              <a:prstDash val="solid"/>
              <a:miter lim="800000"/>
            </a:ln>
            <a:effectLst/>
          </p:spPr>
        </p:cxnSp>
        <p:cxnSp>
          <p:nvCxnSpPr>
            <p:cNvPr id="89" name="直接连接符 88"/>
            <p:cNvCxnSpPr/>
            <p:nvPr/>
          </p:nvCxnSpPr>
          <p:spPr>
            <a:xfrm>
              <a:off x="8619596" y="1483285"/>
              <a:ext cx="360250" cy="9884"/>
            </a:xfrm>
            <a:prstGeom prst="line">
              <a:avLst/>
            </a:prstGeom>
            <a:noFill/>
            <a:ln w="6350" cap="flat" cmpd="sng" algn="ctr">
              <a:solidFill>
                <a:srgbClr val="5B9BD5"/>
              </a:solidFill>
              <a:prstDash val="solid"/>
              <a:miter lim="800000"/>
            </a:ln>
            <a:effectLst/>
          </p:spPr>
        </p:cxnSp>
        <p:cxnSp>
          <p:nvCxnSpPr>
            <p:cNvPr id="90" name="直接连接符 89"/>
            <p:cNvCxnSpPr/>
            <p:nvPr/>
          </p:nvCxnSpPr>
          <p:spPr>
            <a:xfrm>
              <a:off x="8619596" y="2269566"/>
              <a:ext cx="360250" cy="0"/>
            </a:xfrm>
            <a:prstGeom prst="line">
              <a:avLst/>
            </a:prstGeom>
            <a:noFill/>
            <a:ln w="6350" cap="flat" cmpd="sng" algn="ctr">
              <a:solidFill>
                <a:srgbClr val="5B9BD5"/>
              </a:solidFill>
              <a:prstDash val="solid"/>
              <a:miter lim="800000"/>
            </a:ln>
            <a:effectLst/>
          </p:spPr>
        </p:cxnSp>
        <p:cxnSp>
          <p:nvCxnSpPr>
            <p:cNvPr id="91" name="直接连接符 90"/>
            <p:cNvCxnSpPr>
              <a:endCxn id="67" idx="1"/>
            </p:cNvCxnSpPr>
            <p:nvPr/>
          </p:nvCxnSpPr>
          <p:spPr>
            <a:xfrm>
              <a:off x="8619596" y="3006162"/>
              <a:ext cx="360250" cy="1876"/>
            </a:xfrm>
            <a:prstGeom prst="line">
              <a:avLst/>
            </a:prstGeom>
            <a:noFill/>
            <a:ln w="6350" cap="flat" cmpd="sng" algn="ctr">
              <a:solidFill>
                <a:srgbClr val="5B9BD5"/>
              </a:solidFill>
              <a:prstDash val="solid"/>
              <a:miter lim="800000"/>
            </a:ln>
            <a:effectLst/>
          </p:spPr>
        </p:cxnSp>
        <p:cxnSp>
          <p:nvCxnSpPr>
            <p:cNvPr id="92" name="直接连接符 91"/>
            <p:cNvCxnSpPr>
              <a:endCxn id="70" idx="1"/>
            </p:cNvCxnSpPr>
            <p:nvPr/>
          </p:nvCxnSpPr>
          <p:spPr>
            <a:xfrm>
              <a:off x="8619596" y="4492573"/>
              <a:ext cx="360250" cy="0"/>
            </a:xfrm>
            <a:prstGeom prst="line">
              <a:avLst/>
            </a:prstGeom>
            <a:noFill/>
            <a:ln w="6350" cap="flat" cmpd="sng" algn="ctr">
              <a:solidFill>
                <a:srgbClr val="5B9BD5"/>
              </a:solidFill>
              <a:prstDash val="solid"/>
              <a:miter lim="800000"/>
            </a:ln>
            <a:effectLst/>
          </p:spPr>
        </p:cxnSp>
        <p:cxnSp>
          <p:nvCxnSpPr>
            <p:cNvPr id="93" name="直接连接符 92"/>
            <p:cNvCxnSpPr/>
            <p:nvPr/>
          </p:nvCxnSpPr>
          <p:spPr>
            <a:xfrm>
              <a:off x="8619596" y="5284860"/>
              <a:ext cx="360250" cy="0"/>
            </a:xfrm>
            <a:prstGeom prst="line">
              <a:avLst/>
            </a:prstGeom>
            <a:noFill/>
            <a:ln w="6350" cap="flat" cmpd="sng" algn="ctr">
              <a:solidFill>
                <a:srgbClr val="5B9BD5"/>
              </a:solidFill>
              <a:prstDash val="solid"/>
              <a:miter lim="800000"/>
            </a:ln>
            <a:effectLst/>
          </p:spPr>
        </p:cxnSp>
        <p:cxnSp>
          <p:nvCxnSpPr>
            <p:cNvPr id="94" name="直接连接符 93"/>
            <p:cNvCxnSpPr>
              <a:endCxn id="80" idx="1"/>
            </p:cNvCxnSpPr>
            <p:nvPr/>
          </p:nvCxnSpPr>
          <p:spPr>
            <a:xfrm>
              <a:off x="8625329" y="6042439"/>
              <a:ext cx="354517" cy="0"/>
            </a:xfrm>
            <a:prstGeom prst="line">
              <a:avLst/>
            </a:prstGeom>
            <a:noFill/>
            <a:ln w="6350" cap="flat" cmpd="sng" algn="ctr">
              <a:solidFill>
                <a:srgbClr val="5B9BD5"/>
              </a:solidFill>
              <a:prstDash val="solid"/>
              <a:miter lim="800000"/>
            </a:ln>
            <a:effectLst/>
          </p:spPr>
        </p:cxnSp>
      </p:grpSp>
      <p:sp>
        <p:nvSpPr>
          <p:cNvPr id="95" name="文本框 94"/>
          <p:cNvSpPr txBox="1"/>
          <p:nvPr/>
        </p:nvSpPr>
        <p:spPr>
          <a:xfrm>
            <a:off x="3462436" y="806920"/>
            <a:ext cx="4246676" cy="400110"/>
          </a:xfrm>
          <a:prstGeom prst="rect">
            <a:avLst/>
          </a:prstGeom>
          <a:noFill/>
        </p:spPr>
        <p:txBody>
          <a:bodyPr wrap="none" rtlCol="0">
            <a:spAutoFit/>
          </a:bodyPr>
          <a:lstStyle/>
          <a:p>
            <a:pPr algn="ctr" defTabSz="914172">
              <a:defRPr/>
            </a:pPr>
            <a:r>
              <a:rPr lang="en-US" altLang="zh-CN" sz="2000" b="1" kern="0" dirty="0">
                <a:solidFill>
                  <a:prstClr val="black"/>
                </a:solidFill>
              </a:rPr>
              <a:t>Mutual Chain Middleware Framework</a:t>
            </a:r>
            <a:endParaRPr lang="en-US" sz="2000" b="1" kern="0" dirty="0">
              <a:solidFill>
                <a:prstClr val="black"/>
              </a:solidFill>
            </a:endParaRPr>
          </a:p>
        </p:txBody>
      </p:sp>
      <p:cxnSp>
        <p:nvCxnSpPr>
          <p:cNvPr id="96" name="肘形连接符 95"/>
          <p:cNvCxnSpPr>
            <a:endCxn id="85" idx="1"/>
          </p:cNvCxnSpPr>
          <p:nvPr/>
        </p:nvCxnSpPr>
        <p:spPr>
          <a:xfrm flipV="1">
            <a:off x="7740351" y="3749529"/>
            <a:ext cx="1239497" cy="534218"/>
          </a:xfrm>
          <a:prstGeom prst="bentConnector3">
            <a:avLst>
              <a:gd name="adj1" fmla="val 71078"/>
            </a:avLst>
          </a:prstGeom>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4545725" y="2619613"/>
            <a:ext cx="2076210" cy="338554"/>
          </a:xfrm>
          <a:prstGeom prst="rect">
            <a:avLst/>
          </a:prstGeom>
          <a:noFill/>
        </p:spPr>
        <p:txBody>
          <a:bodyPr wrap="none" rtlCol="0">
            <a:spAutoFit/>
          </a:bodyPr>
          <a:lstStyle/>
          <a:p>
            <a:pPr algn="ctr" defTabSz="914172">
              <a:defRPr/>
            </a:pPr>
            <a:r>
              <a:rPr lang="en-US" altLang="zh-CN" sz="1600" b="1" kern="0" dirty="0" err="1" smtClean="0">
                <a:solidFill>
                  <a:prstClr val="black"/>
                </a:solidFill>
                <a:latin typeface="Calibri" panose="020F0502020204030204"/>
                <a:ea typeface="等线" panose="02010600030101010101" pitchFamily="2" charset="-122"/>
              </a:rPr>
              <a:t>MChain</a:t>
            </a:r>
            <a:r>
              <a:rPr lang="zh-CN" altLang="en-US" sz="1600" b="1" kern="0" dirty="0" smtClean="0">
                <a:solidFill>
                  <a:prstClr val="black"/>
                </a:solidFill>
                <a:latin typeface="Calibri" panose="020F0502020204030204"/>
                <a:ea typeface="等线" panose="02010600030101010101" pitchFamily="2" charset="-122"/>
              </a:rPr>
              <a:t>金融</a:t>
            </a:r>
            <a:r>
              <a:rPr lang="zh-CN" altLang="en-US" sz="1600" b="1" kern="0" dirty="0">
                <a:solidFill>
                  <a:prstClr val="black"/>
                </a:solidFill>
                <a:latin typeface="Calibri" panose="020F0502020204030204"/>
                <a:ea typeface="等线" panose="02010600030101010101" pitchFamily="2" charset="-122"/>
              </a:rPr>
              <a:t>科技引擎</a:t>
            </a:r>
            <a:endParaRPr lang="en-US" sz="1600" b="1" kern="0" dirty="0">
              <a:solidFill>
                <a:prstClr val="black"/>
              </a:solidFill>
              <a:latin typeface="Calibri" panose="020F0502020204030204"/>
            </a:endParaRPr>
          </a:p>
        </p:txBody>
      </p:sp>
      <p:sp>
        <p:nvSpPr>
          <p:cNvPr id="98" name="矩形 97"/>
          <p:cNvSpPr/>
          <p:nvPr/>
        </p:nvSpPr>
        <p:spPr>
          <a:xfrm>
            <a:off x="6105612" y="1387407"/>
            <a:ext cx="1005038"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a:solidFill>
                  <a:prstClr val="black"/>
                </a:solidFill>
                <a:latin typeface="Calibri" panose="020F0502020204030204"/>
                <a:ea typeface="等线" panose="02010600030101010101" pitchFamily="2" charset="-122"/>
              </a:rPr>
              <a:t>供应链金融</a:t>
            </a:r>
            <a:endParaRPr lang="en-US" sz="1200" kern="0" dirty="0">
              <a:solidFill>
                <a:prstClr val="black"/>
              </a:solidFill>
              <a:latin typeface="Calibri" panose="020F0502020204030204"/>
            </a:endParaRPr>
          </a:p>
        </p:txBody>
      </p:sp>
      <p:sp>
        <p:nvSpPr>
          <p:cNvPr id="100" name="矩形 99"/>
          <p:cNvSpPr/>
          <p:nvPr/>
        </p:nvSpPr>
        <p:spPr>
          <a:xfrm>
            <a:off x="5153813" y="1387407"/>
            <a:ext cx="837120"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smtClean="0">
                <a:solidFill>
                  <a:prstClr val="black"/>
                </a:solidFill>
                <a:latin typeface="Calibri" panose="020F0502020204030204"/>
                <a:ea typeface="等线" panose="02010600030101010101" pitchFamily="2" charset="-122"/>
              </a:rPr>
              <a:t>数字资产</a:t>
            </a:r>
            <a:endParaRPr lang="en-US" sz="1200" kern="0" dirty="0">
              <a:solidFill>
                <a:prstClr val="black"/>
              </a:solidFill>
              <a:latin typeface="Calibri" panose="020F0502020204030204"/>
            </a:endParaRPr>
          </a:p>
        </p:txBody>
      </p:sp>
      <p:sp>
        <p:nvSpPr>
          <p:cNvPr id="101" name="矩形 100"/>
          <p:cNvSpPr/>
          <p:nvPr/>
        </p:nvSpPr>
        <p:spPr>
          <a:xfrm>
            <a:off x="4084646" y="1387407"/>
            <a:ext cx="978054" cy="358101"/>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r>
              <a:rPr lang="zh-CN" altLang="en-US" sz="1200" kern="0" dirty="0" smtClean="0">
                <a:solidFill>
                  <a:prstClr val="black"/>
                </a:solidFill>
                <a:latin typeface="Calibri" panose="020F0502020204030204"/>
                <a:ea typeface="等线" panose="02010600030101010101" pitchFamily="2" charset="-122"/>
              </a:rPr>
              <a:t>保险平台</a:t>
            </a:r>
            <a:endParaRPr lang="en-US" sz="1200" kern="0" dirty="0">
              <a:solidFill>
                <a:prstClr val="black"/>
              </a:solidFill>
              <a:latin typeface="Calibri" panose="020F0502020204030204"/>
            </a:endParaRPr>
          </a:p>
        </p:txBody>
      </p:sp>
      <p:sp>
        <p:nvSpPr>
          <p:cNvPr id="102" name="矩形 101"/>
          <p:cNvSpPr/>
          <p:nvPr/>
        </p:nvSpPr>
        <p:spPr>
          <a:xfrm>
            <a:off x="3918595" y="2095798"/>
            <a:ext cx="3307556" cy="338725"/>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2">
              <a:defRPr/>
            </a:pPr>
            <a:endParaRPr lang="en-US" kern="0" dirty="0">
              <a:solidFill>
                <a:prstClr val="white"/>
              </a:solidFill>
              <a:latin typeface="Calibri" panose="020F0502020204030204"/>
            </a:endParaRPr>
          </a:p>
        </p:txBody>
      </p:sp>
      <p:sp>
        <p:nvSpPr>
          <p:cNvPr id="103" name="矩形 102"/>
          <p:cNvSpPr/>
          <p:nvPr/>
        </p:nvSpPr>
        <p:spPr>
          <a:xfrm>
            <a:off x="4627579" y="2113921"/>
            <a:ext cx="1838966" cy="307777"/>
          </a:xfrm>
          <a:prstGeom prst="rect">
            <a:avLst/>
          </a:prstGeom>
        </p:spPr>
        <p:txBody>
          <a:bodyPr wrap="none">
            <a:spAutoFit/>
          </a:bodyPr>
          <a:lstStyle/>
          <a:p>
            <a:pPr algn="ctr" defTabSz="914172"/>
            <a:r>
              <a:rPr lang="en-US" altLang="zh-CN" sz="1400" b="1" dirty="0" err="1" smtClean="0">
                <a:solidFill>
                  <a:prstClr val="black"/>
                </a:solidFill>
                <a:latin typeface="Calibri" panose="020F0502020204030204"/>
                <a:ea typeface="等线" panose="02010600030101010101" pitchFamily="2" charset="-122"/>
              </a:rPr>
              <a:t>MChain</a:t>
            </a:r>
            <a:r>
              <a:rPr lang="zh-CN" altLang="en-US" sz="1400" b="1" dirty="0" smtClean="0">
                <a:solidFill>
                  <a:prstClr val="black"/>
                </a:solidFill>
                <a:latin typeface="Calibri" panose="020F0502020204030204"/>
                <a:ea typeface="等线" panose="02010600030101010101" pitchFamily="2" charset="-122"/>
              </a:rPr>
              <a:t>跨</a:t>
            </a:r>
            <a:r>
              <a:rPr lang="zh-CN" altLang="en-US" sz="1400" b="1" dirty="0">
                <a:solidFill>
                  <a:prstClr val="black"/>
                </a:solidFill>
                <a:latin typeface="Calibri" panose="020F0502020204030204"/>
                <a:ea typeface="等线" panose="02010600030101010101" pitchFamily="2" charset="-122"/>
              </a:rPr>
              <a:t>链价值网关</a:t>
            </a:r>
            <a:endParaRPr lang="en-US" sz="1400" b="1" dirty="0">
              <a:solidFill>
                <a:prstClr val="black"/>
              </a:solidFill>
              <a:latin typeface="Calibri" panose="020F0502020204030204"/>
            </a:endParaRPr>
          </a:p>
        </p:txBody>
      </p:sp>
      <p:cxnSp>
        <p:nvCxnSpPr>
          <p:cNvPr id="104" name="曲线连接符 103"/>
          <p:cNvCxnSpPr>
            <a:stCxn id="102" idx="0"/>
            <a:endCxn id="98" idx="2"/>
          </p:cNvCxnSpPr>
          <p:nvPr/>
        </p:nvCxnSpPr>
        <p:spPr>
          <a:xfrm rot="5400000" flipH="1" flipV="1">
            <a:off x="5915107" y="1402774"/>
            <a:ext cx="350290" cy="1035759"/>
          </a:xfrm>
          <a:prstGeom prst="curvedConnector3">
            <a:avLst/>
          </a:prstGeom>
          <a:ln w="19050"/>
        </p:spPr>
        <p:style>
          <a:lnRef idx="1">
            <a:schemeClr val="accent1"/>
          </a:lnRef>
          <a:fillRef idx="0">
            <a:schemeClr val="accent1"/>
          </a:fillRef>
          <a:effectRef idx="0">
            <a:schemeClr val="accent1"/>
          </a:effectRef>
          <a:fontRef idx="minor">
            <a:schemeClr val="tx1"/>
          </a:fontRef>
        </p:style>
      </p:cxnSp>
      <p:cxnSp>
        <p:nvCxnSpPr>
          <p:cNvPr id="106" name="曲线连接符 105"/>
          <p:cNvCxnSpPr>
            <a:stCxn id="102" idx="0"/>
            <a:endCxn id="101" idx="2"/>
          </p:cNvCxnSpPr>
          <p:nvPr/>
        </p:nvCxnSpPr>
        <p:spPr>
          <a:xfrm rot="16200000" flipV="1">
            <a:off x="4897878" y="1421303"/>
            <a:ext cx="350290" cy="998700"/>
          </a:xfrm>
          <a:prstGeom prst="curved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108" name="曲线连接符 107"/>
          <p:cNvCxnSpPr>
            <a:stCxn id="102" idx="0"/>
            <a:endCxn id="58" idx="2"/>
          </p:cNvCxnSpPr>
          <p:nvPr/>
        </p:nvCxnSpPr>
        <p:spPr>
          <a:xfrm rot="5400000" flipH="1" flipV="1">
            <a:off x="6418321" y="899560"/>
            <a:ext cx="350290" cy="2042186"/>
          </a:xfrm>
          <a:prstGeom prst="curvedConnector3">
            <a:avLst>
              <a:gd name="adj1" fmla="val 29235"/>
            </a:avLst>
          </a:prstGeom>
          <a:ln w="19050"/>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32" idx="2"/>
            <a:endCxn id="33" idx="0"/>
          </p:cNvCxnSpPr>
          <p:nvPr/>
        </p:nvCxnSpPr>
        <p:spPr>
          <a:xfrm rot="16200000" flipH="1">
            <a:off x="5570318" y="3012151"/>
            <a:ext cx="420918" cy="416808"/>
          </a:xfrm>
          <a:prstGeom prst="bentConnector3">
            <a:avLst/>
          </a:prstGeom>
          <a:ln w="15875"/>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100" idx="2"/>
            <a:endCxn id="102" idx="0"/>
          </p:cNvCxnSpPr>
          <p:nvPr/>
        </p:nvCxnSpPr>
        <p:spPr>
          <a:xfrm flipH="1">
            <a:off x="5572373" y="1745508"/>
            <a:ext cx="1" cy="350290"/>
          </a:xfrm>
          <a:prstGeom prst="line">
            <a:avLst/>
          </a:prstGeom>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65480" y="3817311"/>
            <a:ext cx="2465833" cy="2031325"/>
          </a:xfrm>
          <a:prstGeom prst="rect">
            <a:avLst/>
          </a:prstGeom>
        </p:spPr>
        <p:txBody>
          <a:bodyPr wrap="square">
            <a:spAutoFit/>
          </a:bodyPr>
          <a:lstStyle/>
          <a:p>
            <a:pPr defTabSz="914217"/>
            <a:r>
              <a:rPr lang="zh-CN" altLang="en-US" b="1" dirty="0" smtClean="0">
                <a:solidFill>
                  <a:prstClr val="black"/>
                </a:solidFill>
                <a:latin typeface="Calibri" panose="020F0502020204030204"/>
                <a:ea typeface="等线" panose="02010600030101010101" pitchFamily="2" charset="-122"/>
              </a:rPr>
              <a:t>互助链跨</a:t>
            </a:r>
            <a:r>
              <a:rPr lang="zh-CN" altLang="en-US" b="1" dirty="0">
                <a:solidFill>
                  <a:prstClr val="black"/>
                </a:solidFill>
                <a:latin typeface="Calibri" panose="020F0502020204030204"/>
                <a:ea typeface="等线" panose="02010600030101010101" pitchFamily="2" charset="-122"/>
              </a:rPr>
              <a:t>链价值网关 </a:t>
            </a:r>
            <a:r>
              <a:rPr lang="en-US" altLang="zh-CN" b="1" dirty="0">
                <a:solidFill>
                  <a:prstClr val="black"/>
                </a:solidFill>
                <a:latin typeface="Calibri" panose="020F0502020204030204"/>
                <a:ea typeface="等线" panose="02010600030101010101" pitchFamily="2" charset="-122"/>
              </a:rPr>
              <a:t>- </a:t>
            </a:r>
            <a:r>
              <a:rPr lang="zh-CN" altLang="en-US" dirty="0">
                <a:solidFill>
                  <a:prstClr val="black"/>
                </a:solidFill>
                <a:latin typeface="Calibri" panose="020F0502020204030204"/>
                <a:ea typeface="等线" panose="02010600030101010101" pitchFamily="2" charset="-122"/>
              </a:rPr>
              <a:t>是一个可以跟多个不同技术架构的异构价值网络进行通讯并能将资产数据进行自由转换的，可扩展，开放的软件接口。</a:t>
            </a:r>
            <a:endParaRPr lang="en-US" dirty="0">
              <a:solidFill>
                <a:prstClr val="black"/>
              </a:solidFill>
              <a:latin typeface="Calibri" panose="020F0502020204030204"/>
            </a:endParaRPr>
          </a:p>
        </p:txBody>
      </p:sp>
      <p:sp>
        <p:nvSpPr>
          <p:cNvPr id="25" name="矩形 24"/>
          <p:cNvSpPr/>
          <p:nvPr/>
        </p:nvSpPr>
        <p:spPr>
          <a:xfrm>
            <a:off x="721669" y="1934766"/>
            <a:ext cx="2393907" cy="1754326"/>
          </a:xfrm>
          <a:prstGeom prst="rect">
            <a:avLst/>
          </a:prstGeom>
        </p:spPr>
        <p:txBody>
          <a:bodyPr wrap="square">
            <a:spAutoFit/>
          </a:bodyPr>
          <a:lstStyle/>
          <a:p>
            <a:pPr defTabSz="914217"/>
            <a:r>
              <a:rPr lang="zh-CN" altLang="en-US" b="1" dirty="0" smtClean="0">
                <a:solidFill>
                  <a:prstClr val="black"/>
                </a:solidFill>
                <a:latin typeface="Calibri" panose="020F0502020204030204"/>
                <a:ea typeface="等线" panose="02010600030101010101" pitchFamily="2" charset="-122"/>
              </a:rPr>
              <a:t>互助链金融</a:t>
            </a:r>
            <a:r>
              <a:rPr lang="zh-CN" altLang="en-US" b="1" dirty="0">
                <a:solidFill>
                  <a:prstClr val="black"/>
                </a:solidFill>
                <a:latin typeface="Calibri" panose="020F0502020204030204"/>
                <a:ea typeface="等线" panose="02010600030101010101" pitchFamily="2" charset="-122"/>
              </a:rPr>
              <a:t>科技引擎</a:t>
            </a:r>
            <a:r>
              <a:rPr lang="zh-CN" altLang="en-US" dirty="0">
                <a:solidFill>
                  <a:prstClr val="black"/>
                </a:solidFill>
                <a:latin typeface="Calibri" panose="020F0502020204030204"/>
                <a:ea typeface="等线" panose="02010600030101010101" pitchFamily="2" charset="-122"/>
              </a:rPr>
              <a:t> </a:t>
            </a:r>
            <a:r>
              <a:rPr lang="en-US" altLang="zh-CN" dirty="0">
                <a:solidFill>
                  <a:prstClr val="black"/>
                </a:solidFill>
                <a:latin typeface="Calibri" panose="020F0502020204030204"/>
                <a:ea typeface="等线" panose="02010600030101010101" pitchFamily="2" charset="-122"/>
              </a:rPr>
              <a:t>- </a:t>
            </a:r>
            <a:r>
              <a:rPr lang="zh-CN" altLang="en-US" dirty="0">
                <a:solidFill>
                  <a:prstClr val="black"/>
                </a:solidFill>
                <a:latin typeface="Calibri" panose="020F0502020204030204"/>
                <a:ea typeface="等线" panose="02010600030101010101" pitchFamily="2" charset="-122"/>
              </a:rPr>
              <a:t>包括未来可能的区块链数据读写交换引擎，资产交易，供应链金融逻辑，资产结算和清算引擎等。</a:t>
            </a:r>
            <a:endParaRPr lang="en-US" altLang="zh-CN" dirty="0">
              <a:solidFill>
                <a:prstClr val="black"/>
              </a:solidFill>
              <a:latin typeface="Calibri" panose="020F0502020204030204"/>
              <a:ea typeface="等线" panose="02010600030101010101" pitchFamily="2" charset="-122"/>
            </a:endParaRPr>
          </a:p>
        </p:txBody>
      </p:sp>
    </p:spTree>
    <p:extLst>
      <p:ext uri="{BB962C8B-B14F-4D97-AF65-F5344CB8AC3E}">
        <p14:creationId xmlns:p14="http://schemas.microsoft.com/office/powerpoint/2010/main" val="1349934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5483</TotalTime>
  <Words>1942</Words>
  <Application>Microsoft Office PowerPoint</Application>
  <PresentationFormat>宽屏</PresentationFormat>
  <Paragraphs>557</Paragraphs>
  <Slides>18</Slides>
  <Notes>5</Notes>
  <HiddenSlides>0</HiddenSlides>
  <MMClips>0</MMClips>
  <ScaleCrop>false</ScaleCrop>
  <HeadingPairs>
    <vt:vector size="6" baseType="variant">
      <vt:variant>
        <vt:lpstr>已用的字体</vt:lpstr>
      </vt:variant>
      <vt:variant>
        <vt:i4>15</vt:i4>
      </vt:variant>
      <vt:variant>
        <vt:lpstr>主题</vt:lpstr>
      </vt:variant>
      <vt:variant>
        <vt:i4>4</vt:i4>
      </vt:variant>
      <vt:variant>
        <vt:lpstr>幻灯片标题</vt:lpstr>
      </vt:variant>
      <vt:variant>
        <vt:i4>18</vt:i4>
      </vt:variant>
    </vt:vector>
  </HeadingPairs>
  <TitlesOfParts>
    <vt:vector size="37" baseType="lpstr">
      <vt:lpstr>Aparajita</vt:lpstr>
      <vt:lpstr>DengXian</vt:lpstr>
      <vt:lpstr>DengXian Light</vt:lpstr>
      <vt:lpstr>Helvetica Neue</vt:lpstr>
      <vt:lpstr>HelvNeue Light for IBM</vt:lpstr>
      <vt:lpstr>Lato Regular</vt:lpstr>
      <vt:lpstr>Mangal</vt:lpstr>
      <vt:lpstr>微软雅黑</vt:lpstr>
      <vt:lpstr>Open Sans Light</vt:lpstr>
      <vt:lpstr>Raleway Light</vt:lpstr>
      <vt:lpstr>Yu Gothic</vt:lpstr>
      <vt:lpstr>Arial</vt:lpstr>
      <vt:lpstr>Calibri</vt:lpstr>
      <vt:lpstr>Calibri Light</vt:lpstr>
      <vt:lpstr>Helvetica</vt:lpstr>
      <vt:lpstr>Office 主题​​</vt:lpstr>
      <vt:lpstr>1_Office 主题​​</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Blockchain Network Participants </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qwy</dc:creator>
  <cp:lastModifiedBy>qwy</cp:lastModifiedBy>
  <cp:revision>28</cp:revision>
  <dcterms:created xsi:type="dcterms:W3CDTF">2017-07-24T02:28:26Z</dcterms:created>
  <dcterms:modified xsi:type="dcterms:W3CDTF">2017-07-29T14:24:08Z</dcterms:modified>
</cp:coreProperties>
</file>