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4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7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7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4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06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0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8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2D03-4618-45D7-98CC-AF843C15668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91F6-82F2-4138-8DF3-0C0F3A8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7/29/2017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7837" y="874457"/>
            <a:ext cx="7823211" cy="4682281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2817837" y="874457"/>
            <a:ext cx="7823211" cy="4682281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十二边形 5"/>
          <p:cNvSpPr/>
          <p:nvPr/>
        </p:nvSpPr>
        <p:spPr>
          <a:xfrm>
            <a:off x="6568485" y="1083606"/>
            <a:ext cx="257517" cy="253176"/>
          </a:xfrm>
          <a:prstGeom prst="dodec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3604313" y="1815828"/>
            <a:ext cx="6506817" cy="306161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5468605" y="50674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互助区</a:t>
            </a:r>
            <a:r>
              <a:rPr lang="zh-CN" altLang="en-US" dirty="0" smtClean="0"/>
              <a:t>块链对等</a:t>
            </a:r>
            <a:r>
              <a:rPr lang="zh-CN" altLang="en-US" dirty="0" smtClean="0"/>
              <a:t>网络智能合约流转模式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352" y="4232097"/>
            <a:ext cx="760725" cy="760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38" y="2222946"/>
            <a:ext cx="628763" cy="876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78" y="1470226"/>
            <a:ext cx="752963" cy="752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875" y="3354003"/>
            <a:ext cx="659813" cy="67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288" y="3819913"/>
            <a:ext cx="838350" cy="752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696" y="1367744"/>
            <a:ext cx="752963" cy="7527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702" y="1820250"/>
            <a:ext cx="784013" cy="752720"/>
          </a:xfrm>
          <a:prstGeom prst="rect">
            <a:avLst/>
          </a:prstGeom>
        </p:spPr>
      </p:pic>
      <p:sp>
        <p:nvSpPr>
          <p:cNvPr id="16" name="弧形 15"/>
          <p:cNvSpPr/>
          <p:nvPr/>
        </p:nvSpPr>
        <p:spPr>
          <a:xfrm rot="15262402">
            <a:off x="3492965" y="2126875"/>
            <a:ext cx="1282535" cy="1625229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十二边形 16"/>
          <p:cNvSpPr/>
          <p:nvPr/>
        </p:nvSpPr>
        <p:spPr>
          <a:xfrm>
            <a:off x="3150467" y="2472310"/>
            <a:ext cx="257517" cy="253176"/>
          </a:xfrm>
          <a:prstGeom prst="dodec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</a:t>
            </a:r>
            <a:endParaRPr lang="en-US" sz="1200" dirty="0"/>
          </a:p>
        </p:txBody>
      </p:sp>
      <p:sp>
        <p:nvSpPr>
          <p:cNvPr id="18" name="弧形 17"/>
          <p:cNvSpPr/>
          <p:nvPr/>
        </p:nvSpPr>
        <p:spPr>
          <a:xfrm rot="17749600">
            <a:off x="4938184" y="1390531"/>
            <a:ext cx="1282535" cy="1625229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十二边形 18"/>
          <p:cNvSpPr/>
          <p:nvPr/>
        </p:nvSpPr>
        <p:spPr>
          <a:xfrm>
            <a:off x="4939687" y="1260475"/>
            <a:ext cx="257517" cy="253176"/>
          </a:xfrm>
          <a:prstGeom prst="dodec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20" name="十二边形 19"/>
          <p:cNvSpPr/>
          <p:nvPr/>
        </p:nvSpPr>
        <p:spPr>
          <a:xfrm>
            <a:off x="10512290" y="3522943"/>
            <a:ext cx="257517" cy="253176"/>
          </a:xfrm>
          <a:prstGeom prst="dodec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1" name="十二边形 20"/>
          <p:cNvSpPr/>
          <p:nvPr/>
        </p:nvSpPr>
        <p:spPr>
          <a:xfrm>
            <a:off x="9359704" y="1627254"/>
            <a:ext cx="257517" cy="253176"/>
          </a:xfrm>
          <a:prstGeom prst="dodec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2" name="弧形 21"/>
          <p:cNvSpPr/>
          <p:nvPr/>
        </p:nvSpPr>
        <p:spPr>
          <a:xfrm rot="18616350">
            <a:off x="6645283" y="1200856"/>
            <a:ext cx="1282535" cy="1625229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20010714">
            <a:off x="8431576" y="1716387"/>
            <a:ext cx="1282535" cy="1875160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弧形 23"/>
          <p:cNvSpPr/>
          <p:nvPr/>
        </p:nvSpPr>
        <p:spPr>
          <a:xfrm rot="2338114">
            <a:off x="8904570" y="2653912"/>
            <a:ext cx="1282535" cy="2334112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14" y="2156027"/>
            <a:ext cx="398884" cy="39888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72" y="1159367"/>
            <a:ext cx="398884" cy="39888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06" y="874457"/>
            <a:ext cx="398884" cy="39888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25" y="1407426"/>
            <a:ext cx="398884" cy="39888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43" y="3124897"/>
            <a:ext cx="398884" cy="3988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4604" y="2580757"/>
            <a:ext cx="498624" cy="4984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7126" y="1678000"/>
            <a:ext cx="498624" cy="49846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9101" y="1333885"/>
            <a:ext cx="498624" cy="49846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5252" y="1814671"/>
            <a:ext cx="498624" cy="49846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5587" y="3241049"/>
            <a:ext cx="498624" cy="498463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5345820" y="4144119"/>
            <a:ext cx="812359" cy="582451"/>
            <a:chOff x="550953" y="1730683"/>
            <a:chExt cx="1137333" cy="746354"/>
          </a:xfrm>
        </p:grpSpPr>
        <p:grpSp>
          <p:nvGrpSpPr>
            <p:cNvPr id="36" name="组合 35"/>
            <p:cNvGrpSpPr/>
            <p:nvPr/>
          </p:nvGrpSpPr>
          <p:grpSpPr>
            <a:xfrm>
              <a:off x="931240" y="1730683"/>
              <a:ext cx="613932" cy="651955"/>
              <a:chOff x="931240" y="1730683"/>
              <a:chExt cx="613932" cy="651955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1000548" y="1761677"/>
                <a:ext cx="387558" cy="514854"/>
              </a:xfrm>
              <a:prstGeom prst="roundRect">
                <a:avLst>
                  <a:gd name="adj" fmla="val 27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240" y="1730683"/>
                <a:ext cx="613932" cy="651955"/>
              </a:xfrm>
              <a:prstGeom prst="rect">
                <a:avLst/>
              </a:prstGeom>
            </p:spPr>
          </p:pic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53" y="1736086"/>
              <a:ext cx="613932" cy="65195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1074354" y="1825082"/>
              <a:ext cx="613932" cy="651955"/>
              <a:chOff x="931240" y="1730683"/>
              <a:chExt cx="613932" cy="651955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000548" y="1761677"/>
                <a:ext cx="387558" cy="514854"/>
              </a:xfrm>
              <a:prstGeom prst="roundRect">
                <a:avLst>
                  <a:gd name="adj" fmla="val 27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240" y="1730683"/>
                <a:ext cx="613932" cy="651955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682323" y="1824284"/>
              <a:ext cx="613932" cy="651955"/>
              <a:chOff x="931240" y="1730683"/>
              <a:chExt cx="613932" cy="651955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1000548" y="1761677"/>
                <a:ext cx="387558" cy="514854"/>
              </a:xfrm>
              <a:prstGeom prst="roundRect">
                <a:avLst>
                  <a:gd name="adj" fmla="val 27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240" y="1730683"/>
                <a:ext cx="613932" cy="651955"/>
              </a:xfrm>
              <a:prstGeom prst="rect">
                <a:avLst/>
              </a:prstGeom>
            </p:spPr>
          </p:pic>
        </p:grpSp>
      </p:grpSp>
      <p:cxnSp>
        <p:nvCxnSpPr>
          <p:cNvPr id="46" name="直接连接符 45"/>
          <p:cNvCxnSpPr/>
          <p:nvPr/>
        </p:nvCxnSpPr>
        <p:spPr>
          <a:xfrm flipV="1">
            <a:off x="5188472" y="2939489"/>
            <a:ext cx="4224237" cy="142971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1" idx="2"/>
          </p:cNvCxnSpPr>
          <p:nvPr/>
        </p:nvCxnSpPr>
        <p:spPr>
          <a:xfrm>
            <a:off x="8067460" y="2222946"/>
            <a:ext cx="1145807" cy="1719627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1" idx="2"/>
          </p:cNvCxnSpPr>
          <p:nvPr/>
        </p:nvCxnSpPr>
        <p:spPr>
          <a:xfrm flipH="1">
            <a:off x="5188472" y="2222946"/>
            <a:ext cx="2878988" cy="215577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1" idx="2"/>
          </p:cNvCxnSpPr>
          <p:nvPr/>
        </p:nvCxnSpPr>
        <p:spPr>
          <a:xfrm>
            <a:off x="8067460" y="2222946"/>
            <a:ext cx="1274495" cy="68825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9243833" y="2938030"/>
            <a:ext cx="115871" cy="97325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1" idx="2"/>
          </p:cNvCxnSpPr>
          <p:nvPr/>
        </p:nvCxnSpPr>
        <p:spPr>
          <a:xfrm flipH="1">
            <a:off x="4134232" y="2222946"/>
            <a:ext cx="3933228" cy="14265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2"/>
          </p:cNvCxnSpPr>
          <p:nvPr/>
        </p:nvCxnSpPr>
        <p:spPr>
          <a:xfrm flipH="1">
            <a:off x="4738255" y="2222946"/>
            <a:ext cx="3329205" cy="24936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2"/>
          </p:cNvCxnSpPr>
          <p:nvPr/>
        </p:nvCxnSpPr>
        <p:spPr>
          <a:xfrm>
            <a:off x="6260178" y="2120464"/>
            <a:ext cx="2953089" cy="183586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4" idx="2"/>
          </p:cNvCxnSpPr>
          <p:nvPr/>
        </p:nvCxnSpPr>
        <p:spPr>
          <a:xfrm flipH="1">
            <a:off x="5259168" y="2120464"/>
            <a:ext cx="1001010" cy="22190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4" idx="2"/>
            <a:endCxn id="12" idx="3"/>
          </p:cNvCxnSpPr>
          <p:nvPr/>
        </p:nvCxnSpPr>
        <p:spPr>
          <a:xfrm flipH="1">
            <a:off x="4057688" y="2120464"/>
            <a:ext cx="2202490" cy="1571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4782582" y="2496610"/>
            <a:ext cx="469637" cy="184940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212115" y="3964521"/>
            <a:ext cx="3930715" cy="40468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2" idx="3"/>
          </p:cNvCxnSpPr>
          <p:nvPr/>
        </p:nvCxnSpPr>
        <p:spPr>
          <a:xfrm>
            <a:off x="4057688" y="3691563"/>
            <a:ext cx="5011600" cy="26014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782582" y="2527582"/>
            <a:ext cx="4329146" cy="14016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759213" y="2505684"/>
            <a:ext cx="4613750" cy="4161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3"/>
          </p:cNvCxnSpPr>
          <p:nvPr/>
        </p:nvCxnSpPr>
        <p:spPr>
          <a:xfrm flipV="1">
            <a:off x="4057688" y="2924017"/>
            <a:ext cx="5318250" cy="7675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111393" y="2977303"/>
            <a:ext cx="144943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Mutual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24128" y="1060704"/>
            <a:ext cx="9217152" cy="3761358"/>
            <a:chOff x="1024128" y="1060704"/>
            <a:chExt cx="9217152" cy="3761358"/>
          </a:xfrm>
        </p:grpSpPr>
        <p:sp>
          <p:nvSpPr>
            <p:cNvPr id="3" name="圆角矩形 2"/>
            <p:cNvSpPr/>
            <p:nvPr/>
          </p:nvSpPr>
          <p:spPr>
            <a:xfrm>
              <a:off x="1024128" y="1060704"/>
              <a:ext cx="9217152" cy="3761358"/>
            </a:xfrm>
            <a:prstGeom prst="roundRect">
              <a:avLst>
                <a:gd name="adj" fmla="val 34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86289" y="1260261"/>
              <a:ext cx="8793020" cy="3561801"/>
              <a:chOff x="1186289" y="1260261"/>
              <a:chExt cx="8793020" cy="3561801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36972" y="1260261"/>
                <a:ext cx="4042337" cy="2932169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/>
              <p:nvPr/>
            </p:nvCxnSpPr>
            <p:spPr>
              <a:xfrm flipV="1">
                <a:off x="6586330" y="1653381"/>
                <a:ext cx="728869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845286" y="1587120"/>
                <a:ext cx="967409" cy="185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9329530" y="2090703"/>
                <a:ext cx="172278" cy="357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8812695" y="3031607"/>
                <a:ext cx="622852" cy="689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7619999" y="3937498"/>
                <a:ext cx="7421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6493565" y="3455677"/>
                <a:ext cx="450574" cy="265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6215269" y="2090703"/>
                <a:ext cx="212035" cy="781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619999" y="1772651"/>
                <a:ext cx="1616766" cy="8878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7619999" y="1772651"/>
                <a:ext cx="1060172" cy="1771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7367785" y="1772651"/>
                <a:ext cx="252214" cy="1683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559828" y="1772651"/>
                <a:ext cx="980658" cy="1258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8772936" y="1984685"/>
                <a:ext cx="79093" cy="1382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7619999" y="2090703"/>
                <a:ext cx="1192696" cy="1453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559828" y="2090703"/>
                <a:ext cx="2252867" cy="940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6705601" y="2090703"/>
                <a:ext cx="2067335" cy="1943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7633251" y="2660546"/>
                <a:ext cx="1603514" cy="1022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6586330" y="2678542"/>
                <a:ext cx="2690194" cy="375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 flipV="1">
                <a:off x="6705601" y="2355746"/>
                <a:ext cx="2531164" cy="3003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6559828" y="3049604"/>
                <a:ext cx="2093844" cy="5120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6705601" y="2355746"/>
                <a:ext cx="1908312" cy="11706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705601" y="2355746"/>
                <a:ext cx="861387" cy="1219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235" y="2505924"/>
                <a:ext cx="702363" cy="589494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289" y="1511905"/>
                <a:ext cx="3741525" cy="2428880"/>
              </a:xfrm>
              <a:prstGeom prst="rect">
                <a:avLst/>
              </a:prstGeom>
            </p:spPr>
          </p:pic>
          <p:sp>
            <p:nvSpPr>
              <p:cNvPr id="51" name="文本框 50"/>
              <p:cNvSpPr txBox="1"/>
              <p:nvPr/>
            </p:nvSpPr>
            <p:spPr>
              <a:xfrm>
                <a:off x="2156804" y="4452730"/>
                <a:ext cx="2372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Mutual Chain</a:t>
                </a:r>
                <a:r>
                  <a:rPr lang="zh-CN" altLang="en-US" dirty="0" smtClean="0"/>
                  <a:t>价值协议</a:t>
                </a:r>
                <a:endParaRPr 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810026" y="4416306"/>
                <a:ext cx="2372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Mutual Chain</a:t>
                </a:r>
                <a:r>
                  <a:rPr lang="zh-CN" altLang="en-US" dirty="0" smtClean="0"/>
                  <a:t>价值网络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2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02674" y="1060704"/>
            <a:ext cx="7354389" cy="5219878"/>
          </a:xfrm>
          <a:prstGeom prst="roundRect">
            <a:avLst>
              <a:gd name="adj" fmla="val 34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21" y="1435340"/>
            <a:ext cx="6427931" cy="417281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338703" y="58511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Mutual Chain</a:t>
            </a:r>
            <a:r>
              <a:rPr lang="zh-CN" altLang="en-US" dirty="0" smtClean="0"/>
              <a:t>价值协议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02674" y="1060704"/>
            <a:ext cx="7354389" cy="5219878"/>
          </a:xfrm>
          <a:prstGeom prst="roundRect">
            <a:avLst>
              <a:gd name="adj" fmla="val 34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4043951" y="139794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Mutual Chain</a:t>
            </a:r>
            <a:r>
              <a:rPr lang="zh-CN" altLang="en-US" dirty="0" smtClean="0"/>
              <a:t>价值协议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79275" y="575014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Mutual 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钱包</a:t>
            </a:r>
            <a:endParaRPr lang="en-US" dirty="0"/>
          </a:p>
        </p:txBody>
      </p:sp>
      <p:cxnSp>
        <p:nvCxnSpPr>
          <p:cNvPr id="5" name="肘形连接符 4"/>
          <p:cNvCxnSpPr>
            <a:stCxn id="19" idx="1"/>
            <a:endCxn id="2" idx="0"/>
          </p:cNvCxnSpPr>
          <p:nvPr/>
        </p:nvCxnSpPr>
        <p:spPr>
          <a:xfrm rot="10800000" flipV="1">
            <a:off x="3379477" y="2290346"/>
            <a:ext cx="1384348" cy="1673294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566778" y="3963640"/>
            <a:ext cx="1625397" cy="1625397"/>
            <a:chOff x="2566778" y="3963640"/>
            <a:chExt cx="1625397" cy="162539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778" y="3963640"/>
              <a:ext cx="1625397" cy="1625397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3009674" y="4655184"/>
              <a:ext cx="650302" cy="61397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M</a:t>
              </a:r>
              <a:endParaRPr lang="en-US" sz="4000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257365" y="3514166"/>
            <a:ext cx="2449796" cy="2051744"/>
          </a:xfrm>
          <a:prstGeom prst="roundRect">
            <a:avLst>
              <a:gd name="adj" fmla="val 4624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1236" y="5753139"/>
            <a:ext cx="2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Mutual 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Middleware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95" y="4495207"/>
            <a:ext cx="1111466" cy="1111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5" y="3514165"/>
            <a:ext cx="1338330" cy="1416423"/>
          </a:xfrm>
          <a:prstGeom prst="rect">
            <a:avLst/>
          </a:prstGeom>
        </p:spPr>
      </p:pic>
      <p:cxnSp>
        <p:nvCxnSpPr>
          <p:cNvPr id="15" name="肘形连接符 14"/>
          <p:cNvCxnSpPr>
            <a:stCxn id="19" idx="3"/>
            <a:endCxn id="11" idx="0"/>
          </p:cNvCxnSpPr>
          <p:nvPr/>
        </p:nvCxnSpPr>
        <p:spPr>
          <a:xfrm>
            <a:off x="5763501" y="2290346"/>
            <a:ext cx="1734679" cy="122381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多文档 18"/>
          <p:cNvSpPr/>
          <p:nvPr/>
        </p:nvSpPr>
        <p:spPr>
          <a:xfrm>
            <a:off x="4763825" y="1877969"/>
            <a:ext cx="999676" cy="82475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366682" y="874265"/>
            <a:ext cx="7763436" cy="5311382"/>
          </a:xfrm>
          <a:prstGeom prst="roundRect">
            <a:avLst>
              <a:gd name="adj" fmla="val 34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1336" y="1272420"/>
            <a:ext cx="5832663" cy="4237724"/>
            <a:chOff x="5936972" y="1260261"/>
            <a:chExt cx="4042337" cy="293216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6972" y="1260261"/>
              <a:ext cx="4042337" cy="2932169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6586330" y="1653381"/>
              <a:ext cx="728869" cy="33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845286" y="1587120"/>
              <a:ext cx="967409" cy="185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329530" y="2090703"/>
              <a:ext cx="172278" cy="357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8812695" y="3031607"/>
              <a:ext cx="622852" cy="68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619999" y="3937498"/>
              <a:ext cx="742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493565" y="3455677"/>
              <a:ext cx="450574" cy="265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6215269" y="2090703"/>
              <a:ext cx="212035" cy="781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619999" y="1772651"/>
              <a:ext cx="1616766" cy="887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19999" y="1772651"/>
              <a:ext cx="1060172" cy="177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367785" y="1772651"/>
              <a:ext cx="252214" cy="1683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559828" y="1772651"/>
              <a:ext cx="980658" cy="1258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8772936" y="1984685"/>
              <a:ext cx="79093" cy="138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7619999" y="2090703"/>
              <a:ext cx="1192696" cy="145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559828" y="2090703"/>
              <a:ext cx="2252867" cy="940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05601" y="2090703"/>
              <a:ext cx="2067335" cy="194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633251" y="2660546"/>
              <a:ext cx="1603514" cy="102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586330" y="2678542"/>
              <a:ext cx="2690194" cy="37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 flipV="1">
              <a:off x="6705601" y="2355746"/>
              <a:ext cx="2531164" cy="300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6559828" y="3049604"/>
              <a:ext cx="2093844" cy="51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705601" y="2355746"/>
              <a:ext cx="1908312" cy="117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6705601" y="2355746"/>
              <a:ext cx="861387" cy="1219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7235" y="2505924"/>
              <a:ext cx="702363" cy="589494"/>
            </a:xfrm>
            <a:prstGeom prst="rect">
              <a:avLst/>
            </a:prstGeom>
          </p:spPr>
        </p:pic>
      </p:grpSp>
      <p:sp>
        <p:nvSpPr>
          <p:cNvPr id="52" name="文本框 51"/>
          <p:cNvSpPr txBox="1"/>
          <p:nvPr/>
        </p:nvSpPr>
        <p:spPr>
          <a:xfrm>
            <a:off x="4877526" y="5678529"/>
            <a:ext cx="288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Mutual Chain</a:t>
            </a:r>
            <a:r>
              <a:rPr lang="zh-CN" altLang="en-US" sz="2000" dirty="0" smtClean="0"/>
              <a:t>价值网络</a:t>
            </a:r>
            <a:endParaRPr lang="en-US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714119" y="4976126"/>
            <a:ext cx="1072049" cy="971312"/>
            <a:chOff x="2566778" y="3963640"/>
            <a:chExt cx="1625397" cy="1625397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778" y="3963640"/>
              <a:ext cx="1625397" cy="1625397"/>
            </a:xfrm>
            <a:prstGeom prst="rect">
              <a:avLst/>
            </a:prstGeom>
          </p:spPr>
        </p:pic>
        <p:sp>
          <p:nvSpPr>
            <p:cNvPr id="36" name="椭圆 35"/>
            <p:cNvSpPr/>
            <p:nvPr/>
          </p:nvSpPr>
          <p:spPr>
            <a:xfrm>
              <a:off x="3009674" y="4655184"/>
              <a:ext cx="650302" cy="61397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M</a:t>
              </a:r>
              <a:endParaRPr lang="en-US" sz="2000" dirty="0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76" y="4849594"/>
            <a:ext cx="1302983" cy="12317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88" y="868666"/>
            <a:ext cx="1354512" cy="1114576"/>
          </a:xfrm>
          <a:prstGeom prst="rect">
            <a:avLst/>
          </a:prstGeom>
        </p:spPr>
      </p:pic>
      <p:sp>
        <p:nvSpPr>
          <p:cNvPr id="59" name="圆柱形 58"/>
          <p:cNvSpPr/>
          <p:nvPr/>
        </p:nvSpPr>
        <p:spPr>
          <a:xfrm>
            <a:off x="2680246" y="1587911"/>
            <a:ext cx="724283" cy="368384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8" name="圆柱形 57"/>
          <p:cNvSpPr/>
          <p:nvPr/>
        </p:nvSpPr>
        <p:spPr>
          <a:xfrm>
            <a:off x="2680246" y="1319443"/>
            <a:ext cx="724283" cy="368384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圆柱形 7"/>
          <p:cNvSpPr/>
          <p:nvPr/>
        </p:nvSpPr>
        <p:spPr>
          <a:xfrm>
            <a:off x="2680246" y="1030110"/>
            <a:ext cx="724283" cy="368384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813781" y="3077818"/>
            <a:ext cx="5935857" cy="253747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93261" y="3179212"/>
            <a:ext cx="1216347" cy="48258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98854" y="3207038"/>
            <a:ext cx="139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Ledger &amp; </a:t>
            </a:r>
          </a:p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Assets</a:t>
            </a:r>
            <a:endParaRPr lang="en-US" sz="1200" kern="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05765" y="3179212"/>
            <a:ext cx="1216347" cy="48258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07574" y="3207038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Identity &amp; </a:t>
            </a:r>
          </a:p>
          <a:p>
            <a:pPr algn="ctr" defTabSz="914172">
              <a:defRPr/>
            </a:pPr>
            <a:r>
              <a:rPr lang="en-US" altLang="zh-CN" sz="1200" kern="0" dirty="0" err="1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Auth</a:t>
            </a:r>
            <a:endParaRPr lang="en-US" sz="1200" kern="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18269" y="3179212"/>
            <a:ext cx="1216347" cy="48258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78430" y="3200136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Rules &amp; </a:t>
            </a:r>
          </a:p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Control</a:t>
            </a:r>
            <a:endParaRPr lang="en-US" sz="1200" kern="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30772" y="3179212"/>
            <a:ext cx="1216347" cy="48258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77893" y="320453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Integrations</a:t>
            </a:r>
          </a:p>
          <a:p>
            <a:pPr algn="ctr" defTabSz="914172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&amp; Services</a:t>
            </a:r>
            <a:endParaRPr lang="en-US" sz="1200" kern="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87954" y="4784007"/>
            <a:ext cx="3908492" cy="715416"/>
          </a:xfrm>
          <a:prstGeom prst="rect">
            <a:avLst/>
          </a:prstGeom>
          <a:gradFill rotWithShape="1">
            <a:gsLst>
              <a:gs pos="100000">
                <a:srgbClr val="5B9BD5">
                  <a:lumMod val="60000"/>
                  <a:lumOff val="40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11809" y="4809511"/>
            <a:ext cx="160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</a:rPr>
              <a:t>Distributive Ledger</a:t>
            </a:r>
          </a:p>
        </p:txBody>
      </p:sp>
      <p:sp>
        <p:nvSpPr>
          <p:cNvPr id="56" name="矩形 55"/>
          <p:cNvSpPr/>
          <p:nvPr/>
        </p:nvSpPr>
        <p:spPr>
          <a:xfrm>
            <a:off x="1491663" y="2125980"/>
            <a:ext cx="6436957" cy="4205193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5965" y="5853639"/>
            <a:ext cx="352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</a:rPr>
              <a:t>Your Infrastructure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(Cloud, Datacenter …)</a:t>
            </a:r>
          </a:p>
        </p:txBody>
      </p:sp>
      <p:sp>
        <p:nvSpPr>
          <p:cNvPr id="58" name="矩形 57"/>
          <p:cNvSpPr/>
          <p:nvPr/>
        </p:nvSpPr>
        <p:spPr>
          <a:xfrm>
            <a:off x="6387148" y="1149907"/>
            <a:ext cx="1275336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区块链金融项目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6" name="肘形连接符 95"/>
          <p:cNvCxnSpPr>
            <a:stCxn id="40" idx="3"/>
          </p:cNvCxnSpPr>
          <p:nvPr/>
        </p:nvCxnSpPr>
        <p:spPr>
          <a:xfrm flipV="1">
            <a:off x="7247119" y="2775055"/>
            <a:ext cx="1372477" cy="645452"/>
          </a:xfrm>
          <a:prstGeom prst="bentConnector3">
            <a:avLst>
              <a:gd name="adj1" fmla="val 100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3136180" y="4376659"/>
            <a:ext cx="3272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Calibri" panose="020F0502020204030204"/>
              </a:rPr>
              <a:t>Mutual Chain Value Network</a:t>
            </a:r>
            <a:r>
              <a:rPr lang="en-US" sz="1600" b="1" kern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</a:rPr>
              <a:t>Engine</a:t>
            </a:r>
          </a:p>
        </p:txBody>
      </p:sp>
      <p:sp>
        <p:nvSpPr>
          <p:cNvPr id="98" name="矩形 97"/>
          <p:cNvSpPr/>
          <p:nvPr/>
        </p:nvSpPr>
        <p:spPr>
          <a:xfrm>
            <a:off x="5159351" y="1149907"/>
            <a:ext cx="1040254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供应链金融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801181" y="1149907"/>
            <a:ext cx="1170628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数字</a:t>
            </a: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资产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635585" y="1149907"/>
            <a:ext cx="978054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金融监管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813782" y="2361507"/>
            <a:ext cx="5942605" cy="67183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44232" y="2772267"/>
            <a:ext cx="2665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72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Mutual Chain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InterChain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Value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Gateway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749644" y="629870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2000" b="1" kern="0" dirty="0" smtClean="0">
                <a:solidFill>
                  <a:prstClr val="black"/>
                </a:solidFill>
                <a:latin typeface="Calibri" panose="020F0502020204030204"/>
              </a:rPr>
              <a:t>Mutual Chain Middleware </a:t>
            </a:r>
            <a:r>
              <a:rPr lang="en-US" altLang="zh-CN" sz="2000" b="1" kern="0" dirty="0">
                <a:solidFill>
                  <a:prstClr val="black"/>
                </a:solidFill>
                <a:latin typeface="Calibri" panose="020F0502020204030204"/>
              </a:rPr>
              <a:t>Framework</a:t>
            </a:r>
            <a:endParaRPr lang="en-US" sz="2000" b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69989" y="1149907"/>
            <a:ext cx="978054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保险平台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65206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2790572" y="2759011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Chain#1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44423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07" name="矩形 106"/>
          <p:cNvSpPr/>
          <p:nvPr/>
        </p:nvSpPr>
        <p:spPr>
          <a:xfrm>
            <a:off x="3423640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11" name="矩形 110"/>
          <p:cNvSpPr/>
          <p:nvPr/>
        </p:nvSpPr>
        <p:spPr>
          <a:xfrm>
            <a:off x="3702857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112" name="矩形 111"/>
          <p:cNvSpPr/>
          <p:nvPr/>
        </p:nvSpPr>
        <p:spPr>
          <a:xfrm>
            <a:off x="3982074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113" name="矩形 112"/>
          <p:cNvSpPr/>
          <p:nvPr/>
        </p:nvSpPr>
        <p:spPr>
          <a:xfrm>
            <a:off x="4261291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114" name="矩形 113"/>
          <p:cNvSpPr/>
          <p:nvPr/>
        </p:nvSpPr>
        <p:spPr>
          <a:xfrm>
            <a:off x="4540508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115" name="矩形 114"/>
          <p:cNvSpPr/>
          <p:nvPr/>
        </p:nvSpPr>
        <p:spPr>
          <a:xfrm>
            <a:off x="4819725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116" name="矩形 115"/>
          <p:cNvSpPr/>
          <p:nvPr/>
        </p:nvSpPr>
        <p:spPr>
          <a:xfrm>
            <a:off x="5098942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9</a:t>
            </a:r>
          </a:p>
        </p:txBody>
      </p:sp>
      <p:sp>
        <p:nvSpPr>
          <p:cNvPr id="117" name="矩形 116"/>
          <p:cNvSpPr/>
          <p:nvPr/>
        </p:nvSpPr>
        <p:spPr>
          <a:xfrm>
            <a:off x="5378159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118" name="矩形 117"/>
          <p:cNvSpPr/>
          <p:nvPr/>
        </p:nvSpPr>
        <p:spPr>
          <a:xfrm>
            <a:off x="5657376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936593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346957" y="2759001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#2 #3 #4 #5 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395943" y="3800695"/>
            <a:ext cx="1275788" cy="4818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798259" y="3797655"/>
            <a:ext cx="1172154" cy="4879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821216" y="3903111"/>
            <a:ext cx="1096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Trading Engine</a:t>
            </a:r>
            <a:endParaRPr lang="en-US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76846" y="3795081"/>
            <a:ext cx="1172154" cy="4930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046083" y="3903111"/>
            <a:ext cx="120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Clearing Engine</a:t>
            </a:r>
            <a:endParaRPr lang="en-US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326512" y="3903111"/>
            <a:ext cx="144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InterChain Engine</a:t>
            </a:r>
            <a:endParaRPr lang="en-US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103032" y="3807319"/>
            <a:ext cx="1186479" cy="4685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087626" y="3903111"/>
            <a:ext cx="12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schemeClr val="bg1"/>
                </a:solidFill>
                <a:latin typeface="Calibri" panose="020F0502020204030204"/>
                <a:ea typeface="等线" panose="02010600030101010101" pitchFamily="2" charset="-122"/>
              </a:rPr>
              <a:t>Data Engine</a:t>
            </a:r>
            <a:endParaRPr lang="en-US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15810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95026" y="2467886"/>
            <a:ext cx="278707" cy="229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104811" y="5073285"/>
            <a:ext cx="873604" cy="391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170679" y="5073285"/>
            <a:ext cx="733709" cy="391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30246" y="5073285"/>
            <a:ext cx="888603" cy="391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056218" y="5073285"/>
            <a:ext cx="725891" cy="391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3206234" y="5153630"/>
            <a:ext cx="797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Ethereum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250927" y="5153630"/>
            <a:ext cx="5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Fabric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053782" y="5144132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en-US" altLang="zh-CN" sz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MutualChain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105791" y="5153630"/>
            <a:ext cx="7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/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Bitcoin 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0" name="肘形连接符 139"/>
          <p:cNvCxnSpPr>
            <a:stCxn id="79" idx="2"/>
            <a:endCxn id="56" idx="0"/>
          </p:cNvCxnSpPr>
          <p:nvPr/>
        </p:nvCxnSpPr>
        <p:spPr>
          <a:xfrm rot="16200000" flipH="1">
            <a:off x="3025593" y="441431"/>
            <a:ext cx="617972" cy="27511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1" idx="2"/>
            <a:endCxn id="56" idx="0"/>
          </p:cNvCxnSpPr>
          <p:nvPr/>
        </p:nvCxnSpPr>
        <p:spPr>
          <a:xfrm rot="16200000" flipH="1">
            <a:off x="3608391" y="1024229"/>
            <a:ext cx="617972" cy="15855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endCxn id="56" idx="0"/>
          </p:cNvCxnSpPr>
          <p:nvPr/>
        </p:nvCxnSpPr>
        <p:spPr>
          <a:xfrm rot="16200000" flipH="1">
            <a:off x="4262763" y="1678602"/>
            <a:ext cx="617972" cy="2767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98" idx="2"/>
            <a:endCxn id="56" idx="0"/>
          </p:cNvCxnSpPr>
          <p:nvPr/>
        </p:nvCxnSpPr>
        <p:spPr>
          <a:xfrm rot="5400000">
            <a:off x="4885824" y="1332326"/>
            <a:ext cx="617972" cy="969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58" idx="2"/>
            <a:endCxn id="56" idx="0"/>
          </p:cNvCxnSpPr>
          <p:nvPr/>
        </p:nvCxnSpPr>
        <p:spPr>
          <a:xfrm rot="5400000">
            <a:off x="5558493" y="659657"/>
            <a:ext cx="617972" cy="23146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8619596" y="1185471"/>
            <a:ext cx="2613779" cy="5152858"/>
            <a:chOff x="8619596" y="1185471"/>
            <a:chExt cx="2613779" cy="5152858"/>
          </a:xfrm>
        </p:grpSpPr>
        <p:sp>
          <p:nvSpPr>
            <p:cNvPr id="196" name="矩形 195"/>
            <p:cNvSpPr/>
            <p:nvPr/>
          </p:nvSpPr>
          <p:spPr>
            <a:xfrm>
              <a:off x="8979846" y="1216241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45671" y="1510256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PayPal Ripple Stripe 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Circle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817658" y="11854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支付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979846" y="1975551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945671" y="2269566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Banks, SEPA, ACH, SOFORT,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9175654" y="1962005"/>
              <a:ext cx="1827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银行 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&amp; 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传统金融系统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8979846" y="2712148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8945670" y="3006162"/>
              <a:ext cx="2287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Bitcoin, Ethereum &amp; ECR20, Waves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458584" y="2681378"/>
              <a:ext cx="1261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区块链价值网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8979846" y="4196683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8945671" y="4490697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Auth.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Authy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Feedzai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9534727" y="4165913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安全 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&amp; 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风控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8979846" y="4982035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8945671" y="5276050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Analytics,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MixPanel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638120" y="4951265"/>
              <a:ext cx="902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分析工具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8979846" y="5746549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8945671" y="6040564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Amazon gifts, JD.com, Alibaba,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458584" y="5715779"/>
              <a:ext cx="1261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其他合作伙伴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8979846" y="3453639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9076986" y="3747653"/>
              <a:ext cx="2156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Onfido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IdentityMind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Jumio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…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9232561" y="3431014"/>
              <a:ext cx="1713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合规，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KYC &amp;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反洗钱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8619596" y="1483285"/>
              <a:ext cx="0" cy="457215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>
            <a:xfrm>
              <a:off x="8619596" y="1483285"/>
              <a:ext cx="360250" cy="988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>
            <a:xfrm>
              <a:off x="8619596" y="2269566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0" name="直接连接符 219"/>
            <p:cNvCxnSpPr>
              <a:endCxn id="202" idx="1"/>
            </p:cNvCxnSpPr>
            <p:nvPr/>
          </p:nvCxnSpPr>
          <p:spPr>
            <a:xfrm>
              <a:off x="8619596" y="3006162"/>
              <a:ext cx="360250" cy="187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1" name="直接连接符 220"/>
            <p:cNvCxnSpPr>
              <a:endCxn id="205" idx="1"/>
            </p:cNvCxnSpPr>
            <p:nvPr/>
          </p:nvCxnSpPr>
          <p:spPr>
            <a:xfrm>
              <a:off x="8619596" y="4492573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>
            <a:xfrm>
              <a:off x="8619596" y="5284860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3" name="直接连接符 222"/>
            <p:cNvCxnSpPr>
              <a:endCxn id="211" idx="1"/>
            </p:cNvCxnSpPr>
            <p:nvPr/>
          </p:nvCxnSpPr>
          <p:spPr>
            <a:xfrm>
              <a:off x="8625329" y="6042439"/>
              <a:ext cx="354517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3" name="圆柱形 12"/>
          <p:cNvSpPr/>
          <p:nvPr/>
        </p:nvSpPr>
        <p:spPr>
          <a:xfrm>
            <a:off x="2276155" y="5755524"/>
            <a:ext cx="676569" cy="36594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</a:t>
            </a:r>
            <a:endParaRPr lang="en-US" sz="1400" dirty="0"/>
          </a:p>
        </p:txBody>
      </p:sp>
      <p:sp>
        <p:nvSpPr>
          <p:cNvPr id="14" name="流程图: 多文档 13"/>
          <p:cNvSpPr/>
          <p:nvPr/>
        </p:nvSpPr>
        <p:spPr>
          <a:xfrm>
            <a:off x="3282876" y="5808201"/>
            <a:ext cx="697788" cy="3666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noSQL</a:t>
            </a:r>
            <a:endParaRPr lang="en-US" sz="1200" dirty="0"/>
          </a:p>
        </p:txBody>
      </p:sp>
      <p:sp>
        <p:nvSpPr>
          <p:cNvPr id="224" name="圆柱形 223"/>
          <p:cNvSpPr/>
          <p:nvPr/>
        </p:nvSpPr>
        <p:spPr>
          <a:xfrm>
            <a:off x="2073075" y="5840583"/>
            <a:ext cx="676569" cy="36594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75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3674649" y="2008987"/>
            <a:ext cx="3801710" cy="1070667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8595" y="2441543"/>
            <a:ext cx="3307556" cy="56855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8088" y="3431014"/>
            <a:ext cx="4262185" cy="2469032"/>
          </a:xfrm>
          <a:prstGeom prst="rect">
            <a:avLst/>
          </a:prstGeom>
          <a:gradFill rotWithShape="1">
            <a:gsLst>
              <a:gs pos="10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85534" y="4029047"/>
            <a:ext cx="810017" cy="4825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38336" y="415495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账本</a:t>
            </a:r>
            <a:r>
              <a:rPr lang="en-US" altLang="zh-CN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&amp;</a:t>
            </a: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资产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57219" y="4029047"/>
            <a:ext cx="810017" cy="4825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10021" y="415495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身份</a:t>
            </a:r>
            <a:r>
              <a:rPr lang="en-US" altLang="zh-CN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&amp;</a:t>
            </a: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认证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44030" y="4029047"/>
            <a:ext cx="810017" cy="4825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6832" y="415495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逻辑</a:t>
            </a:r>
            <a:r>
              <a:rPr lang="en-US" altLang="zh-CN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&amp;</a:t>
            </a: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控制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0334" y="4029047"/>
            <a:ext cx="810017" cy="4825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83138" y="415495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集成</a:t>
            </a:r>
            <a:r>
              <a:rPr lang="en-US" altLang="zh-CN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&amp;</a:t>
            </a: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服务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6868" y="4811241"/>
            <a:ext cx="2460212" cy="986738"/>
          </a:xfrm>
          <a:prstGeom prst="rect">
            <a:avLst/>
          </a:prstGeom>
          <a:gradFill rotWithShape="1">
            <a:gsLst>
              <a:gs pos="100000">
                <a:srgbClr val="5B9BD5">
                  <a:lumMod val="60000"/>
                  <a:lumOff val="40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5803" y="4891279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zh-CN" altLang="en-US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分布式账本</a:t>
            </a:r>
            <a:endParaRPr lang="en-US" sz="1400" b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6" name="肘形连接符 45"/>
          <p:cNvCxnSpPr>
            <a:stCxn id="34" idx="2"/>
            <a:endCxn id="42" idx="0"/>
          </p:cNvCxnSpPr>
          <p:nvPr/>
        </p:nvCxnSpPr>
        <p:spPr>
          <a:xfrm rot="16200000" flipH="1">
            <a:off x="5218427" y="3992693"/>
            <a:ext cx="290663" cy="1346432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/>
          <a:srcRect l="16606" t="74481" r="55575" b="18930"/>
          <a:stretch/>
        </p:blipFill>
        <p:spPr>
          <a:xfrm>
            <a:off x="4907381" y="5190044"/>
            <a:ext cx="2257703" cy="49758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4702763" y="3565688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sz="2000" b="1" kern="0" dirty="0">
                <a:solidFill>
                  <a:prstClr val="black"/>
                </a:solidFill>
                <a:latin typeface="Calibri" panose="020F0502020204030204"/>
              </a:rPr>
              <a:t>Fintech </a:t>
            </a:r>
            <a:r>
              <a:rPr lang="en-US" altLang="zh-CN" sz="2000" b="1" kern="0" dirty="0" smtClean="0">
                <a:solidFill>
                  <a:prstClr val="black"/>
                </a:solidFill>
                <a:latin typeface="Calibri" panose="020F0502020204030204"/>
              </a:rPr>
              <a:t>Middle Engine</a:t>
            </a:r>
            <a:endParaRPr lang="en-US" sz="2000" b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57322" y="3295156"/>
            <a:ext cx="714472" cy="29213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56" name="矩形 55"/>
          <p:cNvSpPr/>
          <p:nvPr/>
        </p:nvSpPr>
        <p:spPr>
          <a:xfrm>
            <a:off x="3674648" y="3159692"/>
            <a:ext cx="4624607" cy="3178638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90901" y="6018013"/>
            <a:ext cx="39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zh-CN" altLang="en-US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底层系统资源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zh-CN" altLang="en-US" sz="14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云计算，数据中心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 …)</a:t>
            </a:r>
          </a:p>
        </p:txBody>
      </p:sp>
      <p:sp>
        <p:nvSpPr>
          <p:cNvPr id="58" name="矩形 57"/>
          <p:cNvSpPr/>
          <p:nvPr/>
        </p:nvSpPr>
        <p:spPr>
          <a:xfrm>
            <a:off x="7195999" y="1387407"/>
            <a:ext cx="837120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Your Projects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7614558" y="1751156"/>
            <a:ext cx="1" cy="1544000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8619596" y="1185471"/>
            <a:ext cx="2751432" cy="5152858"/>
            <a:chOff x="8619596" y="1185471"/>
            <a:chExt cx="2751432" cy="5152858"/>
          </a:xfrm>
        </p:grpSpPr>
        <p:sp>
          <p:nvSpPr>
            <p:cNvPr id="61" name="矩形 60"/>
            <p:cNvSpPr/>
            <p:nvPr/>
          </p:nvSpPr>
          <p:spPr>
            <a:xfrm>
              <a:off x="8979846" y="1216241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945671" y="1510256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PayPal Ripple Stripe 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Circle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817658" y="11854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支付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979846" y="1975551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945671" y="2269566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Banks, SEPA, ACH, SOFORT,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175654" y="1962005"/>
              <a:ext cx="1827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银行 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&amp; 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传统金融系统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979846" y="2712148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945670" y="3006162"/>
              <a:ext cx="2425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Bitcoin, Ethereum &amp; ECR20, Waves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58584" y="2681378"/>
              <a:ext cx="1261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区块链价值网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979846" y="4196683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45671" y="4490697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Auth.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Authy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Feedzai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534727" y="4165913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安全 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&amp; 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风控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979846" y="4982035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945671" y="5276050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Analytics, </a:t>
              </a:r>
              <a:r>
                <a:rPr lang="en-US" altLang="zh-CN" sz="1200" kern="0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MixPanel</a:t>
              </a: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638120" y="4951265"/>
              <a:ext cx="902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分析工具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979846" y="5746549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945671" y="6040564"/>
              <a:ext cx="2287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Amazon gifts, JD.com, Alibaba, …</a:t>
              </a: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458584" y="5715779"/>
              <a:ext cx="1261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其他合作伙伴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979846" y="3453639"/>
              <a:ext cx="2253529" cy="59178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rgbClr val="E7E6E6">
                    <a:lumMod val="90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2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076986" y="3747653"/>
              <a:ext cx="2156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72">
                <a:defRPr/>
              </a:pP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Onfido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IdentityMind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1200" kern="0" dirty="0" err="1">
                  <a:solidFill>
                    <a:prstClr val="black"/>
                  </a:solidFill>
                  <a:latin typeface="Calibri" panose="020F0502020204030204"/>
                </a:rPr>
                <a:t>Jumio</a:t>
              </a:r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, …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32561" y="3431014"/>
              <a:ext cx="1713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72"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合规，</a:t>
              </a: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KYC &amp;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反洗钱</a:t>
              </a: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8619596" y="1483285"/>
              <a:ext cx="0" cy="457215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>
            <a:xfrm>
              <a:off x="8619596" y="1483285"/>
              <a:ext cx="360250" cy="988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>
            <a:xfrm>
              <a:off x="8619596" y="2269566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1" name="直接连接符 90"/>
            <p:cNvCxnSpPr>
              <a:endCxn id="67" idx="1"/>
            </p:cNvCxnSpPr>
            <p:nvPr/>
          </p:nvCxnSpPr>
          <p:spPr>
            <a:xfrm>
              <a:off x="8619596" y="3006162"/>
              <a:ext cx="360250" cy="187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2" name="直接连接符 91"/>
            <p:cNvCxnSpPr>
              <a:endCxn id="70" idx="1"/>
            </p:cNvCxnSpPr>
            <p:nvPr/>
          </p:nvCxnSpPr>
          <p:spPr>
            <a:xfrm>
              <a:off x="8619596" y="4492573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>
            <a:xfrm>
              <a:off x="8619596" y="5284860"/>
              <a:ext cx="36025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4" name="直接连接符 93"/>
            <p:cNvCxnSpPr>
              <a:endCxn id="80" idx="1"/>
            </p:cNvCxnSpPr>
            <p:nvPr/>
          </p:nvCxnSpPr>
          <p:spPr>
            <a:xfrm>
              <a:off x="8625329" y="6042439"/>
              <a:ext cx="354517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95" name="文本框 94"/>
          <p:cNvSpPr txBox="1"/>
          <p:nvPr/>
        </p:nvSpPr>
        <p:spPr>
          <a:xfrm>
            <a:off x="3462436" y="806920"/>
            <a:ext cx="4246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2000" b="1" kern="0" dirty="0">
                <a:solidFill>
                  <a:prstClr val="black"/>
                </a:solidFill>
              </a:rPr>
              <a:t>Mutual Chain Middleware Framework</a:t>
            </a:r>
            <a:endParaRPr lang="en-US" sz="2000" b="1" kern="0" dirty="0">
              <a:solidFill>
                <a:prstClr val="black"/>
              </a:solidFill>
            </a:endParaRPr>
          </a:p>
        </p:txBody>
      </p:sp>
      <p:cxnSp>
        <p:nvCxnSpPr>
          <p:cNvPr id="96" name="肘形连接符 95"/>
          <p:cNvCxnSpPr>
            <a:endCxn id="85" idx="1"/>
          </p:cNvCxnSpPr>
          <p:nvPr/>
        </p:nvCxnSpPr>
        <p:spPr>
          <a:xfrm flipV="1">
            <a:off x="7740351" y="3749529"/>
            <a:ext cx="1239497" cy="534218"/>
          </a:xfrm>
          <a:prstGeom prst="bentConnector3">
            <a:avLst>
              <a:gd name="adj1" fmla="val 71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545725" y="2619613"/>
            <a:ext cx="2076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>
              <a:defRPr/>
            </a:pPr>
            <a:r>
              <a:rPr lang="en-US" altLang="zh-CN" sz="1600" b="1" kern="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MChain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金融</a:t>
            </a:r>
            <a:r>
              <a:rPr lang="zh-CN" altLang="en-US" sz="1600" b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科技引擎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05612" y="1387407"/>
            <a:ext cx="1005038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供应链金融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153813" y="1387407"/>
            <a:ext cx="837120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数字资产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84646" y="1387407"/>
            <a:ext cx="978054" cy="35810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保险平台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18595" y="2095798"/>
            <a:ext cx="3307556" cy="3387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627579" y="2113921"/>
            <a:ext cx="1838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72"/>
            <a:r>
              <a:rPr lang="en-US" altLang="zh-CN" sz="1400" b="1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MChain</a:t>
            </a:r>
            <a:r>
              <a:rPr lang="zh-CN" altLang="en-US" sz="1400" b="1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跨</a:t>
            </a:r>
            <a:r>
              <a:rPr lang="zh-CN" altLang="en-US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链价值网关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4" name="曲线连接符 103"/>
          <p:cNvCxnSpPr>
            <a:stCxn id="102" idx="0"/>
            <a:endCxn id="98" idx="2"/>
          </p:cNvCxnSpPr>
          <p:nvPr/>
        </p:nvCxnSpPr>
        <p:spPr>
          <a:xfrm rot="5400000" flipH="1" flipV="1">
            <a:off x="5915107" y="1402774"/>
            <a:ext cx="350290" cy="1035759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102" idx="0"/>
            <a:endCxn id="101" idx="2"/>
          </p:cNvCxnSpPr>
          <p:nvPr/>
        </p:nvCxnSpPr>
        <p:spPr>
          <a:xfrm rot="16200000" flipV="1">
            <a:off x="4897878" y="1421303"/>
            <a:ext cx="350290" cy="9987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2" idx="0"/>
            <a:endCxn id="58" idx="2"/>
          </p:cNvCxnSpPr>
          <p:nvPr/>
        </p:nvCxnSpPr>
        <p:spPr>
          <a:xfrm rot="5400000" flipH="1" flipV="1">
            <a:off x="6418321" y="899560"/>
            <a:ext cx="350290" cy="2042186"/>
          </a:xfrm>
          <a:prstGeom prst="curvedConnector3">
            <a:avLst>
              <a:gd name="adj1" fmla="val 292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32" idx="2"/>
            <a:endCxn id="33" idx="0"/>
          </p:cNvCxnSpPr>
          <p:nvPr/>
        </p:nvCxnSpPr>
        <p:spPr>
          <a:xfrm rot="16200000" flipH="1">
            <a:off x="5570318" y="3012151"/>
            <a:ext cx="420918" cy="416808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00" idx="2"/>
            <a:endCxn id="102" idx="0"/>
          </p:cNvCxnSpPr>
          <p:nvPr/>
        </p:nvCxnSpPr>
        <p:spPr>
          <a:xfrm flipH="1">
            <a:off x="5572373" y="1745508"/>
            <a:ext cx="1" cy="35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5480" y="3817311"/>
            <a:ext cx="24658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zh-CN" altLang="en-US" b="1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互助链跨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链价值网关 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- 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是一个可以跟多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个不同技术架构的异构价值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网络进行通讯并能将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资产数据进行自由转换的，可扩展，开放的软件接口。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1669" y="1934766"/>
            <a:ext cx="23939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zh-CN" altLang="en-US" b="1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互助链金融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科技引擎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- 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包括未来可能的区块链数据读写交换引擎，资产交易，供应链金融逻辑，资产结算和清算引擎等。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9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404</Words>
  <Application>Microsoft Office PowerPoint</Application>
  <PresentationFormat>宽屏</PresentationFormat>
  <Paragraphs>105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Arial</vt:lpstr>
      <vt:lpstr>Calibri</vt:lpstr>
      <vt:lpstr>Calibri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qwy</dc:creator>
  <cp:lastModifiedBy>qwy</cp:lastModifiedBy>
  <cp:revision>18</cp:revision>
  <dcterms:created xsi:type="dcterms:W3CDTF">2017-07-24T02:28:26Z</dcterms:created>
  <dcterms:modified xsi:type="dcterms:W3CDTF">2017-07-29T03:52:26Z</dcterms:modified>
</cp:coreProperties>
</file>