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6"/>
  </p:notesMasterIdLst>
  <p:sldIdLst>
    <p:sldId id="256" r:id="rId3"/>
    <p:sldId id="1353" r:id="rId4"/>
    <p:sldId id="1361" r:id="rId5"/>
    <p:sldId id="1397" r:id="rId6"/>
    <p:sldId id="1398" r:id="rId7"/>
    <p:sldId id="1399" r:id="rId8"/>
    <p:sldId id="1400" r:id="rId9"/>
    <p:sldId id="1401" r:id="rId10"/>
    <p:sldId id="1402" r:id="rId11"/>
    <p:sldId id="1403" r:id="rId12"/>
    <p:sldId id="1404" r:id="rId13"/>
    <p:sldId id="1405" r:id="rId14"/>
    <p:sldId id="1350" r:id="rId1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D00"/>
    <a:srgbClr val="FFBF00"/>
    <a:srgbClr val="FFC100"/>
    <a:srgbClr val="FFC300"/>
    <a:srgbClr val="8B8A8B"/>
    <a:srgbClr val="FFC500"/>
    <a:srgbClr val="FBB109"/>
    <a:srgbClr val="3369F8"/>
    <a:srgbClr val="605F60"/>
    <a:srgbClr val="5E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5778" autoAdjust="0"/>
  </p:normalViewPr>
  <p:slideViewPr>
    <p:cSldViewPr snapToGrid="0" snapToObjects="1">
      <p:cViewPr varScale="1">
        <p:scale>
          <a:sx n="75" d="100"/>
          <a:sy n="75" d="100"/>
        </p:scale>
        <p:origin x="1675" y="62"/>
      </p:cViewPr>
      <p:guideLst>
        <p:guide orient="horz" pos="217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2017/9/9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2017/9/9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2017/9/9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0375" y="1600200"/>
            <a:ext cx="2117725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2007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61975"/>
            <a:ext cx="20574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61975"/>
            <a:ext cx="60198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3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3"/>
            <a:ext cx="9163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780215"/>
            <a:ext cx="916305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6310313"/>
            <a:ext cx="12652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76" y="274638"/>
            <a:ext cx="1624517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09358" y="2494492"/>
            <a:ext cx="37750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418288"/>
            <a:ext cx="9144000" cy="2035175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34" y="33868"/>
            <a:ext cx="2235200" cy="1581834"/>
          </a:xfrm>
          <a:prstGeom prst="rect">
            <a:avLst/>
          </a:prstGeom>
        </p:spPr>
      </p:pic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326624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7817373" y="2073374"/>
            <a:ext cx="1258891" cy="2653248"/>
          </a:xfrm>
          <a:prstGeom prst="rect">
            <a:avLst/>
          </a:prstGeom>
        </p:spPr>
      </p:pic>
      <p:grpSp>
        <p:nvGrpSpPr>
          <p:cNvPr id="18" name="组 17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19" name="组 18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3" name="矩形 22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4" name="组 23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25" name="矩形 24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0" name="文本框 19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31" r:id="rId15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61975"/>
            <a:ext cx="66659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3" y="-42335"/>
            <a:ext cx="1782599" cy="1261532"/>
          </a:xfrm>
          <a:prstGeom prst="rect">
            <a:avLst/>
          </a:prstGeom>
        </p:spPr>
      </p:pic>
      <p:pic>
        <p:nvPicPr>
          <p:cNvPr id="15" name="图片 14" descr="ppt模板-02.png"/>
          <p:cNvPicPr>
            <a:picLocks noChangeAspect="1"/>
          </p:cNvPicPr>
          <p:nvPr userDrawn="1"/>
        </p:nvPicPr>
        <p:blipFill>
          <a:blip r:embed="rId20" cstate="print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3" y="511173"/>
            <a:ext cx="987996" cy="1119750"/>
          </a:xfrm>
          <a:prstGeom prst="rect">
            <a:avLst/>
          </a:prstGeom>
        </p:spPr>
      </p:pic>
      <p:pic>
        <p:nvPicPr>
          <p:cNvPr id="16" name="图片 15" descr="ppt模板-02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09197"/>
            <a:ext cx="987996" cy="1119750"/>
          </a:xfrm>
          <a:prstGeom prst="rect">
            <a:avLst/>
          </a:prstGeom>
        </p:spPr>
      </p:pic>
      <p:grpSp>
        <p:nvGrpSpPr>
          <p:cNvPr id="26" name="组 25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27" name="组 26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9" name="矩形 2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0" name="组 29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31" name="矩形 30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rntolearn.mslearn.net/b/weblog/posts/online-proctoring-so-i-can-cheat-right" TargetMode="External"/><Relationship Id="rId2" Type="http://schemas.openxmlformats.org/officeDocument/2006/relationships/hyperlink" Target="http://www.pearsonvue.com/microsoft/op/index.asp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softwaresecure.com/" TargetMode="External"/><Relationship Id="rId5" Type="http://schemas.openxmlformats.org/officeDocument/2006/relationships/hyperlink" Target="https://www.verificient.com/" TargetMode="External"/><Relationship Id="rId4" Type="http://schemas.openxmlformats.org/officeDocument/2006/relationships/hyperlink" Target="http://smowltech.com/en/our-servi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borntolearn.mslearn.net/b/weblog/posts/online-proctoring-so-i-can-cheat-righ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rntolearn.mslearn.net/b/weblog/posts/online-proctoring-so-i-can-cheat-righ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blog.chinaunix.net/uid-30022178-id-5749329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9446" y="2525863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深度学习与神经网络在监考中之应用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74576" y="334250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学堂云事业部</a:t>
            </a:r>
          </a:p>
        </p:txBody>
      </p:sp>
      <p:sp>
        <p:nvSpPr>
          <p:cNvPr id="2" name="矩形 1"/>
          <p:cNvSpPr/>
          <p:nvPr/>
        </p:nvSpPr>
        <p:spPr>
          <a:xfrm>
            <a:off x="3406373" y="4127891"/>
            <a:ext cx="2358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-09-10  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郑嘉文｜学堂在线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10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技术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图像识别</a:t>
            </a:r>
          </a:p>
        </p:txBody>
      </p:sp>
    </p:spTree>
    <p:extLst>
      <p:ext uri="{BB962C8B-B14F-4D97-AF65-F5344CB8AC3E}">
        <p14:creationId xmlns:p14="http://schemas.microsoft.com/office/powerpoint/2010/main" val="31192409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11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技术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语音识别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1DED89-0754-4F18-8EF6-203A4054C73D}"/>
              </a:ext>
            </a:extLst>
          </p:cNvPr>
          <p:cNvSpPr txBox="1"/>
          <p:nvPr/>
        </p:nvSpPr>
        <p:spPr>
          <a:xfrm>
            <a:off x="1126886" y="1554480"/>
            <a:ext cx="6970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算法</a:t>
            </a:r>
            <a:endParaRPr lang="en-CA" altLang="zh-CN" sz="2400" dirty="0"/>
          </a:p>
          <a:p>
            <a:r>
              <a:rPr lang="en-CA" sz="2400"/>
              <a:t>    </a:t>
            </a:r>
            <a:r>
              <a:rPr lang="zh-CN" altLang="en-US" sz="2400"/>
              <a:t>隐含</a:t>
            </a:r>
            <a:r>
              <a:rPr lang="zh-CN" altLang="en-US" sz="2400" dirty="0"/>
              <a:t>马尔可夫模型（</a:t>
            </a:r>
            <a:r>
              <a:rPr lang="en-US" altLang="zh-CN" sz="2400" dirty="0"/>
              <a:t>HMM)</a:t>
            </a:r>
            <a:r>
              <a:rPr lang="zh-CN" altLang="en-US" sz="2400" dirty="0"/>
              <a:t>，最大熵模型（</a:t>
            </a:r>
            <a:r>
              <a:rPr lang="en-US" altLang="zh-CN" sz="2400" dirty="0"/>
              <a:t>Max </a:t>
            </a:r>
          </a:p>
          <a:p>
            <a:r>
              <a:rPr lang="en-US" altLang="zh-CN" sz="2400" dirty="0"/>
              <a:t>    Entropy</a:t>
            </a:r>
            <a:r>
              <a:rPr lang="zh-CN" altLang="en-US" sz="2400" dirty="0"/>
              <a:t>）</a:t>
            </a:r>
            <a:endParaRPr lang="en-CA" altLang="zh-CN" sz="2400" dirty="0"/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背景声音探测</a:t>
            </a:r>
            <a:endParaRPr lang="en-CA" altLang="zh-CN" sz="2400" dirty="0"/>
          </a:p>
          <a:p>
            <a:r>
              <a:rPr lang="en-US" altLang="zh-CN" sz="2400" dirty="0"/>
              <a:t>     - BP</a:t>
            </a:r>
            <a:r>
              <a:rPr lang="zh-CN" altLang="en-US" sz="2400" dirty="0"/>
              <a:t>神经网络</a:t>
            </a: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声音识别库</a:t>
            </a:r>
            <a:endParaRPr lang="en-CA" altLang="zh-CN" sz="2400" dirty="0"/>
          </a:p>
          <a:p>
            <a:r>
              <a:rPr lang="en-CA" sz="2400" dirty="0"/>
              <a:t>     - Kaldi </a:t>
            </a:r>
          </a:p>
          <a:p>
            <a:r>
              <a:rPr lang="en-CA" sz="2400" dirty="0"/>
              <a:t>     - CMU Sphinx </a:t>
            </a:r>
          </a:p>
          <a:p>
            <a:r>
              <a:rPr lang="en-CA" sz="2400" dirty="0"/>
              <a:t>     - </a:t>
            </a:r>
            <a:r>
              <a:rPr lang="zh-CN" altLang="en-US" sz="2400" dirty="0"/>
              <a:t>科大讯飞</a:t>
            </a:r>
            <a:endParaRPr lang="en-CA" altLang="zh-CN" sz="2400" dirty="0"/>
          </a:p>
          <a:p>
            <a:r>
              <a:rPr lang="en-CA" sz="2400" dirty="0"/>
              <a:t>     </a:t>
            </a:r>
            <a:r>
              <a:rPr lang="en-US" altLang="zh-CN" sz="2400" dirty="0"/>
              <a:t>-  </a:t>
            </a:r>
            <a:r>
              <a:rPr lang="zh-CN" altLang="en-US" sz="2400" dirty="0"/>
              <a:t>百度</a:t>
            </a:r>
            <a:r>
              <a:rPr lang="en-US" altLang="zh-CN" sz="2400" dirty="0"/>
              <a:t>API</a:t>
            </a: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6069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12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93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技术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运动视频识别</a:t>
            </a:r>
          </a:p>
        </p:txBody>
      </p:sp>
    </p:spTree>
    <p:extLst>
      <p:ext uri="{BB962C8B-B14F-4D97-AF65-F5344CB8AC3E}">
        <p14:creationId xmlns:p14="http://schemas.microsoft.com/office/powerpoint/2010/main" val="30731568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956854" y="2473028"/>
            <a:ext cx="322313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5400" dirty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</a:p>
        </p:txBody>
      </p:sp>
      <p:sp>
        <p:nvSpPr>
          <p:cNvPr id="3" name="矩形 2"/>
          <p:cNvSpPr/>
          <p:nvPr/>
        </p:nvSpPr>
        <p:spPr>
          <a:xfrm>
            <a:off x="3262104" y="3989391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07</a:t>
            </a:r>
            <a:r>
              <a:rPr lang="zh-CN" altLang="is-I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13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管健｜学堂在线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7286956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2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机会与挑战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2A2A6C-C40D-4AE8-9A2E-D00C1C8F0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60023"/>
              </p:ext>
            </p:extLst>
          </p:nvPr>
        </p:nvGraphicFramePr>
        <p:xfrm>
          <a:off x="1524000" y="163068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682700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469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机会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挑战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7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800" dirty="0"/>
                        <a:t>不需要预约</a:t>
                      </a:r>
                      <a:endParaRPr lang="en-CA" altLang="zh-CN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800" dirty="0"/>
                        <a:t>不需要到固定的考试中心</a:t>
                      </a:r>
                      <a:endParaRPr lang="en-CA" altLang="zh-CN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800" dirty="0"/>
                        <a:t>降低考试成本</a:t>
                      </a:r>
                      <a:endParaRPr lang="en-CA" altLang="zh-CN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zh-CN" altLang="en-US" sz="1800" dirty="0"/>
                        <a:t>如何防止个人作弊</a:t>
                      </a:r>
                      <a:endParaRPr lang="en-CA" altLang="zh-CN" sz="18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CA" sz="1800" dirty="0"/>
                        <a:t>      </a:t>
                      </a:r>
                      <a:r>
                        <a:rPr lang="zh-CN" altLang="en-US" sz="1800" dirty="0"/>
                        <a:t>比如：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打小抄，夹带</a:t>
                      </a:r>
                      <a:endParaRPr lang="en-CA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zh-CN" altLang="en-US" sz="1800" dirty="0"/>
                        <a:t>如何防止串通作弊</a:t>
                      </a:r>
                      <a:endParaRPr lang="en-CA" altLang="zh-CN" sz="18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      比如：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替考，远程作弊</a:t>
                      </a:r>
                      <a:endParaRPr lang="en-CA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zh-CN" altLang="en-US" sz="1800" dirty="0"/>
                        <a:t>如何防止套题作弊</a:t>
                      </a:r>
                      <a:endParaRPr lang="en-CA" altLang="zh-CN" sz="18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      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47798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9D02B26-A108-4300-A627-9C3853A8DD72}"/>
              </a:ext>
            </a:extLst>
          </p:cNvPr>
          <p:cNvSpPr txBox="1"/>
          <p:nvPr/>
        </p:nvSpPr>
        <p:spPr>
          <a:xfrm>
            <a:off x="1524000" y="48768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如何保证考试的公正性？</a:t>
            </a:r>
            <a:endParaRPr lang="en-CA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571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3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69549"/>
              </p:ext>
            </p:extLst>
          </p:nvPr>
        </p:nvGraphicFramePr>
        <p:xfrm>
          <a:off x="1256044" y="2070240"/>
          <a:ext cx="65615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提供商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Online proctored (OP) exams</a:t>
                      </a:r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MsLearn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Microsoft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eProctoring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Smowltech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ProctorTrack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Verificient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RPnow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Secure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178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4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93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考前准备</a:t>
            </a:r>
            <a:endParaRPr kumimoji="1" lang="en-CA" altLang="zh-CN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0086F9-856B-4073-BEE3-B3CB347F7075}"/>
              </a:ext>
            </a:extLst>
          </p:cNvPr>
          <p:cNvSpPr txBox="1"/>
          <p:nvPr/>
        </p:nvSpPr>
        <p:spPr>
          <a:xfrm>
            <a:off x="708182" y="2011680"/>
            <a:ext cx="8148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zh-CN" altLang="en-US" sz="2800" dirty="0"/>
              <a:t>提前检查计算机硬件配置，以符合标准</a:t>
            </a:r>
            <a:endParaRPr lang="en-CA" altLang="zh-CN" sz="2800" dirty="0"/>
          </a:p>
          <a:p>
            <a:pPr marL="285750" lvl="0" indent="-285750">
              <a:buFontTx/>
              <a:buChar char="-"/>
            </a:pPr>
            <a:endParaRPr lang="en-CA" altLang="zh-CN" sz="2800" dirty="0"/>
          </a:p>
          <a:p>
            <a:pPr marL="285750" lvl="0" indent="-285750">
              <a:buFontTx/>
              <a:buChar char="-"/>
            </a:pPr>
            <a:r>
              <a:rPr lang="zh-CN" altLang="en-US" sz="2800" dirty="0"/>
              <a:t>提前安装考试软件，验证能够运行样例考题</a:t>
            </a:r>
            <a:endParaRPr lang="en-CA" altLang="zh-CN" sz="2800" dirty="0"/>
          </a:p>
          <a:p>
            <a:pPr marL="285750" lvl="0" indent="-285750">
              <a:buFontTx/>
              <a:buChar char="-"/>
            </a:pPr>
            <a:endParaRPr lang="en-CA" altLang="zh-CN" sz="2800" dirty="0"/>
          </a:p>
          <a:p>
            <a:pPr marL="285750" lvl="0" indent="-285750">
              <a:buFontTx/>
              <a:buChar char="-"/>
            </a:pPr>
            <a:r>
              <a:rPr lang="zh-CN" altLang="en-US" sz="2800" dirty="0"/>
              <a:t>摄像头能清晰的看清楚考试地点周围的情况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309899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5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93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考场环境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0086F9-856B-4073-BEE3-B3CB347F7075}"/>
              </a:ext>
            </a:extLst>
          </p:cNvPr>
          <p:cNvSpPr txBox="1"/>
          <p:nvPr/>
        </p:nvSpPr>
        <p:spPr>
          <a:xfrm>
            <a:off x="708182" y="2011680"/>
            <a:ext cx="8148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zh-CN" altLang="en-US" sz="2000" dirty="0"/>
              <a:t>在封闭（四面围墙的）房子中，不能有其他人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如果考试过程中有人出入，考试成绩即作废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不能有其他噪音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不允许中间休息，上厕所也不行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在监考员可视范围</a:t>
            </a:r>
            <a:r>
              <a:rPr lang="en-CA" sz="2000" dirty="0"/>
              <a:t>/</a:t>
            </a:r>
            <a:r>
              <a:rPr lang="zh-CN" altLang="en-US" sz="2000" dirty="0"/>
              <a:t>考生触手可及的范围内，不能有纸张（草稿纸也不行），手机，笔记，笔等物件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不能有双屏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不能有食物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清空口袋，取下手表，露出耳朵，并打开夹克衫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以电话，</a:t>
            </a:r>
            <a:r>
              <a:rPr lang="en-CA" sz="2000" dirty="0"/>
              <a:t>VOIP</a:t>
            </a:r>
            <a:r>
              <a:rPr lang="zh-CN" altLang="en-US" sz="2000" dirty="0"/>
              <a:t>，</a:t>
            </a:r>
            <a:r>
              <a:rPr lang="en-CA" sz="2000" dirty="0"/>
              <a:t>internet</a:t>
            </a:r>
            <a:r>
              <a:rPr lang="zh-CN" altLang="en-US" sz="2000" dirty="0"/>
              <a:t>与监考人员联系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身份</a:t>
            </a:r>
            <a:r>
              <a:rPr lang="en-CA" sz="2000" dirty="0"/>
              <a:t>ID</a:t>
            </a:r>
            <a:r>
              <a:rPr lang="zh-CN" altLang="en-US" sz="2000" dirty="0"/>
              <a:t>必须一直可见</a:t>
            </a:r>
            <a:endParaRPr lang="en-CA" altLang="zh-CN" sz="2000" dirty="0"/>
          </a:p>
          <a:p>
            <a:pPr marL="285750" lvl="0" indent="-285750">
              <a:buFontTx/>
              <a:buChar char="-"/>
            </a:pPr>
            <a:r>
              <a:rPr lang="zh-CN" altLang="en-US" sz="2000" dirty="0"/>
              <a:t>考试视频会被保存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675591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6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特点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568B060-AA20-4442-8C48-E2227F6D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51958"/>
              </p:ext>
            </p:extLst>
          </p:nvPr>
        </p:nvGraphicFramePr>
        <p:xfrm>
          <a:off x="1500833" y="1953260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687">
                  <a:extLst>
                    <a:ext uri="{9D8B030D-6E8A-4147-A177-3AD203B41FA5}">
                      <a16:colId xmlns:a16="http://schemas.microsoft.com/office/drawing/2014/main" val="243103471"/>
                    </a:ext>
                  </a:extLst>
                </a:gridCol>
                <a:gridCol w="4579313">
                  <a:extLst>
                    <a:ext uri="{9D8B030D-6E8A-4147-A177-3AD203B41FA5}">
                      <a16:colId xmlns:a16="http://schemas.microsoft.com/office/drawing/2014/main" val="28553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en-CA" altLang="zh-C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3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Smowl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人脸识别来辨别身份</a:t>
                      </a:r>
                      <a:endParaRPr lang="en-CA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Gartner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年度的</a:t>
                      </a:r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 Vendor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大奖</a:t>
                      </a:r>
                      <a:endParaRPr lang="en-CA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2400" dirty="0"/>
                    </a:p>
                    <a:p>
                      <a:r>
                        <a:rPr lang="en-US" altLang="zh-CN" sz="2400" dirty="0"/>
                        <a:t>URL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5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识别身份证</a:t>
                      </a:r>
                      <a:r>
                        <a:rPr lang="en-CA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2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614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7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正面反馈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14CA84-9244-4717-9B0B-67A85D9B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53" y="1656023"/>
            <a:ext cx="5761219" cy="13107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24BF43-17A9-4F37-A5A8-6CC70DE6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53" y="3586407"/>
            <a:ext cx="5745978" cy="16765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BE38D4-CC42-4B23-B4B7-1DEC98ACCC23}"/>
              </a:ext>
            </a:extLst>
          </p:cNvPr>
          <p:cNvSpPr txBox="1"/>
          <p:nvPr/>
        </p:nvSpPr>
        <p:spPr>
          <a:xfrm>
            <a:off x="1702821" y="5674578"/>
            <a:ext cx="612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hlinkClick r:id="rId4"/>
              </a:rPr>
              <a:t>-</a:t>
            </a:r>
            <a:r>
              <a:rPr lang="en-US" sz="1200" dirty="0">
                <a:hlinkClick r:id="rId4"/>
              </a:rPr>
              <a:t> </a:t>
            </a:r>
            <a:r>
              <a:rPr lang="en-CA" sz="1200" dirty="0">
                <a:hlinkClick r:id="rId4"/>
              </a:rPr>
              <a:t>https://borntolearn.mslearn.net/b/weblog/posts/online-proctoring-so-i-can-cheat-right</a:t>
            </a:r>
            <a:r>
              <a:rPr lang="en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4636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8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竞品特点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负面反馈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40B88E-9261-46BF-9298-7AA55D78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21" y="1666239"/>
            <a:ext cx="5738357" cy="42928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840E267-8DA8-48C2-A00A-873E15E41619}"/>
              </a:ext>
            </a:extLst>
          </p:cNvPr>
          <p:cNvSpPr txBox="1"/>
          <p:nvPr/>
        </p:nvSpPr>
        <p:spPr>
          <a:xfrm>
            <a:off x="1702821" y="5877778"/>
            <a:ext cx="612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hlinkClick r:id="rId3"/>
              </a:rPr>
              <a:t>https://borntolearn.mslearn.net/b/weblog/posts/online-proctoring-so-i-can-cheat-right</a:t>
            </a:r>
            <a:endParaRPr lang="en-CA" sz="1200" dirty="0"/>
          </a:p>
          <a:p>
            <a:pPr algn="r"/>
            <a:r>
              <a:rPr lang="en-CA" sz="1200" dirty="0">
                <a:hlinkClick r:id="rId4"/>
              </a:rPr>
              <a:t>http://blog.chinaunix.net/uid-30022178-id-5749329.html</a:t>
            </a:r>
            <a:r>
              <a:rPr lang="en-CA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85405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9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线上监考模型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4ECB2-74C3-4BDD-90C0-1C5F98B69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1" y="1920239"/>
            <a:ext cx="9317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0C899F6-3A6E-47DB-BD1F-0940F2EAA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9083"/>
              </p:ext>
            </p:extLst>
          </p:nvPr>
        </p:nvGraphicFramePr>
        <p:xfrm>
          <a:off x="708182" y="1920240"/>
          <a:ext cx="7711045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6721478" imgH="3962086" progId="Visio.Drawing.11">
                  <p:embed/>
                </p:oleObj>
              </mc:Choice>
              <mc:Fallback>
                <p:oleObj name="Visio" r:id="rId3" imgW="6721478" imgH="39620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2" y="1920240"/>
                        <a:ext cx="7711045" cy="345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6456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23858</TotalTime>
  <Pages>0</Pages>
  <Words>410</Words>
  <Characters>0</Characters>
  <Application>Microsoft Office PowerPoint</Application>
  <DocSecurity>0</DocSecurity>
  <PresentationFormat>全屏显示(4:3)</PresentationFormat>
  <Lines>0</Lines>
  <Paragraphs>106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Microsoft YaHei</vt:lpstr>
      <vt:lpstr>Microsoft YaHei</vt:lpstr>
      <vt:lpstr>Microsoft YaHei Bold</vt:lpstr>
      <vt:lpstr>SimSun</vt:lpstr>
      <vt:lpstr>Arial</vt:lpstr>
      <vt:lpstr>Calibri</vt:lpstr>
      <vt:lpstr>Wingdings</vt:lpstr>
      <vt:lpstr>清华MOOC</vt:lpstr>
      <vt:lpstr>1111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慕华教育简介</dc:title>
  <dc:creator>mooc-cn</dc:creator>
  <cp:lastModifiedBy>gavinzheng</cp:lastModifiedBy>
  <cp:revision>1730</cp:revision>
  <dcterms:created xsi:type="dcterms:W3CDTF">2014-01-16T12:01:00Z</dcterms:created>
  <dcterms:modified xsi:type="dcterms:W3CDTF">2017-09-10T05:01:24Z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