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646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FDB9A-F941-4206-BA5C-E203CCB80B5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5903-1F9D-4C1A-BF9A-70D0EA9C9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0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加强清华与地方教育厅及高校的合作，促进优质高等教育资源共享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4A445-62F5-1843-B1DB-6656EADD18E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81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6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9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6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9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BDBC-91A1-401B-831B-CDD0D9352C4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A8C0-EA32-42FA-AA9C-DDCCC2FF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7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6676" y="0"/>
            <a:ext cx="551134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defPPr>
              <a:defRPr lang="zh-CN"/>
            </a:defPPr>
            <a:lvl1pPr algn="ctr" defTabSz="342900">
              <a:lnSpc>
                <a:spcPct val="150000"/>
              </a:lnSpc>
              <a:spcBef>
                <a:spcPct val="20000"/>
              </a:spcBef>
              <a:defRPr sz="4000" b="1">
                <a:solidFill>
                  <a:srgbClr val="0000E1"/>
                </a:solidFill>
                <a:latin typeface="微软雅黑" pitchFamily="34" charset="-122"/>
                <a:ea typeface="微软雅黑" panose="020B0503020204020204" pitchFamily="34" charset="-122"/>
              </a:defRPr>
            </a:lvl1pPr>
            <a:lvl2pPr marL="742950" indent="-285750" defTabSz="342900">
              <a:defRPr>
                <a:latin typeface="Arial" charset="0"/>
                <a:ea typeface="宋体" charset="-122"/>
              </a:defRPr>
            </a:lvl2pPr>
            <a:lvl3pPr marL="1143000" indent="-228600" defTabSz="342900">
              <a:defRPr>
                <a:latin typeface="Arial" charset="0"/>
                <a:ea typeface="宋体" charset="-122"/>
              </a:defRPr>
            </a:lvl3pPr>
            <a:lvl4pPr marL="1600200" indent="-228600" defTabSz="342900">
              <a:defRPr>
                <a:latin typeface="Arial" charset="0"/>
                <a:ea typeface="宋体" charset="-122"/>
              </a:defRPr>
            </a:lvl4pPr>
            <a:lvl5pPr marL="2057400" indent="-228600" defTabSz="342900">
              <a:defRPr>
                <a:latin typeface="Arial" charset="0"/>
                <a:ea typeface="宋体" charset="-122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/>
              <a:t>利用我校慕课开展混合式教学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76" y="765740"/>
            <a:ext cx="4732207" cy="4353948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64175" y="893385"/>
            <a:ext cx="3980179" cy="57707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高校，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169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门次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1(无边框) 6"/>
          <p:cNvSpPr/>
          <p:nvPr/>
        </p:nvSpPr>
        <p:spPr bwMode="auto">
          <a:xfrm>
            <a:off x="7076760" y="1023938"/>
            <a:ext cx="1995492" cy="1212149"/>
          </a:xfrm>
          <a:prstGeom prst="callout1">
            <a:avLst>
              <a:gd name="adj1" fmla="val 48030"/>
              <a:gd name="adj2" fmla="val -810"/>
              <a:gd name="adj3" fmla="val 90524"/>
              <a:gd name="adj4" fmla="val -8892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北京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6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北京第二外国语学院，选课</a:t>
            </a:r>
            <a:r>
              <a:rPr lang="en-US" altLang="zh-CN" sz="800" dirty="0">
                <a:latin typeface="+mn-ea"/>
              </a:rPr>
              <a:t>16</a:t>
            </a:r>
            <a:r>
              <a:rPr lang="zh-CN" altLang="en-US" sz="800" dirty="0">
                <a:latin typeface="+mn-ea"/>
              </a:rPr>
              <a:t>门；</a:t>
            </a:r>
          </a:p>
          <a:p>
            <a:r>
              <a:rPr lang="zh-CN" altLang="en-US" sz="800" dirty="0">
                <a:latin typeface="+mn-ea"/>
              </a:rPr>
              <a:t>北京邮电大学，选课</a:t>
            </a:r>
            <a:r>
              <a:rPr lang="en-US" altLang="zh-CN" sz="800" dirty="0">
                <a:latin typeface="+mn-ea"/>
              </a:rPr>
              <a:t>5</a:t>
            </a:r>
            <a:r>
              <a:rPr lang="zh-CN" altLang="en-US" sz="800" dirty="0">
                <a:latin typeface="+mn-ea"/>
              </a:rPr>
              <a:t>门；</a:t>
            </a:r>
          </a:p>
          <a:p>
            <a:r>
              <a:rPr lang="zh-CN" altLang="en-US" sz="800" dirty="0">
                <a:latin typeface="+mn-ea"/>
              </a:rPr>
              <a:t>中国人民公安大学，选课</a:t>
            </a:r>
            <a:r>
              <a:rPr lang="en-US" altLang="zh-CN" sz="800" dirty="0">
                <a:latin typeface="+mn-ea"/>
              </a:rPr>
              <a:t>5</a:t>
            </a:r>
            <a:r>
              <a:rPr lang="zh-CN" altLang="en-US" sz="800" dirty="0">
                <a:latin typeface="+mn-ea"/>
              </a:rPr>
              <a:t>门；</a:t>
            </a:r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北京师范大学，选课</a:t>
            </a:r>
            <a:r>
              <a:rPr lang="en-US" altLang="zh-CN" sz="800" dirty="0">
                <a:latin typeface="+mn-ea"/>
              </a:rPr>
              <a:t>9</a:t>
            </a:r>
            <a:r>
              <a:rPr lang="zh-CN" altLang="en-US" sz="800" dirty="0">
                <a:latin typeface="+mn-ea"/>
              </a:rPr>
              <a:t>门；</a:t>
            </a:r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北京农学院，选课</a:t>
            </a:r>
            <a:r>
              <a:rPr lang="en-US" altLang="zh-CN" sz="800" dirty="0">
                <a:latin typeface="+mn-ea"/>
              </a:rPr>
              <a:t>2</a:t>
            </a:r>
            <a:r>
              <a:rPr lang="zh-CN" altLang="en-US" sz="800" dirty="0">
                <a:latin typeface="+mn-ea"/>
              </a:rPr>
              <a:t>门；</a:t>
            </a:r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北京服装学院，选课</a:t>
            </a:r>
            <a:r>
              <a:rPr lang="en-US" altLang="zh-CN" sz="800" dirty="0">
                <a:latin typeface="+mn-ea"/>
              </a:rPr>
              <a:t>13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8" name="线形标注 1(无边框) 7"/>
          <p:cNvSpPr/>
          <p:nvPr/>
        </p:nvSpPr>
        <p:spPr bwMode="auto">
          <a:xfrm>
            <a:off x="7085017" y="2277623"/>
            <a:ext cx="1995492" cy="714885"/>
          </a:xfrm>
          <a:prstGeom prst="callout1">
            <a:avLst>
              <a:gd name="adj1" fmla="val 49982"/>
              <a:gd name="adj2" fmla="val -126"/>
              <a:gd name="adj3" fmla="val -9463"/>
              <a:gd name="adj4" fmla="val -8417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天津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3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天津财经大学，选课</a:t>
            </a:r>
            <a:r>
              <a:rPr lang="en-US" altLang="zh-CN" sz="800" dirty="0">
                <a:latin typeface="+mn-ea"/>
              </a:rPr>
              <a:t>5</a:t>
            </a:r>
            <a:r>
              <a:rPr lang="zh-CN" altLang="en-US" sz="800" dirty="0">
                <a:latin typeface="+mn-ea"/>
              </a:rPr>
              <a:t>门；</a:t>
            </a:r>
          </a:p>
          <a:p>
            <a:r>
              <a:rPr lang="zh-CN" altLang="en-US" sz="800" dirty="0">
                <a:latin typeface="+mn-ea"/>
              </a:rPr>
              <a:t>中国民航大学，选课</a:t>
            </a:r>
            <a:r>
              <a:rPr lang="en-US" altLang="zh-CN" sz="800" dirty="0">
                <a:latin typeface="+mn-ea"/>
              </a:rPr>
              <a:t>13</a:t>
            </a:r>
            <a:r>
              <a:rPr lang="zh-CN" altLang="en-US" sz="800" dirty="0">
                <a:latin typeface="+mn-ea"/>
              </a:rPr>
              <a:t>门；</a:t>
            </a:r>
          </a:p>
          <a:p>
            <a:r>
              <a:rPr lang="zh-CN" altLang="en-US" sz="800" dirty="0">
                <a:latin typeface="+mn-ea"/>
              </a:rPr>
              <a:t>天津师范大学选课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门。</a:t>
            </a:r>
          </a:p>
          <a:p>
            <a:pPr defTabSz="342892" fontAlgn="base"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线形标注 1(无边框) 8"/>
          <p:cNvSpPr/>
          <p:nvPr/>
        </p:nvSpPr>
        <p:spPr bwMode="auto">
          <a:xfrm>
            <a:off x="5526388" y="698988"/>
            <a:ext cx="1334285" cy="537464"/>
          </a:xfrm>
          <a:prstGeom prst="callout1">
            <a:avLst>
              <a:gd name="adj1" fmla="val 97153"/>
              <a:gd name="adj2" fmla="val 38283"/>
              <a:gd name="adj3" fmla="val 157369"/>
              <a:gd name="adj4" fmla="val 2388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黑龙江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黑龙江东方学院，选课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0" name="线形标注 1(无边框) 9"/>
          <p:cNvSpPr/>
          <p:nvPr/>
        </p:nvSpPr>
        <p:spPr bwMode="auto">
          <a:xfrm>
            <a:off x="7076761" y="4231119"/>
            <a:ext cx="1995492" cy="826439"/>
          </a:xfrm>
          <a:prstGeom prst="callout1">
            <a:avLst>
              <a:gd name="adj1" fmla="val 16476"/>
              <a:gd name="adj2" fmla="val 713"/>
              <a:gd name="adj3" fmla="val -151933"/>
              <a:gd name="adj4" fmla="val -6681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浙江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3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金华职业技术学院，选课</a:t>
            </a:r>
            <a:r>
              <a:rPr lang="en-US" altLang="zh-CN" sz="800" dirty="0">
                <a:latin typeface="+mn-ea"/>
              </a:rPr>
              <a:t>5</a:t>
            </a:r>
            <a:r>
              <a:rPr lang="zh-CN" altLang="en-US" sz="800" dirty="0">
                <a:latin typeface="+mn-ea"/>
              </a:rPr>
              <a:t>门；</a:t>
            </a:r>
          </a:p>
          <a:p>
            <a:r>
              <a:rPr lang="zh-CN" altLang="en-US" sz="800" dirty="0">
                <a:latin typeface="+mn-ea"/>
              </a:rPr>
              <a:t>宁波大学，选课</a:t>
            </a:r>
            <a:r>
              <a:rPr lang="en-US" altLang="zh-CN" sz="800" dirty="0">
                <a:latin typeface="+mn-ea"/>
              </a:rPr>
              <a:t>2</a:t>
            </a:r>
            <a:r>
              <a:rPr lang="zh-CN" altLang="en-US" sz="800" dirty="0">
                <a:latin typeface="+mn-ea"/>
              </a:rPr>
              <a:t>门；</a:t>
            </a:r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宁波城市职业技术学院，选课</a:t>
            </a:r>
            <a:r>
              <a:rPr lang="en-US" altLang="zh-CN" sz="800" dirty="0">
                <a:latin typeface="+mn-ea"/>
              </a:rPr>
              <a:t>2</a:t>
            </a:r>
            <a:r>
              <a:rPr lang="zh-CN" altLang="en-US" sz="800" dirty="0">
                <a:latin typeface="+mn-ea"/>
              </a:rPr>
              <a:t>门。</a:t>
            </a:r>
          </a:p>
          <a:p>
            <a:pPr defTabSz="342892" fontAlgn="base"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线形标注 1(无边框) 10"/>
          <p:cNvSpPr/>
          <p:nvPr/>
        </p:nvSpPr>
        <p:spPr bwMode="auto">
          <a:xfrm>
            <a:off x="7080255" y="428015"/>
            <a:ext cx="1987235" cy="553612"/>
          </a:xfrm>
          <a:prstGeom prst="callout1">
            <a:avLst>
              <a:gd name="adj1" fmla="val 96219"/>
              <a:gd name="adj2" fmla="val 1958"/>
              <a:gd name="adj3" fmla="val 234513"/>
              <a:gd name="adj4" fmla="val -4860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吉林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吉林财经大学，待定；</a:t>
            </a:r>
          </a:p>
        </p:txBody>
      </p:sp>
      <p:sp>
        <p:nvSpPr>
          <p:cNvPr id="12" name="线形标注 1(无边框) 11"/>
          <p:cNvSpPr/>
          <p:nvPr/>
        </p:nvSpPr>
        <p:spPr bwMode="auto">
          <a:xfrm>
            <a:off x="71785" y="2031680"/>
            <a:ext cx="1550457" cy="580371"/>
          </a:xfrm>
          <a:prstGeom prst="callout1">
            <a:avLst>
              <a:gd name="adj1" fmla="val 74128"/>
              <a:gd name="adj2" fmla="val 99413"/>
              <a:gd name="adj3" fmla="val 33546"/>
              <a:gd name="adj4" fmla="val 17152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新疆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新疆医科大学厚博学院，选课</a:t>
            </a:r>
            <a:r>
              <a:rPr lang="en-US" altLang="zh-CN" sz="800" dirty="0">
                <a:latin typeface="+mn-ea"/>
              </a:rPr>
              <a:t>16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3" name="线形标注 1(无边框) 12"/>
          <p:cNvSpPr/>
          <p:nvPr/>
        </p:nvSpPr>
        <p:spPr bwMode="auto">
          <a:xfrm>
            <a:off x="2200636" y="4461382"/>
            <a:ext cx="2248898" cy="589990"/>
          </a:xfrm>
          <a:prstGeom prst="callout1">
            <a:avLst>
              <a:gd name="adj1" fmla="val 6790"/>
              <a:gd name="adj2" fmla="val 99207"/>
              <a:gd name="adj3" fmla="val -174828"/>
              <a:gd name="adj4" fmla="val 13893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广东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3</a:t>
            </a:r>
            <a:r>
              <a:rPr lang="zh-CN" altLang="en-US" sz="800" dirty="0">
                <a:latin typeface="+mn-ea"/>
              </a:rPr>
              <a:t>所</a:t>
            </a:r>
          </a:p>
          <a:p>
            <a:r>
              <a:rPr lang="zh-CN" altLang="en-US" sz="800" dirty="0">
                <a:latin typeface="+mn-ea"/>
              </a:rPr>
              <a:t>华南理工大学 ，选课</a:t>
            </a:r>
            <a:r>
              <a:rPr lang="en-US" altLang="zh-CN" sz="800" dirty="0">
                <a:latin typeface="+mn-ea"/>
              </a:rPr>
              <a:t>7</a:t>
            </a:r>
            <a:r>
              <a:rPr lang="zh-CN" altLang="en-US" sz="800" dirty="0">
                <a:latin typeface="+mn-ea"/>
              </a:rPr>
              <a:t>门；</a:t>
            </a:r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哈尔滨工业大学深圳研究生院，选课</a:t>
            </a:r>
            <a:r>
              <a:rPr lang="en-US" altLang="zh-CN" sz="800" dirty="0">
                <a:latin typeface="+mn-ea"/>
              </a:rPr>
              <a:t>2</a:t>
            </a:r>
            <a:r>
              <a:rPr lang="zh-CN" altLang="en-US" sz="800" dirty="0">
                <a:latin typeface="+mn-ea"/>
              </a:rPr>
              <a:t>门；</a:t>
            </a:r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华南农业大学，选课</a:t>
            </a:r>
            <a:r>
              <a:rPr lang="en-US" altLang="zh-CN" sz="800" dirty="0">
                <a:latin typeface="+mn-ea"/>
              </a:rPr>
              <a:t>5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4" name="线形标注 1(无边框) 13"/>
          <p:cNvSpPr/>
          <p:nvPr/>
        </p:nvSpPr>
        <p:spPr bwMode="auto">
          <a:xfrm>
            <a:off x="71785" y="2640827"/>
            <a:ext cx="1550457" cy="603774"/>
          </a:xfrm>
          <a:prstGeom prst="callout1">
            <a:avLst>
              <a:gd name="adj1" fmla="val 54333"/>
              <a:gd name="adj2" fmla="val 98975"/>
              <a:gd name="adj3" fmla="val 46724"/>
              <a:gd name="adj4" fmla="val 29677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重庆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西南大学，选课</a:t>
            </a:r>
            <a:r>
              <a:rPr lang="en-US" altLang="zh-CN" sz="800" dirty="0">
                <a:latin typeface="+mn-ea"/>
              </a:rPr>
              <a:t>7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5" name="线形标注 1(无边框) 14"/>
          <p:cNvSpPr/>
          <p:nvPr/>
        </p:nvSpPr>
        <p:spPr bwMode="auto">
          <a:xfrm>
            <a:off x="5812363" y="4468708"/>
            <a:ext cx="1217276" cy="582665"/>
          </a:xfrm>
          <a:prstGeom prst="callout1">
            <a:avLst>
              <a:gd name="adj1" fmla="val 645"/>
              <a:gd name="adj2" fmla="val 42979"/>
              <a:gd name="adj3" fmla="val -216647"/>
              <a:gd name="adj4" fmla="val -2014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福建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zh-CN" altLang="en-US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集美大学，选课</a:t>
            </a:r>
            <a:r>
              <a:rPr lang="en-US" altLang="zh-CN" sz="800" dirty="0">
                <a:latin typeface="+mn-ea"/>
              </a:rPr>
              <a:t>2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6" name="线形标注 1(无边框) 15"/>
          <p:cNvSpPr/>
          <p:nvPr/>
        </p:nvSpPr>
        <p:spPr bwMode="auto">
          <a:xfrm>
            <a:off x="71785" y="3287274"/>
            <a:ext cx="1550457" cy="581935"/>
          </a:xfrm>
          <a:prstGeom prst="callout1">
            <a:avLst>
              <a:gd name="adj1" fmla="val 78885"/>
              <a:gd name="adj2" fmla="val 100520"/>
              <a:gd name="adj3" fmla="val -35545"/>
              <a:gd name="adj4" fmla="val 3123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湖南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湖南大学，选课</a:t>
            </a:r>
            <a:r>
              <a:rPr lang="en-US" altLang="zh-CN" sz="800" dirty="0">
                <a:latin typeface="+mn-ea"/>
              </a:rPr>
              <a:t>4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7" name="线形标注 1(无边框) 16"/>
          <p:cNvSpPr/>
          <p:nvPr/>
        </p:nvSpPr>
        <p:spPr bwMode="auto">
          <a:xfrm>
            <a:off x="7093274" y="3601990"/>
            <a:ext cx="1978979" cy="581935"/>
          </a:xfrm>
          <a:prstGeom prst="callout1">
            <a:avLst>
              <a:gd name="adj1" fmla="val 50411"/>
              <a:gd name="adj2" fmla="val -57"/>
              <a:gd name="adj3" fmla="val -130867"/>
              <a:gd name="adj4" fmla="val -6132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上海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东华大学，选课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8" name="线形标注 1(无边框) 17"/>
          <p:cNvSpPr/>
          <p:nvPr/>
        </p:nvSpPr>
        <p:spPr bwMode="auto">
          <a:xfrm>
            <a:off x="7093273" y="3047522"/>
            <a:ext cx="1978979" cy="472524"/>
          </a:xfrm>
          <a:prstGeom prst="callout1">
            <a:avLst>
              <a:gd name="adj1" fmla="val 40670"/>
              <a:gd name="adj2" fmla="val 172"/>
              <a:gd name="adj3" fmla="val -90855"/>
              <a:gd name="adj4" fmla="val -7165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江苏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苏州大学，选课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19" name="线形标注 1(无边框) 18"/>
          <p:cNvSpPr/>
          <p:nvPr/>
        </p:nvSpPr>
        <p:spPr bwMode="auto">
          <a:xfrm>
            <a:off x="4497518" y="4468706"/>
            <a:ext cx="1275063" cy="582666"/>
          </a:xfrm>
          <a:prstGeom prst="callout1">
            <a:avLst>
              <a:gd name="adj1" fmla="val 2004"/>
              <a:gd name="adj2" fmla="val 78305"/>
              <a:gd name="adj3" fmla="val -346950"/>
              <a:gd name="adj4" fmla="val 740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山东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泰山学院，选课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门；</a:t>
            </a:r>
          </a:p>
        </p:txBody>
      </p:sp>
      <p:sp>
        <p:nvSpPr>
          <p:cNvPr id="20" name="线形标注 1(无边框) 19"/>
          <p:cNvSpPr/>
          <p:nvPr/>
        </p:nvSpPr>
        <p:spPr bwMode="auto">
          <a:xfrm>
            <a:off x="3495670" y="1107350"/>
            <a:ext cx="1378718" cy="542205"/>
          </a:xfrm>
          <a:prstGeom prst="callout1">
            <a:avLst>
              <a:gd name="adj1" fmla="val 80201"/>
              <a:gd name="adj2" fmla="val 97240"/>
              <a:gd name="adj3" fmla="val 141904"/>
              <a:gd name="adj4" fmla="val 17093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辽宁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大连医科大学，选课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21" name="线形标注 1(无边框) 15">
            <a:extLst>
              <a:ext uri="{FF2B5EF4-FFF2-40B4-BE49-F238E27FC236}">
                <a16:creationId xmlns:a16="http://schemas.microsoft.com/office/drawing/2014/main" xmlns="" id="{FD315B8E-8E74-4B4F-8EA9-DC0B02A8B297}"/>
              </a:ext>
            </a:extLst>
          </p:cNvPr>
          <p:cNvSpPr/>
          <p:nvPr/>
        </p:nvSpPr>
        <p:spPr bwMode="auto">
          <a:xfrm>
            <a:off x="71785" y="3892958"/>
            <a:ext cx="1550457" cy="581935"/>
          </a:xfrm>
          <a:prstGeom prst="callout1">
            <a:avLst>
              <a:gd name="adj1" fmla="val 35972"/>
              <a:gd name="adj2" fmla="val 100168"/>
              <a:gd name="adj3" fmla="val -99363"/>
              <a:gd name="adj4" fmla="val 28830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贵州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贵州师范学院双创学院，选课</a:t>
            </a:r>
            <a:r>
              <a:rPr lang="en-US" altLang="zh-CN" sz="800" dirty="0">
                <a:latin typeface="+mn-ea"/>
              </a:rPr>
              <a:t>6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22" name="线形标注 1(无边框) 15">
            <a:extLst>
              <a:ext uri="{FF2B5EF4-FFF2-40B4-BE49-F238E27FC236}">
                <a16:creationId xmlns:a16="http://schemas.microsoft.com/office/drawing/2014/main" xmlns="" id="{F9652A5B-6BCE-4A8F-BF8D-2B5DEABA2A6B}"/>
              </a:ext>
            </a:extLst>
          </p:cNvPr>
          <p:cNvSpPr/>
          <p:nvPr/>
        </p:nvSpPr>
        <p:spPr bwMode="auto">
          <a:xfrm>
            <a:off x="2979013" y="3980523"/>
            <a:ext cx="1470521" cy="444738"/>
          </a:xfrm>
          <a:prstGeom prst="callout1">
            <a:avLst>
              <a:gd name="adj1" fmla="val -208"/>
              <a:gd name="adj2" fmla="val 92802"/>
              <a:gd name="adj3" fmla="val -103448"/>
              <a:gd name="adj4" fmla="val 1141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广西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广西大学，选课</a:t>
            </a:r>
            <a:r>
              <a:rPr lang="en-US" altLang="zh-CN" sz="800" dirty="0">
                <a:latin typeface="+mn-ea"/>
              </a:rPr>
              <a:t>17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23" name="线形标注 1(无边框) 15">
            <a:extLst>
              <a:ext uri="{FF2B5EF4-FFF2-40B4-BE49-F238E27FC236}">
                <a16:creationId xmlns:a16="http://schemas.microsoft.com/office/drawing/2014/main" xmlns="" id="{A3621CAB-B12A-450F-AD2B-E561364246DA}"/>
              </a:ext>
            </a:extLst>
          </p:cNvPr>
          <p:cNvSpPr/>
          <p:nvPr/>
        </p:nvSpPr>
        <p:spPr bwMode="auto">
          <a:xfrm>
            <a:off x="71785" y="1420737"/>
            <a:ext cx="1550457" cy="581935"/>
          </a:xfrm>
          <a:prstGeom prst="callout1">
            <a:avLst>
              <a:gd name="adj1" fmla="val 50411"/>
              <a:gd name="adj2" fmla="val 100817"/>
              <a:gd name="adj3" fmla="val 122843"/>
              <a:gd name="adj4" fmla="val 26185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800" b="1" dirty="0">
                <a:solidFill>
                  <a:srgbClr val="FF0000"/>
                </a:solidFill>
                <a:latin typeface="+mn-ea"/>
              </a:rPr>
              <a:t>内蒙古</a:t>
            </a:r>
            <a:r>
              <a:rPr lang="zh-CN" altLang="en-US" sz="800" b="1" dirty="0">
                <a:latin typeface="+mn-ea"/>
              </a:rPr>
              <a:t>：</a:t>
            </a:r>
            <a:r>
              <a:rPr lang="zh-CN" altLang="en-US" sz="800" dirty="0">
                <a:latin typeface="+mn-ea"/>
              </a:rPr>
              <a:t>使用院校，</a:t>
            </a:r>
            <a:r>
              <a:rPr lang="en-US" altLang="zh-CN" sz="800" dirty="0">
                <a:latin typeface="+mn-ea"/>
              </a:rPr>
              <a:t>1</a:t>
            </a:r>
            <a:r>
              <a:rPr lang="zh-CN" altLang="en-US" sz="800" dirty="0">
                <a:latin typeface="+mn-ea"/>
              </a:rPr>
              <a:t>所</a:t>
            </a:r>
          </a:p>
          <a:p>
            <a:endParaRPr lang="en-US" altLang="zh-CN" sz="800" dirty="0">
              <a:latin typeface="+mn-ea"/>
            </a:endParaRPr>
          </a:p>
          <a:p>
            <a:r>
              <a:rPr lang="zh-CN" altLang="en-US" sz="800" dirty="0">
                <a:latin typeface="+mn-ea"/>
              </a:rPr>
              <a:t>呼伦贝尔学院，选课</a:t>
            </a:r>
            <a:r>
              <a:rPr lang="en-US" altLang="zh-CN" sz="800" dirty="0">
                <a:latin typeface="+mn-ea"/>
              </a:rPr>
              <a:t>19</a:t>
            </a:r>
            <a:r>
              <a:rPr lang="zh-CN" altLang="en-US" sz="800" dirty="0">
                <a:latin typeface="+mn-ea"/>
              </a:rPr>
              <a:t>门。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764" y="4691268"/>
            <a:ext cx="2155077" cy="23852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说明：数据截至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348</Words>
  <Application>Microsoft Office PowerPoint</Application>
  <PresentationFormat>全屏显示(16:9)</PresentationFormat>
  <Paragraphs>66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2018-03-05T01:15:34Z</dcterms:created>
  <dcterms:modified xsi:type="dcterms:W3CDTF">2018-03-05T01:18:07Z</dcterms:modified>
</cp:coreProperties>
</file>