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13716000" cx="24377650"/>
  <p:notesSz cx="6858000" cy="9144000"/>
  <p:embeddedFontLst>
    <p:embeddedFont>
      <p:font typeface="Roboto Slab"/>
      <p:regular r:id="rId122"/>
      <p:bold r:id="rId123"/>
    </p:embeddedFont>
    <p:embeddedFont>
      <p:font typeface="Roboto"/>
      <p:regular r:id="rId124"/>
      <p:bold r:id="rId125"/>
      <p:italic r:id="rId126"/>
      <p:boldItalic r:id="rId127"/>
    </p:embeddedFont>
    <p:embeddedFont>
      <p:font typeface="Nunito"/>
      <p:regular r:id="rId128"/>
      <p:bold r:id="rId129"/>
      <p:italic r:id="rId130"/>
      <p:boldItalic r:id="rId131"/>
    </p:embeddedFont>
    <p:embeddedFont>
      <p:font typeface="Roboto Light"/>
      <p:regular r:id="rId132"/>
      <p:bold r:id="rId133"/>
      <p:italic r:id="rId134"/>
      <p:boldItalic r:id="rId1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Nunito-bold.fntdata"/><Relationship Id="rId128" Type="http://schemas.openxmlformats.org/officeDocument/2006/relationships/font" Target="fonts/Nunito-regular.fntdata"/><Relationship Id="rId127" Type="http://schemas.openxmlformats.org/officeDocument/2006/relationships/font" Target="fonts/Roboto-boldItalic.fntdata"/><Relationship Id="rId126" Type="http://schemas.openxmlformats.org/officeDocument/2006/relationships/font" Target="fonts/Roboto-italic.fntdata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Roboto-bold.fntdata"/><Relationship Id="rId29" Type="http://schemas.openxmlformats.org/officeDocument/2006/relationships/slide" Target="slides/slide24.xml"/><Relationship Id="rId124" Type="http://schemas.openxmlformats.org/officeDocument/2006/relationships/font" Target="fonts/Roboto-regular.fntdata"/><Relationship Id="rId123" Type="http://schemas.openxmlformats.org/officeDocument/2006/relationships/font" Target="fonts/RobotoSlab-bold.fntdata"/><Relationship Id="rId122" Type="http://schemas.openxmlformats.org/officeDocument/2006/relationships/font" Target="fonts/RobotoSlab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RobotoLight-regular.fntdata"/><Relationship Id="rId131" Type="http://schemas.openxmlformats.org/officeDocument/2006/relationships/font" Target="fonts/Nunito-boldItalic.fntdata"/><Relationship Id="rId130" Type="http://schemas.openxmlformats.org/officeDocument/2006/relationships/font" Target="fonts/Nunito-italic.fntdata"/><Relationship Id="rId135" Type="http://schemas.openxmlformats.org/officeDocument/2006/relationships/font" Target="fonts/RobotoLight-boldItalic.fntdata"/><Relationship Id="rId134" Type="http://schemas.openxmlformats.org/officeDocument/2006/relationships/font" Target="fonts/RobotoLight-italic.fntdata"/><Relationship Id="rId133" Type="http://schemas.openxmlformats.org/officeDocument/2006/relationships/font" Target="fonts/RobotoLight-bold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3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Shape 4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5" name="Shape 4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8" name="Shape 4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Shape 4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0" name="Shape 4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3" name="Shape 4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4" name="Shape 4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5" name="Shape 4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Shape 4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0" name="Shape 4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3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Shape 4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5" name="Shape 4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8" name="Shape 4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" name="Shape 4219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20" name="Shape 4220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8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Shape 4229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30" name="Shape 4230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5" name="Shape 4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6" name="Shape 4236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37" name="Shape 4237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Shape 4245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46" name="Shape 4246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5" name="Shape 4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6" name="Shape 4256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57" name="Shape 4257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5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Shape 4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7" name="Shape 4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Shape 4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Shape 4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7" name="Shape 4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Shape 4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9" name="Shape 4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3" name="Shape 4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4" name="Shape 4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5" name="Shape 4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6" name="Shape 42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6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Shape 4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8" name="Shape 4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9" name="Shape 42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2" name="Shape 4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" name="Shape 4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4" name="Shape 43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8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Shape 4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0" name="Shape 4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Shape 1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Shape 1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Shape 1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Shape 1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Shape 1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Shape 1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Shape 1658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Shape 1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Shape 1736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Shape 1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Shape 17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Shape 1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Shape 1930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Shape 1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Shape 2001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Shape 20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Shape 20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Shape 2160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Shape 2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Shape 2240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Shape 2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Shape 2326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Shape 2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Shape 2408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Shape 2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Shape 2499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Shape 2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Shape 2581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Shape 2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Shape 2669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Shape 2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Shape 2762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Shape 2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Shape 2853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4" name="Shape 2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Shape 2945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6" name="Shape 2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Shape 3038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9" name="Shape 30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Shape 3132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Shape 3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6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Shape 3227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8" name="Shape 3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Shape 3324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5" name="Shape 3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Shape 3422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Shape 3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Shape 3524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5" name="Shape 3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Shape 3627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8" name="Shape 3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Shape 3741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2" name="Shape 3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Maybe these shouldn’t be blocks but instead periods?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Then do some dotted line boxes for the LOOKAHEAD functions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3 shards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Randomly sample validator / show which random validators go for each period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Actually build the chains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downloading the state from some state storage thing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Mention removal of gas for storage and how useful that is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the validators checking block validity some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Propose invalid block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forking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how we will remove forking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Show user sending transaction, providing access list and whitness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Shape 3856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57" name="Shape 3857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Shape 3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7" name="Shape 38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Shape 38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Shape 38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Shape 3880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81" name="Shape 3881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Shape 38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Shape 3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Shape 38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Shape 38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Shape 3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Shape 39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Shape 3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0" name="Shape 39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Shape 3915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16" name="Shape 3916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7" name="Shape 392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Shape 39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Shape 39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Shape 39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Shape 39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Shape 39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1" name="Shape 394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Shape 39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9" name="Shape 39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Shape 395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Shape 39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Shape 3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8" name="Shape 395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3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Shape 39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5" name="Shape 3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Shape 396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Shape 3972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73" name="Shape 3973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Shape 39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3" name="Shape 39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Shape 39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Shape 39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Shape 40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1" name="Shape 40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4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Shape 40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6" name="Shape 40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Shape 40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1" name="Shape 40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Shape 40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6" name="Shape 40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9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Shape 40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1" name="Shape 40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4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Shape 40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6" name="Shape 40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8" name="Shape 4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hape 40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0" name="Shape 4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Shape 4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5" name="Shape 4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Shape 4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0" name="Shape 4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Shape 12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188825" y="-333"/>
            <a:ext cx="121887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707816" y="3288467"/>
            <a:ext cx="10784400" cy="39528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707816" y="7474867"/>
            <a:ext cx="10784400" cy="32937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13168570" y="1930867"/>
            <a:ext cx="10229400" cy="98535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rtl="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830984" y="11281533"/>
            <a:ext cx="15992700" cy="1613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hasCustomPrompt="1" type="title"/>
          </p:nvPr>
        </p:nvSpPr>
        <p:spPr>
          <a:xfrm>
            <a:off x="830984" y="2949667"/>
            <a:ext cx="22715700" cy="52359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30984" y="8405933"/>
            <a:ext cx="22715700" cy="3468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rtl="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rtl="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rtl="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rtl="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rtl="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rtl="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rtl="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rtl="0" algn="ctr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831006" y="1985533"/>
            <a:ext cx="22715700" cy="54735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830984" y="7557667"/>
            <a:ext cx="22715700" cy="2113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0984" y="5735600"/>
            <a:ext cx="22715700" cy="2244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0984" y="3073267"/>
            <a:ext cx="22715700" cy="9110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rtl="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rtl="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rtl="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rtl="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30984" y="3073267"/>
            <a:ext cx="10663500" cy="9110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63550" lvl="0" marL="45720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12883044" y="3073267"/>
            <a:ext cx="10663500" cy="91104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63550" lvl="0" marL="45720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0984" y="1481600"/>
            <a:ext cx="7486200" cy="20151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30984" y="3705600"/>
            <a:ext cx="7486200" cy="8478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/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306993" y="1200400"/>
            <a:ext cx="16976400" cy="109089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/>
          <a:lstStyle>
            <a:lvl1pPr lvl="0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30984" y="3073267"/>
            <a:ext cx="22715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/>
          <a:lstStyle>
            <a:lvl1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indent="-463550" lvl="1" marL="91440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indent="-463550" lvl="2" marL="137160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indent="-463550" lvl="3" marL="182880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indent="-463550" lvl="4" marL="228600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indent="-463550" lvl="5" marL="274320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indent="-463550" lvl="6" marL="320040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indent="-463550" lvl="7" marL="3657600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indent="-463550" lvl="8" marL="4114800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22587337" y="12435245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rtl="0" algn="r">
              <a:buNone/>
              <a:defRPr sz="2700">
                <a:solidFill>
                  <a:schemeClr val="dk2"/>
                </a:solidFill>
              </a:defRPr>
            </a:lvl1pPr>
            <a:lvl2pPr lvl="1" rtl="0" algn="r">
              <a:buNone/>
              <a:defRPr sz="2700">
                <a:solidFill>
                  <a:schemeClr val="dk2"/>
                </a:solidFill>
              </a:defRPr>
            </a:lvl2pPr>
            <a:lvl3pPr lvl="2" rtl="0" algn="r">
              <a:buNone/>
              <a:defRPr sz="2700">
                <a:solidFill>
                  <a:schemeClr val="dk2"/>
                </a:solidFill>
              </a:defRPr>
            </a:lvl3pPr>
            <a:lvl4pPr lvl="3" rtl="0" algn="r">
              <a:buNone/>
              <a:defRPr sz="2700">
                <a:solidFill>
                  <a:schemeClr val="dk2"/>
                </a:solidFill>
              </a:defRPr>
            </a:lvl4pPr>
            <a:lvl5pPr lvl="4" rtl="0" algn="r">
              <a:buNone/>
              <a:defRPr sz="2700">
                <a:solidFill>
                  <a:schemeClr val="dk2"/>
                </a:solidFill>
              </a:defRPr>
            </a:lvl5pPr>
            <a:lvl6pPr lvl="5" rtl="0" algn="r">
              <a:buNone/>
              <a:defRPr sz="2700">
                <a:solidFill>
                  <a:schemeClr val="dk2"/>
                </a:solidFill>
              </a:defRPr>
            </a:lvl6pPr>
            <a:lvl7pPr lvl="6" rtl="0" algn="r">
              <a:buNone/>
              <a:defRPr sz="2700">
                <a:solidFill>
                  <a:schemeClr val="dk2"/>
                </a:solidFill>
              </a:defRPr>
            </a:lvl7pPr>
            <a:lvl8pPr lvl="7" rtl="0" algn="r">
              <a:buNone/>
              <a:defRPr sz="2700">
                <a:solidFill>
                  <a:schemeClr val="dk2"/>
                </a:solidFill>
              </a:defRPr>
            </a:lvl8pPr>
            <a:lvl9pPr lvl="8" rtl="0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dribbble.com/shots/1925069-Lynny-Icon-Set-Free" TargetMode="External"/><Relationship Id="rId4" Type="http://schemas.openxmlformats.org/officeDocument/2006/relationships/hyperlink" Target="http://slidesmash.com/" TargetMode="External"/><Relationship Id="rId5" Type="http://schemas.openxmlformats.org/officeDocument/2006/relationships/hyperlink" Target="https://www.pexels.com/" TargetMode="External"/><Relationship Id="rId6" Type="http://schemas.openxmlformats.org/officeDocument/2006/relationships/hyperlink" Target="https://www.pexels.com/" TargetMode="External"/><Relationship Id="rId7" Type="http://schemas.openxmlformats.org/officeDocument/2006/relationships/hyperlink" Target="https://www.taiwanemoji.com/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2.png"/><Relationship Id="rId9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1" Type="http://schemas.openxmlformats.org/officeDocument/2006/relationships/image" Target="../media/image12.png"/><Relationship Id="rId10" Type="http://schemas.openxmlformats.org/officeDocument/2006/relationships/image" Target="../media/image19.png"/><Relationship Id="rId9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2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22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748227" y="3108050"/>
            <a:ext cx="188811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Ethereum Sharding</a:t>
            </a:r>
            <a:endParaRPr b="1" sz="1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General Introduction</a:t>
            </a:r>
            <a:endParaRPr b="1" sz="1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000925" y="8991975"/>
            <a:ext cx="83757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Ethereum Research</a:t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Hsiao-Wei Wang and Karl Floersch</a:t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2018 March 19th</a:t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5" name="Shape 115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116" name="Shape 116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Scaling Goal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829825" y="3272775"/>
            <a:ext cx="13299600" cy="8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AutoNum type="arabicPeriod"/>
            </a:pPr>
            <a:r>
              <a:rPr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Scaling</a:t>
            </a: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The VISA level transaction rate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AutoNum type="arabicPeriod"/>
            </a:pPr>
            <a:r>
              <a:rPr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Usability</a:t>
            </a: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AutoNum type="alphaLcPeriod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Cross-contracts transaction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AutoNum type="alphaLcPeriod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Cross-shards transaction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AutoNum type="arabicPeriod"/>
            </a:pPr>
            <a:r>
              <a:rPr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Tight coupling</a:t>
            </a:r>
            <a:endParaRPr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6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Shape 4147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5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8" name="Shape 4148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9" name="Shape 4149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0" name="Shape 4150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1" name="Shape 4151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2" name="Shape 4152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3" name="Shape 4153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4" name="Shape 4154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5" name="Shape 4155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Tight coupling with main chain security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6" name="Shape 4156"/>
          <p:cNvSpPr txBox="1"/>
          <p:nvPr/>
        </p:nvSpPr>
        <p:spPr>
          <a:xfrm>
            <a:off x="11913700" y="3844350"/>
            <a:ext cx="9477000" cy="5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Data availability proofs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Casper integration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Internally fork-free sharding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Manager shard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7" name="Shape 4157"/>
          <p:cNvSpPr/>
          <p:nvPr/>
        </p:nvSpPr>
        <p:spPr>
          <a:xfrm>
            <a:off x="322100" y="671025"/>
            <a:ext cx="43215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3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Scalable data availability checking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1" name="Shape 4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2" name="Shape 4162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5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3" name="Shape 4163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4" name="Shape 4164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5" name="Shape 4165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6" name="Shape 4166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7" name="Shape 4167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8" name="Shape 4168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9" name="Shape 4169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0" name="Shape 4170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Tight coupling with main chain security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1" name="Shape 4171"/>
          <p:cNvSpPr txBox="1"/>
          <p:nvPr/>
        </p:nvSpPr>
        <p:spPr>
          <a:xfrm>
            <a:off x="11913700" y="3844350"/>
            <a:ext cx="9477000" cy="5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availability proofs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Casper integration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Internally fork-free sharding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Manager shard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2" name="Shape 4172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3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Ethereum 2.0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End game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6" name="Shape 4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" name="Shape 4177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5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8" name="Shape 4178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9" name="Shape 4179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0" name="Shape 4180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1" name="Shape 4181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2" name="Shape 4182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3" name="Shape 4183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4" name="Shape 4184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5" name="Shape 4185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Tight coupling with main chain security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6" name="Shape 4186"/>
          <p:cNvSpPr txBox="1"/>
          <p:nvPr/>
        </p:nvSpPr>
        <p:spPr>
          <a:xfrm>
            <a:off x="11913700" y="3844350"/>
            <a:ext cx="9477000" cy="5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availability proofs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Casper integration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Internally fork-free sharding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Manager shard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7" name="Shape 4187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3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Ethereum 2.0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End game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Shape 4192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5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3" name="Shape 4193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" name="Shape 4194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5" name="Shape 4195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6" name="Shape 4196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7" name="Shape 4197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8" name="Shape 4198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9" name="Shape 4199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0" name="Shape 4200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Tight coupling with main chain security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1" name="Shape 4201"/>
          <p:cNvSpPr txBox="1"/>
          <p:nvPr/>
        </p:nvSpPr>
        <p:spPr>
          <a:xfrm>
            <a:off x="11913700" y="3844350"/>
            <a:ext cx="9477000" cy="5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availability proofs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Casper integration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Internally fork-free sharding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Manager shard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2" name="Shape 4202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3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Ethereum 2.0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End game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6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Shape 4207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6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8" name="Shape 4208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9" name="Shape 4209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0" name="Shape 4210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1" name="Shape 4211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2" name="Shape 4212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3" name="Shape 4213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4" name="Shape 4214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5" name="Shape 4215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Super-quadratic sharding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6" name="Shape 4216"/>
          <p:cNvSpPr txBox="1"/>
          <p:nvPr/>
        </p:nvSpPr>
        <p:spPr>
          <a:xfrm>
            <a:off x="11913700" y="5441700"/>
            <a:ext cx="6589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Load balancing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7" name="Shape 4217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3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Ethereum 2.0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End game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Shape 4222"/>
          <p:cNvSpPr txBox="1"/>
          <p:nvPr/>
        </p:nvSpPr>
        <p:spPr>
          <a:xfrm>
            <a:off x="4801575" y="447782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Research Topics</a:t>
            </a:r>
            <a:endParaRPr b="1" sz="15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223" name="Shape 4223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4224" name="Shape 4224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25" name="Shape 4225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26" name="Shape 4226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27" name="Shape 4227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2" name="Shape 4232"/>
          <p:cNvSpPr/>
          <p:nvPr/>
        </p:nvSpPr>
        <p:spPr>
          <a:xfrm>
            <a:off x="4746927" y="5178166"/>
            <a:ext cx="4145700" cy="41457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2125" lIns="962475" spcFirstLastPara="1" rIns="962475" wrap="square" tIns="7821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3" name="Shape 4233"/>
          <p:cNvSpPr txBox="1"/>
          <p:nvPr/>
        </p:nvSpPr>
        <p:spPr>
          <a:xfrm>
            <a:off x="3334569" y="1241274"/>
            <a:ext cx="17744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Research Topics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4" name="Shape 4234"/>
          <p:cNvSpPr txBox="1"/>
          <p:nvPr/>
        </p:nvSpPr>
        <p:spPr>
          <a:xfrm>
            <a:off x="5208175" y="6589375"/>
            <a:ext cx="3223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New Schemes</a:t>
            </a:r>
            <a:endParaRPr b="1" sz="4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8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Shape 4239"/>
          <p:cNvSpPr/>
          <p:nvPr/>
        </p:nvSpPr>
        <p:spPr>
          <a:xfrm>
            <a:off x="4746927" y="5178166"/>
            <a:ext cx="4145700" cy="41457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2125" lIns="962475" spcFirstLastPara="1" rIns="962475" wrap="square" tIns="7821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0" name="Shape 4240"/>
          <p:cNvSpPr txBox="1"/>
          <p:nvPr/>
        </p:nvSpPr>
        <p:spPr>
          <a:xfrm>
            <a:off x="3334569" y="1241274"/>
            <a:ext cx="17744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Research Topics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1" name="Shape 4241"/>
          <p:cNvSpPr/>
          <p:nvPr/>
        </p:nvSpPr>
        <p:spPr>
          <a:xfrm>
            <a:off x="10115977" y="5178166"/>
            <a:ext cx="4145700" cy="41457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2125" lIns="962475" spcFirstLastPara="1" rIns="962475" wrap="square" tIns="7821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2" name="Shape 4242"/>
          <p:cNvSpPr txBox="1"/>
          <p:nvPr/>
        </p:nvSpPr>
        <p:spPr>
          <a:xfrm>
            <a:off x="10595025" y="6645575"/>
            <a:ext cx="32232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Vulnerability Analysis</a:t>
            </a:r>
            <a:endParaRPr b="1" sz="4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3" name="Shape 4243"/>
          <p:cNvSpPr txBox="1"/>
          <p:nvPr/>
        </p:nvSpPr>
        <p:spPr>
          <a:xfrm>
            <a:off x="5208175" y="6589375"/>
            <a:ext cx="3223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New Schemes</a:t>
            </a:r>
            <a:endParaRPr b="1" sz="4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Shape 4248"/>
          <p:cNvSpPr/>
          <p:nvPr/>
        </p:nvSpPr>
        <p:spPr>
          <a:xfrm>
            <a:off x="15485027" y="5178166"/>
            <a:ext cx="4145700" cy="41457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2125" lIns="962475" spcFirstLastPara="1" rIns="962475" wrap="square" tIns="7821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9" name="Shape 4249"/>
          <p:cNvSpPr/>
          <p:nvPr/>
        </p:nvSpPr>
        <p:spPr>
          <a:xfrm>
            <a:off x="4746927" y="5178166"/>
            <a:ext cx="4145700" cy="41457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2125" lIns="962475" spcFirstLastPara="1" rIns="962475" wrap="square" tIns="7821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0" name="Shape 4250"/>
          <p:cNvSpPr txBox="1"/>
          <p:nvPr/>
        </p:nvSpPr>
        <p:spPr>
          <a:xfrm>
            <a:off x="15946275" y="6897025"/>
            <a:ext cx="322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Optimization</a:t>
            </a:r>
            <a:endParaRPr b="1" sz="4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1" name="Shape 4251"/>
          <p:cNvSpPr txBox="1"/>
          <p:nvPr/>
        </p:nvSpPr>
        <p:spPr>
          <a:xfrm>
            <a:off x="3334569" y="1241274"/>
            <a:ext cx="17744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Research Topics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2" name="Shape 4252"/>
          <p:cNvSpPr/>
          <p:nvPr/>
        </p:nvSpPr>
        <p:spPr>
          <a:xfrm>
            <a:off x="10115977" y="5178166"/>
            <a:ext cx="4145700" cy="4145700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2125" lIns="962475" spcFirstLastPara="1" rIns="962475" wrap="square" tIns="7821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3" name="Shape 4253"/>
          <p:cNvSpPr txBox="1"/>
          <p:nvPr/>
        </p:nvSpPr>
        <p:spPr>
          <a:xfrm>
            <a:off x="10595025" y="6645575"/>
            <a:ext cx="32232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Vulnerability Analysis</a:t>
            </a:r>
            <a:endParaRPr b="1" sz="4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4" name="Shape 4254"/>
          <p:cNvSpPr txBox="1"/>
          <p:nvPr/>
        </p:nvSpPr>
        <p:spPr>
          <a:xfrm>
            <a:off x="5208175" y="6589375"/>
            <a:ext cx="3223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New Schemes</a:t>
            </a:r>
            <a:endParaRPr b="1" sz="4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8" name="Shape 4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" name="Shape 4259"/>
          <p:cNvSpPr txBox="1"/>
          <p:nvPr/>
        </p:nvSpPr>
        <p:spPr>
          <a:xfrm>
            <a:off x="4801575" y="447782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Workshop Agenda</a:t>
            </a:r>
            <a:endParaRPr b="1" sz="15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260" name="Shape 4260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4261" name="Shape 4261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2" name="Shape 4262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3" name="Shape 4263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4" name="Shape 4264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3089200" y="3852375"/>
            <a:ext cx="190788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Compatibilities</a:t>
            </a:r>
            <a:endParaRPr sz="17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8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Shape 4269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Day 1 Agenda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0" name="Shape 4270"/>
          <p:cNvSpPr txBox="1"/>
          <p:nvPr/>
        </p:nvSpPr>
        <p:spPr>
          <a:xfrm>
            <a:off x="5231725" y="3922350"/>
            <a:ext cx="13949700" cy="5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266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General Introduction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       	       10:30 - 12:00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A6A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Lunch: 12:00 - 13:30 —</a:t>
            </a:r>
            <a:endParaRPr sz="3600">
              <a:solidFill>
                <a:srgbClr val="A6A6A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Sharding Manager Contract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                  13:30 - 14:30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Proposer / Collator Separation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	          14:30 - 16:00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A6A6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 Break: 16:00 - 16:15 —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Execution                                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 16:15 - 17:45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66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Dinner    </a:t>
            </a:r>
            <a:r>
              <a:rPr lang="en-US" sz="36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                  starts at 19:00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4" name="Shape 4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Shape 4275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Day 2 Agenda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6" name="Shape 4276"/>
          <p:cNvSpPr txBox="1"/>
          <p:nvPr/>
        </p:nvSpPr>
        <p:spPr>
          <a:xfrm>
            <a:off x="3967625" y="3922350"/>
            <a:ext cx="16442400" cy="5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eWASM         </a:t>
            </a: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                                                                              09:00 - 10:00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Execution-minimisation and State-minimisation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   10:00 - 11:00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Account Abstraction and Gas Payment</a:t>
            </a:r>
            <a:r>
              <a:rPr lang="en-US" sz="36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11:00 - 12:00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A6A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Lunch: 12:00 - 13:20 —</a:t>
            </a:r>
            <a:endParaRPr sz="3600">
              <a:solidFill>
                <a:srgbClr val="A6A6A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Stateless Client Mechanis</a:t>
            </a:r>
            <a:r>
              <a:rPr b="1"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    	    </a:t>
            </a: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                                        13:20 - 14:50</a:t>
            </a:r>
            <a:endParaRPr sz="3600">
              <a:solidFill>
                <a:srgbClr val="A6A6A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Access lists, Account Restriction and Parallelizability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14:50 - 15:35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A6A6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 Break: 16:00 - 16:15 —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P2P Networking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	                                                                 15:50 - 17:20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0" name="Shape 4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1" name="Shape 4281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Day 3 Agenda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2" name="Shape 4282"/>
          <p:cNvSpPr txBox="1"/>
          <p:nvPr/>
        </p:nvSpPr>
        <p:spPr>
          <a:xfrm>
            <a:off x="5824850" y="3922350"/>
            <a:ext cx="13328100" cy="5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Cross-contract Communication</a:t>
            </a: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    	                  09:00 - 10:30</a:t>
            </a:r>
            <a:endParaRPr sz="3600">
              <a:solidFill>
                <a:srgbClr val="333333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Scalable Data Availability Checking</a:t>
            </a:r>
            <a:r>
              <a:rPr lang="en-US" sz="3600">
                <a:solidFill>
                  <a:srgbClr val="33333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	              10:30 - 12:00</a:t>
            </a:r>
            <a:endParaRPr sz="3600">
              <a:solidFill>
                <a:srgbClr val="333333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A6A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Lunch 12:00 - 13:30 —</a:t>
            </a:r>
            <a:endParaRPr sz="3600">
              <a:solidFill>
                <a:srgbClr val="A6A6A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Security Models Mechanism Design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               13:30 - 15:00</a:t>
            </a:r>
            <a:endParaRPr sz="3600">
              <a:solidFill>
                <a:srgbClr val="A6A6A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266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Nunito"/>
              <a:buChar char="●"/>
            </a:pPr>
            <a:r>
              <a:rPr b="1"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Ethereum 2.0 End-Game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                     15:00 - 15:45</a:t>
            </a:r>
            <a:endParaRPr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6A6A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Closing: 15:45 - 15:55 —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7" name="Shape 4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8" name="Shape 4288"/>
          <p:cNvSpPr txBox="1"/>
          <p:nvPr/>
        </p:nvSpPr>
        <p:spPr>
          <a:xfrm>
            <a:off x="590525" y="2359050"/>
            <a:ext cx="141186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Enjoy it!</a:t>
            </a:r>
            <a:endParaRPr sz="20000"/>
          </a:p>
        </p:txBody>
      </p:sp>
      <p:pic>
        <p:nvPicPr>
          <p:cNvPr id="4289" name="Shape 4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7475" y="600444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0" name="Shape 4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2375" y="600444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1" name="Shape 4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2375" y="30244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2" name="Shape 42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07475" y="30244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3" name="Shape 42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34913" y="30244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4" name="Shape 42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34925" y="600444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5" name="Shape 42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5925" y="6132175"/>
            <a:ext cx="2125800" cy="21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0" name="Shape 4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Shape 4301"/>
          <p:cNvSpPr txBox="1"/>
          <p:nvPr/>
        </p:nvSpPr>
        <p:spPr>
          <a:xfrm>
            <a:off x="4542129" y="5774365"/>
            <a:ext cx="152934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5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Shape 4306"/>
          <p:cNvSpPr txBox="1"/>
          <p:nvPr/>
        </p:nvSpPr>
        <p:spPr>
          <a:xfrm>
            <a:off x="6781888" y="8914869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Vector Icons by </a:t>
            </a:r>
            <a:r>
              <a:rPr lang="en-US" sz="4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Matthew Skiles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7" name="Shape 4307"/>
          <p:cNvSpPr/>
          <p:nvPr/>
        </p:nvSpPr>
        <p:spPr>
          <a:xfrm>
            <a:off x="6078428" y="9090062"/>
            <a:ext cx="431400" cy="3576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8" name="Shape 4308"/>
          <p:cNvSpPr txBox="1"/>
          <p:nvPr/>
        </p:nvSpPr>
        <p:spPr>
          <a:xfrm>
            <a:off x="6781888" y="6685043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Presentation template designed by </a:t>
            </a:r>
            <a:r>
              <a:rPr lang="en-US" sz="4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Slidesmash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9" name="Shape 4309"/>
          <p:cNvSpPr/>
          <p:nvPr/>
        </p:nvSpPr>
        <p:spPr>
          <a:xfrm>
            <a:off x="6078428" y="6860236"/>
            <a:ext cx="431400" cy="3576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0" name="Shape 4310"/>
          <p:cNvSpPr txBox="1"/>
          <p:nvPr/>
        </p:nvSpPr>
        <p:spPr>
          <a:xfrm>
            <a:off x="6781888" y="7815809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Photographs by </a:t>
            </a:r>
            <a:r>
              <a:rPr lang="en-US" sz="4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unsplash.com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4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pexels.com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1" name="Shape 4311"/>
          <p:cNvSpPr/>
          <p:nvPr/>
        </p:nvSpPr>
        <p:spPr>
          <a:xfrm>
            <a:off x="6078428" y="7991002"/>
            <a:ext cx="431400" cy="3576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2" name="Shape 4312"/>
          <p:cNvSpPr txBox="1"/>
          <p:nvPr/>
        </p:nvSpPr>
        <p:spPr>
          <a:xfrm>
            <a:off x="5774479" y="2258140"/>
            <a:ext cx="152934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endParaRPr/>
          </a:p>
        </p:txBody>
      </p:sp>
      <p:sp>
        <p:nvSpPr>
          <p:cNvPr id="4313" name="Shape 4313"/>
          <p:cNvSpPr txBox="1"/>
          <p:nvPr/>
        </p:nvSpPr>
        <p:spPr>
          <a:xfrm>
            <a:off x="5774473" y="4130536"/>
            <a:ext cx="12479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Special thanks to all people who made and share these awesome resources for free:</a:t>
            </a:r>
            <a:endParaRPr/>
          </a:p>
        </p:txBody>
      </p:sp>
      <p:sp>
        <p:nvSpPr>
          <p:cNvPr id="4314" name="Shape 4314"/>
          <p:cNvSpPr txBox="1"/>
          <p:nvPr/>
        </p:nvSpPr>
        <p:spPr>
          <a:xfrm>
            <a:off x="6781888" y="10013919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Icons made by DinosoftLabs from www.flaticon.com is licensed by CC 3.0 BY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5" name="Shape 4315"/>
          <p:cNvSpPr/>
          <p:nvPr/>
        </p:nvSpPr>
        <p:spPr>
          <a:xfrm>
            <a:off x="6078428" y="10189112"/>
            <a:ext cx="431400" cy="3576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6" name="Shape 4316"/>
          <p:cNvSpPr txBox="1"/>
          <p:nvPr/>
        </p:nvSpPr>
        <p:spPr>
          <a:xfrm>
            <a:off x="6781888" y="5787718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Taiwan Emoji Project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7" name="Shape 4317"/>
          <p:cNvSpPr/>
          <p:nvPr/>
        </p:nvSpPr>
        <p:spPr>
          <a:xfrm>
            <a:off x="6078428" y="5962911"/>
            <a:ext cx="431400" cy="357600"/>
          </a:xfrm>
          <a:custGeom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2" name="Shape 4322"/>
          <p:cNvSpPr txBox="1"/>
          <p:nvPr/>
        </p:nvSpPr>
        <p:spPr>
          <a:xfrm>
            <a:off x="6944896" y="2718016"/>
            <a:ext cx="105256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Presentation Design</a:t>
            </a:r>
            <a:endParaRPr b="1" sz="8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3" name="Shape 4323"/>
          <p:cNvSpPr txBox="1"/>
          <p:nvPr/>
        </p:nvSpPr>
        <p:spPr>
          <a:xfrm>
            <a:off x="6792953" y="4874249"/>
            <a:ext cx="107917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presentation uses the following typographies and colors: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4" name="Shape 4324"/>
          <p:cNvSpPr txBox="1"/>
          <p:nvPr/>
        </p:nvSpPr>
        <p:spPr>
          <a:xfrm>
            <a:off x="10223836" y="8881827"/>
            <a:ext cx="39677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Colors used</a:t>
            </a:r>
            <a:endParaRPr/>
          </a:p>
        </p:txBody>
      </p:sp>
      <p:sp>
        <p:nvSpPr>
          <p:cNvPr id="4325" name="Shape 4325"/>
          <p:cNvSpPr/>
          <p:nvPr/>
        </p:nvSpPr>
        <p:spPr>
          <a:xfrm>
            <a:off x="14340466" y="10060870"/>
            <a:ext cx="86979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6" name="Shape 4326"/>
          <p:cNvSpPr/>
          <p:nvPr/>
        </p:nvSpPr>
        <p:spPr>
          <a:xfrm>
            <a:off x="11753384" y="10060870"/>
            <a:ext cx="869795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7" name="Shape 4327"/>
          <p:cNvSpPr/>
          <p:nvPr/>
        </p:nvSpPr>
        <p:spPr>
          <a:xfrm>
            <a:off x="10459843" y="10060870"/>
            <a:ext cx="869795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8" name="Shape 4328"/>
          <p:cNvSpPr/>
          <p:nvPr/>
        </p:nvSpPr>
        <p:spPr>
          <a:xfrm>
            <a:off x="9166302" y="10060870"/>
            <a:ext cx="86979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9" name="Shape 4329"/>
          <p:cNvSpPr/>
          <p:nvPr/>
        </p:nvSpPr>
        <p:spPr>
          <a:xfrm>
            <a:off x="13046925" y="10060870"/>
            <a:ext cx="869795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0" name="Shape 4330"/>
          <p:cNvSpPr txBox="1"/>
          <p:nvPr/>
        </p:nvSpPr>
        <p:spPr>
          <a:xfrm>
            <a:off x="6519719" y="6568817"/>
            <a:ext cx="113313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Free Fonts used: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https://www.fontsquirrel.com/fonts/nunito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5818925" y="914350"/>
            <a:ext cx="10777200" cy="1077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Tight coupling</a:t>
            </a:r>
            <a:endParaRPr sz="3600"/>
          </a:p>
        </p:txBody>
      </p:sp>
      <p:sp>
        <p:nvSpPr>
          <p:cNvPr id="221" name="Shape 221"/>
          <p:cNvSpPr/>
          <p:nvPr/>
        </p:nvSpPr>
        <p:spPr>
          <a:xfrm>
            <a:off x="7151525" y="3579550"/>
            <a:ext cx="8112000" cy="811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Cross-shard transactions</a:t>
            </a:r>
            <a:endParaRPr sz="3600"/>
          </a:p>
        </p:txBody>
      </p:sp>
      <p:sp>
        <p:nvSpPr>
          <p:cNvPr id="222" name="Shape 222"/>
          <p:cNvSpPr/>
          <p:nvPr/>
        </p:nvSpPr>
        <p:spPr>
          <a:xfrm>
            <a:off x="8202875" y="5682250"/>
            <a:ext cx="6009300" cy="60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State execution</a:t>
            </a:r>
            <a:endParaRPr sz="3600"/>
          </a:p>
        </p:txBody>
      </p:sp>
      <p:sp>
        <p:nvSpPr>
          <p:cNvPr id="223" name="Shape 223"/>
          <p:cNvSpPr/>
          <p:nvPr/>
        </p:nvSpPr>
        <p:spPr>
          <a:xfrm>
            <a:off x="9465275" y="8207050"/>
            <a:ext cx="3484500" cy="3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Disable</a:t>
            </a:r>
            <a:r>
              <a:rPr lang="en-US" sz="3600"/>
              <a:t> state execution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4776850" y="226757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Sharding Phase 1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                </a:t>
            </a:r>
            <a:r>
              <a:rPr b="1" lang="en-US" sz="150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v2</a:t>
            </a:r>
            <a:endParaRPr b="1" sz="15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230" name="Shape 230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4" name="Shape 234"/>
          <p:cNvSpPr txBox="1"/>
          <p:nvPr/>
        </p:nvSpPr>
        <p:spPr>
          <a:xfrm>
            <a:off x="14655125" y="6990925"/>
            <a:ext cx="61782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Non-transactional Shard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607575" y="10007425"/>
            <a:ext cx="70872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rPr>
              <a:t>https://ethresear.ch/t/1407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50" y="5735425"/>
            <a:ext cx="4969850" cy="49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1763625" y="617850"/>
            <a:ext cx="12060300" cy="10256100"/>
          </a:xfrm>
          <a:prstGeom prst="wedgeRectCallout">
            <a:avLst>
              <a:gd fmla="val -61270" name="adj1"/>
              <a:gd fmla="val 262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2"/>
                </a:solidFill>
              </a:rPr>
              <a:t>Collation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Collation</a:t>
            </a:r>
            <a:endParaRPr sz="125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5132925" y="5139150"/>
            <a:ext cx="47178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like block!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875" y="2051225"/>
            <a:ext cx="11129024" cy="83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2026500" y="7760050"/>
            <a:ext cx="1309800" cy="13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366825" y="7760050"/>
            <a:ext cx="1309800" cy="13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707150" y="7760050"/>
            <a:ext cx="1309800" cy="13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9047475" y="7760050"/>
            <a:ext cx="1309800" cy="13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Shape 249"/>
          <p:cNvCxnSpPr>
            <a:stCxn id="245" idx="3"/>
            <a:endCxn id="246" idx="1"/>
          </p:cNvCxnSpPr>
          <p:nvPr/>
        </p:nvCxnSpPr>
        <p:spPr>
          <a:xfrm>
            <a:off x="3336300" y="8414950"/>
            <a:ext cx="103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0" name="Shape 250"/>
          <p:cNvCxnSpPr>
            <a:stCxn id="246" idx="3"/>
            <a:endCxn id="247" idx="1"/>
          </p:cNvCxnSpPr>
          <p:nvPr/>
        </p:nvCxnSpPr>
        <p:spPr>
          <a:xfrm>
            <a:off x="5676625" y="8414950"/>
            <a:ext cx="103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1" name="Shape 251"/>
          <p:cNvCxnSpPr>
            <a:stCxn id="247" idx="3"/>
            <a:endCxn id="248" idx="1"/>
          </p:cNvCxnSpPr>
          <p:nvPr/>
        </p:nvCxnSpPr>
        <p:spPr>
          <a:xfrm>
            <a:off x="8016950" y="8414950"/>
            <a:ext cx="103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2" name="Shape 252"/>
          <p:cNvCxnSpPr>
            <a:endCxn id="245" idx="1"/>
          </p:cNvCxnSpPr>
          <p:nvPr/>
        </p:nvCxnSpPr>
        <p:spPr>
          <a:xfrm>
            <a:off x="996000" y="8414950"/>
            <a:ext cx="103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5448725" y="1746250"/>
            <a:ext cx="134802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Blobs and Chunks</a:t>
            </a:r>
            <a:endParaRPr sz="125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950" y="4982050"/>
            <a:ext cx="160877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Two Layers and Three Processes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1 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Proposer / Collator Separation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025" y="3105150"/>
            <a:ext cx="14135100" cy="7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Proposer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0776900" y="2692050"/>
            <a:ext cx="11514600" cy="8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AutoNum type="arabicPeriod"/>
            </a:pPr>
            <a:r>
              <a:rPr b="1" lang="en-US" sz="3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Anyone</a:t>
            </a: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could be a proposer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AutoNum type="arabicPeriod"/>
            </a:pP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Maintains transaction pools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AutoNum type="arabicPeriod"/>
            </a:pP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Collects the transactions to prepares the </a:t>
            </a:r>
            <a:r>
              <a:rPr b="1" lang="en-US" sz="3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proposal</a:t>
            </a: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b="1" lang="en-US" sz="3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collatinon header</a:t>
            </a: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AutoNum type="arabicPeriod"/>
            </a:pP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Publishes/Reveals the </a:t>
            </a:r>
            <a:r>
              <a:rPr b="1" lang="en-US" sz="3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collation body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1 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Proposer / Collator Separation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Collator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527950" y="3654100"/>
            <a:ext cx="12381600" cy="8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AutoNum type="arabicPeriod"/>
            </a:pP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pseudo-randomly sampled as the </a:t>
            </a:r>
            <a:r>
              <a:rPr b="1" lang="en-US" sz="3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eligible collator</a:t>
            </a: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“the specific shard and the specific period” from the collator pool </a:t>
            </a:r>
            <a:r>
              <a:rPr b="1" lang="en-US" sz="3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of all shards</a:t>
            </a:r>
            <a:endParaRPr b="1" sz="36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AutoNum type="arabicPeriod"/>
            </a:pP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Collates the proposal to build the </a:t>
            </a:r>
            <a:r>
              <a:rPr b="1" lang="en-US" sz="3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collation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1 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Proposer / Collator Separation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Executor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0527950" y="3654100"/>
            <a:ext cx="11347800" cy="8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AutoNum type="arabicPeriod"/>
            </a:pP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Executes the </a:t>
            </a:r>
            <a:r>
              <a:rPr b="1" lang="en-US" sz="3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state transition</a:t>
            </a: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function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AutoNum type="arabicPeriod"/>
            </a:pPr>
            <a:r>
              <a:rPr b="1"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Proposers are supposed to be the executors too to have to abilities to know the consuming gas of transactions and select transactions with high fee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1 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Execution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801575" y="447782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Sharding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147" name="Shape 147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729950" y="2868175"/>
            <a:ext cx="7463400" cy="89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Sharding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Manager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Contract (SMC)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1 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Sharding Manager Contract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1676" y="671013"/>
            <a:ext cx="13566174" cy="127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750" y="838600"/>
            <a:ext cx="12104026" cy="120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2436700" y="3016450"/>
            <a:ext cx="84342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Lookahead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4801575" y="447782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Karl Slides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07" name="Shape 307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308" name="Shape 308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Shape 326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Shape 329"/>
          <p:cNvCxnSpPr>
            <a:stCxn id="328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Shape 331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Shape 334"/>
          <p:cNvCxnSpPr>
            <a:endCxn id="333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Shape 335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Shape 337"/>
          <p:cNvCxnSpPr>
            <a:endCxn id="336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Shape 338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Shape 340"/>
          <p:cNvCxnSpPr>
            <a:endCxn id="339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Shape 341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Shape 342"/>
          <p:cNvCxnSpPr>
            <a:endCxn id="341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Shape 344"/>
          <p:cNvCxnSpPr>
            <a:endCxn id="343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Shape 345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Shape 346"/>
          <p:cNvCxnSpPr>
            <a:endCxn id="345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52" name="Shape 352"/>
          <p:cNvCxnSpPr>
            <a:endCxn id="353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4" name="Shape 3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764" y="92138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>
            <a:stCxn id="354" idx="2"/>
            <a:endCxn id="356" idx="0"/>
          </p:cNvCxnSpPr>
          <p:nvPr/>
        </p:nvCxnSpPr>
        <p:spPr>
          <a:xfrm>
            <a:off x="1935496" y="102453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Shape 357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58" name="Shape 358"/>
          <p:cNvCxnSpPr>
            <a:endCxn id="356" idx="2"/>
          </p:cNvCxnSpPr>
          <p:nvPr/>
        </p:nvCxnSpPr>
        <p:spPr>
          <a:xfrm rot="10800000">
            <a:off x="1935496" y="1193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Shape 359"/>
          <p:cNvSpPr/>
          <p:nvPr/>
        </p:nvSpPr>
        <p:spPr>
          <a:xfrm>
            <a:off x="1578389" y="1121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 rot="-5399034">
            <a:off x="-613757" y="9858550"/>
            <a:ext cx="8540700" cy="3439800"/>
          </a:xfrm>
          <a:prstGeom prst="trapezoid">
            <a:avLst>
              <a:gd fmla="val 139325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496" y="11201134"/>
            <a:ext cx="1031465" cy="1031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4763559" y="12466800"/>
            <a:ext cx="714300" cy="721500"/>
          </a:xfrm>
          <a:prstGeom prst="rect">
            <a:avLst/>
          </a:prstGeom>
          <a:solidFill>
            <a:srgbClr val="27BC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Shape 364"/>
          <p:cNvCxnSpPr>
            <a:endCxn id="363" idx="2"/>
          </p:cNvCxnSpPr>
          <p:nvPr/>
        </p:nvCxnSpPr>
        <p:spPr>
          <a:xfrm rot="10800000">
            <a:off x="5120709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Shape 365"/>
          <p:cNvSpPr/>
          <p:nvPr/>
        </p:nvSpPr>
        <p:spPr>
          <a:xfrm>
            <a:off x="4763559" y="11217600"/>
            <a:ext cx="714300" cy="721500"/>
          </a:xfrm>
          <a:prstGeom prst="rect">
            <a:avLst/>
          </a:prstGeom>
          <a:solidFill>
            <a:srgbClr val="27BC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Shape 366"/>
          <p:cNvCxnSpPr>
            <a:endCxn id="365" idx="2"/>
          </p:cNvCxnSpPr>
          <p:nvPr/>
        </p:nvCxnSpPr>
        <p:spPr>
          <a:xfrm rot="10800000">
            <a:off x="5120709" y="1193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Shape 367"/>
          <p:cNvSpPr/>
          <p:nvPr/>
        </p:nvSpPr>
        <p:spPr>
          <a:xfrm>
            <a:off x="4726102" y="9968000"/>
            <a:ext cx="714300" cy="721500"/>
          </a:xfrm>
          <a:prstGeom prst="rect">
            <a:avLst/>
          </a:prstGeom>
          <a:solidFill>
            <a:srgbClr val="27BC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Shape 368"/>
          <p:cNvCxnSpPr>
            <a:endCxn id="367" idx="2"/>
          </p:cNvCxnSpPr>
          <p:nvPr/>
        </p:nvCxnSpPr>
        <p:spPr>
          <a:xfrm rot="10800000">
            <a:off x="5083252" y="1068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Shape 369"/>
          <p:cNvSpPr/>
          <p:nvPr/>
        </p:nvSpPr>
        <p:spPr>
          <a:xfrm>
            <a:off x="4726102" y="8747767"/>
            <a:ext cx="714300" cy="721500"/>
          </a:xfrm>
          <a:prstGeom prst="rect">
            <a:avLst/>
          </a:prstGeom>
          <a:solidFill>
            <a:srgbClr val="27BC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Shape 370"/>
          <p:cNvCxnSpPr>
            <a:endCxn id="369" idx="2"/>
          </p:cNvCxnSpPr>
          <p:nvPr/>
        </p:nvCxnSpPr>
        <p:spPr>
          <a:xfrm rot="10800000">
            <a:off x="5083252" y="94692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Shape 371"/>
          <p:cNvSpPr/>
          <p:nvPr/>
        </p:nvSpPr>
        <p:spPr>
          <a:xfrm>
            <a:off x="4726102" y="7484967"/>
            <a:ext cx="714300" cy="721500"/>
          </a:xfrm>
          <a:prstGeom prst="rect">
            <a:avLst/>
          </a:prstGeom>
          <a:solidFill>
            <a:srgbClr val="27BC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Shape 372"/>
          <p:cNvCxnSpPr>
            <a:endCxn id="371" idx="2"/>
          </p:cNvCxnSpPr>
          <p:nvPr/>
        </p:nvCxnSpPr>
        <p:spPr>
          <a:xfrm rot="10800000">
            <a:off x="5083252" y="82064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Shape 373"/>
          <p:cNvSpPr/>
          <p:nvPr/>
        </p:nvSpPr>
        <p:spPr>
          <a:xfrm>
            <a:off x="6232707" y="8472900"/>
            <a:ext cx="5627400" cy="13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 rot="-1821">
            <a:off x="7329824" y="8440685"/>
            <a:ext cx="4530001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Each circle represents </a:t>
            </a:r>
            <a:r>
              <a:rPr b="1" lang="en-US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29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 period, which is </a:t>
            </a:r>
            <a:r>
              <a:rPr b="1" lang="en-US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 sz="29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 blocks</a:t>
            </a:r>
            <a:endParaRPr sz="29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5" name="Shape 3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6051" y="8643717"/>
            <a:ext cx="1031464" cy="89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Shape 386"/>
          <p:cNvCxnSpPr>
            <a:endCxn id="38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Shape 38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Shape 389"/>
          <p:cNvCxnSpPr>
            <a:endCxn id="38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Shape 39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Shape 392"/>
          <p:cNvCxnSpPr>
            <a:endCxn id="39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Shape 393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Shape 394"/>
          <p:cNvCxnSpPr>
            <a:endCxn id="393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Shape 395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Shape 396"/>
          <p:cNvCxnSpPr>
            <a:endCxn id="395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Shape 397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Shape 398"/>
          <p:cNvCxnSpPr>
            <a:endCxn id="397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05" name="Shape 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Shape 415"/>
          <p:cNvCxnSpPr>
            <a:endCxn id="414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Shape 416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Shape 418"/>
          <p:cNvCxnSpPr>
            <a:endCxn id="417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Shape 419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Shape 421"/>
          <p:cNvCxnSpPr>
            <a:endCxn id="420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Shape 423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Shape 425"/>
          <p:cNvCxnSpPr>
            <a:stCxn id="424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Shape 426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Shape 427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Shape 429"/>
          <p:cNvCxnSpPr>
            <a:endCxn id="428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Shape 430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Shape 431"/>
          <p:cNvCxnSpPr>
            <a:endCxn id="430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Shape 432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Shape 433"/>
          <p:cNvCxnSpPr>
            <a:endCxn id="432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39" name="Shape 439"/>
          <p:cNvCxnSpPr>
            <a:endCxn id="440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764" y="104630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Shape 442"/>
          <p:cNvCxnSpPr>
            <a:stCxn id="441" idx="2"/>
            <a:endCxn id="443" idx="0"/>
          </p:cNvCxnSpPr>
          <p:nvPr/>
        </p:nvCxnSpPr>
        <p:spPr>
          <a:xfrm>
            <a:off x="1935496" y="114945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Shape 444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45" name="Shape 4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Shape 4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Shape 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Shape 456"/>
          <p:cNvCxnSpPr>
            <a:endCxn id="45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Shape 45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Shape 459"/>
          <p:cNvCxnSpPr>
            <a:endCxn id="45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Shape 46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Shape 462"/>
          <p:cNvCxnSpPr>
            <a:endCxn id="46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Shape 463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10350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6700"/>
              <a:buFont typeface="Roboto Light"/>
              <a:buAutoNum type="arabicPeriod"/>
            </a:pPr>
            <a:r>
              <a:rPr lang="en-US" sz="6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 LOOKAHEAD</a:t>
            </a:r>
            <a:endParaRPr sz="6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0350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6700"/>
              <a:buFont typeface="Roboto Light"/>
              <a:buAutoNum type="arabicPeriod"/>
            </a:pPr>
            <a:r>
              <a:rPr lang="en-US" sz="6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txs</a:t>
            </a:r>
            <a:endParaRPr sz="6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0350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6700"/>
              <a:buFont typeface="Roboto Light"/>
              <a:buAutoNum type="arabicPeriod"/>
            </a:pPr>
            <a:r>
              <a:rPr lang="en-US" sz="6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Proposers create collation</a:t>
            </a:r>
            <a:endParaRPr sz="6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0350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6700"/>
              <a:buFont typeface="Roboto Light"/>
              <a:buAutoNum type="arabicPeriod"/>
            </a:pPr>
            <a:r>
              <a:rPr lang="en-US" sz="6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collations &amp; verify availability</a:t>
            </a:r>
            <a:endParaRPr sz="6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0350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6700"/>
              <a:buFont typeface="Roboto Light"/>
              <a:buAutoNum type="arabicPeriod"/>
            </a:pPr>
            <a:r>
              <a:rPr lang="en-US" sz="6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6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0350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6700"/>
              <a:buFont typeface="Roboto Light"/>
              <a:buAutoNum type="arabicPeriod"/>
            </a:pPr>
            <a:r>
              <a:rPr lang="en-US" sz="6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6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0350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6700"/>
              <a:buFont typeface="Roboto Light"/>
              <a:buAutoNum type="arabicPeriod"/>
            </a:pPr>
            <a:r>
              <a:rPr lang="en-US" sz="6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Build on separate fork</a:t>
            </a:r>
            <a:endParaRPr sz="6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70" name="Shape 470"/>
          <p:cNvCxnSpPr>
            <a:endCxn id="471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2" name="Shape 4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764" y="104630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Shape 473"/>
          <p:cNvCxnSpPr>
            <a:stCxn id="472" idx="2"/>
            <a:endCxn id="474" idx="0"/>
          </p:cNvCxnSpPr>
          <p:nvPr/>
        </p:nvCxnSpPr>
        <p:spPr>
          <a:xfrm>
            <a:off x="1935496" y="114945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Shape 475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76" name="Shape 4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Shape 4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Shape 487"/>
          <p:cNvCxnSpPr>
            <a:endCxn id="486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Shape 488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Shape 490"/>
          <p:cNvCxnSpPr>
            <a:endCxn id="489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Shape 491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Shape 493"/>
          <p:cNvCxnSpPr>
            <a:endCxn id="492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Shape 494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Shape 4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60332" y="1917800"/>
            <a:ext cx="2032271" cy="2032271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use LOOKAHEAD to check which shards they will be validating in the near future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submits transactions to collation proposers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proposers create collations which pay a fee to validators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potential collation proposals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verify availability until some depth and pick head to build 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Next validator notices and builds on separate fork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7" y="4151600"/>
            <a:ext cx="24377700" cy="9564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04" name="Shape 5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Shape 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200" y="4620905"/>
            <a:ext cx="76380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LOOKAHEAD_PERIODS = 4</a:t>
            </a:r>
            <a:endParaRPr i="1"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4060142" y="6955757"/>
            <a:ext cx="5627400" cy="2316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 rot="-1821">
            <a:off x="5157256" y="6923485"/>
            <a:ext cx="4530001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LOOKAHEAD allows validators to check which shards they will be validating in advance</a:t>
            </a:r>
            <a:endParaRPr sz="29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15" name="Shape 5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483" y="7126517"/>
            <a:ext cx="1031464" cy="89613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Shape 518"/>
          <p:cNvCxnSpPr>
            <a:endCxn id="517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Shape 519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Shape 521"/>
          <p:cNvCxnSpPr>
            <a:endCxn id="520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4" name="Shape 524"/>
          <p:cNvCxnSpPr>
            <a:endCxn id="523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Shape 525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Shape 526"/>
          <p:cNvCxnSpPr>
            <a:endCxn id="525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Shape 527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Shape 528"/>
          <p:cNvCxnSpPr>
            <a:endCxn id="527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Shape 529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Shape 530"/>
          <p:cNvCxnSpPr>
            <a:endCxn id="529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Shape 531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Shape 532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935496" y="94396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Shape 534"/>
          <p:cNvSpPr/>
          <p:nvPr/>
        </p:nvSpPr>
        <p:spPr>
          <a:xfrm>
            <a:off x="1578389" y="87180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Shape 535"/>
          <p:cNvCxnSpPr/>
          <p:nvPr/>
        </p:nvCxnSpPr>
        <p:spPr>
          <a:xfrm rot="10800000">
            <a:off x="1935496" y="8190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Shape 536"/>
          <p:cNvSpPr/>
          <p:nvPr/>
        </p:nvSpPr>
        <p:spPr>
          <a:xfrm>
            <a:off x="1578389" y="74688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Shape 537"/>
          <p:cNvCxnSpPr/>
          <p:nvPr/>
        </p:nvCxnSpPr>
        <p:spPr>
          <a:xfrm rot="10800000">
            <a:off x="1935496" y="69973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Shape 538"/>
          <p:cNvSpPr/>
          <p:nvPr/>
        </p:nvSpPr>
        <p:spPr>
          <a:xfrm>
            <a:off x="1578389" y="6275767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Shape 54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Shape 541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Shape 542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52" name="Shape 5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Shape 5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Shape 560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Shape 561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" name="Shape 562"/>
          <p:cNvCxnSpPr/>
          <p:nvPr/>
        </p:nvCxnSpPr>
        <p:spPr>
          <a:xfrm rot="10800000">
            <a:off x="1935496" y="94396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Shape 563"/>
          <p:cNvSpPr/>
          <p:nvPr/>
        </p:nvSpPr>
        <p:spPr>
          <a:xfrm>
            <a:off x="1578389" y="87180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Shape 564"/>
          <p:cNvCxnSpPr/>
          <p:nvPr/>
        </p:nvCxnSpPr>
        <p:spPr>
          <a:xfrm rot="10800000">
            <a:off x="1935496" y="8190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Shape 565"/>
          <p:cNvSpPr/>
          <p:nvPr/>
        </p:nvSpPr>
        <p:spPr>
          <a:xfrm>
            <a:off x="1578389" y="74688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Shape 566"/>
          <p:cNvCxnSpPr/>
          <p:nvPr/>
        </p:nvCxnSpPr>
        <p:spPr>
          <a:xfrm rot="10800000">
            <a:off x="1935496" y="69973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Shape 567"/>
          <p:cNvSpPr/>
          <p:nvPr/>
        </p:nvSpPr>
        <p:spPr>
          <a:xfrm>
            <a:off x="1578389" y="6275767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/>
        </p:nvSpPr>
        <p:spPr>
          <a:xfrm>
            <a:off x="200" y="4620905"/>
            <a:ext cx="76380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LOOKAHEAD_PERIODS = 4</a:t>
            </a:r>
            <a:endParaRPr i="1"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Shape 571"/>
          <p:cNvCxnSpPr>
            <a:endCxn id="570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Shape 572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Shape 574"/>
          <p:cNvCxnSpPr>
            <a:endCxn id="573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Shape 575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Shape 577"/>
          <p:cNvCxnSpPr>
            <a:endCxn id="576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Shape 578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Shape 579"/>
          <p:cNvCxnSpPr>
            <a:endCxn id="578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Shape 580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Shape 581"/>
          <p:cNvCxnSpPr>
            <a:endCxn id="580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Shape 582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3" name="Shape 583"/>
          <p:cNvCxnSpPr>
            <a:endCxn id="582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Shape 584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Shape 585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Shape 586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Shape 587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Sharding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089200" y="3852375"/>
            <a:ext cx="190788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Scaling</a:t>
            </a: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Solution!</a:t>
            </a:r>
            <a:endParaRPr sz="9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12325856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16520763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10228369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97" name="Shape 5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Shape 5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Shape 5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Shape 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Shape 6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/>
          <p:nvPr/>
        </p:nvSpPr>
        <p:spPr>
          <a:xfrm>
            <a:off x="200" y="4620905"/>
            <a:ext cx="76380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LOOKAHEAD_PERIODS = 4</a:t>
            </a:r>
            <a:endParaRPr i="1"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Shape 608"/>
          <p:cNvCxnSpPr>
            <a:endCxn id="607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Shape 609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Shape 611"/>
          <p:cNvCxnSpPr>
            <a:endCxn id="610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Shape 612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4" name="Shape 614"/>
          <p:cNvCxnSpPr>
            <a:endCxn id="613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Shape 615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6" name="Shape 616"/>
          <p:cNvCxnSpPr>
            <a:endCxn id="615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Shape 617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8" name="Shape 618"/>
          <p:cNvCxnSpPr>
            <a:endCxn id="617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Shape 619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Shape 620"/>
          <p:cNvCxnSpPr>
            <a:endCxn id="619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Shape 622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Shape 623"/>
          <p:cNvCxnSpPr/>
          <p:nvPr/>
        </p:nvCxnSpPr>
        <p:spPr>
          <a:xfrm rot="10800000">
            <a:off x="1935496" y="94396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Shape 624"/>
          <p:cNvSpPr/>
          <p:nvPr/>
        </p:nvSpPr>
        <p:spPr>
          <a:xfrm>
            <a:off x="1578389" y="8718000"/>
            <a:ext cx="714300" cy="72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5" name="Shape 625"/>
          <p:cNvCxnSpPr/>
          <p:nvPr/>
        </p:nvCxnSpPr>
        <p:spPr>
          <a:xfrm rot="10800000">
            <a:off x="1935496" y="8190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Shape 626"/>
          <p:cNvSpPr/>
          <p:nvPr/>
        </p:nvSpPr>
        <p:spPr>
          <a:xfrm>
            <a:off x="1578389" y="74688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7" name="Shape 627"/>
          <p:cNvCxnSpPr/>
          <p:nvPr/>
        </p:nvCxnSpPr>
        <p:spPr>
          <a:xfrm rot="10800000">
            <a:off x="1935496" y="69973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Shape 628"/>
          <p:cNvSpPr/>
          <p:nvPr/>
        </p:nvSpPr>
        <p:spPr>
          <a:xfrm>
            <a:off x="1578389" y="6275767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Shape 62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Shape 63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" name="Shape 631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Shape 632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Shape 6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Shape 6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Shape 6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Shape 6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Shape 6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Shape 6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200" y="4620905"/>
            <a:ext cx="76380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LOOKAHEAD_PERIODS = 4</a:t>
            </a:r>
            <a:endParaRPr i="1"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Shape 653"/>
          <p:cNvCxnSpPr>
            <a:endCxn id="652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Shape 654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Shape 656"/>
          <p:cNvCxnSpPr>
            <a:endCxn id="655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Shape 657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9" name="Shape 659"/>
          <p:cNvCxnSpPr>
            <a:endCxn id="658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Shape 660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1" name="Shape 661"/>
          <p:cNvCxnSpPr>
            <a:endCxn id="660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Shape 662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Shape 663"/>
          <p:cNvCxnSpPr>
            <a:endCxn id="662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Shape 664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Shape 665"/>
          <p:cNvCxnSpPr>
            <a:endCxn id="664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Shape 666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Shape 667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8" name="Shape 668"/>
          <p:cNvCxnSpPr/>
          <p:nvPr/>
        </p:nvCxnSpPr>
        <p:spPr>
          <a:xfrm rot="10800000">
            <a:off x="1935496" y="94396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Shape 669"/>
          <p:cNvSpPr/>
          <p:nvPr/>
        </p:nvSpPr>
        <p:spPr>
          <a:xfrm>
            <a:off x="1578389" y="87180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Shape 670"/>
          <p:cNvCxnSpPr/>
          <p:nvPr/>
        </p:nvCxnSpPr>
        <p:spPr>
          <a:xfrm rot="10800000">
            <a:off x="1935496" y="8190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Shape 671"/>
          <p:cNvSpPr/>
          <p:nvPr/>
        </p:nvSpPr>
        <p:spPr>
          <a:xfrm>
            <a:off x="1578389" y="7468800"/>
            <a:ext cx="714300" cy="72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Shape 672"/>
          <p:cNvCxnSpPr/>
          <p:nvPr/>
        </p:nvCxnSpPr>
        <p:spPr>
          <a:xfrm rot="10800000">
            <a:off x="1935496" y="69973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Shape 673"/>
          <p:cNvSpPr/>
          <p:nvPr/>
        </p:nvSpPr>
        <p:spPr>
          <a:xfrm>
            <a:off x="1578389" y="6275767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Shape 674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Shape 675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Shape 676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Shape 677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10228369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144233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12325823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87" name="Shape 6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Shape 6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Shape 6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Shape 695"/>
          <p:cNvSpPr txBox="1"/>
          <p:nvPr/>
        </p:nvSpPr>
        <p:spPr>
          <a:xfrm>
            <a:off x="200" y="4620905"/>
            <a:ext cx="76380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LOOKAHEAD_PERIODS = 4</a:t>
            </a:r>
            <a:endParaRPr i="1"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Shape 698"/>
          <p:cNvCxnSpPr>
            <a:endCxn id="697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Shape 699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1" name="Shape 701"/>
          <p:cNvCxnSpPr>
            <a:endCxn id="700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Shape 702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" name="Shape 704"/>
          <p:cNvCxnSpPr>
            <a:endCxn id="703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Shape 705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6" name="Shape 706"/>
          <p:cNvCxnSpPr>
            <a:endCxn id="705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Shape 707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Shape 708"/>
          <p:cNvCxnSpPr>
            <a:endCxn id="707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Shape 709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Shape 710"/>
          <p:cNvCxnSpPr>
            <a:endCxn id="709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Shape 711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Shape 712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Shape 713"/>
          <p:cNvCxnSpPr/>
          <p:nvPr/>
        </p:nvCxnSpPr>
        <p:spPr>
          <a:xfrm rot="10800000">
            <a:off x="1935496" y="94396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Shape 714"/>
          <p:cNvSpPr/>
          <p:nvPr/>
        </p:nvSpPr>
        <p:spPr>
          <a:xfrm>
            <a:off x="1578389" y="87180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Shape 715"/>
          <p:cNvCxnSpPr/>
          <p:nvPr/>
        </p:nvCxnSpPr>
        <p:spPr>
          <a:xfrm rot="10800000">
            <a:off x="1935496" y="8190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Shape 716"/>
          <p:cNvSpPr/>
          <p:nvPr/>
        </p:nvSpPr>
        <p:spPr>
          <a:xfrm>
            <a:off x="1578389" y="74688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7" name="Shape 717"/>
          <p:cNvCxnSpPr/>
          <p:nvPr/>
        </p:nvCxnSpPr>
        <p:spPr>
          <a:xfrm rot="10800000">
            <a:off x="1935496" y="69973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Shape 718"/>
          <p:cNvSpPr/>
          <p:nvPr/>
        </p:nvSpPr>
        <p:spPr>
          <a:xfrm>
            <a:off x="1578389" y="6275767"/>
            <a:ext cx="714300" cy="72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Shape 71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Shape 72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1" name="Shape 721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Shape 722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28" name="Shape 728"/>
          <p:cNvCxnSpPr>
            <a:endCxn id="729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Shape 730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5" name="Shape 7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Shape 7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Shape 7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4" name="Shape 744"/>
          <p:cNvCxnSpPr>
            <a:stCxn id="743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Shape 745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Shape 746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Shape 749"/>
          <p:cNvCxnSpPr>
            <a:endCxn id="748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Shape 750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Shape 752"/>
          <p:cNvCxnSpPr>
            <a:endCxn id="751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Shape 753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Shape 755"/>
          <p:cNvCxnSpPr>
            <a:endCxn id="754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Shape 756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Shape 757"/>
          <p:cNvCxnSpPr>
            <a:endCxn id="756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Shape 758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9" name="Shape 759"/>
          <p:cNvCxnSpPr>
            <a:endCxn id="758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Shape 760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1" name="Shape 761"/>
          <p:cNvCxnSpPr>
            <a:endCxn id="760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67" name="Shape 767"/>
          <p:cNvCxnSpPr>
            <a:endCxn id="768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Shape 769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Shape 772"/>
          <p:cNvCxnSpPr>
            <a:endCxn id="771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Shape 773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Shape 775"/>
          <p:cNvCxnSpPr>
            <a:endCxn id="774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Shape 776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8" name="Shape 778"/>
          <p:cNvCxnSpPr>
            <a:endCxn id="777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Shape 779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Shape 7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Shape 7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Shape 7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Shape 7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Shape 7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Shape 7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Shape 7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Shape 7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Shape 7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104630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2" name="Shape 792"/>
          <p:cNvCxnSpPr>
            <a:stCxn id="791" idx="2"/>
          </p:cNvCxnSpPr>
          <p:nvPr/>
        </p:nvCxnSpPr>
        <p:spPr>
          <a:xfrm>
            <a:off x="1935496" y="114945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Shape 793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use LOOKAHEAD to check which shards they will be validating in the near future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submits transactions to collation proposers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proposers create collations which pay a fee to validators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potential collation proposals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verify availability until some depth and pick head to build 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Next validator notices and builds on separate fork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67" y="5038600"/>
            <a:ext cx="24377700" cy="86775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6" name="Shape 7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60332" y="3682467"/>
            <a:ext cx="2032271" cy="203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/>
        </p:nvSpPr>
        <p:spPr>
          <a:xfrm>
            <a:off x="2095854" y="0"/>
            <a:ext cx="6625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5" name="Shape 8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Shape 8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Shape 8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Shape 8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Shape 8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Shape 8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Shape 8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Shape 8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5" name="Shape 815"/>
          <p:cNvCxnSpPr>
            <a:endCxn id="814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Shape 816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8" name="Shape 818"/>
          <p:cNvCxnSpPr>
            <a:endCxn id="817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Shape 819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1" name="Shape 821"/>
          <p:cNvCxnSpPr>
            <a:endCxn id="820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Shape 822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3" name="Shape 823"/>
          <p:cNvCxnSpPr>
            <a:endCxn id="822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Shape 824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5" name="Shape 825"/>
          <p:cNvCxnSpPr>
            <a:endCxn id="824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Shape 826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Shape 827"/>
          <p:cNvCxnSpPr>
            <a:endCxn id="826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Shape 828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Shape 829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Shape 8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1" name="Shape 831"/>
          <p:cNvCxnSpPr>
            <a:stCxn id="830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Shape 832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Shape 833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5" name="Shape 8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Shape 8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Shape 8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Shape 8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Shape 8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Shape 8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Shape 8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Shape 8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Shape 8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Shape 8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Shape 8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Shape 8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48" name="Shape 8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Shape 8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Shape 8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Shape 851"/>
          <p:cNvCxnSpPr/>
          <p:nvPr/>
        </p:nvCxnSpPr>
        <p:spPr>
          <a:xfrm flipH="1">
            <a:off x="18493428" y="1179765"/>
            <a:ext cx="1734000" cy="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57" name="Shape 857"/>
          <p:cNvCxnSpPr>
            <a:endCxn id="858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Shape 859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2" name="Shape 862"/>
          <p:cNvCxnSpPr>
            <a:endCxn id="861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Shape 863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Shape 865"/>
          <p:cNvCxnSpPr>
            <a:endCxn id="864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Shape 866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8" name="Shape 868"/>
          <p:cNvCxnSpPr>
            <a:endCxn id="867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Shape 869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3" name="Shape 8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Shape 8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Shape 8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Shape 8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Shape 8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Shape 8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Shape 8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Shape 8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Shape 8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104630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2" name="Shape 882"/>
          <p:cNvCxnSpPr>
            <a:stCxn id="881" idx="2"/>
          </p:cNvCxnSpPr>
          <p:nvPr/>
        </p:nvCxnSpPr>
        <p:spPr>
          <a:xfrm>
            <a:off x="1935496" y="114945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Shape 883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use LOOKAHEAD to check which shards they will be validating in the near future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submits transactions to collation proposers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proposers create collations which pay a fee to validators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potential collation proposals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verify availability until some depth and pick head to build 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Next validator notices and builds on separate fork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67" y="5912067"/>
            <a:ext cx="24377700" cy="7803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6" name="Shape 8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60332" y="4557333"/>
            <a:ext cx="2032271" cy="203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/>
        </p:nvSpPr>
        <p:spPr>
          <a:xfrm>
            <a:off x="2095854" y="0"/>
            <a:ext cx="6625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Shape 8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Shape 8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Shape 8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Shape 8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Shape 8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Shape 9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Shape 9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Shape 9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Shape 903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Shape 905"/>
          <p:cNvCxnSpPr>
            <a:endCxn id="904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Shape 906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8" name="Shape 908"/>
          <p:cNvCxnSpPr>
            <a:endCxn id="907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Shape 909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1" name="Shape 911"/>
          <p:cNvCxnSpPr>
            <a:endCxn id="910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Shape 912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3" name="Shape 913"/>
          <p:cNvCxnSpPr>
            <a:endCxn id="912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Shape 914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5" name="Shape 915"/>
          <p:cNvCxnSpPr>
            <a:endCxn id="914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6" name="Shape 916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7" name="Shape 917"/>
          <p:cNvCxnSpPr>
            <a:endCxn id="916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Shape 918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9" name="Shape 919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0" name="Shape 9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1" name="Shape 921"/>
          <p:cNvCxnSpPr>
            <a:stCxn id="920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Shape 922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Shape 923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5" name="Shape 9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Shape 9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Shape 9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Shape 9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Shape 9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Shape 9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Shape 9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Shape 9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Shape 9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8" name="Shape 9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Shape 9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Shape 9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/>
        </p:nvSpPr>
        <p:spPr>
          <a:xfrm>
            <a:off x="2095854" y="0"/>
            <a:ext cx="6625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9" name="Shape 9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Shape 9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Shape 9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Shape 9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Shape 9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Shape 9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Shape 9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Shape 957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9" name="Shape 959"/>
          <p:cNvCxnSpPr>
            <a:endCxn id="958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Shape 960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Shape 962"/>
          <p:cNvCxnSpPr>
            <a:endCxn id="961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Shape 963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Shape 965"/>
          <p:cNvCxnSpPr>
            <a:endCxn id="964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Shape 966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7" name="Shape 967"/>
          <p:cNvCxnSpPr>
            <a:endCxn id="966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Shape 968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Shape 969"/>
          <p:cNvCxnSpPr>
            <a:endCxn id="968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Shape 970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" name="Shape 971"/>
          <p:cNvCxnSpPr>
            <a:endCxn id="970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Shape 972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Shape 973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4" name="Shape 9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5" name="Shape 975"/>
          <p:cNvCxnSpPr>
            <a:stCxn id="974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6" name="Shape 976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Shape 977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9" name="Shape 9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Shape 9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Shape 9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Shape 9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Shape 9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Shape 9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Shape 9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Shape 9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Shape 9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Shape 9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Shape 9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Shape 9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Shape 991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92" name="Shape 9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Shape 9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Shape 997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6" name="Shape 10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7" name="Shape 1007"/>
          <p:cNvCxnSpPr>
            <a:stCxn id="996" idx="0"/>
          </p:cNvCxnSpPr>
          <p:nvPr/>
        </p:nvCxnSpPr>
        <p:spPr>
          <a:xfrm flipH="1" rot="10800000">
            <a:off x="13596858" y="1313500"/>
            <a:ext cx="1061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/>
          <p:nvPr/>
        </p:nvSpPr>
        <p:spPr>
          <a:xfrm>
            <a:off x="2095854" y="0"/>
            <a:ext cx="6625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6" name="Shape 10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Shape 10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Shape 10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Shape 10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Shape 10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Shape 10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Shape 10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Shape 10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Shape 102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5" name="Shape 102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6" name="Shape 1026"/>
          <p:cNvCxnSpPr>
            <a:endCxn id="102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7" name="Shape 102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9" name="Shape 1029"/>
          <p:cNvCxnSpPr>
            <a:endCxn id="102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Shape 103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1" name="Shape 103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Shape 1032"/>
          <p:cNvCxnSpPr>
            <a:endCxn id="103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Shape 1033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Shape 1034"/>
          <p:cNvCxnSpPr>
            <a:endCxn id="1033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Shape 1035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6" name="Shape 1036"/>
          <p:cNvCxnSpPr>
            <a:endCxn id="1035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Shape 1037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8" name="Shape 1038"/>
          <p:cNvCxnSpPr>
            <a:endCxn id="1037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Shape 103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Shape 104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1" name="Shape 10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Shape 1042"/>
          <p:cNvCxnSpPr>
            <a:stCxn id="1041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Shape 1043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4" name="Shape 1044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6" name="Shape 10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Shape 10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Shape 10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Shape 10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Shape 10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Shape 10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Shape 10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Shape 10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Shape 10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Shape 10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Shape 10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Shape 10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Shape 1058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59" name="Shape 10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Shape 10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Shape 10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Shape 10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Shape 10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Shape 1064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Shape 1065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3" name="Shape 10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4" name="Shape 1074"/>
          <p:cNvCxnSpPr>
            <a:endCxn id="1065" idx="0"/>
          </p:cNvCxnSpPr>
          <p:nvPr/>
        </p:nvCxnSpPr>
        <p:spPr>
          <a:xfrm flipH="1">
            <a:off x="10082797" y="1119517"/>
            <a:ext cx="174660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Sharding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089200" y="3852375"/>
            <a:ext cx="190788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Secure </a:t>
            </a:r>
            <a:r>
              <a:rPr lang="en-US" sz="96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Decentralized </a:t>
            </a:r>
            <a:b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Scaling</a:t>
            </a: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Solution!</a:t>
            </a:r>
            <a:endParaRPr sz="9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 txBox="1"/>
          <p:nvPr/>
        </p:nvSpPr>
        <p:spPr>
          <a:xfrm>
            <a:off x="2095854" y="3"/>
            <a:ext cx="201858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80" name="Shape 1080"/>
          <p:cNvCxnSpPr>
            <a:endCxn id="1081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Shape 1082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3" name="Shape 1083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Shape 1085"/>
          <p:cNvCxnSpPr>
            <a:endCxn id="1084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6" name="Shape 1086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7" name="Shape 1087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Shape 1088"/>
          <p:cNvCxnSpPr>
            <a:endCxn id="1087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Shape 1089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Shape 1091"/>
          <p:cNvCxnSpPr>
            <a:endCxn id="1090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Shape 1092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Shape 1093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6" name="Shape 10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Shape 10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Shape 10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Shape 10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Shape 1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Shape 1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Shape 1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Shape 1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Shape 1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104630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5" name="Shape 1105"/>
          <p:cNvCxnSpPr>
            <a:stCxn id="1104" idx="2"/>
          </p:cNvCxnSpPr>
          <p:nvPr/>
        </p:nvCxnSpPr>
        <p:spPr>
          <a:xfrm>
            <a:off x="1935496" y="114945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Shape 1106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Shape 1107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use LOOKAHEAD to check which shards they will be validating in the near future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submits transactions to collation proposers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proposers create collations which pay a fee to validators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potential collation proposals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verify availability until some depth and pick head to build 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Next validator notices and builds on separate fork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8" name="Shape 1108"/>
          <p:cNvSpPr/>
          <p:nvPr/>
        </p:nvSpPr>
        <p:spPr>
          <a:xfrm>
            <a:off x="67" y="6793800"/>
            <a:ext cx="24377700" cy="69225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9" name="Shape 1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60332" y="5464333"/>
            <a:ext cx="2032271" cy="203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/>
          <p:nvPr/>
        </p:nvSpPr>
        <p:spPr>
          <a:xfrm>
            <a:off x="2095854" y="0"/>
            <a:ext cx="6625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15" name="Shape 1115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8" name="Shape 1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Shape 1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Shape 1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Shape 1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Shape 1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Shape 1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Shape 1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Shape 1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Shape 1126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7" name="Shape 1127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8" name="Shape 1128"/>
          <p:cNvCxnSpPr>
            <a:endCxn id="1127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9" name="Shape 1129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0" name="Shape 1130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1" name="Shape 1131"/>
          <p:cNvCxnSpPr>
            <a:endCxn id="1130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Shape 1132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3" name="Shape 1133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4" name="Shape 1134"/>
          <p:cNvCxnSpPr>
            <a:endCxn id="1133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Shape 1135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Shape 1136"/>
          <p:cNvCxnSpPr>
            <a:endCxn id="1135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Shape 1137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Shape 1138"/>
          <p:cNvCxnSpPr>
            <a:endCxn id="1137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Shape 1139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0" name="Shape 1140"/>
          <p:cNvCxnSpPr>
            <a:endCxn id="1139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Shape 1141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Shape 1142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3" name="Shape 1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4" name="Shape 1144"/>
          <p:cNvCxnSpPr>
            <a:stCxn id="1143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5" name="Shape 1145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" name="Shape 1146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8" name="Shape 1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Shape 1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Shape 1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Shape 1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Shape 1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Shape 1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Shape 1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Shape 1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Shape 1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Shape 1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Shape 1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Shape 1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Shape 1160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61" name="Shape 1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Shape 11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Shape 1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Shape 11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Shape 11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Shape 11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Shape 1167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9" name="Shape 1169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Shape 1175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 txBox="1"/>
          <p:nvPr/>
        </p:nvSpPr>
        <p:spPr>
          <a:xfrm>
            <a:off x="2095854" y="0"/>
            <a:ext cx="6625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Shape 1183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4" name="Shape 1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Shape 1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Shape 1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Shape 1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Shape 1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Shape 1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Shape 1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Shape 1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Shape 1192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4" name="Shape 1194"/>
          <p:cNvCxnSpPr>
            <a:endCxn id="1193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Shape 1195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7" name="Shape 1197"/>
          <p:cNvCxnSpPr>
            <a:endCxn id="1196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Shape 1198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0" name="Shape 1200"/>
          <p:cNvCxnSpPr>
            <a:endCxn id="1199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1" name="Shape 1201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2" name="Shape 1202"/>
          <p:cNvCxnSpPr>
            <a:endCxn id="1201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3" name="Shape 1203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4" name="Shape 1204"/>
          <p:cNvCxnSpPr>
            <a:endCxn id="1203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5" name="Shape 1205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6" name="Shape 1206"/>
          <p:cNvCxnSpPr>
            <a:endCxn id="1205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Shape 1207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Shape 1208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9" name="Shape 1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0" name="Shape 1210"/>
          <p:cNvCxnSpPr>
            <a:stCxn id="1209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Shape 1211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Shape 1212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4" name="Shape 1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Shape 1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Shape 1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Shape 12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Shape 1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Shape 1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Shape 1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Shape 12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Shape 1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Shape 1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Shape 12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Shape 1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7" name="Shape 12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Shape 12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Shape 12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Shape 12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Shape 12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" name="Shape 12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Shape 1233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Shape 1234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2" name="Shape 1242"/>
          <p:cNvCxnSpPr>
            <a:stCxn id="1239" idx="2"/>
          </p:cNvCxnSpPr>
          <p:nvPr/>
        </p:nvCxnSpPr>
        <p:spPr>
          <a:xfrm>
            <a:off x="11064471" y="1457300"/>
            <a:ext cx="3304800" cy="20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3" name="Shape 1243"/>
          <p:cNvCxnSpPr/>
          <p:nvPr/>
        </p:nvCxnSpPr>
        <p:spPr>
          <a:xfrm>
            <a:off x="8361889" y="1976000"/>
            <a:ext cx="1830600" cy="3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Shape 1244"/>
          <p:cNvCxnSpPr>
            <a:stCxn id="1238" idx="2"/>
            <a:endCxn id="1191" idx="1"/>
          </p:cNvCxnSpPr>
          <p:nvPr/>
        </p:nvCxnSpPr>
        <p:spPr>
          <a:xfrm>
            <a:off x="9861318" y="799633"/>
            <a:ext cx="6916500" cy="51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50" name="Shape 1250"/>
          <p:cNvCxnSpPr>
            <a:endCxn id="1251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2" name="Shape 1252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7" name="Shape 1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Shape 1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Shape 1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Shape 1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Shape 1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Shape 1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Shape 1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Shape 1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Shape 1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104630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6" name="Shape 1266"/>
          <p:cNvCxnSpPr>
            <a:stCxn id="1265" idx="2"/>
          </p:cNvCxnSpPr>
          <p:nvPr/>
        </p:nvCxnSpPr>
        <p:spPr>
          <a:xfrm>
            <a:off x="1935496" y="114945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7" name="Shape 12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4885" y="9"/>
            <a:ext cx="1495261" cy="150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Shape 12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58853" y="236133"/>
            <a:ext cx="1031464" cy="1031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9" name="Shape 1269"/>
          <p:cNvCxnSpPr>
            <a:stCxn id="1261" idx="0"/>
            <a:endCxn id="1267" idx="2"/>
          </p:cNvCxnSpPr>
          <p:nvPr/>
        </p:nvCxnSpPr>
        <p:spPr>
          <a:xfrm rot="10800000">
            <a:off x="10302559" y="1503666"/>
            <a:ext cx="856800" cy="37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Shape 1270"/>
          <p:cNvCxnSpPr>
            <a:stCxn id="1258" idx="0"/>
            <a:endCxn id="1268" idx="2"/>
          </p:cNvCxnSpPr>
          <p:nvPr/>
        </p:nvCxnSpPr>
        <p:spPr>
          <a:xfrm rot="10800000">
            <a:off x="11574567" y="1267566"/>
            <a:ext cx="3779700" cy="21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Shape 1271"/>
          <p:cNvCxnSpPr>
            <a:stCxn id="1264" idx="0"/>
          </p:cNvCxnSpPr>
          <p:nvPr/>
        </p:nvCxnSpPr>
        <p:spPr>
          <a:xfrm rot="10800000">
            <a:off x="11092620" y="1657566"/>
            <a:ext cx="6359100" cy="3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2" name="Shape 1272"/>
          <p:cNvSpPr txBox="1"/>
          <p:nvPr/>
        </p:nvSpPr>
        <p:spPr>
          <a:xfrm>
            <a:off x="12348983" y="497200"/>
            <a:ext cx="54906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Download state for relevant shard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3" name="Shape 1273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4" name="Shape 1274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5" name="Shape 1275"/>
          <p:cNvCxnSpPr>
            <a:endCxn id="1274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Shape 1276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7" name="Shape 1277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8" name="Shape 1278"/>
          <p:cNvCxnSpPr>
            <a:endCxn id="1277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Shape 1279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1" name="Shape 1281"/>
          <p:cNvCxnSpPr>
            <a:endCxn id="1280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2" name="Shape 1282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3" name="Shape 1283"/>
          <p:cNvCxnSpPr>
            <a:endCxn id="1282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4" name="Shape 1284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5" name="Shape 1285"/>
          <p:cNvCxnSpPr>
            <a:endCxn id="1284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6" name="Shape 1286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Shape 1287"/>
          <p:cNvCxnSpPr>
            <a:endCxn id="1286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8" name="Shape 1288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Shape 1289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use LOOKAHEAD to check which shards they will be validating in the near future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submits transactions to collation proposers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proposers create collations which pay a fee to validators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potential collation proposals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verify availability until some depth and pick head to build 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Next validator notices and builds on separate fork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0" name="Shape 1290"/>
          <p:cNvSpPr/>
          <p:nvPr/>
        </p:nvSpPr>
        <p:spPr>
          <a:xfrm>
            <a:off x="67" y="8723600"/>
            <a:ext cx="24377700" cy="4992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1" name="Shape 12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60332" y="6648167"/>
            <a:ext cx="2032271" cy="203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97" name="Shape 1297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Shape 1300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1" name="Shape 1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Shape 1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Shape 1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Shape 1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Shape 1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Shape 1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Shape 1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Shape 1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Shape 1309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10" name="Shape 1310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1" name="Shape 1311"/>
          <p:cNvCxnSpPr>
            <a:endCxn id="1310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Shape 1312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Shape 1314"/>
          <p:cNvCxnSpPr>
            <a:endCxn id="1313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5" name="Shape 1315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16" name="Shape 1316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7" name="Shape 1317"/>
          <p:cNvCxnSpPr>
            <a:endCxn id="1316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Shape 1318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9" name="Shape 1319"/>
          <p:cNvCxnSpPr>
            <a:endCxn id="1318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Shape 1320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Shape 1321"/>
          <p:cNvCxnSpPr>
            <a:endCxn id="1320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Shape 1322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Shape 1323"/>
          <p:cNvCxnSpPr>
            <a:endCxn id="1322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Shape 1324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Shape 1325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6" name="Shape 1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7" name="Shape 1327"/>
          <p:cNvCxnSpPr>
            <a:stCxn id="1326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Shape 1328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Shape 1329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1" name="Shape 13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Shape 13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Shape 13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Shape 13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Shape 1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Shape 13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Shape 13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Shape 13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Shape 13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Shape 13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Shape 1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Shape 13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Shape 1343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44" name="Shape 13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Shape 13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Shape 13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Shape 13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Shape 13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Shape 13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Shape 1350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Shape 1351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2" name="Shape 1352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4" name="Shape 1364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5" name="Shape 1365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8" name="Shape 1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Shape 1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Shape 1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Shape 1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Shape 1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Shape 1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Shape 1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Shape 1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Shape 1376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8" name="Shape 1378"/>
          <p:cNvCxnSpPr>
            <a:endCxn id="1377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Shape 1379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0" name="Shape 1380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1" name="Shape 1381"/>
          <p:cNvCxnSpPr>
            <a:endCxn id="1380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Shape 1382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4" name="Shape 1384"/>
          <p:cNvCxnSpPr>
            <a:endCxn id="1383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Shape 1385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Shape 1386"/>
          <p:cNvCxnSpPr>
            <a:endCxn id="1385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Shape 1387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Shape 1388"/>
          <p:cNvCxnSpPr>
            <a:endCxn id="1387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Shape 1389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0" name="Shape 1390"/>
          <p:cNvCxnSpPr>
            <a:endCxn id="1389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Shape 1391"/>
          <p:cNvCxnSpPr>
            <a:stCxn id="1372" idx="2"/>
            <a:endCxn id="1385" idx="0"/>
          </p:cNvCxnSpPr>
          <p:nvPr/>
        </p:nvCxnSpPr>
        <p:spPr>
          <a:xfrm flipH="1">
            <a:off x="9466459" y="6589782"/>
            <a:ext cx="1692900" cy="46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2" name="Shape 1392"/>
          <p:cNvSpPr txBox="1"/>
          <p:nvPr/>
        </p:nvSpPr>
        <p:spPr>
          <a:xfrm rot="-4019936">
            <a:off x="9089115" y="8029507"/>
            <a:ext cx="1862580" cy="1188697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393" name="Shape 1393"/>
          <p:cNvCxnSpPr>
            <a:endCxn id="1389" idx="0"/>
          </p:cNvCxnSpPr>
          <p:nvPr/>
        </p:nvCxnSpPr>
        <p:spPr>
          <a:xfrm flipH="1">
            <a:off x="15351044" y="4781200"/>
            <a:ext cx="3300" cy="51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4" name="Shape 1394"/>
          <p:cNvCxnSpPr>
            <a:stCxn id="1375" idx="2"/>
            <a:endCxn id="1383" idx="0"/>
          </p:cNvCxnSpPr>
          <p:nvPr/>
        </p:nvCxnSpPr>
        <p:spPr>
          <a:xfrm>
            <a:off x="17451720" y="6589782"/>
            <a:ext cx="3243900" cy="58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Shape 1395"/>
          <p:cNvSpPr txBox="1"/>
          <p:nvPr/>
        </p:nvSpPr>
        <p:spPr>
          <a:xfrm rot="3484902">
            <a:off x="18540927" y="8933907"/>
            <a:ext cx="1862270" cy="1189064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6" name="Shape 1396"/>
          <p:cNvSpPr txBox="1"/>
          <p:nvPr/>
        </p:nvSpPr>
        <p:spPr>
          <a:xfrm rot="186182">
            <a:off x="13910658" y="7867488"/>
            <a:ext cx="1862130" cy="1188819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397" name="Shape 1397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Shape 1398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9" name="Shape 1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0" name="Shape 1400"/>
          <p:cNvCxnSpPr>
            <a:stCxn id="1399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1" name="Shape 1401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Shape 1402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4" name="Shape 14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Shape 14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6" name="Shape 14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Shape 14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Shape 14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Shape 14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Shape 14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Shape 14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Shape 14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Shape 14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Shape 14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Shape 14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Shape 1416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17" name="Shape 14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Shape 14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Shape 14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Shape 14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Shape 14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Shape 14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Shape 1423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Shape 1424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Shape 1430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37" name="Shape 1437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8" name="Shape 1438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1" name="Shape 1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Shape 14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" name="Shape 14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Shape 1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Shape 14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Shape 1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Shape 14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Shape 14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Shape 1449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1" name="Shape 1451"/>
          <p:cNvCxnSpPr>
            <a:endCxn id="1450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2" name="Shape 1452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Shape 1454"/>
          <p:cNvCxnSpPr>
            <a:endCxn id="1453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Shape 1455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6" name="Shape 1456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7" name="Shape 1457"/>
          <p:cNvCxnSpPr>
            <a:endCxn id="1456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8" name="Shape 1458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9" name="Shape 1459"/>
          <p:cNvCxnSpPr>
            <a:endCxn id="1458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0" name="Shape 1460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1" name="Shape 1461"/>
          <p:cNvCxnSpPr>
            <a:endCxn id="1460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Shape 1462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3" name="Shape 1463"/>
          <p:cNvCxnSpPr>
            <a:endCxn id="1462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Shape 1464"/>
          <p:cNvCxnSpPr>
            <a:stCxn id="1445" idx="2"/>
            <a:endCxn id="1458" idx="0"/>
          </p:cNvCxnSpPr>
          <p:nvPr/>
        </p:nvCxnSpPr>
        <p:spPr>
          <a:xfrm flipH="1">
            <a:off x="9466459" y="6589782"/>
            <a:ext cx="1692900" cy="46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5" name="Shape 1465"/>
          <p:cNvSpPr txBox="1"/>
          <p:nvPr/>
        </p:nvSpPr>
        <p:spPr>
          <a:xfrm rot="-4019936">
            <a:off x="9089115" y="8029507"/>
            <a:ext cx="1862580" cy="1188697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66" name="Shape 1466"/>
          <p:cNvCxnSpPr>
            <a:endCxn id="1462" idx="0"/>
          </p:cNvCxnSpPr>
          <p:nvPr/>
        </p:nvCxnSpPr>
        <p:spPr>
          <a:xfrm flipH="1">
            <a:off x="15351044" y="4781200"/>
            <a:ext cx="3300" cy="51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Shape 1467"/>
          <p:cNvCxnSpPr>
            <a:stCxn id="1448" idx="2"/>
            <a:endCxn id="1456" idx="0"/>
          </p:cNvCxnSpPr>
          <p:nvPr/>
        </p:nvCxnSpPr>
        <p:spPr>
          <a:xfrm>
            <a:off x="17451720" y="6589782"/>
            <a:ext cx="3243900" cy="58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8" name="Shape 1468"/>
          <p:cNvSpPr txBox="1"/>
          <p:nvPr/>
        </p:nvSpPr>
        <p:spPr>
          <a:xfrm rot="3484902">
            <a:off x="18540927" y="8933907"/>
            <a:ext cx="1862270" cy="1189064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9" name="Shape 1469"/>
          <p:cNvSpPr txBox="1"/>
          <p:nvPr/>
        </p:nvSpPr>
        <p:spPr>
          <a:xfrm rot="186182">
            <a:off x="13910658" y="7867488"/>
            <a:ext cx="1862130" cy="1188819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0" name="Shape 1470"/>
          <p:cNvSpPr/>
          <p:nvPr/>
        </p:nvSpPr>
        <p:spPr>
          <a:xfrm>
            <a:off x="14677177" y="97195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1" name="Shape 1471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2" name="Shape 1472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3" name="Shape 14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4" name="Shape 1474"/>
          <p:cNvCxnSpPr>
            <a:stCxn id="1473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5" name="Shape 1475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6" name="Shape 1476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8" name="Shape 14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9" name="Shape 14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Shape 14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1" name="Shape 14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2" name="Shape 14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Shape 14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" name="Shape 14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Shape 14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Shape 14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Shape 14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Shape 14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Shape 14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Shape 1490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91" name="Shape 14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Shape 14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3" name="Shape 14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Shape 14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Shape 14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Shape 14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Shape 1497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Shape 1498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9" name="Shape 1499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1" name="Shape 1511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Shape 1513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Shape 1514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5" name="Shape 15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6" name="Shape 15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Shape 1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8" name="Shape 15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Shape 1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Shape 15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Shape 1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Shape 15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Shape 1523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24" name="Shape 1524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5" name="Shape 1525"/>
          <p:cNvCxnSpPr>
            <a:endCxn id="1524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Shape 1526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27" name="Shape 1527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8" name="Shape 1528"/>
          <p:cNvCxnSpPr>
            <a:endCxn id="1527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Shape 1529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1" name="Shape 1531"/>
          <p:cNvCxnSpPr>
            <a:endCxn id="1530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Shape 1532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Shape 1533"/>
          <p:cNvCxnSpPr>
            <a:endCxn id="1532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Shape 1534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5" name="Shape 1535"/>
          <p:cNvCxnSpPr>
            <a:endCxn id="1534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Shape 1536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7" name="Shape 1537"/>
          <p:cNvCxnSpPr>
            <a:endCxn id="1536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Shape 1538"/>
          <p:cNvCxnSpPr>
            <a:stCxn id="1519" idx="2"/>
            <a:endCxn id="1532" idx="0"/>
          </p:cNvCxnSpPr>
          <p:nvPr/>
        </p:nvCxnSpPr>
        <p:spPr>
          <a:xfrm flipH="1">
            <a:off x="9466459" y="6589782"/>
            <a:ext cx="1692900" cy="46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9" name="Shape 1539"/>
          <p:cNvSpPr txBox="1"/>
          <p:nvPr/>
        </p:nvSpPr>
        <p:spPr>
          <a:xfrm rot="-4019936">
            <a:off x="9089115" y="8029507"/>
            <a:ext cx="1862580" cy="1188697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40" name="Shape 1540"/>
          <p:cNvCxnSpPr>
            <a:endCxn id="1536" idx="0"/>
          </p:cNvCxnSpPr>
          <p:nvPr/>
        </p:nvCxnSpPr>
        <p:spPr>
          <a:xfrm flipH="1">
            <a:off x="15351044" y="4781200"/>
            <a:ext cx="3300" cy="51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Shape 1541"/>
          <p:cNvCxnSpPr>
            <a:stCxn id="1522" idx="2"/>
            <a:endCxn id="1530" idx="0"/>
          </p:cNvCxnSpPr>
          <p:nvPr/>
        </p:nvCxnSpPr>
        <p:spPr>
          <a:xfrm>
            <a:off x="17451720" y="6589782"/>
            <a:ext cx="3243900" cy="58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2" name="Shape 1542"/>
          <p:cNvSpPr txBox="1"/>
          <p:nvPr/>
        </p:nvSpPr>
        <p:spPr>
          <a:xfrm rot="3484902">
            <a:off x="18540927" y="8933907"/>
            <a:ext cx="1862270" cy="1189064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3" name="Shape 1543"/>
          <p:cNvSpPr txBox="1"/>
          <p:nvPr/>
        </p:nvSpPr>
        <p:spPr>
          <a:xfrm rot="186182">
            <a:off x="13910658" y="7867488"/>
            <a:ext cx="1862130" cy="1188819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4" name="Shape 1544"/>
          <p:cNvSpPr/>
          <p:nvPr/>
        </p:nvSpPr>
        <p:spPr>
          <a:xfrm>
            <a:off x="14677177" y="97195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Shape 1545"/>
          <p:cNvSpPr/>
          <p:nvPr/>
        </p:nvSpPr>
        <p:spPr>
          <a:xfrm>
            <a:off x="14677177" y="109691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6" name="Shape 1546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7" name="Shape 1547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8" name="Shape 15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9" name="Shape 1549"/>
          <p:cNvCxnSpPr>
            <a:stCxn id="1548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0" name="Shape 1550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1" name="Shape 1551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3" name="Shape 15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Shape 15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Shape 15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Shape 15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Shape 15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Shape 15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9" name="Shape 15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Shape 15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Shape 15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Shape 15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Shape 15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Shape 15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Shape 1565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66" name="Shape 15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Shape 15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Shape 15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Shape 15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Shape 15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Shape 15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Shape 1572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Shape 1573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74" name="Shape 1574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Shape 1575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Shape 1576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Shape 1577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Shape 1578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Shape 1579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Shape 1580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86" name="Shape 1586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87" name="Shape 1587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Shape 1589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0" name="Shape 15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Shape 15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Shape 1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Shape 15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Shape 15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Shape 15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Shape 15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Shape 15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Shape 1598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9" name="Shape 1599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0" name="Shape 1600"/>
          <p:cNvCxnSpPr>
            <a:endCxn id="1599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1" name="Shape 1601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2" name="Shape 1602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3" name="Shape 1603"/>
          <p:cNvCxnSpPr>
            <a:endCxn id="1602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Shape 1604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5" name="Shape 1605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Shape 1606"/>
          <p:cNvCxnSpPr>
            <a:endCxn id="1605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Shape 1607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8" name="Shape 1608"/>
          <p:cNvCxnSpPr>
            <a:endCxn id="1607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Shape 1609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0" name="Shape 1610"/>
          <p:cNvCxnSpPr>
            <a:endCxn id="1609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Shape 1611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2" name="Shape 1612"/>
          <p:cNvCxnSpPr>
            <a:endCxn id="1611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Shape 1613"/>
          <p:cNvCxnSpPr>
            <a:stCxn id="1594" idx="2"/>
            <a:endCxn id="1607" idx="0"/>
          </p:cNvCxnSpPr>
          <p:nvPr/>
        </p:nvCxnSpPr>
        <p:spPr>
          <a:xfrm flipH="1">
            <a:off x="9466459" y="6589782"/>
            <a:ext cx="1692900" cy="46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4" name="Shape 1614"/>
          <p:cNvSpPr txBox="1"/>
          <p:nvPr/>
        </p:nvSpPr>
        <p:spPr>
          <a:xfrm rot="-4019936">
            <a:off x="9089115" y="8029507"/>
            <a:ext cx="1862580" cy="1188697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15" name="Shape 1615"/>
          <p:cNvCxnSpPr>
            <a:endCxn id="1611" idx="0"/>
          </p:cNvCxnSpPr>
          <p:nvPr/>
        </p:nvCxnSpPr>
        <p:spPr>
          <a:xfrm flipH="1">
            <a:off x="15351044" y="4781200"/>
            <a:ext cx="3300" cy="51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6" name="Shape 1616"/>
          <p:cNvCxnSpPr>
            <a:stCxn id="1597" idx="2"/>
            <a:endCxn id="1605" idx="0"/>
          </p:cNvCxnSpPr>
          <p:nvPr/>
        </p:nvCxnSpPr>
        <p:spPr>
          <a:xfrm>
            <a:off x="17451720" y="6589782"/>
            <a:ext cx="3243900" cy="58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7" name="Shape 1617"/>
          <p:cNvSpPr txBox="1"/>
          <p:nvPr/>
        </p:nvSpPr>
        <p:spPr>
          <a:xfrm rot="3484902">
            <a:off x="18540927" y="8933907"/>
            <a:ext cx="1862270" cy="1189064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8" name="Shape 1618"/>
          <p:cNvSpPr txBox="1"/>
          <p:nvPr/>
        </p:nvSpPr>
        <p:spPr>
          <a:xfrm rot="186182">
            <a:off x="13910658" y="7867488"/>
            <a:ext cx="1862130" cy="1188819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9" name="Shape 1619"/>
          <p:cNvSpPr/>
          <p:nvPr/>
        </p:nvSpPr>
        <p:spPr>
          <a:xfrm>
            <a:off x="14677177" y="97195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Shape 1620"/>
          <p:cNvSpPr/>
          <p:nvPr/>
        </p:nvSpPr>
        <p:spPr>
          <a:xfrm>
            <a:off x="14677177" y="109691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Shape 1621"/>
          <p:cNvSpPr/>
          <p:nvPr/>
        </p:nvSpPr>
        <p:spPr>
          <a:xfrm>
            <a:off x="14680443" y="122187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2" name="Shape 1622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3" name="Shape 1623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4" name="Shape 16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5" name="Shape 1625"/>
          <p:cNvCxnSpPr>
            <a:stCxn id="1624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6" name="Shape 1626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Shape 1627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Shape 1628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9" name="Shape 16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" name="Shape 16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1" name="Shape 16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2" name="Shape 16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Shape 16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Shape 16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5" name="Shape 16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6" name="Shape 16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Shape 16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" name="Shape 16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Shape 16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" name="Shape 16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Shape 1641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42" name="Shape 16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3" name="Shape 16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4" name="Shape 16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Shape 16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6" name="Shape 16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7" name="Shape 16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Shape 1648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Shape 1649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50" name="Shape 1650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Shape 1651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Shape 1652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Shape 1653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Shape 1654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Shape 1656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2" name="Shape 1662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63" name="Shape 1663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Shape 1664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Shape 1665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6" name="Shape 1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7" name="Shape 16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Shape 16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Shape 16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Shape 16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Shape 1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Shape 16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Shape 16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Shape 167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75" name="Shape 167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6" name="Shape 1676"/>
          <p:cNvCxnSpPr>
            <a:endCxn id="167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Shape 167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78" name="Shape 167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9" name="Shape 1679"/>
          <p:cNvCxnSpPr>
            <a:endCxn id="167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Shape 168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81" name="Shape 168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2" name="Shape 1682"/>
          <p:cNvCxnSpPr>
            <a:endCxn id="168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Shape 1683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4" name="Shape 1684"/>
          <p:cNvCxnSpPr>
            <a:endCxn id="1683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5" name="Shape 1685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6" name="Shape 1686"/>
          <p:cNvCxnSpPr>
            <a:endCxn id="1685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7" name="Shape 1687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8" name="Shape 1688"/>
          <p:cNvCxnSpPr>
            <a:endCxn id="1687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Shape 1689"/>
          <p:cNvCxnSpPr>
            <a:stCxn id="1670" idx="2"/>
            <a:endCxn id="1683" idx="0"/>
          </p:cNvCxnSpPr>
          <p:nvPr/>
        </p:nvCxnSpPr>
        <p:spPr>
          <a:xfrm flipH="1">
            <a:off x="9466459" y="6589782"/>
            <a:ext cx="1692900" cy="46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0" name="Shape 1690"/>
          <p:cNvSpPr txBox="1"/>
          <p:nvPr/>
        </p:nvSpPr>
        <p:spPr>
          <a:xfrm rot="-4019936">
            <a:off x="9089115" y="8029507"/>
            <a:ext cx="1862580" cy="1188697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91" name="Shape 1691"/>
          <p:cNvCxnSpPr>
            <a:endCxn id="1687" idx="0"/>
          </p:cNvCxnSpPr>
          <p:nvPr/>
        </p:nvCxnSpPr>
        <p:spPr>
          <a:xfrm flipH="1">
            <a:off x="15351044" y="4781200"/>
            <a:ext cx="3300" cy="51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2" name="Shape 1692"/>
          <p:cNvCxnSpPr>
            <a:stCxn id="1673" idx="2"/>
            <a:endCxn id="1681" idx="0"/>
          </p:cNvCxnSpPr>
          <p:nvPr/>
        </p:nvCxnSpPr>
        <p:spPr>
          <a:xfrm>
            <a:off x="17451720" y="6589782"/>
            <a:ext cx="3243900" cy="58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3" name="Shape 1693"/>
          <p:cNvSpPr txBox="1"/>
          <p:nvPr/>
        </p:nvSpPr>
        <p:spPr>
          <a:xfrm rot="3484902">
            <a:off x="18540927" y="8933907"/>
            <a:ext cx="1862270" cy="1189064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4" name="Shape 1694"/>
          <p:cNvSpPr txBox="1"/>
          <p:nvPr/>
        </p:nvSpPr>
        <p:spPr>
          <a:xfrm rot="1662">
            <a:off x="13910617" y="7867670"/>
            <a:ext cx="18618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5" name="Shape 1695"/>
          <p:cNvSpPr/>
          <p:nvPr/>
        </p:nvSpPr>
        <p:spPr>
          <a:xfrm>
            <a:off x="14677177" y="97195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Shape 1696"/>
          <p:cNvSpPr/>
          <p:nvPr/>
        </p:nvSpPr>
        <p:spPr>
          <a:xfrm>
            <a:off x="14677177" y="109691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Shape 1697"/>
          <p:cNvSpPr/>
          <p:nvPr/>
        </p:nvSpPr>
        <p:spPr>
          <a:xfrm>
            <a:off x="14680443" y="122187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Shape 1698"/>
          <p:cNvSpPr txBox="1"/>
          <p:nvPr/>
        </p:nvSpPr>
        <p:spPr>
          <a:xfrm rot="1489">
            <a:off x="11833118" y="9734120"/>
            <a:ext cx="20778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Choose head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99" name="Shape 1699"/>
          <p:cNvCxnSpPr>
            <a:stCxn id="1698" idx="3"/>
          </p:cNvCxnSpPr>
          <p:nvPr/>
        </p:nvCxnSpPr>
        <p:spPr>
          <a:xfrm flipH="1" rot="10800000">
            <a:off x="13910918" y="10320320"/>
            <a:ext cx="1378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Shape 1700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Shape 1701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2" name="Shape 17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3" name="Shape 1703"/>
          <p:cNvCxnSpPr>
            <a:stCxn id="1702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4" name="Shape 1704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5" name="Shape 1705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Shape 1706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7" name="Shape 17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Shape 17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Shape 17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Shape 17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1" name="Shape 17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2" name="Shape 17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Shape 17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Shape 17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" name="Shape 17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6" name="Shape 17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Shape 17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Shape 17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Shape 1719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20" name="Shape 17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Shape 17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Shape 17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3" name="Shape 17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Shape 17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Shape 17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Shape 1726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Shape 1727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28" name="Shape 1728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Shape 1729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Shape 1730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Shape 1731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Shape 1732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Shape 1733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Shape 1734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3089200" y="3852375"/>
            <a:ext cx="190788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Secure </a:t>
            </a:r>
            <a:r>
              <a:rPr lang="en-US" sz="96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Decentralized </a:t>
            </a:r>
            <a:b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Scaling</a:t>
            </a: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Solution!</a:t>
            </a:r>
            <a:endParaRPr sz="9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25" y="7897475"/>
            <a:ext cx="23431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4912125" y="8576475"/>
            <a:ext cx="4858200" cy="2025900"/>
          </a:xfrm>
          <a:prstGeom prst="wedgeRoundRectCallout">
            <a:avLst>
              <a:gd fmla="val -68788" name="adj1"/>
              <a:gd fmla="val -2154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How</a:t>
            </a:r>
            <a:r>
              <a:rPr lang="en-US" sz="3600"/>
              <a:t> secure are you talking about?</a:t>
            </a:r>
            <a:endParaRPr sz="3600"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8400" y="7480092"/>
            <a:ext cx="5539375" cy="420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Sharding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Shape 1739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40" name="Shape 1740"/>
          <p:cNvCxnSpPr>
            <a:endCxn id="1741" idx="2"/>
          </p:cNvCxnSpPr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2" name="Shape 1742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3" name="Shape 1743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7" name="Shape 1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Shape 17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Shape 17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Shape 17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Shape 17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Shape 17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Shape 17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Shape 17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Shape 17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104630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6" name="Shape 1756"/>
          <p:cNvCxnSpPr>
            <a:stCxn id="1755" idx="2"/>
          </p:cNvCxnSpPr>
          <p:nvPr/>
        </p:nvCxnSpPr>
        <p:spPr>
          <a:xfrm>
            <a:off x="1935496" y="114945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7" name="Shape 17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4885" y="9"/>
            <a:ext cx="1495261" cy="150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758" name="Shape 1758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59" name="Shape 1759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0" name="Shape 1760"/>
          <p:cNvCxnSpPr>
            <a:endCxn id="1759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1" name="Shape 1761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2" name="Shape 1762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3" name="Shape 1763"/>
          <p:cNvCxnSpPr>
            <a:endCxn id="1762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4" name="Shape 1764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5" name="Shape 1765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6" name="Shape 1766"/>
          <p:cNvCxnSpPr>
            <a:endCxn id="1765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7" name="Shape 1767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8" name="Shape 1768"/>
          <p:cNvCxnSpPr>
            <a:endCxn id="1767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9" name="Shape 1769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0" name="Shape 1770"/>
          <p:cNvCxnSpPr>
            <a:endCxn id="1769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1" name="Shape 1771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2" name="Shape 1772"/>
          <p:cNvCxnSpPr>
            <a:endCxn id="1771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3" name="Shape 1773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Shape 1774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use LOOKAHEAD to check which shards they will be validating in the near future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submits transactions to collation proposers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proposers create collations which pay a fee to validators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potential collation proposals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verify availability until some depth and pick head to build 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Next validator notices and builds on separate fork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75" name="Shape 1775"/>
          <p:cNvSpPr/>
          <p:nvPr/>
        </p:nvSpPr>
        <p:spPr>
          <a:xfrm>
            <a:off x="67" y="9643267"/>
            <a:ext cx="24377700" cy="4072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6" name="Shape 17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60332" y="8430267"/>
            <a:ext cx="2032271" cy="203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Shape 1781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82" name="Shape 1782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83" name="Shape 1783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Shape 1785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6" name="Shape 17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Shape 17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Shape 17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Shape 17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Shape 17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Shape 17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Shape 17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Shape 17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Shape 179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5" name="Shape 179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6" name="Shape 1796"/>
          <p:cNvCxnSpPr>
            <a:endCxn id="179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7" name="Shape 179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8" name="Shape 179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9" name="Shape 1799"/>
          <p:cNvCxnSpPr>
            <a:endCxn id="179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0" name="Shape 180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01" name="Shape 180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2" name="Shape 1802"/>
          <p:cNvCxnSpPr>
            <a:endCxn id="180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3" name="Shape 1803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4" name="Shape 1804"/>
          <p:cNvCxnSpPr>
            <a:endCxn id="1803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Shape 1805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6" name="Shape 1806"/>
          <p:cNvCxnSpPr>
            <a:endCxn id="1805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7" name="Shape 1807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8" name="Shape 1808"/>
          <p:cNvCxnSpPr>
            <a:endCxn id="1807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Shape 1809"/>
          <p:cNvCxnSpPr/>
          <p:nvPr/>
        </p:nvCxnSpPr>
        <p:spPr>
          <a:xfrm flipH="1">
            <a:off x="2403220" y="5524195"/>
            <a:ext cx="8093100" cy="3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0" name="Shape 1810"/>
          <p:cNvCxnSpPr/>
          <p:nvPr/>
        </p:nvCxnSpPr>
        <p:spPr>
          <a:xfrm flipH="1">
            <a:off x="2475579" y="4117334"/>
            <a:ext cx="12176100" cy="53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1" name="Shape 1811"/>
          <p:cNvCxnSpPr/>
          <p:nvPr/>
        </p:nvCxnSpPr>
        <p:spPr>
          <a:xfrm flipH="1">
            <a:off x="2803963" y="5524195"/>
            <a:ext cx="13974000" cy="41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2" name="Shape 1812"/>
          <p:cNvSpPr txBox="1"/>
          <p:nvPr/>
        </p:nvSpPr>
        <p:spPr>
          <a:xfrm rot="-1443953">
            <a:off x="3167389" y="6206450"/>
            <a:ext cx="5587479" cy="1188201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Send collation headers to root chain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13" name="Shape 18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3131619" y="8022282"/>
            <a:ext cx="443283" cy="443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4" name="Shape 1814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5" name="Shape 1815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6" name="Shape 18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9213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7" name="Shape 1817"/>
          <p:cNvCxnSpPr>
            <a:stCxn id="1816" idx="2"/>
          </p:cNvCxnSpPr>
          <p:nvPr/>
        </p:nvCxnSpPr>
        <p:spPr>
          <a:xfrm>
            <a:off x="1935496" y="10244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8" name="Shape 1818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9" name="Shape 1819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0" name="Shape 18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3131619" y="8618615"/>
            <a:ext cx="443283" cy="44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1" name="Shape 18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3727730" y="8805815"/>
            <a:ext cx="443283" cy="44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Shape 1822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3" name="Shape 18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Shape 18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Shape 18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Shape 18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Shape 18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Shape 18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Shape 18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Shape 18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Shape 18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Shape 18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Shape 18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Shape 18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Shape 1835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36" name="Shape 18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Shape 18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Shape 18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Shape 18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Shape 18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Shape 18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Shape 1842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Shape 1843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44" name="Shape 1844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Shape 1845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Shape 1846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Shape 1847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Shape 1848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56" name="Shape 1856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57" name="Shape 1857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Shape 1858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Shape 1859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0" name="Shape 18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Shape 18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Shape 18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Shape 18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Shape 18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Shape 18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Shape 18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Shape 18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Shape 1868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69" name="Shape 1869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0" name="Shape 1870"/>
          <p:cNvCxnSpPr>
            <a:endCxn id="1869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1" name="Shape 1871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72" name="Shape 1872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3" name="Shape 1873"/>
          <p:cNvCxnSpPr>
            <a:endCxn id="1872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Shape 1874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75" name="Shape 1875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6" name="Shape 1876"/>
          <p:cNvCxnSpPr>
            <a:endCxn id="1875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7" name="Shape 1877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8" name="Shape 1878"/>
          <p:cNvCxnSpPr>
            <a:endCxn id="1877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9" name="Shape 1879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0" name="Shape 1880"/>
          <p:cNvCxnSpPr>
            <a:endCxn id="1879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1" name="Shape 1881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2" name="Shape 1882"/>
          <p:cNvCxnSpPr>
            <a:endCxn id="1881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Shape 1883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4" name="Shape 1884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5" name="Shape 18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79638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6" name="Shape 1886"/>
          <p:cNvCxnSpPr>
            <a:stCxn id="1885" idx="2"/>
          </p:cNvCxnSpPr>
          <p:nvPr/>
        </p:nvCxnSpPr>
        <p:spPr>
          <a:xfrm>
            <a:off x="1935496" y="89953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7" name="Shape 1887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8" name="Shape 1888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9" name="Shape 1889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0" name="Shape 1890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1" name="Shape 18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Shape 18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Shape 18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Shape 1894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5" name="Shape 1895"/>
          <p:cNvCxnSpPr>
            <a:endCxn id="1894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6" name="Shape 1896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7" name="Shape 1897"/>
          <p:cNvCxnSpPr>
            <a:endCxn id="1896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8" name="Shape 1898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9" name="Shape 1899"/>
          <p:cNvCxnSpPr>
            <a:endCxn id="1898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Shape 1900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1" name="Shape 19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Shape 19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Shape 19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Shape 19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Shape 19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Shape 19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Shape 19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Shape 19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Shape 19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Shape 19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Shape 19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Shape 19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Shape 1913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14" name="Shape 19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Shape 19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Shape 19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Shape 19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Shape 19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Shape 19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Shape 1920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Shape 1921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22" name="Shape 1922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Shape 1924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Shape 1925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Shape 1926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Shape 1927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Shape 1928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Shape 1933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Shape 1934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35" name="Shape 1935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36" name="Shape 1936"/>
          <p:cNvSpPr/>
          <p:nvPr/>
        </p:nvSpPr>
        <p:spPr>
          <a:xfrm>
            <a:off x="16520763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Shape 1937"/>
          <p:cNvSpPr/>
          <p:nvPr/>
        </p:nvSpPr>
        <p:spPr>
          <a:xfrm>
            <a:off x="10228402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Shape 1938"/>
          <p:cNvSpPr/>
          <p:nvPr/>
        </p:nvSpPr>
        <p:spPr>
          <a:xfrm>
            <a:off x="14423276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9" name="Shape 19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Shape 19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Shape 19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Shape 1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Shape 19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Shape 19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Shape 19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Shape 19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Shape 19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4885" y="9"/>
            <a:ext cx="1495261" cy="150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Shape 1948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49" name="Shape 1949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0" name="Shape 1950"/>
          <p:cNvCxnSpPr>
            <a:endCxn id="1949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1" name="Shape 1951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52" name="Shape 1952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3" name="Shape 1953"/>
          <p:cNvCxnSpPr>
            <a:endCxn id="1952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4" name="Shape 1954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55" name="Shape 1955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6" name="Shape 1956"/>
          <p:cNvCxnSpPr>
            <a:endCxn id="1955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7" name="Shape 1957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8" name="Shape 1958"/>
          <p:cNvCxnSpPr>
            <a:endCxn id="1957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9" name="Shape 1959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0" name="Shape 1960"/>
          <p:cNvCxnSpPr>
            <a:endCxn id="1959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1" name="Shape 1961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2" name="Shape 1962"/>
          <p:cNvCxnSpPr>
            <a:endCxn id="1961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3" name="Shape 19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Shape 19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Shape 19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6" name="Shape 19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Shape 19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Shape 19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9" name="Shape 19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0" name="Shape 19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Shape 19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Shape 19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Shape 19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Shape 19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5" name="Shape 1975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76" name="Shape 19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7" name="Shape 19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Shape 19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9" name="Shape 197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0" name="Shape 198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1" name="Shape 19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9764" y="79638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2" name="Shape 1982"/>
          <p:cNvCxnSpPr>
            <a:stCxn id="1981" idx="2"/>
          </p:cNvCxnSpPr>
          <p:nvPr/>
        </p:nvCxnSpPr>
        <p:spPr>
          <a:xfrm>
            <a:off x="1935496" y="89953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3" name="Shape 1983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4" name="Shape 1984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5" name="Shape 1985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6" name="Shape 1986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7" name="Shape 19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Shape 19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Shape 19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Shape 1990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1" name="Shape 1991"/>
          <p:cNvCxnSpPr>
            <a:endCxn id="1990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2" name="Shape 1992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3" name="Shape 1993"/>
          <p:cNvCxnSpPr>
            <a:endCxn id="1992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4" name="Shape 1994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5" name="Shape 1995"/>
          <p:cNvCxnSpPr>
            <a:endCxn id="1994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6" name="Shape 1996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Shape 1997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use LOOKAHEAD to check which shards they will be validating in the near future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submits transactions to collation proposers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proposers create collations which pay a fee to validators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potential collation proposals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verify availability until some depth and pick head to build 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Next validator notices and builds on separate fork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98" name="Shape 1998"/>
          <p:cNvSpPr/>
          <p:nvPr/>
        </p:nvSpPr>
        <p:spPr>
          <a:xfrm>
            <a:off x="67" y="10592333"/>
            <a:ext cx="24377700" cy="31233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9" name="Shape 19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409426" y="9312000"/>
            <a:ext cx="2032271" cy="203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Shape 2004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05" name="Shape 2005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06" name="Shape 20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Shape 20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Shape 20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Shape 20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Shape 20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Shape 20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Shape 20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3" name="Shape 20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14" name="Shape 201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5" name="Shape 201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6" name="Shape 2016"/>
          <p:cNvCxnSpPr>
            <a:endCxn id="201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7" name="Shape 201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8" name="Shape 201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9" name="Shape 2019"/>
          <p:cNvCxnSpPr>
            <a:endCxn id="201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Shape 202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21" name="Shape 202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2" name="Shape 2022"/>
          <p:cNvCxnSpPr>
            <a:endCxn id="202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3" name="Shape 2023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4" name="Shape 2024"/>
          <p:cNvCxnSpPr>
            <a:endCxn id="2023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5" name="Shape 2025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6" name="Shape 2026"/>
          <p:cNvCxnSpPr>
            <a:endCxn id="2025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7" name="Shape 2027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8" name="Shape 2028"/>
          <p:cNvCxnSpPr>
            <a:endCxn id="2027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Shape 202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0" name="Shape 203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1" name="Shape 20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64" y="79638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2" name="Shape 2032"/>
          <p:cNvCxnSpPr>
            <a:stCxn id="2031" idx="2"/>
          </p:cNvCxnSpPr>
          <p:nvPr/>
        </p:nvCxnSpPr>
        <p:spPr>
          <a:xfrm>
            <a:off x="1935496" y="89953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3" name="Shape 2033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Shape 2034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5" name="Shape 2035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6" name="Shape 2036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7" name="Shape 20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Shape 20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Shape 20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40" name="Shape 2040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1" name="Shape 2041"/>
          <p:cNvCxnSpPr>
            <a:endCxn id="2040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2" name="Shape 2042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3" name="Shape 2043"/>
          <p:cNvCxnSpPr>
            <a:endCxn id="2042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4" name="Shape 2044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5" name="Shape 2045"/>
          <p:cNvCxnSpPr>
            <a:endCxn id="2044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46" name="Shape 20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Shape 2047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8" name="Shape 20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Shape 20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Shape 20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Shape 20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Shape 20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Shape 20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Shape 20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Shape 20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Shape 20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Shape 20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Shape 20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Shape 20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0" name="Shape 2060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61" name="Shape 20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Shape 20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Shape 20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Shape 20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Shape 20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Shape 20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Shape 2067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Shape 2068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69" name="Shape 2069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Shape 2070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Shape 2071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Shape 2072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Shape 2073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Shape 2074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Shape 2075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Shape 2080"/>
          <p:cNvSpPr/>
          <p:nvPr/>
        </p:nvSpPr>
        <p:spPr>
          <a:xfrm>
            <a:off x="12325856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Shape 2081"/>
          <p:cNvSpPr/>
          <p:nvPr/>
        </p:nvSpPr>
        <p:spPr>
          <a:xfrm>
            <a:off x="16520763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Shape 2082"/>
          <p:cNvSpPr/>
          <p:nvPr/>
        </p:nvSpPr>
        <p:spPr>
          <a:xfrm>
            <a:off x="10228369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Shape 2083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84" name="Shape 2084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85" name="Shape 20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Shape 20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Shape 20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Shape 20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Shape 20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Shape 20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Shape 20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Shape 20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93" name="Shape 2093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94" name="Shape 2094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5" name="Shape 2095"/>
          <p:cNvCxnSpPr>
            <a:endCxn id="2094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6" name="Shape 2096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97" name="Shape 2097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8" name="Shape 2098"/>
          <p:cNvCxnSpPr>
            <a:endCxn id="2097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9" name="Shape 2099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00" name="Shape 2100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1" name="Shape 2101"/>
          <p:cNvCxnSpPr>
            <a:endCxn id="2100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2" name="Shape 2102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3" name="Shape 2103"/>
          <p:cNvCxnSpPr>
            <a:endCxn id="2102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4" name="Shape 2104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5" name="Shape 2105"/>
          <p:cNvCxnSpPr>
            <a:endCxn id="2104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6" name="Shape 2106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7" name="Shape 2107"/>
          <p:cNvCxnSpPr>
            <a:endCxn id="2106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Shape 2108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9" name="Shape 2109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0" name="Shape 2110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1" name="Shape 2111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2" name="Shape 2112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3" name="Shape 2113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4" name="Shape 2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Shape 2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Shape 2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Shape 2117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8" name="Shape 2118"/>
          <p:cNvCxnSpPr>
            <a:endCxn id="2117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9" name="Shape 2119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0" name="Shape 2120"/>
          <p:cNvCxnSpPr>
            <a:endCxn id="2119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1" name="Shape 2121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2" name="Shape 2122"/>
          <p:cNvCxnSpPr>
            <a:endCxn id="2121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Shape 2123"/>
          <p:cNvCxnSpPr/>
          <p:nvPr/>
        </p:nvCxnSpPr>
        <p:spPr>
          <a:xfrm rot="10800000">
            <a:off x="1935496" y="94396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4" name="Shape 2124"/>
          <p:cNvSpPr/>
          <p:nvPr/>
        </p:nvSpPr>
        <p:spPr>
          <a:xfrm>
            <a:off x="1578389" y="8718000"/>
            <a:ext cx="714300" cy="72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5" name="Shape 2125"/>
          <p:cNvCxnSpPr/>
          <p:nvPr/>
        </p:nvCxnSpPr>
        <p:spPr>
          <a:xfrm rot="10800000">
            <a:off x="1935496" y="8190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6" name="Shape 2126"/>
          <p:cNvSpPr/>
          <p:nvPr/>
        </p:nvSpPr>
        <p:spPr>
          <a:xfrm>
            <a:off x="1578389" y="7468800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7" name="Shape 2127"/>
          <p:cNvCxnSpPr/>
          <p:nvPr/>
        </p:nvCxnSpPr>
        <p:spPr>
          <a:xfrm rot="10800000">
            <a:off x="1935496" y="69973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8" name="Shape 2128"/>
          <p:cNvSpPr/>
          <p:nvPr/>
        </p:nvSpPr>
        <p:spPr>
          <a:xfrm>
            <a:off x="1578389" y="6275767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9" name="Shape 2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0" name="Shape 2130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1" name="Shape 21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2" name="Shape 2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3" name="Shape 2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4" name="Shape 2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Shape 2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Shape 2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7" name="Shape 2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8" name="Shape 2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9" name="Shape 2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Shape 2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1" name="Shape 2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Shape 21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Shape 2143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44" name="Shape 21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Shape 21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Shape 2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Shape 21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Shape 21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Shape 21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Shape 2150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Shape 2151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52" name="Shape 2152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Shape 2153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Shape 2154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Shape 2155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Shape 2156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Shape 2157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Shape 2158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Shape 2163"/>
          <p:cNvSpPr/>
          <p:nvPr/>
        </p:nvSpPr>
        <p:spPr>
          <a:xfrm>
            <a:off x="12325856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Shape 2164"/>
          <p:cNvSpPr/>
          <p:nvPr/>
        </p:nvSpPr>
        <p:spPr>
          <a:xfrm>
            <a:off x="16520763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Shape 2165"/>
          <p:cNvSpPr/>
          <p:nvPr/>
        </p:nvSpPr>
        <p:spPr>
          <a:xfrm>
            <a:off x="10228369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Shape 2166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67" name="Shape 2167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68" name="Shape 2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9" name="Shape 2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0" name="Shape 2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1" name="Shape 2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Shape 2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Shape 2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Shape 2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Shape 2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6" name="Shape 2176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77" name="Shape 2177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8" name="Shape 2178"/>
          <p:cNvCxnSpPr>
            <a:endCxn id="2177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9" name="Shape 2179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80" name="Shape 2180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1" name="Shape 2181"/>
          <p:cNvCxnSpPr>
            <a:endCxn id="2180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2" name="Shape 2182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83" name="Shape 2183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4" name="Shape 2184"/>
          <p:cNvCxnSpPr>
            <a:endCxn id="2183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5" name="Shape 2185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6" name="Shape 2186"/>
          <p:cNvCxnSpPr>
            <a:endCxn id="2185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7" name="Shape 2187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8" name="Shape 2188"/>
          <p:cNvCxnSpPr>
            <a:endCxn id="2187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9" name="Shape 2189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0" name="Shape 2190"/>
          <p:cNvCxnSpPr>
            <a:endCxn id="2189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Shape 2191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2" name="Shape 2192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3" name="Shape 2193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4" name="Shape 2194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5" name="Shape 2195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6" name="Shape 2196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7" name="Shape 2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Shape 2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9" name="Shape 2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00" name="Shape 2200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1" name="Shape 2201"/>
          <p:cNvCxnSpPr>
            <a:endCxn id="2200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2" name="Shape 2202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3" name="Shape 2203"/>
          <p:cNvCxnSpPr>
            <a:endCxn id="2202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4" name="Shape 2204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5" name="Shape 2205"/>
          <p:cNvCxnSpPr>
            <a:endCxn id="2204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6" name="Shape 2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79638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7" name="Shape 2207"/>
          <p:cNvCxnSpPr>
            <a:stCxn id="2206" idx="2"/>
          </p:cNvCxnSpPr>
          <p:nvPr/>
        </p:nvCxnSpPr>
        <p:spPr>
          <a:xfrm>
            <a:off x="1935496" y="89953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8" name="Shape 2208"/>
          <p:cNvSpPr txBox="1"/>
          <p:nvPr/>
        </p:nvSpPr>
        <p:spPr>
          <a:xfrm rot="1385">
            <a:off x="1300065" y="3896502"/>
            <a:ext cx="8190001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144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800"/>
              <a:buFont typeface="Roboto Light"/>
              <a:buAutoNum type="arabicPeriod"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Pick collation proposal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144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800"/>
              <a:buFont typeface="Roboto Light"/>
              <a:buAutoNum type="arabicPeriod"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Verify availability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144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800"/>
              <a:buFont typeface="Roboto Light"/>
              <a:buAutoNum type="arabicPeriod"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Pick head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144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800"/>
              <a:buFont typeface="Roboto Light"/>
              <a:buAutoNum type="arabicPeriod"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Submit collation header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09" name="Shape 22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Shape 2210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1" name="Shape 22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Shape 2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Shape 22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Shape 22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5" name="Shape 22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6" name="Shape 22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7" name="Shape 22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8" name="Shape 22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9" name="Shape 22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Shape 22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1" name="Shape 22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Shape 22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3" name="Shape 2223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24" name="Shape 22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5" name="Shape 22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6" name="Shape 22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7" name="Shape 22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8" name="Shape 22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9" name="Shape 22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30" name="Shape 2230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Shape 2231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32" name="Shape 2232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Shape 2233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Shape 2234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Shape 2235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Shape 2236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Shape 2237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Shape 2238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Shape 2243"/>
          <p:cNvSpPr/>
          <p:nvPr/>
        </p:nvSpPr>
        <p:spPr>
          <a:xfrm>
            <a:off x="12325856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Shape 2244"/>
          <p:cNvSpPr/>
          <p:nvPr/>
        </p:nvSpPr>
        <p:spPr>
          <a:xfrm>
            <a:off x="16520763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Shape 2245"/>
          <p:cNvSpPr/>
          <p:nvPr/>
        </p:nvSpPr>
        <p:spPr>
          <a:xfrm>
            <a:off x="10228369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Shape 2246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47" name="Shape 2247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48" name="Shape 2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Shape 2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Shape 2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1" name="Shape 2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2" name="Shape 2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" name="Shape 2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Shape 2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Shape 2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6" name="Shape 2256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57" name="Shape 2257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8" name="Shape 2258"/>
          <p:cNvCxnSpPr>
            <a:endCxn id="2257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9" name="Shape 2259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0" name="Shape 2260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1" name="Shape 2261"/>
          <p:cNvCxnSpPr>
            <a:endCxn id="2260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2" name="Shape 2262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3" name="Shape 2263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4" name="Shape 2264"/>
          <p:cNvCxnSpPr>
            <a:endCxn id="2263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5" name="Shape 2265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6" name="Shape 2266"/>
          <p:cNvCxnSpPr>
            <a:endCxn id="2265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7" name="Shape 2267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8" name="Shape 2268"/>
          <p:cNvCxnSpPr>
            <a:endCxn id="2267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9" name="Shape 2269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0" name="Shape 2270"/>
          <p:cNvCxnSpPr>
            <a:endCxn id="2269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Shape 2271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2" name="Shape 2272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3" name="Shape 2273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4" name="Shape 2274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5" name="Shape 2275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6" name="Shape 2276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7" name="Shape 22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Shape 2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9" name="Shape 2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Shape 2280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1" name="Shape 2281"/>
          <p:cNvCxnSpPr>
            <a:endCxn id="2280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2" name="Shape 2282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3" name="Shape 2283"/>
          <p:cNvCxnSpPr>
            <a:endCxn id="2282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Shape 2284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5" name="Shape 2285"/>
          <p:cNvCxnSpPr>
            <a:endCxn id="2284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6" name="Shape 2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79638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7" name="Shape 2287"/>
          <p:cNvCxnSpPr>
            <a:stCxn id="2286" idx="2"/>
          </p:cNvCxnSpPr>
          <p:nvPr/>
        </p:nvCxnSpPr>
        <p:spPr>
          <a:xfrm>
            <a:off x="1935496" y="89953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88" name="Shape 22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9" name="Shape 2289"/>
          <p:cNvCxnSpPr>
            <a:endCxn id="2286" idx="3"/>
          </p:cNvCxnSpPr>
          <p:nvPr/>
        </p:nvCxnSpPr>
        <p:spPr>
          <a:xfrm flipH="1">
            <a:off x="2451229" y="3676304"/>
            <a:ext cx="8006700" cy="48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0" name="Shape 2290"/>
          <p:cNvSpPr txBox="1"/>
          <p:nvPr/>
        </p:nvSpPr>
        <p:spPr>
          <a:xfrm rot="-1844309">
            <a:off x="3033889" y="5020892"/>
            <a:ext cx="5587724" cy="11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Send collation headers to root chain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291" name="Shape 2291"/>
          <p:cNvCxnSpPr>
            <a:stCxn id="2250" idx="1"/>
          </p:cNvCxnSpPr>
          <p:nvPr/>
        </p:nvCxnSpPr>
        <p:spPr>
          <a:xfrm flipH="1">
            <a:off x="2752955" y="5916024"/>
            <a:ext cx="9830100" cy="27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2" name="Shape 2292"/>
          <p:cNvCxnSpPr/>
          <p:nvPr/>
        </p:nvCxnSpPr>
        <p:spPr>
          <a:xfrm flipH="1">
            <a:off x="2993563" y="4107200"/>
            <a:ext cx="13784400" cy="42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93" name="Shape 2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3198934" y="7444015"/>
            <a:ext cx="443283" cy="44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Shape 2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3795046" y="7629815"/>
            <a:ext cx="443283" cy="44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Shape 2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3198934" y="8445282"/>
            <a:ext cx="443283" cy="443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96" name="Shape 2296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7" name="Shape 22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Shape 22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Shape 22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Shape 23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Shape 23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Shape 23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Shape 23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Shape 23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Shape 23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Shape 23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Shape 23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Shape 23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9" name="Shape 2309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10" name="Shape 23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Shape 23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Shape 23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Shape 23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4" name="Shape 23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Shape 23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Shape 2316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Shape 2317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18" name="Shape 2318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Shape 2319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Shape 2320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Shape 2321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Shape 2323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Shape 2324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Shape 2329"/>
          <p:cNvSpPr/>
          <p:nvPr/>
        </p:nvSpPr>
        <p:spPr>
          <a:xfrm>
            <a:off x="12325856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Shape 2330"/>
          <p:cNvSpPr/>
          <p:nvPr/>
        </p:nvSpPr>
        <p:spPr>
          <a:xfrm>
            <a:off x="16520763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Shape 2331"/>
          <p:cNvSpPr/>
          <p:nvPr/>
        </p:nvSpPr>
        <p:spPr>
          <a:xfrm>
            <a:off x="10228369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Shape 2332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33" name="Shape 2333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34" name="Shape 2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5" name="Shape 2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6" name="Shape 2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7" name="Shape 2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8" name="Shape 2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9" name="Shape 2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0" name="Shape 2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Shape 2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2" name="Shape 2342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43" name="Shape 2343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4" name="Shape 2344"/>
          <p:cNvCxnSpPr>
            <a:endCxn id="2343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5" name="Shape 2345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46" name="Shape 2346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7" name="Shape 2347"/>
          <p:cNvCxnSpPr>
            <a:endCxn id="2346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8" name="Shape 2348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49" name="Shape 2349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0" name="Shape 2350"/>
          <p:cNvCxnSpPr>
            <a:endCxn id="2349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1" name="Shape 2351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2" name="Shape 2352"/>
          <p:cNvCxnSpPr>
            <a:endCxn id="2351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3" name="Shape 2353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4" name="Shape 2354"/>
          <p:cNvCxnSpPr>
            <a:endCxn id="2353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5" name="Shape 2355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6" name="Shape 2356"/>
          <p:cNvCxnSpPr>
            <a:endCxn id="2355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7" name="Shape 2357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8" name="Shape 2358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9" name="Shape 2359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0" name="Shape 2360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1" name="Shape 2361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2" name="Shape 2362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3" name="Shape 23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Shape 2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Shape 23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66" name="Shape 2366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7" name="Shape 2367"/>
          <p:cNvCxnSpPr>
            <a:endCxn id="2366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8" name="Shape 2368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9" name="Shape 2369"/>
          <p:cNvCxnSpPr>
            <a:endCxn id="2368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0" name="Shape 2370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1" name="Shape 2371"/>
          <p:cNvCxnSpPr>
            <a:endCxn id="2370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2" name="Shape 23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79638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3" name="Shape 2373"/>
          <p:cNvCxnSpPr>
            <a:stCxn id="2372" idx="2"/>
          </p:cNvCxnSpPr>
          <p:nvPr/>
        </p:nvCxnSpPr>
        <p:spPr>
          <a:xfrm>
            <a:off x="1935496" y="89953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4" name="Shape 23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5" name="Shape 23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683422" y="7997627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6" name="Shape 23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522931" y="7775627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7" name="Shape 23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050660" y="77756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78" name="Shape 2378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9" name="Shape 23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0" name="Shape 23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1" name="Shape 23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Shape 23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3" name="Shape 23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4" name="Shape 23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5" name="Shape 23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6" name="Shape 23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7" name="Shape 23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8" name="Shape 23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9" name="Shape 23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0" name="Shape 23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1" name="Shape 2391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92" name="Shape 23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3" name="Shape 23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4" name="Shape 23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5" name="Shape 23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6" name="Shape 23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7" name="Shape 23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Shape 2398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Shape 2399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00" name="Shape 2400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Shape 2406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Shape 2411"/>
          <p:cNvSpPr/>
          <p:nvPr/>
        </p:nvSpPr>
        <p:spPr>
          <a:xfrm>
            <a:off x="12325856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Shape 2412"/>
          <p:cNvSpPr/>
          <p:nvPr/>
        </p:nvSpPr>
        <p:spPr>
          <a:xfrm>
            <a:off x="16520763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Shape 2413"/>
          <p:cNvSpPr/>
          <p:nvPr/>
        </p:nvSpPr>
        <p:spPr>
          <a:xfrm>
            <a:off x="10228369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Shape 2414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15" name="Shape 2415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16" name="Shape 2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7" name="Shape 2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8" name="Shape 2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Shape 24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Shape 2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Shape 24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Shape 24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3" name="Shape 24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Shape 242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25" name="Shape 242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6" name="Shape 2426"/>
          <p:cNvCxnSpPr>
            <a:endCxn id="242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7" name="Shape 242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28" name="Shape 242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9" name="Shape 2429"/>
          <p:cNvCxnSpPr>
            <a:endCxn id="242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0" name="Shape 243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31" name="Shape 243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2" name="Shape 2432"/>
          <p:cNvCxnSpPr>
            <a:endCxn id="243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3" name="Shape 2433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4" name="Shape 2434"/>
          <p:cNvCxnSpPr>
            <a:endCxn id="2433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5" name="Shape 2435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6" name="Shape 2436"/>
          <p:cNvCxnSpPr>
            <a:endCxn id="2435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7" name="Shape 2437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8" name="Shape 2438"/>
          <p:cNvCxnSpPr>
            <a:endCxn id="2437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Shape 243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0" name="Shape 244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1" name="Shape 2441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2" name="Shape 2442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3" name="Shape 2443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4" name="Shape 2444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5" name="Shape 24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6" name="Shape 24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7" name="Shape 24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8" name="Shape 2448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9" name="Shape 2449"/>
          <p:cNvCxnSpPr>
            <a:endCxn id="2448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0" name="Shape 2450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1" name="Shape 2451"/>
          <p:cNvCxnSpPr>
            <a:endCxn id="2450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2" name="Shape 2452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3" name="Shape 2453"/>
          <p:cNvCxnSpPr>
            <a:endCxn id="2452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4" name="Shape 24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5" name="Shape 2455"/>
          <p:cNvCxnSpPr>
            <a:stCxn id="2454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56" name="Shape 24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7" name="Shape 2457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8" name="Shape 2458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9" name="Shape 24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" name="Shape 24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1" name="Shape 24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62" name="Shape 2462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3" name="Shape 2463"/>
          <p:cNvCxnSpPr>
            <a:endCxn id="2462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4" name="Shape 2464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5" name="Shape 2465"/>
          <p:cNvCxnSpPr>
            <a:endCxn id="2464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6" name="Shape 2466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7" name="Shape 2467"/>
          <p:cNvCxnSpPr>
            <a:endCxn id="2466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68" name="Shape 24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469" name="Shape 2469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0" name="Shape 24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Shape 24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Shape 24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3" name="Shape 24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4" name="Shape 24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5" name="Shape 24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6" name="Shape 24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7" name="Shape 24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8" name="Shape 24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9" name="Shape 24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0" name="Shape 24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1" name="Shape 24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2" name="Shape 2482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83" name="Shape 24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4" name="Shape 24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5" name="Shape 24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6" name="Shape 24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7" name="Shape 24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8" name="Shape 24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89" name="Shape 2489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Shape 2490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91" name="Shape 2491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Shape 2492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Shape 2493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Shape 2494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Shape 2495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Shape 2496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Shape 2497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089200" y="3852375"/>
            <a:ext cx="190788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Secure </a:t>
            </a:r>
            <a:r>
              <a:rPr lang="en-US" sz="96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Decentralized </a:t>
            </a:r>
            <a:br>
              <a:rPr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-US" sz="9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Scaling</a:t>
            </a: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Solution!</a:t>
            </a:r>
            <a:endParaRPr sz="9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25" y="7897475"/>
            <a:ext cx="23431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4912125" y="8576475"/>
            <a:ext cx="4858200" cy="2025900"/>
          </a:xfrm>
          <a:prstGeom prst="wedgeRoundRectCallout">
            <a:avLst>
              <a:gd fmla="val -68788" name="adj1"/>
              <a:gd fmla="val -2154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How</a:t>
            </a:r>
            <a:r>
              <a:rPr lang="en-US" sz="3600"/>
              <a:t> secure are you talking about?</a:t>
            </a:r>
            <a:endParaRPr sz="3600"/>
          </a:p>
        </p:txBody>
      </p:sp>
      <p:sp>
        <p:nvSpPr>
          <p:cNvPr id="179" name="Shape 179"/>
          <p:cNvSpPr/>
          <p:nvPr/>
        </p:nvSpPr>
        <p:spPr>
          <a:xfrm>
            <a:off x="14091800" y="8381475"/>
            <a:ext cx="6603000" cy="2415900"/>
          </a:xfrm>
          <a:prstGeom prst="wedgeRoundRectCallout">
            <a:avLst>
              <a:gd fmla="val 106504" name="adj1"/>
              <a:gd fmla="val 5859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Day 3  - Security Models Mechanism Design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Sharding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Shape 2502"/>
          <p:cNvSpPr/>
          <p:nvPr/>
        </p:nvSpPr>
        <p:spPr>
          <a:xfrm>
            <a:off x="12325856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Shape 2503"/>
          <p:cNvSpPr/>
          <p:nvPr/>
        </p:nvSpPr>
        <p:spPr>
          <a:xfrm>
            <a:off x="16520763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Shape 2504"/>
          <p:cNvSpPr/>
          <p:nvPr/>
        </p:nvSpPr>
        <p:spPr>
          <a:xfrm>
            <a:off x="10228369" y="3229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Shape 2505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06" name="Shape 2506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07" name="Shape 2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Shape 25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Shape 25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Shape 25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Shape 25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Shape 25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3" name="Shape 2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Shape 25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Shape 25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4885" y="9"/>
            <a:ext cx="1495261" cy="1503609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Shape 2516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17" name="Shape 2517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8" name="Shape 2518"/>
          <p:cNvCxnSpPr>
            <a:endCxn id="2517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9" name="Shape 2519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0" name="Shape 2520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1" name="Shape 2521"/>
          <p:cNvCxnSpPr>
            <a:endCxn id="2520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2" name="Shape 2522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3" name="Shape 2523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4" name="Shape 2524"/>
          <p:cNvCxnSpPr>
            <a:endCxn id="2523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5" name="Shape 2525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6" name="Shape 2526"/>
          <p:cNvCxnSpPr>
            <a:endCxn id="2525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7" name="Shape 2527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8" name="Shape 2528"/>
          <p:cNvCxnSpPr>
            <a:endCxn id="2527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9" name="Shape 2529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0" name="Shape 2530"/>
          <p:cNvCxnSpPr>
            <a:endCxn id="2529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31" name="Shape 25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2" name="Shape 25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3" name="Shape 25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4" name="Shape 2534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5" name="Shape 2535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6" name="Shape 2536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7" name="Shape 2537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8" name="Shape 2538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9" name="Shape 2539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0" name="Shape 25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1" name="Shape 25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2" name="Shape 25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43" name="Shape 2543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4" name="Shape 2544"/>
          <p:cNvCxnSpPr>
            <a:endCxn id="2543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5" name="Shape 2545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6" name="Shape 2546"/>
          <p:cNvCxnSpPr>
            <a:endCxn id="2545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7" name="Shape 2547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8" name="Shape 2548"/>
          <p:cNvCxnSpPr>
            <a:endCxn id="2547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9" name="Shape 2549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0" name="Shape 25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1" name="Shape 25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2" name="Shape 25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Shape 25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Shape 25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5" name="Shape 25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Shape 25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Shape 25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Shape 25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Shape 25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0" name="Shape 2560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61" name="Shape 25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2" name="Shape 2562"/>
          <p:cNvCxnSpPr>
            <a:stCxn id="2561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3" name="Shape 25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4" name="Shape 2564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5" name="Shape 2565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6" name="Shape 25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7" name="Shape 25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Shape 25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69" name="Shape 2569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0" name="Shape 2570"/>
          <p:cNvCxnSpPr>
            <a:endCxn id="2569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1" name="Shape 2571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2" name="Shape 2572"/>
          <p:cNvCxnSpPr>
            <a:endCxn id="2571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3" name="Shape 2573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4" name="Shape 2574"/>
          <p:cNvCxnSpPr>
            <a:endCxn id="2573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5" name="Shape 25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576" name="Shape 2576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rgbClr val="FFFFFF">
              <a:alpha val="9538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Shape 2577"/>
          <p:cNvSpPr txBox="1"/>
          <p:nvPr/>
        </p:nvSpPr>
        <p:spPr>
          <a:xfrm>
            <a:off x="2095854" y="2001867"/>
            <a:ext cx="21407100" cy="9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use LOOKAHEAD to check which shards they will be validating in the near future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Client submits transactions to collation proposers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proposers create collations which pay a fee to validators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download potential collation proposals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verify availability until some depth and pick head to build 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Validators submit collation header to the root chain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Evil validator submits invalid collation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946150" lvl="0" marL="1219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5300"/>
              <a:buFont typeface="Roboto Light"/>
              <a:buAutoNum type="arabicPeriod"/>
            </a:pPr>
            <a:r>
              <a:rPr lang="en-US" sz="53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Next validator notices and builds on separate fork</a:t>
            </a:r>
            <a:endParaRPr sz="53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78" name="Shape 2578"/>
          <p:cNvSpPr/>
          <p:nvPr/>
        </p:nvSpPr>
        <p:spPr>
          <a:xfrm>
            <a:off x="67" y="11910267"/>
            <a:ext cx="24377700" cy="18057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9" name="Shape 25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09426" y="10284700"/>
            <a:ext cx="2032271" cy="203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Shape 2584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85" name="Shape 2585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86" name="Shape 25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7" name="Shape 25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8" name="Shape 25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9" name="Shape 25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0" name="Shape 25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1" name="Shape 25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2" name="Shape 2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3" name="Shape 25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Shape 259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95" name="Shape 259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6" name="Shape 2596"/>
          <p:cNvCxnSpPr>
            <a:endCxn id="259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7" name="Shape 259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98" name="Shape 259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9" name="Shape 2599"/>
          <p:cNvCxnSpPr>
            <a:endCxn id="259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0" name="Shape 260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01" name="Shape 260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2" name="Shape 2602"/>
          <p:cNvCxnSpPr>
            <a:endCxn id="260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3" name="Shape 2603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4" name="Shape 2604"/>
          <p:cNvCxnSpPr>
            <a:endCxn id="2603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5" name="Shape 2605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6" name="Shape 2606"/>
          <p:cNvCxnSpPr>
            <a:endCxn id="2605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7" name="Shape 2607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8" name="Shape 2608"/>
          <p:cNvCxnSpPr>
            <a:endCxn id="2607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Shape 260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0" name="Shape 261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1" name="Shape 2611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2" name="Shape 2612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3" name="Shape 2613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4" name="Shape 2614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5" name="Shape 26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6" name="Shape 26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7" name="Shape 26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18" name="Shape 2618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9" name="Shape 2619"/>
          <p:cNvCxnSpPr>
            <a:endCxn id="2618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0" name="Shape 2620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1" name="Shape 2621"/>
          <p:cNvCxnSpPr>
            <a:endCxn id="2620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2" name="Shape 2622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3" name="Shape 2623"/>
          <p:cNvCxnSpPr>
            <a:endCxn id="2622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4" name="Shape 26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5" name="Shape 2625"/>
          <p:cNvCxnSpPr>
            <a:stCxn id="2624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26" name="Shape 26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7" name="Shape 2627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8" name="Shape 2628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9" name="Shape 26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0" name="Shape 26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1" name="Shape 26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2" name="Shape 2632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3" name="Shape 2633"/>
          <p:cNvCxnSpPr>
            <a:endCxn id="2632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4" name="Shape 2634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5" name="Shape 2635"/>
          <p:cNvCxnSpPr>
            <a:endCxn id="2634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6" name="Shape 2636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7" name="Shape 2637"/>
          <p:cNvCxnSpPr>
            <a:endCxn id="2636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8" name="Shape 26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9" name="Shape 2639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0" name="Shape 26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1" name="Shape 26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2" name="Shape 26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3" name="Shape 26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4" name="Shape 26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5" name="Shape 26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6" name="Shape 26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7" name="Shape 26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8" name="Shape 26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9" name="Shape 26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0" name="Shape 26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Shape 26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2" name="Shape 2652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53" name="Shape 26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4" name="Shape 26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5" name="Shape 26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6" name="Shape 26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7" name="Shape 26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8" name="Shape 26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59" name="Shape 2659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Shape 2660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61" name="Shape 2661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Shape 2662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Shape 2663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Shape 2664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Shape 2666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Shape 2667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Shape 2672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Shape 2673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Shape 2674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Shape 2675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76" name="Shape 2676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77" name="Shape 26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Shape 26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Shape 2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Shape 26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Shape 26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Shape 26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3" name="Shape 26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4" name="Shape 26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85" name="Shape 2685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86" name="Shape 2686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7" name="Shape 2687"/>
          <p:cNvCxnSpPr>
            <a:endCxn id="2686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8" name="Shape 2688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89" name="Shape 2689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0" name="Shape 2690"/>
          <p:cNvCxnSpPr>
            <a:endCxn id="2689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1" name="Shape 2691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92" name="Shape 2692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3" name="Shape 2693"/>
          <p:cNvCxnSpPr>
            <a:endCxn id="2692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4" name="Shape 2694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5" name="Shape 2695"/>
          <p:cNvCxnSpPr>
            <a:endCxn id="2694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6" name="Shape 2696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7" name="Shape 2697"/>
          <p:cNvCxnSpPr>
            <a:endCxn id="2696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8" name="Shape 2698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9" name="Shape 2699"/>
          <p:cNvCxnSpPr>
            <a:endCxn id="2698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0" name="Shape 2700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1" name="Shape 2701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2" name="Shape 2702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3" name="Shape 2703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4" name="Shape 2704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5" name="Shape 2705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6" name="Shape 27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Shape 27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Shape 27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9" name="Shape 2709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0" name="Shape 2710"/>
          <p:cNvCxnSpPr>
            <a:endCxn id="2709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1" name="Shape 2711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2" name="Shape 2712"/>
          <p:cNvCxnSpPr>
            <a:endCxn id="2711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3" name="Shape 2713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4" name="Shape 2714"/>
          <p:cNvCxnSpPr>
            <a:endCxn id="2713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5" name="Shape 27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6" name="Shape 2716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7" name="Shape 2717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8" name="Shape 27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Shape 27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Shape 27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21" name="Shape 2721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2" name="Shape 2722"/>
          <p:cNvCxnSpPr>
            <a:endCxn id="2721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3" name="Shape 2723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4" name="Shape 2724"/>
          <p:cNvCxnSpPr>
            <a:endCxn id="2723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5" name="Shape 2725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6" name="Shape 2726"/>
          <p:cNvCxnSpPr>
            <a:endCxn id="2725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27" name="Shape 27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8" name="Shape 2728"/>
          <p:cNvCxnSpPr/>
          <p:nvPr/>
        </p:nvCxnSpPr>
        <p:spPr>
          <a:xfrm rot="10800000">
            <a:off x="1935496" y="8190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9" name="Shape 2729"/>
          <p:cNvSpPr/>
          <p:nvPr/>
        </p:nvSpPr>
        <p:spPr>
          <a:xfrm>
            <a:off x="1578389" y="7468800"/>
            <a:ext cx="714300" cy="72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0" name="Shape 2730"/>
          <p:cNvCxnSpPr/>
          <p:nvPr/>
        </p:nvCxnSpPr>
        <p:spPr>
          <a:xfrm rot="10800000">
            <a:off x="1935496" y="6997367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1" name="Shape 2731"/>
          <p:cNvSpPr/>
          <p:nvPr/>
        </p:nvSpPr>
        <p:spPr>
          <a:xfrm>
            <a:off x="1578389" y="6275767"/>
            <a:ext cx="714300" cy="721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Shape 2732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3" name="Shape 27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4" name="Shape 27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5" name="Shape 27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6" name="Shape 27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7" name="Shape 27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8" name="Shape 27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9" name="Shape 27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0" name="Shape 27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1" name="Shape 27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2" name="Shape 27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3" name="Shape 27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4" name="Shape 27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5" name="Shape 2745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46" name="Shape 27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7" name="Shape 27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8" name="Shape 27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9" name="Shape 27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Shape 27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1" name="Shape 27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2" name="Shape 2752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Shape 2753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54" name="Shape 2754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Shape 2755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Shape 2756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Shape 2757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Shape 2758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Shape 2759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Shape 2760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Shape 2765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Shape 2766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Shape 2767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Shape 2768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69" name="Shape 2769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70" name="Shape 27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1" name="Shape 27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2" name="Shape 27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3" name="Shape 27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4" name="Shape 27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5" name="Shape 27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6" name="Shape 27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7" name="Shape 27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78" name="Shape 2778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79" name="Shape 2779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0" name="Shape 2780"/>
          <p:cNvCxnSpPr>
            <a:endCxn id="2779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1" name="Shape 2781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82" name="Shape 2782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3" name="Shape 2783"/>
          <p:cNvCxnSpPr>
            <a:endCxn id="2782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4" name="Shape 2784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85" name="Shape 2785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6" name="Shape 2786"/>
          <p:cNvCxnSpPr>
            <a:endCxn id="2785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7" name="Shape 2787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8" name="Shape 2788"/>
          <p:cNvCxnSpPr>
            <a:endCxn id="2787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9" name="Shape 2789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0" name="Shape 2790"/>
          <p:cNvCxnSpPr>
            <a:endCxn id="2789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1" name="Shape 2791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2" name="Shape 2792"/>
          <p:cNvCxnSpPr>
            <a:endCxn id="2791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3" name="Shape 2793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4" name="Shape 2794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5" name="Shape 2795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6" name="Shape 2796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7" name="Shape 2797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8" name="Shape 2798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9" name="Shape 27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0" name="Shape 28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1" name="Shape 28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02" name="Shape 2802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3" name="Shape 2803"/>
          <p:cNvCxnSpPr>
            <a:endCxn id="2802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4" name="Shape 2804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5" name="Shape 2805"/>
          <p:cNvCxnSpPr>
            <a:endCxn id="2804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6" name="Shape 2806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7" name="Shape 2807"/>
          <p:cNvCxnSpPr>
            <a:endCxn id="2806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8" name="Shape 28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9" name="Shape 2809"/>
          <p:cNvCxnSpPr>
            <a:stCxn id="2808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10" name="Shape 28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1" name="Shape 2811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2" name="Shape 2812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3" name="Shape 28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Shape 28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Shape 28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16" name="Shape 2816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7" name="Shape 2817"/>
          <p:cNvCxnSpPr>
            <a:endCxn id="2816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8" name="Shape 2818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9" name="Shape 2819"/>
          <p:cNvCxnSpPr>
            <a:endCxn id="2818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0" name="Shape 2820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1" name="Shape 2821"/>
          <p:cNvCxnSpPr>
            <a:endCxn id="2820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2" name="Shape 28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823" name="Shape 2823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4" name="Shape 28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5" name="Shape 28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Shape 28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7" name="Shape 28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8" name="Shape 28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Shape 28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Shape 28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1" name="Shape 28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Shape 28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Shape 28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Shape 28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Shape 28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6" name="Shape 2836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37" name="Shape 28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8" name="Shape 28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9" name="Shape 28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0" name="Shape 28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1" name="Shape 28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2" name="Shape 28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843" name="Shape 2843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Shape 2844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5" name="Shape 2845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Shape 2846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Shape 2847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Shape 2848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Shape 2849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Shape 2850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Shape 2851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Shape 2857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Shape 2858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Shape 2859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60" name="Shape 2860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61" name="Shape 28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2" name="Shape 28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3" name="Shape 28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4" name="Shape 28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5" name="Shape 28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Shape 28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" name="Shape 28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" name="Shape 28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869" name="Shape 2869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0" name="Shape 2870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1" name="Shape 2871"/>
          <p:cNvCxnSpPr>
            <a:endCxn id="2870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2" name="Shape 2872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4" name="Shape 2874"/>
          <p:cNvCxnSpPr>
            <a:endCxn id="2873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5" name="Shape 2875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6" name="Shape 2876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7" name="Shape 2877"/>
          <p:cNvCxnSpPr>
            <a:endCxn id="2876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8" name="Shape 2878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9" name="Shape 2879"/>
          <p:cNvCxnSpPr>
            <a:endCxn id="2878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0" name="Shape 2880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1" name="Shape 2881"/>
          <p:cNvCxnSpPr>
            <a:endCxn id="2880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2" name="Shape 2882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3" name="Shape 2883"/>
          <p:cNvCxnSpPr>
            <a:endCxn id="2882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4" name="Shape 2884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5" name="Shape 2885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6" name="Shape 2886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7" name="Shape 2887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8" name="Shape 2888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9" name="Shape 2889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0" name="Shape 28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1" name="Shape 28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2" name="Shape 28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93" name="Shape 2893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4" name="Shape 2894"/>
          <p:cNvCxnSpPr>
            <a:endCxn id="2893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5" name="Shape 2895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6" name="Shape 2896"/>
          <p:cNvCxnSpPr>
            <a:endCxn id="2895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7" name="Shape 2897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8" name="Shape 2898"/>
          <p:cNvCxnSpPr>
            <a:endCxn id="2897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99" name="Shape 28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0" name="Shape 2900"/>
          <p:cNvCxnSpPr>
            <a:stCxn id="2899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01" name="Shape 29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2" name="Shape 2902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3" name="Shape 2903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4" name="Shape 29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5" name="Shape 29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6" name="Shape 29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07" name="Shape 2907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8" name="Shape 2908"/>
          <p:cNvCxnSpPr>
            <a:endCxn id="2907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9" name="Shape 2909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0" name="Shape 2910"/>
          <p:cNvCxnSpPr>
            <a:endCxn id="2909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1" name="Shape 2911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2" name="Shape 2912"/>
          <p:cNvCxnSpPr>
            <a:endCxn id="2911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13" name="Shape 29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4" name="Shape 2914"/>
          <p:cNvSpPr txBox="1"/>
          <p:nvPr/>
        </p:nvSpPr>
        <p:spPr>
          <a:xfrm rot="1385">
            <a:off x="2292607" y="4002202"/>
            <a:ext cx="8190001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During validation phase, the red validator notices unavailable collation, and builds on separate fork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15" name="Shape 2915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6" name="Shape 29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7" name="Shape 29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8" name="Shape 29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9" name="Shape 29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0" name="Shape 29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1" name="Shape 29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2" name="Shape 29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3" name="Shape 29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4" name="Shape 29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Shape 29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6" name="Shape 29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Shape 29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8" name="Shape 2928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29" name="Shape 29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0" name="Shape 29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1" name="Shape 29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2" name="Shape 29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Shape 29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Shape 29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35" name="Shape 2935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Shape 2936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7" name="Shape 2937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Shape 2938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Shape 2939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Shape 2940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Shape 2941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Shape 2942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Shape 2943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Shape 2949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Shape 2950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Shape 2951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52" name="Shape 2952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53" name="Shape 29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4" name="Shape 29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Shape 29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6" name="Shape 29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7" name="Shape 29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8" name="Shape 29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9" name="Shape 29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Shape 29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61" name="Shape 2961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62" name="Shape 2962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3" name="Shape 2963"/>
          <p:cNvCxnSpPr>
            <a:endCxn id="2962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4" name="Shape 2964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65" name="Shape 2965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6" name="Shape 2966"/>
          <p:cNvCxnSpPr>
            <a:endCxn id="2965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7" name="Shape 2967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68" name="Shape 2968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9" name="Shape 2969"/>
          <p:cNvCxnSpPr>
            <a:endCxn id="2968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0" name="Shape 2970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1" name="Shape 2971"/>
          <p:cNvCxnSpPr>
            <a:endCxn id="2970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2" name="Shape 2972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3" name="Shape 2973"/>
          <p:cNvCxnSpPr>
            <a:endCxn id="2972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4" name="Shape 2974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5" name="Shape 2975"/>
          <p:cNvCxnSpPr>
            <a:endCxn id="2974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Shape 2976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7" name="Shape 2977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8" name="Shape 2978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9" name="Shape 2979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0" name="Shape 2980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1" name="Shape 2981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2" name="Shape 29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Shape 29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Shape 29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5" name="Shape 2985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6" name="Shape 2986"/>
          <p:cNvCxnSpPr>
            <a:endCxn id="2985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7" name="Shape 2987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8" name="Shape 2988"/>
          <p:cNvCxnSpPr>
            <a:endCxn id="2987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9" name="Shape 2989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0" name="Shape 2990"/>
          <p:cNvCxnSpPr>
            <a:endCxn id="2989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1" name="Shape 29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2" name="Shape 2992"/>
          <p:cNvCxnSpPr>
            <a:stCxn id="2991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93" name="Shape 29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4" name="Shape 2994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5" name="Shape 2995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6" name="Shape 29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7" name="Shape 29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8" name="Shape 29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99" name="Shape 2999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0" name="Shape 3000"/>
          <p:cNvCxnSpPr>
            <a:endCxn id="2999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1" name="Shape 3001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2" name="Shape 3002"/>
          <p:cNvCxnSpPr>
            <a:endCxn id="3001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3" name="Shape 3003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4" name="Shape 3004"/>
          <p:cNvCxnSpPr>
            <a:endCxn id="3003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05" name="Shape 30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6" name="Shape 3006"/>
          <p:cNvSpPr txBox="1"/>
          <p:nvPr/>
        </p:nvSpPr>
        <p:spPr>
          <a:xfrm rot="1385">
            <a:off x="2292607" y="4002202"/>
            <a:ext cx="8190001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During validation phase, the red validator notices unavailable collation, and builds on separate fork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07" name="Shape 3007"/>
          <p:cNvSpPr/>
          <p:nvPr/>
        </p:nvSpPr>
        <p:spPr>
          <a:xfrm>
            <a:off x="14677177" y="71470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3131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Shape 3008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9" name="Shape 30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0" name="Shape 30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1" name="Shape 30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2" name="Shape 30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3" name="Shape 30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Shape 30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5" name="Shape 30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6" name="Shape 30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7" name="Shape 30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8" name="Shape 30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Shape 30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0" name="Shape 30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1" name="Shape 3021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022" name="Shape 30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Shape 30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Shape 30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Shape 30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Shape 30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Shape 30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28" name="Shape 3028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Shape 3029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30" name="Shape 3030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Shape 3031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Shape 3032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Shape 3033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Shape 3034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Shape 3035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Shape 3036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Shape 3041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Shape 3042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Shape 3043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Shape 3044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45" name="Shape 3045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046" name="Shape 30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7" name="Shape 30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Shape 30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9" name="Shape 30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0" name="Shape 30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1" name="Shape 30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2" name="Shape 30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3" name="Shape 30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54" name="Shape 3054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55" name="Shape 3055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6" name="Shape 3056"/>
          <p:cNvCxnSpPr>
            <a:endCxn id="3055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7" name="Shape 3057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58" name="Shape 3058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9" name="Shape 3059"/>
          <p:cNvCxnSpPr>
            <a:endCxn id="3058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0" name="Shape 3060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2" name="Shape 3062"/>
          <p:cNvCxnSpPr>
            <a:endCxn id="3061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3" name="Shape 3063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4" name="Shape 3064"/>
          <p:cNvCxnSpPr>
            <a:endCxn id="3063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5" name="Shape 3065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6" name="Shape 3066"/>
          <p:cNvCxnSpPr>
            <a:endCxn id="3065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7" name="Shape 3067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8" name="Shape 3068"/>
          <p:cNvCxnSpPr>
            <a:endCxn id="3067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9" name="Shape 3069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0" name="Shape 3070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1" name="Shape 3071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2" name="Shape 3072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3" name="Shape 3073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4" name="Shape 3074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5" name="Shape 30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Shape 30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Shape 30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8" name="Shape 3078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9" name="Shape 3079"/>
          <p:cNvCxnSpPr>
            <a:endCxn id="3078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0" name="Shape 3080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1" name="Shape 3081"/>
          <p:cNvCxnSpPr>
            <a:endCxn id="3080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2" name="Shape 3082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3" name="Shape 3083"/>
          <p:cNvCxnSpPr>
            <a:endCxn id="3082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84" name="Shape 30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5" name="Shape 3085"/>
          <p:cNvCxnSpPr>
            <a:stCxn id="3084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86" name="Shape 30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7" name="Shape 3087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8" name="Shape 3088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9" name="Shape 30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Shape 30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Shape 30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92" name="Shape 3092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3" name="Shape 3093"/>
          <p:cNvCxnSpPr>
            <a:endCxn id="3092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4" name="Shape 3094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5" name="Shape 3095"/>
          <p:cNvCxnSpPr>
            <a:endCxn id="3094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6" name="Shape 3096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7" name="Shape 3097"/>
          <p:cNvCxnSpPr>
            <a:endCxn id="3096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98" name="Shape 30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99" name="Shape 3099"/>
          <p:cNvSpPr txBox="1"/>
          <p:nvPr/>
        </p:nvSpPr>
        <p:spPr>
          <a:xfrm rot="1385">
            <a:off x="2292607" y="4002202"/>
            <a:ext cx="8190001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During validation phase, the red validator notices unavailable collation, and builds on separate fork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00" name="Shape 3100"/>
          <p:cNvSpPr/>
          <p:nvPr/>
        </p:nvSpPr>
        <p:spPr>
          <a:xfrm>
            <a:off x="14677177" y="71470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3131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Shape 3101"/>
          <p:cNvSpPr/>
          <p:nvPr/>
        </p:nvSpPr>
        <p:spPr>
          <a:xfrm>
            <a:off x="14677177" y="84533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Shape 3102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3" name="Shape 3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4" name="Shape 3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5" name="Shape 3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6" name="Shape 3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7" name="Shape 3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8" name="Shape 3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9" name="Shape 31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0" name="Shape 3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1" name="Shape 3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2" name="Shape 3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3" name="Shape 3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Shape 3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5" name="Shape 3115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16" name="Shape 31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7" name="Shape 31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8" name="Shape 31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9" name="Shape 31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0" name="Shape 31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1" name="Shape 31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22" name="Shape 3122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Shape 3123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24" name="Shape 3124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Shape 3125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Shape 3126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Shape 3127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Shape 3128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Shape 3129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Shape 3130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Shape 3135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Shape 3136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Shape 3137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Shape 3138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39" name="Shape 3139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40" name="Shape 3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1" name="Shape 3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Shape 3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3" name="Shape 3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4" name="Shape 3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Shape 3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Shape 3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7" name="Shape 3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Shape 3148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49" name="Shape 3149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0" name="Shape 3150"/>
          <p:cNvCxnSpPr>
            <a:endCxn id="3149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1" name="Shape 3151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52" name="Shape 3152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3" name="Shape 3153"/>
          <p:cNvCxnSpPr>
            <a:endCxn id="3152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4" name="Shape 3154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55" name="Shape 3155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6" name="Shape 3156"/>
          <p:cNvCxnSpPr>
            <a:endCxn id="3155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7" name="Shape 3157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8" name="Shape 3158"/>
          <p:cNvCxnSpPr>
            <a:endCxn id="3157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9" name="Shape 3159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0" name="Shape 3160"/>
          <p:cNvCxnSpPr>
            <a:endCxn id="3159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1" name="Shape 3161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2" name="Shape 3162"/>
          <p:cNvCxnSpPr>
            <a:endCxn id="3161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3" name="Shape 3163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4" name="Shape 3164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5" name="Shape 3165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6" name="Shape 3166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7" name="Shape 3167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8" name="Shape 3168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9" name="Shape 3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0" name="Shape 3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1" name="Shape 3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72" name="Shape 3172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3" name="Shape 3173"/>
          <p:cNvCxnSpPr>
            <a:endCxn id="3172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4" name="Shape 3174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5" name="Shape 3175"/>
          <p:cNvCxnSpPr>
            <a:endCxn id="3174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6" name="Shape 3176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7" name="Shape 3177"/>
          <p:cNvCxnSpPr>
            <a:endCxn id="3176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78" name="Shape 3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9" name="Shape 3179"/>
          <p:cNvCxnSpPr>
            <a:stCxn id="3178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80" name="Shape 3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1" name="Shape 3181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2" name="Shape 3182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3" name="Shape 3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Shape 3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5" name="Shape 3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86" name="Shape 3186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7" name="Shape 3187"/>
          <p:cNvCxnSpPr>
            <a:endCxn id="3186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8" name="Shape 3188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9" name="Shape 3189"/>
          <p:cNvCxnSpPr>
            <a:endCxn id="3188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0" name="Shape 3190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1" name="Shape 3191"/>
          <p:cNvCxnSpPr>
            <a:endCxn id="3190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2" name="Shape 3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193" name="Shape 3193"/>
          <p:cNvSpPr txBox="1"/>
          <p:nvPr/>
        </p:nvSpPr>
        <p:spPr>
          <a:xfrm rot="1385">
            <a:off x="2292607" y="4002202"/>
            <a:ext cx="8190001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During validation phase, the red validator notices unavailable collation, and builds on separate fork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94" name="Shape 3194"/>
          <p:cNvSpPr/>
          <p:nvPr/>
        </p:nvSpPr>
        <p:spPr>
          <a:xfrm>
            <a:off x="14677177" y="71470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3131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Shape 3195"/>
          <p:cNvSpPr/>
          <p:nvPr/>
        </p:nvSpPr>
        <p:spPr>
          <a:xfrm>
            <a:off x="14677177" y="84533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Shape 3196"/>
          <p:cNvSpPr/>
          <p:nvPr/>
        </p:nvSpPr>
        <p:spPr>
          <a:xfrm>
            <a:off x="14680443" y="97195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Shape 3197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8" name="Shape 31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9" name="Shape 31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0" name="Shape 32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1" name="Shape 32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2" name="Shape 32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3" name="Shape 32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4" name="Shape 32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5" name="Shape 32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6" name="Shape 3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7" name="Shape 32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8" name="Shape 32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9" name="Shape 32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0" name="Shape 3210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211" name="Shape 32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2" name="Shape 3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3" name="Shape 32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4" name="Shape 32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5" name="Shape 32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6" name="Shape 32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17" name="Shape 3217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Shape 3218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19" name="Shape 3219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Shape 3220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Shape 3221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Shape 3222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Shape 3223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Shape 3224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Shape 3225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Shape 3230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Shape 3231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Shape 3232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Shape 3233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34" name="Shape 3234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235" name="Shape 3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6" name="Shape 3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7" name="Shape 3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8" name="Shape 3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9" name="Shape 3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0" name="Shape 3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1" name="Shape 3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2" name="Shape 3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3" name="Shape 3243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4" name="Shape 3244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5" name="Shape 3245"/>
          <p:cNvCxnSpPr>
            <a:endCxn id="3244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6" name="Shape 3246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7" name="Shape 3247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8" name="Shape 3248"/>
          <p:cNvCxnSpPr>
            <a:endCxn id="3247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9" name="Shape 3249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0" name="Shape 3250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1" name="Shape 3251"/>
          <p:cNvCxnSpPr>
            <a:endCxn id="3250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2" name="Shape 3252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3" name="Shape 3253"/>
          <p:cNvCxnSpPr>
            <a:endCxn id="3252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4" name="Shape 3254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5" name="Shape 3255"/>
          <p:cNvCxnSpPr>
            <a:endCxn id="3254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6" name="Shape 3256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7" name="Shape 3257"/>
          <p:cNvCxnSpPr>
            <a:endCxn id="3256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8" name="Shape 3258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9" name="Shape 3259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0" name="Shape 3260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1" name="Shape 3261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2" name="Shape 3262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3" name="Shape 3263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4" name="Shape 3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5" name="Shape 3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6" name="Shape 3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67" name="Shape 3267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8" name="Shape 3268"/>
          <p:cNvCxnSpPr>
            <a:endCxn id="3267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9" name="Shape 3269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0" name="Shape 3270"/>
          <p:cNvCxnSpPr>
            <a:endCxn id="3269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1" name="Shape 3271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2" name="Shape 3272"/>
          <p:cNvCxnSpPr>
            <a:endCxn id="3271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73" name="Shape 3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4" name="Shape 3274"/>
          <p:cNvCxnSpPr>
            <a:stCxn id="3273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75" name="Shape 32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6" name="Shape 3276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7" name="Shape 3277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8" name="Shape 3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Shape 3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0" name="Shape 3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81" name="Shape 3281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2" name="Shape 3282"/>
          <p:cNvCxnSpPr>
            <a:endCxn id="3281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3" name="Shape 3283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4" name="Shape 3284"/>
          <p:cNvCxnSpPr>
            <a:endCxn id="3283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5" name="Shape 3285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6" name="Shape 3286"/>
          <p:cNvCxnSpPr>
            <a:endCxn id="3285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87" name="Shape 32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Shape 3288"/>
          <p:cNvSpPr txBox="1"/>
          <p:nvPr/>
        </p:nvSpPr>
        <p:spPr>
          <a:xfrm rot="1385">
            <a:off x="2292607" y="4002202"/>
            <a:ext cx="8190001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During validation phase, the red validator notices unavailable collation, and builds on separate fork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89" name="Shape 3289"/>
          <p:cNvSpPr/>
          <p:nvPr/>
        </p:nvSpPr>
        <p:spPr>
          <a:xfrm>
            <a:off x="14677177" y="71470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3131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Shape 3290"/>
          <p:cNvSpPr/>
          <p:nvPr/>
        </p:nvSpPr>
        <p:spPr>
          <a:xfrm>
            <a:off x="14677177" y="84533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Shape 3291"/>
          <p:cNvSpPr/>
          <p:nvPr/>
        </p:nvSpPr>
        <p:spPr>
          <a:xfrm>
            <a:off x="14680443" y="9719567"/>
            <a:ext cx="1347600" cy="1217700"/>
          </a:xfrm>
          <a:prstGeom prst="roundRect">
            <a:avLst>
              <a:gd fmla="val 16667" name="adj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Shape 3292"/>
          <p:cNvSpPr txBox="1"/>
          <p:nvPr/>
        </p:nvSpPr>
        <p:spPr>
          <a:xfrm rot="1489">
            <a:off x="11528464" y="8447787"/>
            <a:ext cx="20778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Choose head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293" name="Shape 3293"/>
          <p:cNvCxnSpPr>
            <a:stCxn id="3292" idx="3"/>
          </p:cNvCxnSpPr>
          <p:nvPr/>
        </p:nvCxnSpPr>
        <p:spPr>
          <a:xfrm flipH="1" rot="10800000">
            <a:off x="13606264" y="9033987"/>
            <a:ext cx="1378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4" name="Shape 3294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5" name="Shape 32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6" name="Shape 32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Shape 32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8" name="Shape 32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9" name="Shape 32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0" name="Shape 33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1" name="Shape 33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2" name="Shape 33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3" name="Shape 33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4" name="Shape 33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5" name="Shape 33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6" name="Shape 33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7" name="Shape 3307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08" name="Shape 33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9" name="Shape 33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0" name="Shape 33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1" name="Shape 33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2" name="Shape 33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3" name="Shape 33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314" name="Shape 3314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Shape 3315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16" name="Shape 3316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Shape 3317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Shape 3318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Shape 3319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Shape 3320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Shape 3321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Shape 3322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Shape 3327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Shape 3328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Shape 3329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Shape 3330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31" name="Shape 3331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32" name="Shape 3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3" name="Shape 3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4" name="Shape 3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5" name="Shape 3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6" name="Shape 3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7" name="Shape 3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8" name="Shape 3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9" name="Shape 3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340" name="Shape 3340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1" name="Shape 3341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2" name="Shape 3342"/>
          <p:cNvCxnSpPr>
            <a:endCxn id="3341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3" name="Shape 3343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4" name="Shape 3344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5" name="Shape 3345"/>
          <p:cNvCxnSpPr>
            <a:endCxn id="3344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6" name="Shape 3346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7" name="Shape 3347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8" name="Shape 3348"/>
          <p:cNvCxnSpPr>
            <a:endCxn id="3347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9" name="Shape 3349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0" name="Shape 3350"/>
          <p:cNvCxnSpPr>
            <a:endCxn id="3349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1" name="Shape 3351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2" name="Shape 3352"/>
          <p:cNvCxnSpPr>
            <a:endCxn id="3351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3" name="Shape 3353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4" name="Shape 3354"/>
          <p:cNvCxnSpPr>
            <a:endCxn id="3353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5" name="Shape 3355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6" name="Shape 3356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7" name="Shape 3357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8" name="Shape 3358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9" name="Shape 3359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0" name="Shape 3360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1" name="Shape 3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2" name="Shape 33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3" name="Shape 33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64" name="Shape 3364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5" name="Shape 3365"/>
          <p:cNvCxnSpPr>
            <a:endCxn id="3364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6" name="Shape 3366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7" name="Shape 3367"/>
          <p:cNvCxnSpPr>
            <a:endCxn id="3366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8" name="Shape 3368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9" name="Shape 3369"/>
          <p:cNvCxnSpPr>
            <a:endCxn id="3368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70" name="Shape 33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66884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1" name="Shape 3371"/>
          <p:cNvCxnSpPr>
            <a:stCxn id="3370" idx="2"/>
          </p:cNvCxnSpPr>
          <p:nvPr/>
        </p:nvCxnSpPr>
        <p:spPr>
          <a:xfrm>
            <a:off x="1935496" y="77199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72" name="Shape 33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3" name="Shape 3373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4" name="Shape 3374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5" name="Shape 33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6" name="Shape 33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7" name="Shape 33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78" name="Shape 3378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9" name="Shape 3379"/>
          <p:cNvCxnSpPr>
            <a:endCxn id="3378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0" name="Shape 3380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1" name="Shape 3381"/>
          <p:cNvCxnSpPr>
            <a:endCxn id="3380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2" name="Shape 3382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3" name="Shape 3383"/>
          <p:cNvCxnSpPr>
            <a:endCxn id="3382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84" name="Shape 33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5" name="Shape 3385"/>
          <p:cNvCxnSpPr>
            <a:stCxn id="3333" idx="1"/>
            <a:endCxn id="3370" idx="3"/>
          </p:cNvCxnSpPr>
          <p:nvPr/>
        </p:nvCxnSpPr>
        <p:spPr>
          <a:xfrm flipH="1">
            <a:off x="2451309" y="4107024"/>
            <a:ext cx="12229200" cy="30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6" name="Shape 3386"/>
          <p:cNvSpPr txBox="1"/>
          <p:nvPr/>
        </p:nvSpPr>
        <p:spPr>
          <a:xfrm rot="-781420">
            <a:off x="4029523" y="4669991"/>
            <a:ext cx="5587220" cy="1188496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Send collation headers to root chain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387" name="Shape 3387"/>
          <p:cNvCxnSpPr>
            <a:stCxn id="3339" idx="2"/>
          </p:cNvCxnSpPr>
          <p:nvPr/>
        </p:nvCxnSpPr>
        <p:spPr>
          <a:xfrm flipH="1">
            <a:off x="2699520" y="6589782"/>
            <a:ext cx="147522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8" name="Shape 3388"/>
          <p:cNvCxnSpPr>
            <a:stCxn id="3335" idx="1"/>
          </p:cNvCxnSpPr>
          <p:nvPr/>
        </p:nvCxnSpPr>
        <p:spPr>
          <a:xfrm flipH="1">
            <a:off x="2592309" y="5916024"/>
            <a:ext cx="12088200" cy="16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89" name="Shape 3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2668872" y="6506515"/>
            <a:ext cx="443283" cy="44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0" name="Shape 33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3198934" y="6976848"/>
            <a:ext cx="443283" cy="44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1" name="Shape 33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9618">
            <a:off x="3492924" y="7513482"/>
            <a:ext cx="443283" cy="443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92" name="Shape 3392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3" name="Shape 33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4" name="Shape 33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5" name="Shape 33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6" name="Shape 33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7" name="Shape 33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8" name="Shape 33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9" name="Shape 33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0" name="Shape 34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1" name="Shape 34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2" name="Shape 34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3" name="Shape 34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4" name="Shape 34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5" name="Shape 3405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06" name="Shape 34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7" name="Shape 34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8" name="Shape 34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9" name="Shape 340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0" name="Shape 34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1" name="Shape 34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412" name="Shape 3412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Shape 3413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14" name="Shape 3414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Shape 3415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Shape 3416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Shape 3417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Shape 3418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Shape 3419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Shape 3420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Main Chain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515350" y="615180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main Ethereum blockchain</a:t>
            </a:r>
            <a:endParaRPr b="1"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Shape 3425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Shape 3426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Shape 3427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Shape 3428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29" name="Shape 3429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30" name="Shape 34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1" name="Shape 34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2" name="Shape 34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3" name="Shape 3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4" name="Shape 3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5" name="Shape 34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6" name="Shape 34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7" name="Shape 34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438" name="Shape 3438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39" name="Shape 3439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0" name="Shape 3440"/>
          <p:cNvCxnSpPr>
            <a:endCxn id="3439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1" name="Shape 3441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42" name="Shape 3442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3" name="Shape 3443"/>
          <p:cNvCxnSpPr>
            <a:endCxn id="3442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4" name="Shape 3444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45" name="Shape 3445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6" name="Shape 3446"/>
          <p:cNvCxnSpPr>
            <a:endCxn id="3445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7" name="Shape 3447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8" name="Shape 3448"/>
          <p:cNvCxnSpPr>
            <a:endCxn id="3447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9" name="Shape 3449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0" name="Shape 3450"/>
          <p:cNvCxnSpPr>
            <a:endCxn id="3449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1" name="Shape 3451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2" name="Shape 3452"/>
          <p:cNvCxnSpPr>
            <a:endCxn id="3451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3" name="Shape 3453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4" name="Shape 3454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5" name="Shape 3455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6" name="Shape 3456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7" name="Shape 3457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8" name="Shape 3458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9" name="Shape 34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0" name="Shape 34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1" name="Shape 34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62" name="Shape 3462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3" name="Shape 3463"/>
          <p:cNvCxnSpPr>
            <a:endCxn id="3462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4" name="Shape 3464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5" name="Shape 3465"/>
          <p:cNvCxnSpPr>
            <a:endCxn id="3464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6" name="Shape 3466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7" name="Shape 3467"/>
          <p:cNvCxnSpPr>
            <a:endCxn id="3466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68" name="Shape 34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53582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9" name="Shape 3469"/>
          <p:cNvCxnSpPr>
            <a:stCxn id="3468" idx="2"/>
          </p:cNvCxnSpPr>
          <p:nvPr/>
        </p:nvCxnSpPr>
        <p:spPr>
          <a:xfrm>
            <a:off x="1935496" y="63897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70" name="Shape 34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1" name="Shape 3471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2" name="Shape 3472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3" name="Shape 34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4" name="Shape 34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5" name="Shape 34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76" name="Shape 3476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7" name="Shape 3477"/>
          <p:cNvCxnSpPr>
            <a:endCxn id="3476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8" name="Shape 3478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9" name="Shape 3479"/>
          <p:cNvCxnSpPr>
            <a:endCxn id="3478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0" name="Shape 3480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1" name="Shape 3481"/>
          <p:cNvCxnSpPr>
            <a:endCxn id="3480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2" name="Shape 34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3" name="Shape 3483"/>
          <p:cNvCxnSpPr/>
          <p:nvPr/>
        </p:nvCxnSpPr>
        <p:spPr>
          <a:xfrm rot="10800000">
            <a:off x="1935496" y="81900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4" name="Shape 3484"/>
          <p:cNvSpPr/>
          <p:nvPr/>
        </p:nvSpPr>
        <p:spPr>
          <a:xfrm>
            <a:off x="1578389" y="74684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5" name="Shape 34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75652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Shape 34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73432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Shape 34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76621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88" name="Shape 3488"/>
          <p:cNvSpPr/>
          <p:nvPr/>
        </p:nvSpPr>
        <p:spPr>
          <a:xfrm>
            <a:off x="16191982" y="74684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9" name="Shape 3489"/>
          <p:cNvCxnSpPr>
            <a:stCxn id="3464" idx="3"/>
            <a:endCxn id="3488" idx="2"/>
          </p:cNvCxnSpPr>
          <p:nvPr/>
        </p:nvCxnSpPr>
        <p:spPr>
          <a:xfrm flipH="1" rot="10800000">
            <a:off x="15708194" y="8189850"/>
            <a:ext cx="840900" cy="88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0" name="Shape 3490"/>
          <p:cNvSpPr/>
          <p:nvPr/>
        </p:nvSpPr>
        <p:spPr>
          <a:xfrm>
            <a:off x="9109427" y="74684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1" name="Shape 3491"/>
          <p:cNvCxnSpPr>
            <a:endCxn id="3490" idx="2"/>
          </p:cNvCxnSpPr>
          <p:nvPr/>
        </p:nvCxnSpPr>
        <p:spPr>
          <a:xfrm rot="10800000">
            <a:off x="9466577" y="81899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2" name="Shape 3492"/>
          <p:cNvSpPr/>
          <p:nvPr/>
        </p:nvSpPr>
        <p:spPr>
          <a:xfrm>
            <a:off x="20338502" y="87180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3" name="Shape 3493"/>
          <p:cNvCxnSpPr>
            <a:endCxn id="3492" idx="2"/>
          </p:cNvCxnSpPr>
          <p:nvPr/>
        </p:nvCxnSpPr>
        <p:spPr>
          <a:xfrm rot="10800000">
            <a:off x="20695652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4" name="Shape 3494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5" name="Shape 34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6" name="Shape 34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Shape 34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Shape 34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Shape 34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0" name="Shape 35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Shape 35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2" name="Shape 35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3" name="Shape 35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4" name="Shape 35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5" name="Shape 35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6" name="Shape 35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7" name="Shape 3507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08" name="Shape 35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9" name="Shape 35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0" name="Shape 35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1" name="Shape 35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2" name="Shape 35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3" name="Shape 35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14" name="Shape 3514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Shape 3515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16" name="Shape 3516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Shape 3517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Shape 3518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Shape 3519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Shape 3520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Shape 3521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Shape 3522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Shape 3527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Shape 3528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Shape 3529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Shape 3530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31" name="Shape 3531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32" name="Shape 35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3" name="Shape 35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4" name="Shape 35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5" name="Shape 3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Shape 35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7" name="Shape 35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8" name="Shape 35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9" name="Shape 35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40" name="Shape 3540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41" name="Shape 3541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2" name="Shape 3542"/>
          <p:cNvCxnSpPr>
            <a:endCxn id="3541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3" name="Shape 3543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44" name="Shape 3544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5" name="Shape 3545"/>
          <p:cNvCxnSpPr>
            <a:endCxn id="3544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6" name="Shape 3546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47" name="Shape 3547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8" name="Shape 3548"/>
          <p:cNvCxnSpPr>
            <a:endCxn id="3547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9" name="Shape 3549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0" name="Shape 3550"/>
          <p:cNvCxnSpPr>
            <a:endCxn id="3549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1" name="Shape 3551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2" name="Shape 3552"/>
          <p:cNvCxnSpPr>
            <a:endCxn id="3551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3" name="Shape 3553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4" name="Shape 3554"/>
          <p:cNvCxnSpPr>
            <a:endCxn id="3553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5" name="Shape 3555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6" name="Shape 3556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7" name="Shape 3557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8" name="Shape 3558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9" name="Shape 3559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0" name="Shape 3560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1" name="Shape 35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2" name="Shape 35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3" name="Shape 35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564" name="Shape 3564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5" name="Shape 3565"/>
          <p:cNvCxnSpPr>
            <a:endCxn id="3564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6" name="Shape 3566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7" name="Shape 3567"/>
          <p:cNvCxnSpPr>
            <a:endCxn id="3566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8" name="Shape 3568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9" name="Shape 3569"/>
          <p:cNvCxnSpPr>
            <a:endCxn id="3568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70" name="Shape 35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764" y="53582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1" name="Shape 3571"/>
          <p:cNvCxnSpPr>
            <a:stCxn id="3570" idx="2"/>
          </p:cNvCxnSpPr>
          <p:nvPr/>
        </p:nvCxnSpPr>
        <p:spPr>
          <a:xfrm>
            <a:off x="1935496" y="63897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72" name="Shape 35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3" name="Shape 3573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4" name="Shape 3574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5" name="Shape 35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6" name="Shape 35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Shape 35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578" name="Shape 3578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9" name="Shape 3579"/>
          <p:cNvCxnSpPr>
            <a:endCxn id="3578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0" name="Shape 3580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1" name="Shape 3581"/>
          <p:cNvCxnSpPr>
            <a:endCxn id="3580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2" name="Shape 3582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3" name="Shape 3583"/>
          <p:cNvCxnSpPr>
            <a:endCxn id="3582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84" name="Shape 35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5" name="Shape 3585"/>
          <p:cNvCxnSpPr/>
          <p:nvPr/>
        </p:nvCxnSpPr>
        <p:spPr>
          <a:xfrm rot="10800000">
            <a:off x="1935496" y="81900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6" name="Shape 3586"/>
          <p:cNvSpPr/>
          <p:nvPr/>
        </p:nvSpPr>
        <p:spPr>
          <a:xfrm>
            <a:off x="1578389" y="74684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7" name="Shape 35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738881" y="75652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" name="Shape 35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578389" y="73432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Shape 35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2">
            <a:off x="1913968" y="76621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Shape 3590"/>
          <p:cNvSpPr/>
          <p:nvPr/>
        </p:nvSpPr>
        <p:spPr>
          <a:xfrm>
            <a:off x="16191982" y="74684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1" name="Shape 3591"/>
          <p:cNvCxnSpPr>
            <a:stCxn id="3566" idx="3"/>
            <a:endCxn id="3590" idx="2"/>
          </p:cNvCxnSpPr>
          <p:nvPr/>
        </p:nvCxnSpPr>
        <p:spPr>
          <a:xfrm flipH="1" rot="10800000">
            <a:off x="15708194" y="8189850"/>
            <a:ext cx="840900" cy="88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2" name="Shape 3592"/>
          <p:cNvSpPr/>
          <p:nvPr/>
        </p:nvSpPr>
        <p:spPr>
          <a:xfrm>
            <a:off x="9109427" y="74684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3" name="Shape 3593"/>
          <p:cNvCxnSpPr>
            <a:endCxn id="3592" idx="2"/>
          </p:cNvCxnSpPr>
          <p:nvPr/>
        </p:nvCxnSpPr>
        <p:spPr>
          <a:xfrm rot="10800000">
            <a:off x="9466577" y="81899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4" name="Shape 3594"/>
          <p:cNvSpPr/>
          <p:nvPr/>
        </p:nvSpPr>
        <p:spPr>
          <a:xfrm>
            <a:off x="20338502" y="87180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5" name="Shape 3595"/>
          <p:cNvCxnSpPr>
            <a:endCxn id="3594" idx="2"/>
          </p:cNvCxnSpPr>
          <p:nvPr/>
        </p:nvCxnSpPr>
        <p:spPr>
          <a:xfrm rot="10800000">
            <a:off x="20695652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6" name="Shape 3596"/>
          <p:cNvSpPr txBox="1"/>
          <p:nvPr/>
        </p:nvSpPr>
        <p:spPr>
          <a:xfrm rot="-1217598">
            <a:off x="5541278" y="4329528"/>
            <a:ext cx="14065556" cy="2498236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>
                <a:solidFill>
                  <a:srgbClr val="FF0000"/>
                </a:solidFill>
                <a:highlight>
                  <a:srgbClr val="000000"/>
                </a:highlight>
                <a:latin typeface="Roboto Slab"/>
                <a:ea typeface="Roboto Slab"/>
                <a:cs typeface="Roboto Slab"/>
                <a:sym typeface="Roboto Slab"/>
              </a:rPr>
              <a:t>ATTACK FAILED</a:t>
            </a:r>
            <a:endParaRPr sz="12800">
              <a:solidFill>
                <a:srgbClr val="FF0000"/>
              </a:solidFill>
              <a:highlight>
                <a:srgbClr val="000000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97" name="Shape 3597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8" name="Shape 35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9" name="Shape 35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0" name="Shape 36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1" name="Shape 36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2" name="Shape 36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3" name="Shape 36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4" name="Shape 36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5" name="Shape 36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6" name="Shape 36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7" name="Shape 36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8" name="Shape 36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9" name="Shape 36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0" name="Shape 3610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11" name="Shape 36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2" name="Shape 36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3" name="Shape 36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4" name="Shape 36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5" name="Shape 36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6" name="Shape 36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617" name="Shape 3617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Shape 3618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19" name="Shape 3619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0" name="Shape 3620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Shape 3621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Shape 3622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3" name="Shape 3623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Shape 3624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Shape 3625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9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Shape 3630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1" name="Shape 36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2" name="Shape 3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3" name="Shape 36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4" name="Shape 36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Shape 36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Shape 36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Shape 36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8" name="Shape 36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9" name="Shape 36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0" name="Shape 36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Shape 36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Shape 36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3" name="Shape 3643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44" name="Shape 36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5" name="Shape 36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6" name="Shape 36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7" name="Shape 36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8" name="Shape 36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9" name="Shape 36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650" name="Shape 3650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Shape 3651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2" name="Shape 3652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Shape 3653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Shape 3654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Shape 3655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Shape 3656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Shape 3657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8" name="Shape 3658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Shape 3659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Shape 3660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1" name="Shape 3661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Shape 3662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63" name="Shape 3663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64" name="Shape 36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5" name="Shape 36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6" name="Shape 3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7" name="Shape 36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8" name="Shape 36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9" name="Shape 36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0" name="Shape 36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1" name="Shape 36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672" name="Shape 3672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73" name="Shape 3673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4" name="Shape 3674"/>
          <p:cNvCxnSpPr>
            <a:endCxn id="3673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5" name="Shape 3675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76" name="Shape 3676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7" name="Shape 3677"/>
          <p:cNvCxnSpPr>
            <a:endCxn id="3676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8" name="Shape 3678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79" name="Shape 3679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0" name="Shape 3680"/>
          <p:cNvCxnSpPr>
            <a:endCxn id="3679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1" name="Shape 3681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2" name="Shape 3682"/>
          <p:cNvCxnSpPr>
            <a:endCxn id="3681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3" name="Shape 3683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4" name="Shape 3684"/>
          <p:cNvCxnSpPr>
            <a:endCxn id="3683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5" name="Shape 3685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6" name="Shape 3686"/>
          <p:cNvCxnSpPr>
            <a:endCxn id="3685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7" name="Shape 3687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8" name="Shape 3688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9" name="Shape 3689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0" name="Shape 3690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1" name="Shape 3691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2" name="Shape 3692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3" name="Shape 36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4" name="Shape 36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5" name="Shape 36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696" name="Shape 3696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7" name="Shape 3697"/>
          <p:cNvCxnSpPr>
            <a:endCxn id="3696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8" name="Shape 3698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9" name="Shape 3699"/>
          <p:cNvCxnSpPr>
            <a:endCxn id="3698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0" name="Shape 3700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1" name="Shape 3701"/>
          <p:cNvCxnSpPr>
            <a:endCxn id="3700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2" name="Shape 37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9764" y="53582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3" name="Shape 3703"/>
          <p:cNvCxnSpPr>
            <a:stCxn id="3702" idx="2"/>
          </p:cNvCxnSpPr>
          <p:nvPr/>
        </p:nvCxnSpPr>
        <p:spPr>
          <a:xfrm>
            <a:off x="1935496" y="63897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04" name="Shape 37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5" name="Shape 3705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6" name="Shape 3706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7" name="Shape 37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8" name="Shape 37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9" name="Shape 37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10" name="Shape 3710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1" name="Shape 3711"/>
          <p:cNvCxnSpPr>
            <a:endCxn id="3710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2" name="Shape 3712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3" name="Shape 3713"/>
          <p:cNvCxnSpPr>
            <a:endCxn id="3712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4" name="Shape 3714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5" name="Shape 3715"/>
          <p:cNvCxnSpPr>
            <a:endCxn id="3714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6" name="Shape 37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7" name="Shape 3717"/>
          <p:cNvCxnSpPr/>
          <p:nvPr/>
        </p:nvCxnSpPr>
        <p:spPr>
          <a:xfrm rot="10800000">
            <a:off x="1935496" y="81900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8" name="Shape 3718"/>
          <p:cNvSpPr/>
          <p:nvPr/>
        </p:nvSpPr>
        <p:spPr>
          <a:xfrm>
            <a:off x="1578389" y="74684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9" name="Shape 37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738881" y="75652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0" name="Shape 37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578389" y="73432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Shape 37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2">
            <a:off x="1913968" y="76621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22" name="Shape 3722"/>
          <p:cNvSpPr/>
          <p:nvPr/>
        </p:nvSpPr>
        <p:spPr>
          <a:xfrm>
            <a:off x="16191982" y="74684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3" name="Shape 3723"/>
          <p:cNvCxnSpPr>
            <a:stCxn id="3698" idx="3"/>
            <a:endCxn id="3722" idx="2"/>
          </p:cNvCxnSpPr>
          <p:nvPr/>
        </p:nvCxnSpPr>
        <p:spPr>
          <a:xfrm flipH="1" rot="10800000">
            <a:off x="15708194" y="8189850"/>
            <a:ext cx="840900" cy="88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4" name="Shape 3724"/>
          <p:cNvSpPr/>
          <p:nvPr/>
        </p:nvSpPr>
        <p:spPr>
          <a:xfrm>
            <a:off x="9109427" y="74684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5" name="Shape 3725"/>
          <p:cNvCxnSpPr>
            <a:endCxn id="3724" idx="2"/>
          </p:cNvCxnSpPr>
          <p:nvPr/>
        </p:nvCxnSpPr>
        <p:spPr>
          <a:xfrm rot="10800000">
            <a:off x="9466577" y="81899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6" name="Shape 3726"/>
          <p:cNvSpPr/>
          <p:nvPr/>
        </p:nvSpPr>
        <p:spPr>
          <a:xfrm>
            <a:off x="20338502" y="87180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7" name="Shape 3727"/>
          <p:cNvCxnSpPr>
            <a:endCxn id="3726" idx="2"/>
          </p:cNvCxnSpPr>
          <p:nvPr/>
        </p:nvCxnSpPr>
        <p:spPr>
          <a:xfrm rot="10800000">
            <a:off x="20695652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8" name="Shape 3728"/>
          <p:cNvSpPr txBox="1"/>
          <p:nvPr/>
        </p:nvSpPr>
        <p:spPr>
          <a:xfrm rot="-1217598">
            <a:off x="5541278" y="4329528"/>
            <a:ext cx="14065556" cy="2498236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>
                <a:solidFill>
                  <a:srgbClr val="FF0000"/>
                </a:solidFill>
                <a:highlight>
                  <a:srgbClr val="000000"/>
                </a:highlight>
                <a:latin typeface="Roboto Slab"/>
                <a:ea typeface="Roboto Slab"/>
                <a:cs typeface="Roboto Slab"/>
                <a:sym typeface="Roboto Slab"/>
              </a:rPr>
              <a:t>ATTACK FAILED</a:t>
            </a:r>
            <a:endParaRPr sz="12800">
              <a:solidFill>
                <a:srgbClr val="FF0000"/>
              </a:solidFill>
              <a:highlight>
                <a:srgbClr val="000000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729" name="Shape 37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756640" y="4083134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Shape 37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80714" y="3966267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Shape 37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390263" y="2337667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Shape 37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197065" y="1963667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Shape 37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001516" y="4680000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Shape 37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581904" y="3791200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Shape 37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838352" y="1963667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Shape 37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21003" y="5502734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7" name="Shape 37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403105" y="6708200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8" name="Shape 37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33454" y="6590434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9" name="Shape 37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55168" y="6708200"/>
            <a:ext cx="3538145" cy="353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3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4" name="Shape 37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3100" y="13168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745" name="Shape 3745"/>
          <p:cNvSpPr/>
          <p:nvPr/>
        </p:nvSpPr>
        <p:spPr>
          <a:xfrm>
            <a:off x="14294710" y="3229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6" name="Shape 3746"/>
          <p:cNvSpPr/>
          <p:nvPr/>
        </p:nvSpPr>
        <p:spPr>
          <a:xfrm>
            <a:off x="14423310" y="5038600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7" name="Shape 3747"/>
          <p:cNvSpPr/>
          <p:nvPr/>
        </p:nvSpPr>
        <p:spPr>
          <a:xfrm>
            <a:off x="16520730" y="5038567"/>
            <a:ext cx="1861800" cy="175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Shape 3748"/>
          <p:cNvSpPr txBox="1"/>
          <p:nvPr/>
        </p:nvSpPr>
        <p:spPr>
          <a:xfrm>
            <a:off x="2095854" y="0"/>
            <a:ext cx="6598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Sharding Phase 1</a:t>
            </a:r>
            <a:endParaRPr b="1" sz="53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49" name="Shape 3749"/>
          <p:cNvSpPr txBox="1"/>
          <p:nvPr/>
        </p:nvSpPr>
        <p:spPr>
          <a:xfrm>
            <a:off x="0" y="2330333"/>
            <a:ext cx="43557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Root chain</a:t>
            </a:r>
            <a:endParaRPr sz="64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50" name="Shape 37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3055" y="3433266"/>
            <a:ext cx="1347516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Shape 37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0509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2" name="Shape 37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3055" y="5242266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3" name="Shape 37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0509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4" name="Shape 37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602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5" name="Shape 37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602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6" name="Shape 37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7963" y="3433266"/>
            <a:ext cx="1347515" cy="134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7" name="Shape 37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7963" y="5242266"/>
            <a:ext cx="1347515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758" name="Shape 3758"/>
          <p:cNvSpPr txBox="1"/>
          <p:nvPr/>
        </p:nvSpPr>
        <p:spPr>
          <a:xfrm>
            <a:off x="6464516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1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59" name="Shape 3759"/>
          <p:cNvSpPr/>
          <p:nvPr/>
        </p:nvSpPr>
        <p:spPr>
          <a:xfrm>
            <a:off x="9109427" y="124668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0" name="Shape 3760"/>
          <p:cNvCxnSpPr>
            <a:endCxn id="3759" idx="2"/>
          </p:cNvCxnSpPr>
          <p:nvPr/>
        </p:nvCxnSpPr>
        <p:spPr>
          <a:xfrm rot="10800000">
            <a:off x="9466577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1" name="Shape 3761"/>
          <p:cNvSpPr txBox="1"/>
          <p:nvPr/>
        </p:nvSpPr>
        <p:spPr>
          <a:xfrm>
            <a:off x="12348983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2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62" name="Shape 3762"/>
          <p:cNvSpPr/>
          <p:nvPr/>
        </p:nvSpPr>
        <p:spPr>
          <a:xfrm>
            <a:off x="14993894" y="124668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3" name="Shape 3763"/>
          <p:cNvCxnSpPr>
            <a:endCxn id="3762" idx="2"/>
          </p:cNvCxnSpPr>
          <p:nvPr/>
        </p:nvCxnSpPr>
        <p:spPr>
          <a:xfrm rot="10800000">
            <a:off x="15351044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4" name="Shape 3764"/>
          <p:cNvSpPr txBox="1"/>
          <p:nvPr/>
        </p:nvSpPr>
        <p:spPr>
          <a:xfrm>
            <a:off x="17693591" y="12684400"/>
            <a:ext cx="2644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Shard 3</a:t>
            </a:r>
            <a:endParaRPr sz="48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65" name="Shape 3765"/>
          <p:cNvSpPr/>
          <p:nvPr/>
        </p:nvSpPr>
        <p:spPr>
          <a:xfrm>
            <a:off x="20338502" y="124668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6" name="Shape 3766"/>
          <p:cNvCxnSpPr>
            <a:endCxn id="3765" idx="2"/>
          </p:cNvCxnSpPr>
          <p:nvPr/>
        </p:nvCxnSpPr>
        <p:spPr>
          <a:xfrm rot="10800000">
            <a:off x="20695652" y="131883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7" name="Shape 3767"/>
          <p:cNvSpPr/>
          <p:nvPr/>
        </p:nvSpPr>
        <p:spPr>
          <a:xfrm>
            <a:off x="9109427" y="112172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8" name="Shape 3768"/>
          <p:cNvCxnSpPr>
            <a:endCxn id="3767" idx="2"/>
          </p:cNvCxnSpPr>
          <p:nvPr/>
        </p:nvCxnSpPr>
        <p:spPr>
          <a:xfrm rot="10800000">
            <a:off x="9466577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9" name="Shape 3769"/>
          <p:cNvSpPr/>
          <p:nvPr/>
        </p:nvSpPr>
        <p:spPr>
          <a:xfrm>
            <a:off x="14993894" y="112172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0" name="Shape 3770"/>
          <p:cNvCxnSpPr>
            <a:endCxn id="3769" idx="2"/>
          </p:cNvCxnSpPr>
          <p:nvPr/>
        </p:nvCxnSpPr>
        <p:spPr>
          <a:xfrm rot="10800000">
            <a:off x="15351044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1" name="Shape 3771"/>
          <p:cNvSpPr/>
          <p:nvPr/>
        </p:nvSpPr>
        <p:spPr>
          <a:xfrm>
            <a:off x="14993894" y="99676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2" name="Shape 3772"/>
          <p:cNvCxnSpPr>
            <a:endCxn id="3771" idx="2"/>
          </p:cNvCxnSpPr>
          <p:nvPr/>
        </p:nvCxnSpPr>
        <p:spPr>
          <a:xfrm rot="10800000">
            <a:off x="15351044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3" name="Shape 3773"/>
          <p:cNvCxnSpPr/>
          <p:nvPr/>
        </p:nvCxnSpPr>
        <p:spPr>
          <a:xfrm rot="10800000">
            <a:off x="1935496" y="131884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4" name="Shape 3774"/>
          <p:cNvSpPr/>
          <p:nvPr/>
        </p:nvSpPr>
        <p:spPr>
          <a:xfrm>
            <a:off x="1578389" y="124668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5" name="Shape 3775"/>
          <p:cNvCxnSpPr/>
          <p:nvPr/>
        </p:nvCxnSpPr>
        <p:spPr>
          <a:xfrm rot="10800000">
            <a:off x="1935496" y="11938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6" name="Shape 3776"/>
          <p:cNvSpPr/>
          <p:nvPr/>
        </p:nvSpPr>
        <p:spPr>
          <a:xfrm>
            <a:off x="1578389" y="11217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7" name="Shape 3777"/>
          <p:cNvCxnSpPr/>
          <p:nvPr/>
        </p:nvCxnSpPr>
        <p:spPr>
          <a:xfrm rot="10800000">
            <a:off x="1935496" y="106892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8" name="Shape 3778"/>
          <p:cNvSpPr/>
          <p:nvPr/>
        </p:nvSpPr>
        <p:spPr>
          <a:xfrm>
            <a:off x="1578389" y="99676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9" name="Shape 37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738881" y="10064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0" name="Shape 37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578389" y="98424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1" name="Shape 37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913968" y="101613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82" name="Shape 3782"/>
          <p:cNvSpPr/>
          <p:nvPr/>
        </p:nvSpPr>
        <p:spPr>
          <a:xfrm>
            <a:off x="9109427" y="99676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3" name="Shape 3783"/>
          <p:cNvCxnSpPr>
            <a:endCxn id="3782" idx="2"/>
          </p:cNvCxnSpPr>
          <p:nvPr/>
        </p:nvCxnSpPr>
        <p:spPr>
          <a:xfrm rot="10800000">
            <a:off x="9466577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4" name="Shape 3784"/>
          <p:cNvSpPr/>
          <p:nvPr/>
        </p:nvSpPr>
        <p:spPr>
          <a:xfrm>
            <a:off x="14993894" y="87180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5" name="Shape 3785"/>
          <p:cNvCxnSpPr>
            <a:endCxn id="3784" idx="2"/>
          </p:cNvCxnSpPr>
          <p:nvPr/>
        </p:nvCxnSpPr>
        <p:spPr>
          <a:xfrm rot="10800000">
            <a:off x="15351044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6" name="Shape 3786"/>
          <p:cNvSpPr/>
          <p:nvPr/>
        </p:nvSpPr>
        <p:spPr>
          <a:xfrm>
            <a:off x="20338502" y="112172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7" name="Shape 3787"/>
          <p:cNvCxnSpPr>
            <a:endCxn id="3786" idx="2"/>
          </p:cNvCxnSpPr>
          <p:nvPr/>
        </p:nvCxnSpPr>
        <p:spPr>
          <a:xfrm rot="10800000">
            <a:off x="20695652" y="119387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88" name="Shape 37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9764" y="5358271"/>
            <a:ext cx="1031465" cy="103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9" name="Shape 3789"/>
          <p:cNvCxnSpPr>
            <a:stCxn id="3788" idx="2"/>
          </p:cNvCxnSpPr>
          <p:nvPr/>
        </p:nvCxnSpPr>
        <p:spPr>
          <a:xfrm>
            <a:off x="1935496" y="6389736"/>
            <a:ext cx="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90" name="Shape 37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57809" y="3081467"/>
            <a:ext cx="1189290" cy="1189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1" name="Shape 3791"/>
          <p:cNvCxnSpPr/>
          <p:nvPr/>
        </p:nvCxnSpPr>
        <p:spPr>
          <a:xfrm rot="10800000">
            <a:off x="1935496" y="94138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2" name="Shape 3792"/>
          <p:cNvSpPr/>
          <p:nvPr/>
        </p:nvSpPr>
        <p:spPr>
          <a:xfrm>
            <a:off x="1578389" y="86922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3" name="Shape 37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738881" y="8789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4" name="Shape 37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578389" y="85670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5" name="Shape 37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913968" y="88859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96" name="Shape 3796"/>
          <p:cNvSpPr/>
          <p:nvPr/>
        </p:nvSpPr>
        <p:spPr>
          <a:xfrm>
            <a:off x="14993894" y="7435133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7" name="Shape 3797"/>
          <p:cNvCxnSpPr>
            <a:endCxn id="3796" idx="2"/>
          </p:cNvCxnSpPr>
          <p:nvPr/>
        </p:nvCxnSpPr>
        <p:spPr>
          <a:xfrm rot="10800000">
            <a:off x="15351044" y="8156633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8" name="Shape 3798"/>
          <p:cNvSpPr/>
          <p:nvPr/>
        </p:nvSpPr>
        <p:spPr>
          <a:xfrm>
            <a:off x="9109427" y="87180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9" name="Shape 3799"/>
          <p:cNvCxnSpPr>
            <a:endCxn id="3798" idx="2"/>
          </p:cNvCxnSpPr>
          <p:nvPr/>
        </p:nvCxnSpPr>
        <p:spPr>
          <a:xfrm rot="10800000">
            <a:off x="9466577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0" name="Shape 3800"/>
          <p:cNvSpPr/>
          <p:nvPr/>
        </p:nvSpPr>
        <p:spPr>
          <a:xfrm>
            <a:off x="20338502" y="99676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1" name="Shape 3801"/>
          <p:cNvCxnSpPr>
            <a:endCxn id="3800" idx="2"/>
          </p:cNvCxnSpPr>
          <p:nvPr/>
        </p:nvCxnSpPr>
        <p:spPr>
          <a:xfrm rot="10800000">
            <a:off x="20695652" y="106891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02" name="Shape 38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87170" y="7471267"/>
            <a:ext cx="527663" cy="52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3" name="Shape 3803"/>
          <p:cNvCxnSpPr/>
          <p:nvPr/>
        </p:nvCxnSpPr>
        <p:spPr>
          <a:xfrm rot="10800000">
            <a:off x="1935496" y="81900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4" name="Shape 3804"/>
          <p:cNvSpPr/>
          <p:nvPr/>
        </p:nvSpPr>
        <p:spPr>
          <a:xfrm>
            <a:off x="1578389" y="7468400"/>
            <a:ext cx="714300" cy="721500"/>
          </a:xfrm>
          <a:prstGeom prst="ellipse">
            <a:avLst/>
          </a:prstGeom>
          <a:solidFill>
            <a:srgbClr val="27BC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5" name="Shape 38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738881" y="75652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6" name="Shape 38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578389" y="7343260"/>
            <a:ext cx="527729" cy="52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7" name="Shape 38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2">
            <a:off x="1913968" y="7662127"/>
            <a:ext cx="527729" cy="5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808" name="Shape 3808"/>
          <p:cNvSpPr/>
          <p:nvPr/>
        </p:nvSpPr>
        <p:spPr>
          <a:xfrm>
            <a:off x="16191982" y="7468400"/>
            <a:ext cx="714300" cy="721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9" name="Shape 3809"/>
          <p:cNvCxnSpPr>
            <a:stCxn id="3784" idx="3"/>
            <a:endCxn id="3808" idx="2"/>
          </p:cNvCxnSpPr>
          <p:nvPr/>
        </p:nvCxnSpPr>
        <p:spPr>
          <a:xfrm flipH="1" rot="10800000">
            <a:off x="15708194" y="8189850"/>
            <a:ext cx="840900" cy="88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0" name="Shape 3810"/>
          <p:cNvSpPr/>
          <p:nvPr/>
        </p:nvSpPr>
        <p:spPr>
          <a:xfrm>
            <a:off x="9109427" y="7468400"/>
            <a:ext cx="714300" cy="721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1" name="Shape 3811"/>
          <p:cNvCxnSpPr>
            <a:endCxn id="3810" idx="2"/>
          </p:cNvCxnSpPr>
          <p:nvPr/>
        </p:nvCxnSpPr>
        <p:spPr>
          <a:xfrm rot="10800000">
            <a:off x="9466577" y="81899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2" name="Shape 3812"/>
          <p:cNvSpPr/>
          <p:nvPr/>
        </p:nvSpPr>
        <p:spPr>
          <a:xfrm>
            <a:off x="20338502" y="8718000"/>
            <a:ext cx="714300" cy="721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3" name="Shape 3813"/>
          <p:cNvCxnSpPr>
            <a:endCxn id="3812" idx="2"/>
          </p:cNvCxnSpPr>
          <p:nvPr/>
        </p:nvCxnSpPr>
        <p:spPr>
          <a:xfrm rot="10800000">
            <a:off x="20695652" y="9439500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4" name="Shape 3814"/>
          <p:cNvSpPr txBox="1"/>
          <p:nvPr/>
        </p:nvSpPr>
        <p:spPr>
          <a:xfrm rot="-1217598">
            <a:off x="5541278" y="4329528"/>
            <a:ext cx="14065556" cy="2498236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>
                <a:solidFill>
                  <a:srgbClr val="FF0000"/>
                </a:solidFill>
                <a:highlight>
                  <a:srgbClr val="000000"/>
                </a:highlight>
                <a:latin typeface="Roboto Slab"/>
                <a:ea typeface="Roboto Slab"/>
                <a:cs typeface="Roboto Slab"/>
                <a:sym typeface="Roboto Slab"/>
              </a:rPr>
              <a:t>ATTACK FAILED</a:t>
            </a:r>
            <a:endParaRPr sz="12800">
              <a:solidFill>
                <a:srgbClr val="FF0000"/>
              </a:solidFill>
              <a:highlight>
                <a:srgbClr val="000000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815" name="Shape 38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56640" y="4083134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6" name="Shape 38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80714" y="3966267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7" name="Shape 38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90263" y="2337667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8" name="Shape 38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97065" y="1963667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9" name="Shape 38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01516" y="4680000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0" name="Shape 38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81904" y="3791200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1" name="Shape 38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38352" y="1963667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2" name="Shape 38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21003" y="5502734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3" name="Shape 38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03105" y="6708200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4" name="Shape 38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133454" y="6590434"/>
            <a:ext cx="3538145" cy="353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5" name="Shape 38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55168" y="6708200"/>
            <a:ext cx="3538145" cy="3538145"/>
          </a:xfrm>
          <a:prstGeom prst="rect">
            <a:avLst/>
          </a:prstGeom>
          <a:noFill/>
          <a:ln>
            <a:noFill/>
          </a:ln>
        </p:spPr>
      </p:pic>
      <p:sp>
        <p:nvSpPr>
          <p:cNvPr id="3826" name="Shape 3826"/>
          <p:cNvSpPr txBox="1"/>
          <p:nvPr/>
        </p:nvSpPr>
        <p:spPr>
          <a:xfrm>
            <a:off x="6915199" y="9812800"/>
            <a:ext cx="112212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50" lIns="243750" spcFirstLastPara="1" rIns="243750" wrap="square" tIns="2437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Go Sharding!</a:t>
            </a:r>
            <a:endParaRPr b="1" sz="12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27" name="Shape 3827"/>
          <p:cNvSpPr/>
          <p:nvPr/>
        </p:nvSpPr>
        <p:spPr>
          <a:xfrm>
            <a:off x="13930571" y="127200"/>
            <a:ext cx="5314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8" name="Shape 38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5090407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9" name="Shape 38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4423314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0" name="Shape 38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6285229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1" name="Shape 38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5354271" y="1504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2" name="Shape 38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6028029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3" name="Shape 38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6965652" y="327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4" name="Shape 38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6965652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5" name="Shape 38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7646074" y="13168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6" name="Shape 38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7646074" y="488032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7" name="Shape 38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6368241" y="855565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8" name="Shape 38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5618103" y="915798"/>
            <a:ext cx="527725" cy="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9" name="Shape 38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00">
            <a:off x="17216153" y="1960665"/>
            <a:ext cx="527725" cy="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0" name="Shape 3840"/>
          <p:cNvSpPr txBox="1"/>
          <p:nvPr/>
        </p:nvSpPr>
        <p:spPr>
          <a:xfrm rot="1277">
            <a:off x="15376202" y="17423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Tx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841" name="Shape 38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52713" y="123220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2" name="Shape 38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881297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Shape 38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227428" y="711453"/>
            <a:ext cx="936361" cy="9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Shape 38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0340" y="-82400"/>
            <a:ext cx="1347516" cy="134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Shape 38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9518" y="445600"/>
            <a:ext cx="1347516" cy="134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46" name="Shape 3846"/>
          <p:cNvSpPr/>
          <p:nvPr/>
        </p:nvSpPr>
        <p:spPr>
          <a:xfrm>
            <a:off x="7749381" y="127200"/>
            <a:ext cx="4408500" cy="249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Shape 3847"/>
          <p:cNvSpPr txBox="1"/>
          <p:nvPr/>
        </p:nvSpPr>
        <p:spPr>
          <a:xfrm rot="1277">
            <a:off x="8871097" y="1265917"/>
            <a:ext cx="242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63238"/>
                </a:solidFill>
                <a:latin typeface="Roboto Light"/>
                <a:ea typeface="Roboto Light"/>
                <a:cs typeface="Roboto Light"/>
                <a:sym typeface="Roboto Light"/>
              </a:rPr>
              <a:t>Collation pool</a:t>
            </a:r>
            <a:endParaRPr sz="3700">
              <a:solidFill>
                <a:srgbClr val="26323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48" name="Shape 3848"/>
          <p:cNvSpPr/>
          <p:nvPr/>
        </p:nvSpPr>
        <p:spPr>
          <a:xfrm>
            <a:off x="8567435" y="911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Shape 3849"/>
          <p:cNvSpPr/>
          <p:nvPr/>
        </p:nvSpPr>
        <p:spPr>
          <a:xfrm>
            <a:off x="9244725" y="711467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Shape 3850"/>
          <p:cNvSpPr/>
          <p:nvPr/>
        </p:nvSpPr>
        <p:spPr>
          <a:xfrm>
            <a:off x="10291386" y="544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Shape 3851"/>
          <p:cNvSpPr/>
          <p:nvPr/>
        </p:nvSpPr>
        <p:spPr>
          <a:xfrm>
            <a:off x="9655818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Shape 3852"/>
          <p:cNvSpPr/>
          <p:nvPr/>
        </p:nvSpPr>
        <p:spPr>
          <a:xfrm>
            <a:off x="10858971" y="10412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Shape 3853"/>
          <p:cNvSpPr/>
          <p:nvPr/>
        </p:nvSpPr>
        <p:spPr>
          <a:xfrm>
            <a:off x="8156342" y="1560000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4" name="Shape 3854"/>
          <p:cNvSpPr/>
          <p:nvPr/>
        </p:nvSpPr>
        <p:spPr>
          <a:xfrm>
            <a:off x="8777480" y="383533"/>
            <a:ext cx="411000" cy="41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Shape 3859"/>
          <p:cNvSpPr txBox="1"/>
          <p:nvPr/>
        </p:nvSpPr>
        <p:spPr>
          <a:xfrm>
            <a:off x="4801575" y="447782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System</a:t>
            </a:r>
            <a:b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Roles and Modes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60" name="Shape 3860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3861" name="Shape 3861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62" name="Shape 3862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63" name="Shape 3863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64" name="Shape 3864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9" name="Shape 38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650" y="30164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0" name="Shape 3870"/>
          <p:cNvSpPr txBox="1"/>
          <p:nvPr/>
        </p:nvSpPr>
        <p:spPr>
          <a:xfrm>
            <a:off x="2436700" y="3016450"/>
            <a:ext cx="14607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Regular Executor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1" name="Shape 3871"/>
          <p:cNvSpPr txBox="1"/>
          <p:nvPr/>
        </p:nvSpPr>
        <p:spPr>
          <a:xfrm>
            <a:off x="3725075" y="5826450"/>
            <a:ext cx="113478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Watches some specific shards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Apply state transition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Since the proposers would get the tx fee, it’s reasonable that the </a:t>
            </a:r>
            <a:r>
              <a:rPr lang="en-US" sz="3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proposers also are executors</a:t>
            </a: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Shape 3876"/>
          <p:cNvSpPr txBox="1"/>
          <p:nvPr/>
        </p:nvSpPr>
        <p:spPr>
          <a:xfrm>
            <a:off x="2436700" y="3016450"/>
            <a:ext cx="14607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Light Client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7" name="Shape 3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400" y="30164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8" name="Shape 3878"/>
          <p:cNvSpPr txBox="1"/>
          <p:nvPr/>
        </p:nvSpPr>
        <p:spPr>
          <a:xfrm>
            <a:off x="3698225" y="5826450"/>
            <a:ext cx="11347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Validates recent headers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Watches some specific shards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Shape 3883"/>
          <p:cNvSpPr txBox="1"/>
          <p:nvPr/>
        </p:nvSpPr>
        <p:spPr>
          <a:xfrm>
            <a:off x="4801575" y="447782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Stateful or </a:t>
            </a:r>
            <a:r>
              <a:rPr b="1" lang="en-US" sz="15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Stateless Modes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84" name="Shape 3884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3885" name="Shape 3885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86" name="Shape 3886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87" name="Shape 3887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88" name="Shape 3888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889" name="Shape 3889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2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Stateless Client Mechanism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5" name="Shape 38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825" y="3914775"/>
            <a:ext cx="114300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6" name="Shape 3896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Pre-state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7" name="Shape 3897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2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Stateless Client Mechanism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3" name="Shape 39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825" y="3914775"/>
            <a:ext cx="114300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4" name="Shape 3904"/>
          <p:cNvSpPr txBox="1"/>
          <p:nvPr/>
        </p:nvSpPr>
        <p:spPr>
          <a:xfrm>
            <a:off x="2383000" y="3303350"/>
            <a:ext cx="62064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Witness: {R, A, C, D, B}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5" name="Shape 3905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Post-state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6" name="Shape 3906"/>
          <p:cNvSpPr txBox="1"/>
          <p:nvPr/>
        </p:nvSpPr>
        <p:spPr>
          <a:xfrm>
            <a:off x="3368425" y="9656125"/>
            <a:ext cx="176763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state_transition_function(</a:t>
            </a:r>
            <a:r>
              <a:rPr lang="en-US" sz="3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state_root, collation</a:t>
            </a: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witness</a:t>
            </a: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b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→ state_root’, read_set, write_set</a:t>
            </a: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7" name="Shape 3907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2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Stateless Client Mechanism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Shard</a:t>
            </a: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Chain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8294025" y="5824625"/>
            <a:ext cx="14252700" cy="4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many new shard chains</a:t>
            </a:r>
            <a:endParaRPr b="1"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Each shard chain is a new </a:t>
            </a: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galaxy</a:t>
            </a:r>
            <a:endParaRPr b="1"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Shape 3912"/>
          <p:cNvSpPr txBox="1"/>
          <p:nvPr/>
        </p:nvSpPr>
        <p:spPr>
          <a:xfrm>
            <a:off x="2436700" y="3016450"/>
            <a:ext cx="14607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Archival Node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3" name="Shape 3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450" y="30164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Shape 3918"/>
          <p:cNvSpPr txBox="1"/>
          <p:nvPr/>
        </p:nvSpPr>
        <p:spPr>
          <a:xfrm>
            <a:off x="4801575" y="447782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Shard Client Components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919" name="Shape 3919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3920" name="Shape 3920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21" name="Shape 3921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22" name="Shape 3922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23" name="Shape 3923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9" name="Shape 39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50" y="1590675"/>
            <a:ext cx="21116925" cy="105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5" name="Shape 39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63" y="1590675"/>
            <a:ext cx="21116925" cy="105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6" name="Shape 3936"/>
          <p:cNvSpPr/>
          <p:nvPr/>
        </p:nvSpPr>
        <p:spPr>
          <a:xfrm rot="-7690222">
            <a:off x="14041122" y="8223301"/>
            <a:ext cx="1469899" cy="1180809"/>
          </a:xfrm>
          <a:prstGeom prst="notchedRightArrow">
            <a:avLst>
              <a:gd fmla="val 30894" name="adj1"/>
              <a:gd fmla="val 6182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7" name="Shape 3937"/>
          <p:cNvSpPr/>
          <p:nvPr/>
        </p:nvSpPr>
        <p:spPr>
          <a:xfrm>
            <a:off x="9518075" y="9260450"/>
            <a:ext cx="4761600" cy="939300"/>
          </a:xfrm>
          <a:prstGeom prst="wedgeRoundRectCallout">
            <a:avLst>
              <a:gd fmla="val -17081" name="adj1"/>
              <a:gd fmla="val -155746" name="adj2"/>
              <a:gd fmla="val 0" name="adj3"/>
            </a:avLst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EVM? eWASM?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3" name="Shape 39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50" y="1590675"/>
            <a:ext cx="21116925" cy="105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4" name="Shape 3944"/>
          <p:cNvSpPr/>
          <p:nvPr/>
        </p:nvSpPr>
        <p:spPr>
          <a:xfrm rot="-7690222">
            <a:off x="6606047" y="6478601"/>
            <a:ext cx="1469899" cy="1180809"/>
          </a:xfrm>
          <a:prstGeom prst="notchedRightArrow">
            <a:avLst>
              <a:gd fmla="val 30894" name="adj1"/>
              <a:gd fmla="val 6182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Shape 3945"/>
          <p:cNvSpPr/>
          <p:nvPr/>
        </p:nvSpPr>
        <p:spPr>
          <a:xfrm>
            <a:off x="4960200" y="8213625"/>
            <a:ext cx="4761600" cy="993000"/>
          </a:xfrm>
          <a:prstGeom prst="wedgeRoundRectCallout">
            <a:avLst>
              <a:gd fmla="val -25082" name="adj1"/>
              <a:gd fmla="val -221471" name="adj2"/>
              <a:gd fmla="val 0" name="adj3"/>
            </a:avLst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sharding subprotocol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46" name="Shape 3946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2  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P2P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" name="Shape 39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50" y="1590675"/>
            <a:ext cx="21116925" cy="105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3" name="Shape 3953"/>
          <p:cNvSpPr/>
          <p:nvPr/>
        </p:nvSpPr>
        <p:spPr>
          <a:xfrm rot="-7690222">
            <a:off x="7330747" y="10746376"/>
            <a:ext cx="1469899" cy="1180809"/>
          </a:xfrm>
          <a:prstGeom prst="notchedRightArrow">
            <a:avLst>
              <a:gd fmla="val 30894" name="adj1"/>
              <a:gd fmla="val 6182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4" name="Shape 3954"/>
          <p:cNvSpPr txBox="1"/>
          <p:nvPr/>
        </p:nvSpPr>
        <p:spPr>
          <a:xfrm>
            <a:off x="1630350" y="9233475"/>
            <a:ext cx="24426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Collator 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Proposer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Executor</a:t>
            </a:r>
            <a:endParaRPr sz="3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0" name="Shape 39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50" y="1590675"/>
            <a:ext cx="21116925" cy="105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1" name="Shape 3961"/>
          <p:cNvSpPr/>
          <p:nvPr/>
        </p:nvSpPr>
        <p:spPr>
          <a:xfrm rot="-7690222">
            <a:off x="17181597" y="10102201"/>
            <a:ext cx="1469899" cy="1180809"/>
          </a:xfrm>
          <a:prstGeom prst="notchedRightArrow">
            <a:avLst>
              <a:gd fmla="val 30894" name="adj1"/>
              <a:gd fmla="val 6182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2" name="Shape 3962"/>
          <p:cNvSpPr/>
          <p:nvPr/>
        </p:nvSpPr>
        <p:spPr>
          <a:xfrm>
            <a:off x="20211650" y="10011875"/>
            <a:ext cx="885900" cy="40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8" name="Shape 39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63" y="1590675"/>
            <a:ext cx="21116925" cy="105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9" name="Shape 3969"/>
          <p:cNvSpPr/>
          <p:nvPr/>
        </p:nvSpPr>
        <p:spPr>
          <a:xfrm rot="-7690222">
            <a:off x="12350122" y="10263251"/>
            <a:ext cx="1469899" cy="1180809"/>
          </a:xfrm>
          <a:prstGeom prst="notchedRightArrow">
            <a:avLst>
              <a:gd fmla="val 30894" name="adj1"/>
              <a:gd fmla="val 6182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0" name="Shape 3970"/>
          <p:cNvSpPr/>
          <p:nvPr/>
        </p:nvSpPr>
        <p:spPr>
          <a:xfrm>
            <a:off x="20211650" y="10011875"/>
            <a:ext cx="885900" cy="40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Shape 3975"/>
          <p:cNvSpPr txBox="1"/>
          <p:nvPr/>
        </p:nvSpPr>
        <p:spPr>
          <a:xfrm>
            <a:off x="4801575" y="4477825"/>
            <a:ext cx="160566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(New*) Roadmap</a:t>
            </a:r>
            <a:endParaRPr b="1" sz="15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976" name="Shape 3976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3977" name="Shape 3977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78" name="Shape 3978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79" name="Shape 3979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80" name="Shape 3980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Shape 3985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1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6" name="Shape 3986"/>
          <p:cNvSpPr txBox="1"/>
          <p:nvPr/>
        </p:nvSpPr>
        <p:spPr>
          <a:xfrm>
            <a:off x="11761300" y="3651975"/>
            <a:ext cx="107673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Blob shard without transactions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Proposers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Proposal commitments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Collation availability challenges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7" name="Shape 3987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8" name="Shape 3988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9" name="Shape 3989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0" name="Shape 3990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1" name="Shape 3991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2" name="Shape 3992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3" name="Shape 3993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4" name="Shape 3994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Basic sharding without EVM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9652325" y="2925725"/>
            <a:ext cx="5073000" cy="14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Main Chain</a:t>
            </a:r>
            <a:endParaRPr b="1" sz="3600"/>
          </a:p>
        </p:txBody>
      </p:sp>
      <p:sp>
        <p:nvSpPr>
          <p:cNvPr id="198" name="Shape 198"/>
          <p:cNvSpPr/>
          <p:nvPr/>
        </p:nvSpPr>
        <p:spPr>
          <a:xfrm>
            <a:off x="5706625" y="6133350"/>
            <a:ext cx="2721600" cy="14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Shard</a:t>
            </a:r>
            <a:r>
              <a:rPr b="1" lang="en-US" sz="3600"/>
              <a:t> 1</a:t>
            </a:r>
            <a:endParaRPr b="1" sz="3600"/>
          </a:p>
        </p:txBody>
      </p:sp>
      <p:sp>
        <p:nvSpPr>
          <p:cNvPr id="199" name="Shape 199"/>
          <p:cNvSpPr/>
          <p:nvPr/>
        </p:nvSpPr>
        <p:spPr>
          <a:xfrm>
            <a:off x="10828025" y="6133350"/>
            <a:ext cx="2721600" cy="14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Shard 2</a:t>
            </a:r>
            <a:endParaRPr b="1" sz="3600"/>
          </a:p>
        </p:txBody>
      </p:sp>
      <p:sp>
        <p:nvSpPr>
          <p:cNvPr id="200" name="Shape 200"/>
          <p:cNvSpPr/>
          <p:nvPr/>
        </p:nvSpPr>
        <p:spPr>
          <a:xfrm>
            <a:off x="15949425" y="6133350"/>
            <a:ext cx="2721600" cy="14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Shard 100</a:t>
            </a:r>
            <a:endParaRPr b="1" sz="3600"/>
          </a:p>
        </p:txBody>
      </p:sp>
      <p:cxnSp>
        <p:nvCxnSpPr>
          <p:cNvPr id="201" name="Shape 201"/>
          <p:cNvCxnSpPr>
            <a:stCxn id="197" idx="2"/>
            <a:endCxn id="198" idx="0"/>
          </p:cNvCxnSpPr>
          <p:nvPr/>
        </p:nvCxnSpPr>
        <p:spPr>
          <a:xfrm rot="5400000">
            <a:off x="8749025" y="2693525"/>
            <a:ext cx="1758300" cy="5121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>
            <a:stCxn id="197" idx="2"/>
            <a:endCxn id="199" idx="0"/>
          </p:cNvCxnSpPr>
          <p:nvPr/>
        </p:nvCxnSpPr>
        <p:spPr>
          <a:xfrm flipH="1" rot="-5400000">
            <a:off x="11309975" y="5253875"/>
            <a:ext cx="17583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Shape 203"/>
          <p:cNvCxnSpPr>
            <a:stCxn id="197" idx="2"/>
            <a:endCxn id="200" idx="0"/>
          </p:cNvCxnSpPr>
          <p:nvPr/>
        </p:nvCxnSpPr>
        <p:spPr>
          <a:xfrm flipH="1" rot="-5400000">
            <a:off x="13870325" y="2693525"/>
            <a:ext cx="1758300" cy="5121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Shape 204"/>
          <p:cNvSpPr txBox="1"/>
          <p:nvPr/>
        </p:nvSpPr>
        <p:spPr>
          <a:xfrm>
            <a:off x="13971075" y="5956200"/>
            <a:ext cx="15972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….</a:t>
            </a:r>
            <a:endParaRPr sz="6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Shape 3999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2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0" name="Shape 4000"/>
          <p:cNvSpPr txBox="1"/>
          <p:nvPr/>
        </p:nvSpPr>
        <p:spPr>
          <a:xfrm>
            <a:off x="11716325" y="2670850"/>
            <a:ext cx="94770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Full nodes only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Asynchronous </a:t>
            </a: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cross-contract </a:t>
            </a: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transactions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Account abstraction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eWASM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Asynchronous zones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Archive accumulators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Storage rent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1" name="Shape 4001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2" name="Shape 4002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3" name="Shape 4003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4" name="Shape 4004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5" name="Shape 4005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6" name="Shape 4006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7" name="Shape 4007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8" name="Shape 4008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EVM state transition function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2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4" name="Shape 4014"/>
          <p:cNvSpPr txBox="1"/>
          <p:nvPr/>
        </p:nvSpPr>
        <p:spPr>
          <a:xfrm>
            <a:off x="11716325" y="2670850"/>
            <a:ext cx="94770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Full nodes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Asynchronous cross-contract transactions only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Account abstraction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eWASM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Asynchronous zones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Archive accumulators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Storage rent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5" name="Shape 4015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Shape 4016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7" name="Shape 4017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8" name="Shape 4018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9" name="Shape 4019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0" name="Shape 4020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1" name="Shape 4021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2" name="Shape 4022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EVM state transition function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3" name="Shape 4023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3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Cross-contract communication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Shape 4028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2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9" name="Shape 4029"/>
          <p:cNvSpPr txBox="1"/>
          <p:nvPr/>
        </p:nvSpPr>
        <p:spPr>
          <a:xfrm>
            <a:off x="11716325" y="2670850"/>
            <a:ext cx="94770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Full nodes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Asynchronous </a:t>
            </a: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cross-contract </a:t>
            </a: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transactions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Account abstraction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eWASM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Asynchronous zones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Archive accumulators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Storage rent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0" name="Shape 4030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1" name="Shape 4031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2" name="Shape 4032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3" name="Shape 4033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4" name="Shape 4034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5" name="Shape 4035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6" name="Shape 4036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7" name="Shape 4037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EVM state transition function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8" name="Shape 4038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2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Account Abstraction and Gas Payment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Shape 4043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2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4" name="Shape 4044"/>
          <p:cNvSpPr txBox="1"/>
          <p:nvPr/>
        </p:nvSpPr>
        <p:spPr>
          <a:xfrm>
            <a:off x="11716325" y="2670850"/>
            <a:ext cx="94770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Full nodes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Asynchronous </a:t>
            </a: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cross-contract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transactions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Account abstraction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eWASM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Asynchronous zones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Archive accumulators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Storage rent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5" name="Shape 4045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6" name="Shape 4046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7" name="Shape 4047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8" name="Shape 4048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9" name="Shape 4049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0" name="Shape 4050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1" name="Shape 4051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2" name="Shape 4052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EVM state transition function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3" name="Shape 4053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2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eWASM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Shape 4058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2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9" name="Shape 4059"/>
          <p:cNvSpPr txBox="1"/>
          <p:nvPr/>
        </p:nvSpPr>
        <p:spPr>
          <a:xfrm>
            <a:off x="11716325" y="2670850"/>
            <a:ext cx="94770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Full nodes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Asynchronous </a:t>
            </a: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cross-contract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transactions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Account abstraction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eWASM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Asynchronous zones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Archive accumulators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Storage rent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0" name="Shape 4060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Shape 4061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2" name="Shape 4062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3" name="Shape 4063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4" name="Shape 4064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5" name="Shape 4065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6" name="Shape 4066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7" name="Shape 4067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EVM state transition function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8" name="Shape 4068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3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Cross-contract communication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Shape 4073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2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4" name="Shape 4074"/>
          <p:cNvSpPr txBox="1"/>
          <p:nvPr/>
        </p:nvSpPr>
        <p:spPr>
          <a:xfrm>
            <a:off x="11716325" y="2670850"/>
            <a:ext cx="94770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Full nodes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Asynchronous </a:t>
            </a: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cross-contract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transactions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Account abstraction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eWASM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Asynchronous zones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Archive accumulators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Storage rent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5" name="Shape 4075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6" name="Shape 4076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7" name="Shape 4077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8" name="Shape 4078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9" name="Shape 4079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0" name="Shape 4080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1" name="Shape 4081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2" name="Shape 4082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EVM state transition function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3" name="Shape 4083"/>
          <p:cNvSpPr/>
          <p:nvPr/>
        </p:nvSpPr>
        <p:spPr>
          <a:xfrm>
            <a:off x="429475" y="644175"/>
            <a:ext cx="48315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2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Execution-minimisation and State-minimisation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7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Shape 4088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2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9" name="Shape 4089"/>
          <p:cNvSpPr txBox="1"/>
          <p:nvPr/>
        </p:nvSpPr>
        <p:spPr>
          <a:xfrm>
            <a:off x="11716325" y="2670850"/>
            <a:ext cx="94770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Full nodes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Asynchronous </a:t>
            </a: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cross-contract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transactions only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Account abstraction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eWASM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Asynchronous zones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Archive accumulators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Storage rent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0" name="Shape 4090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1" name="Shape 4091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2" name="Shape 4092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3" name="Shape 4093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4" name="Shape 4094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5" name="Shape 4095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6" name="Shape 4096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7" name="Shape 4097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EVM state transition function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hape 4102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3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3" name="Shape 4103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4" name="Shape 4104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5" name="Shape 4105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6" name="Shape 4106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7" name="Shape 4107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8" name="Shape 4108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9" name="Shape 4109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0" name="Shape 4110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Light client state protocol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1" name="Shape 4111"/>
          <p:cNvSpPr txBox="1"/>
          <p:nvPr/>
        </p:nvSpPr>
        <p:spPr>
          <a:xfrm>
            <a:off x="11913700" y="5441700"/>
            <a:ext cx="6589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Executors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Stateless clients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2" name="Shape 4112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1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Execution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Shape 4117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3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8" name="Shape 4118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9" name="Shape 4119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0" name="Shape 4120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1" name="Shape 4121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2" name="Shape 4122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3" name="Shape 4123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4" name="Shape 4124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5" name="Shape 4125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Light client state protocol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6" name="Shape 4126"/>
          <p:cNvSpPr txBox="1"/>
          <p:nvPr/>
        </p:nvSpPr>
        <p:spPr>
          <a:xfrm>
            <a:off x="11913700" y="5441700"/>
            <a:ext cx="6589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Executors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Stateless clients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7" name="Shape 4127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2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Stateless Client Mechanism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Shape 4132"/>
          <p:cNvSpPr txBox="1"/>
          <p:nvPr/>
        </p:nvSpPr>
        <p:spPr>
          <a:xfrm>
            <a:off x="2436700" y="3016450"/>
            <a:ext cx="9477000" cy="3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Phase 4</a:t>
            </a:r>
            <a:endParaRPr sz="1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3" name="Shape 4133"/>
          <p:cNvSpPr/>
          <p:nvPr/>
        </p:nvSpPr>
        <p:spPr>
          <a:xfrm>
            <a:off x="23003175" y="0"/>
            <a:ext cx="80400" cy="14199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Shape 4134"/>
          <p:cNvSpPr/>
          <p:nvPr/>
        </p:nvSpPr>
        <p:spPr>
          <a:xfrm>
            <a:off x="22520025" y="6441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5" name="Shape 4135"/>
          <p:cNvSpPr/>
          <p:nvPr/>
        </p:nvSpPr>
        <p:spPr>
          <a:xfrm>
            <a:off x="22520025" y="24339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6" name="Shape 4136"/>
          <p:cNvSpPr/>
          <p:nvPr/>
        </p:nvSpPr>
        <p:spPr>
          <a:xfrm>
            <a:off x="22520025" y="422362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7" name="Shape 4137"/>
          <p:cNvSpPr/>
          <p:nvPr/>
        </p:nvSpPr>
        <p:spPr>
          <a:xfrm>
            <a:off x="22520025" y="6013350"/>
            <a:ext cx="1046700" cy="1025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8" name="Shape 4138"/>
          <p:cNvSpPr/>
          <p:nvPr/>
        </p:nvSpPr>
        <p:spPr>
          <a:xfrm>
            <a:off x="22520025" y="7803075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9" name="Shape 4139"/>
          <p:cNvSpPr/>
          <p:nvPr/>
        </p:nvSpPr>
        <p:spPr>
          <a:xfrm>
            <a:off x="22520025" y="9592800"/>
            <a:ext cx="1046700" cy="1025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0" name="Shape 4140"/>
          <p:cNvSpPr txBox="1"/>
          <p:nvPr/>
        </p:nvSpPr>
        <p:spPr>
          <a:xfrm>
            <a:off x="2436700" y="4839850"/>
            <a:ext cx="101862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Cross-shard transactions</a:t>
            </a:r>
            <a:endParaRPr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1" name="Shape 4141"/>
          <p:cNvSpPr txBox="1"/>
          <p:nvPr/>
        </p:nvSpPr>
        <p:spPr>
          <a:xfrm>
            <a:off x="11913700" y="5441700"/>
            <a:ext cx="6589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Nunito"/>
              <a:buChar char="●"/>
            </a:pPr>
            <a:r>
              <a:rPr b="1" lang="en-US" sz="4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Zones</a:t>
            </a:r>
            <a:endParaRPr b="1" sz="4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2" name="Shape 4142"/>
          <p:cNvSpPr/>
          <p:nvPr/>
        </p:nvSpPr>
        <p:spPr>
          <a:xfrm>
            <a:off x="322100" y="671025"/>
            <a:ext cx="3663300" cy="2415900"/>
          </a:xfrm>
          <a:prstGeom prst="wedgeRoundRectCallout">
            <a:avLst>
              <a:gd fmla="val -59929" name="adj1"/>
              <a:gd fmla="val -7777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Spoiler! </a:t>
            </a: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Day 3</a:t>
            </a:r>
            <a:br>
              <a:rPr b="1" lang="en-US" sz="3000">
                <a:latin typeface="Nunito"/>
                <a:ea typeface="Nunito"/>
                <a:cs typeface="Nunito"/>
                <a:sym typeface="Nunito"/>
              </a:rPr>
            </a:b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Cross-contract communication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