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embeddedFontLst>
    <p:embeddedFont>
      <p:font typeface="Lato Light"/>
      <p:regular r:id="rId84"/>
      <p:bold r:id="rId85"/>
      <p:italic r:id="rId86"/>
      <p:boldItalic r:id="rId87"/>
    </p:embeddedFont>
    <p:embeddedFont>
      <p:font typeface="Cantarell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0B29A76-A2CD-4FBF-B790-AB173A2BD1EC}">
  <a:tblStyle styleId="{80B29A76-A2CD-4FBF-B790-AB173A2BD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atoLight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LatoLight-italic.fntdata"/><Relationship Id="rId41" Type="http://schemas.openxmlformats.org/officeDocument/2006/relationships/slide" Target="slides/slide36.xml"/><Relationship Id="rId85" Type="http://schemas.openxmlformats.org/officeDocument/2006/relationships/font" Target="fonts/LatoLight-bold.fntdata"/><Relationship Id="rId44" Type="http://schemas.openxmlformats.org/officeDocument/2006/relationships/slide" Target="slides/slide39.xml"/><Relationship Id="rId88" Type="http://schemas.openxmlformats.org/officeDocument/2006/relationships/font" Target="fonts/Cantarell-regular.fntdata"/><Relationship Id="rId43" Type="http://schemas.openxmlformats.org/officeDocument/2006/relationships/slide" Target="slides/slide38.xml"/><Relationship Id="rId87" Type="http://schemas.openxmlformats.org/officeDocument/2006/relationships/font" Target="fonts/LatoLight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Cantarell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Cantarell-boldItalic.fntdata"/><Relationship Id="rId90" Type="http://schemas.openxmlformats.org/officeDocument/2006/relationships/font" Target="fonts/Cantarell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sampling, assign registered collators to each shard in every period, pseudo-randomly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LOOKAHEAD_LENGTH makes people able to query if they are collator in the future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4 more periods in the future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Makes collator able to prepare for creating collations EARLIER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people know that they will be collators earlier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Help verification, creating collations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rPr>
              <a:t>1 period 1 collation for each shard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maybe a graph to indicate this?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check hash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check parent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score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log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necessary to consume less gas(O(c) `add_header`s per period)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zh-TW">
                <a:solidFill>
                  <a:schemeClr val="dk1"/>
                </a:solidFill>
              </a:rPr>
              <a:t>Makes collator able to prepare for creating collations EARLIER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 people know that they will be collators earlier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Help verification, creating collations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Mainly on `add_header`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132095 -&gt; 92883 (part of the cost is due to signature verification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96000 -&gt; 83000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 Nicholas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Introduce new things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Shape 8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 think it can be removed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Generally introduce the functions in old version SMC(VMC)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for each function, highlight their special parts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fixed deposit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validators -&gt; proposer, collator, executor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fixed deposit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verified with validation code originally, removed due to optimization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handled empty slots with stack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use stack to maintain the empty slots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use stack to maintain the empty slots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What is LOOKAHEAD_PERIODS (with graph)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random sampling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Attach the sharding system to the existing main chain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Keeps the main chain working as usual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Make sharding clients query main chain, which doesn’t affect the operation of the original chain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ntarell"/>
              <a:buNone/>
              <a:defRPr sz="52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 sz="28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ntarell"/>
              <a:buNone/>
              <a:defRPr sz="36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antarell"/>
              <a:buNone/>
              <a:defRPr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ntarell"/>
              <a:buChar char="●"/>
              <a:defRPr>
                <a:latin typeface="Cantarell"/>
                <a:ea typeface="Cantarell"/>
                <a:cs typeface="Cantarell"/>
                <a:sym typeface="Cantarel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○"/>
              <a:defRPr sz="1800">
                <a:latin typeface="Cantarell"/>
                <a:ea typeface="Cantarell"/>
                <a:cs typeface="Cantarell"/>
                <a:sym typeface="Cantarel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■"/>
              <a:defRPr sz="1800"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●"/>
              <a:defRPr sz="1800"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○"/>
              <a:defRPr sz="1800"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■"/>
              <a:defRPr sz="1800">
                <a:latin typeface="Cantarell"/>
                <a:ea typeface="Cantarell"/>
                <a:cs typeface="Cantarell"/>
                <a:sym typeface="Cantarel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●"/>
              <a:defRPr sz="1800">
                <a:latin typeface="Cantarell"/>
                <a:ea typeface="Cantarell"/>
                <a:cs typeface="Cantarell"/>
                <a:sym typeface="Cantarel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Cantarell"/>
              <a:buChar char="○"/>
              <a:defRPr sz="1800">
                <a:latin typeface="Cantarell"/>
                <a:ea typeface="Cantarell"/>
                <a:cs typeface="Cantarell"/>
                <a:sym typeface="Cantarel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Cantarell"/>
              <a:buChar char="■"/>
              <a:defRPr sz="1800"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Comic Sans MS"/>
              <a:buNone/>
              <a:defRPr sz="4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tarell"/>
              <a:buNone/>
              <a:defRPr sz="280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●"/>
              <a:defRPr sz="1800"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○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■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●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○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■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●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tarell"/>
              <a:buChar char="○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ntarell"/>
              <a:buChar char="■"/>
              <a:defRPr>
                <a:solidFill>
                  <a:schemeClr val="dk2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2352500" y="12172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ethereum/py-evm/pull/348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ithub.com/ethereum/py-evm/issues/47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thresear.ch/t/sharding-phase-1-spec/1407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ethereum/py-evm/blob/master/evm/vm/forks/sharding/contracts/validator_manager.v.py" TargetMode="External"/><Relationship Id="rId4" Type="http://schemas.openxmlformats.org/officeDocument/2006/relationships/hyperlink" Target="https://github.com/prysmaticlabs/geth-sharding/blob/master/sharding/contracts/sharding_manager.sol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github.com/ethereum/sharding/blob/develop/docs/doc.md" TargetMode="External"/><Relationship Id="rId4" Type="http://schemas.openxmlformats.org/officeDocument/2006/relationships/hyperlink" Target="https://github.com/ethereum/py-evm/blob/master/evm/vm/forks/sharding/contracts/validator_manager.v.py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Sharding Manager Contract</a:t>
            </a:r>
            <a:endParaRPr sz="40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Ethereum Research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Mai-Hsuan(Kevin) Chia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20180319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register_collator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deregister_collator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After `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derigister_collator</a:t>
            </a:r>
            <a:r>
              <a:rPr lang="zh-TW"/>
              <a:t>`, collator will get locked up for `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COLLATOR_LOCKUP_LENGTH</a:t>
            </a:r>
            <a:r>
              <a:rPr lang="zh-TW"/>
              <a:t>` periods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release_collator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/>
              <a:t>call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release_collator() </a:t>
            </a:r>
            <a:r>
              <a:rPr lang="zh-TW"/>
              <a:t>after a collator is free from the locked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get_eligible_collator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(shard_id, period)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returns the collator address who is eligible to create collation at the period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: address[int128]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array of active collator addresses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: int128[int128]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stack of empty collator slot indices caused by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 deregistration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: {deregistered: uint256, pool_index: int128}[address]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deregistered: </a:t>
            </a:r>
            <a:r>
              <a:rPr lang="zh-TW"/>
              <a:t>period when the collator deregister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pool_index: </a:t>
            </a:r>
            <a:r>
              <a:rPr lang="zh-TW"/>
              <a:t>the collator’s index in the collator pool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Shape 122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Shape 123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1" name="Shape 131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487571" y="3854696"/>
            <a:ext cx="726673" cy="510932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Shape 135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615100" y="2991775"/>
            <a:ext cx="2824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register_collator()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4" name="Shape 144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Shape 147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Shape 148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427650" y="1878399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688703" y="3767822"/>
            <a:ext cx="514207" cy="518336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2615100" y="2991775"/>
            <a:ext cx="2824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register_collator()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9" name="Shape 159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</a:t>
                      </a: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Shape 163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427650" y="1878399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Shape 174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Shape 176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427650" y="1878399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559825" y="3790701"/>
            <a:ext cx="631739" cy="454193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316367" y="2951200"/>
            <a:ext cx="3383604" cy="1005700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793325" y="3230225"/>
            <a:ext cx="2429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_collator()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7488125" y="3532900"/>
            <a:ext cx="99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505075" y="2806300"/>
            <a:ext cx="862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4196925" y="632875"/>
            <a:ext cx="3398575" cy="2634475"/>
          </a:xfrm>
          <a:custGeom>
            <a:pathLst>
              <a:path extrusionOk="0" h="105379" w="135943">
                <a:moveTo>
                  <a:pt x="135943" y="105379"/>
                </a:moveTo>
                <a:lnTo>
                  <a:pt x="112678" y="104923"/>
                </a:lnTo>
                <a:lnTo>
                  <a:pt x="81201" y="101730"/>
                </a:lnTo>
                <a:lnTo>
                  <a:pt x="47443" y="93975"/>
                </a:lnTo>
                <a:lnTo>
                  <a:pt x="26002" y="83938"/>
                </a:lnTo>
                <a:lnTo>
                  <a:pt x="11860" y="67516"/>
                </a:lnTo>
                <a:lnTo>
                  <a:pt x="912" y="45163"/>
                </a:lnTo>
                <a:lnTo>
                  <a:pt x="0" y="24178"/>
                </a:lnTo>
                <a:lnTo>
                  <a:pt x="2737" y="9124"/>
                </a:lnTo>
                <a:lnTo>
                  <a:pt x="10036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91" name="Shape 191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3" name="Shape 193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569CD6"/>
                          </a:solidFill>
                        </a:rPr>
                        <a:t>P</a:t>
                      </a:r>
                      <a:endParaRPr>
                        <a:solidFill>
                          <a:srgbClr val="569CD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Shape 194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Shape 197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559825" y="3790701"/>
            <a:ext cx="631739" cy="454193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661764" y="382075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704002" y="1578825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488125" y="3532900"/>
            <a:ext cx="99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7505075" y="2806300"/>
            <a:ext cx="862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316367" y="2951200"/>
            <a:ext cx="3383604" cy="1005700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793325" y="3230225"/>
            <a:ext cx="2429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deregister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_collator()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Shape 207"/>
          <p:cNvCxnSpPr/>
          <p:nvPr/>
        </p:nvCxnSpPr>
        <p:spPr>
          <a:xfrm>
            <a:off x="4801350" y="1511050"/>
            <a:ext cx="2703000" cy="10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4" name="Shape 214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569CD6"/>
                          </a:solidFill>
                        </a:rPr>
                        <a:t>P</a:t>
                      </a:r>
                      <a:endParaRPr>
                        <a:solidFill>
                          <a:srgbClr val="569CD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Shape 215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Shape 217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" name="Shape 218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559825" y="3790701"/>
            <a:ext cx="631739" cy="454193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7488125" y="3532900"/>
            <a:ext cx="99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7408325" y="2806300"/>
            <a:ext cx="1056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P+1</a:t>
            </a:r>
            <a:endParaRPr sz="3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2888788" y="3027700"/>
            <a:ext cx="3508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release_collator()</a:t>
            </a:r>
            <a:endParaRPr sz="1800">
              <a:solidFill>
                <a:schemeClr val="dk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2" name="Shape 232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569CD6"/>
                          </a:solidFill>
                        </a:rPr>
                        <a:t>P</a:t>
                      </a:r>
                      <a:endParaRPr>
                        <a:solidFill>
                          <a:srgbClr val="569CD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Shape 235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559825" y="3790701"/>
            <a:ext cx="631739" cy="454193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7488125" y="3532900"/>
            <a:ext cx="99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7408325" y="2806300"/>
            <a:ext cx="1056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P+1</a:t>
            </a:r>
            <a:endParaRPr sz="30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2888788" y="3027700"/>
            <a:ext cx="3508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release_collator()</a:t>
            </a:r>
            <a:endParaRPr sz="1800">
              <a:solidFill>
                <a:schemeClr val="dk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138650" y="625075"/>
            <a:ext cx="1884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08B4E"/>
                </a:solidFill>
                <a:latin typeface="Cantarell"/>
                <a:ea typeface="Cantarell"/>
                <a:cs typeface="Cantarell"/>
                <a:sym typeface="Cantarell"/>
              </a:rPr>
              <a:t>Deregistered &gt; 0</a:t>
            </a:r>
            <a:endParaRPr b="1">
              <a:solidFill>
                <a:srgbClr val="608B4E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858426" y="624855"/>
            <a:ext cx="363230" cy="363755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08B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4946750" y="3896200"/>
            <a:ext cx="4267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collator_registry[msg.sender].deregistered + COLLATOR_LOCKUP_LENGTH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7036399" y="3256304"/>
            <a:ext cx="631763" cy="587037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873671" y="2497612"/>
            <a:ext cx="1317391" cy="1085078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Introduction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Contract spec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zh-TW" sz="2000"/>
              <a:t>Optimizations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5" name="Shape 255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569CD6"/>
                          </a:solidFill>
                        </a:rPr>
                        <a:t>P</a:t>
                      </a:r>
                      <a:endParaRPr>
                        <a:solidFill>
                          <a:srgbClr val="569CD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Shape 256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8" name="Shape 258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Shape 259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1559825" y="3790701"/>
            <a:ext cx="631739" cy="454193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7488125" y="3532900"/>
            <a:ext cx="9906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888788" y="3027700"/>
            <a:ext cx="3508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release_collator()</a:t>
            </a:r>
            <a:endParaRPr sz="1800">
              <a:solidFill>
                <a:schemeClr val="dk2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138650" y="625075"/>
            <a:ext cx="1884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08B4E"/>
                </a:solidFill>
                <a:latin typeface="Cantarell"/>
                <a:ea typeface="Cantarell"/>
                <a:cs typeface="Cantarell"/>
                <a:sym typeface="Cantarell"/>
              </a:rPr>
              <a:t>Deregistered &gt; 0</a:t>
            </a:r>
            <a:endParaRPr b="1">
              <a:solidFill>
                <a:srgbClr val="608B4E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858426" y="624855"/>
            <a:ext cx="363230" cy="363755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08B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5440025" y="2806300"/>
            <a:ext cx="4233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zh-TW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+ 1 + </a:t>
            </a:r>
            <a:r>
              <a:rPr lang="zh-TW" sz="18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COLLATION_LOCKUP_LENGTH </a:t>
            </a:r>
            <a:endParaRPr sz="18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846775" y="3532674"/>
            <a:ext cx="510982" cy="454215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08B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839601" y="2622463"/>
            <a:ext cx="1180809" cy="835362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08B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get_eligible_collator(shard_id, period) returns collator_address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Uses the blockhash at block number `(period - </a:t>
            </a:r>
            <a:r>
              <a:rPr lang="zh-TW">
                <a:solidFill>
                  <a:srgbClr val="608B4E"/>
                </a:solidFill>
              </a:rPr>
              <a:t>LOOKAHEAD_LENGTH</a:t>
            </a:r>
            <a:r>
              <a:rPr lang="zh-TW"/>
              <a:t>) * </a:t>
            </a:r>
            <a:r>
              <a:rPr lang="zh-TW">
                <a:solidFill>
                  <a:srgbClr val="569CD6"/>
                </a:solidFill>
              </a:rPr>
              <a:t>PERIOD_LENGTH</a:t>
            </a:r>
            <a:r>
              <a:rPr lang="zh-TW"/>
              <a:t>)` and `shard_id` to pseudo-randomly select an eligible collator from the collator pool</a:t>
            </a:r>
            <a:endParaRPr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get_eligible_collator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198862" y="2082519"/>
            <a:ext cx="563223" cy="475630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981623" y="2098208"/>
            <a:ext cx="644358" cy="444253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916100" y="3179047"/>
            <a:ext cx="563213" cy="444242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5400000">
            <a:off x="330972" y="2074752"/>
            <a:ext cx="935400" cy="563400"/>
          </a:xfrm>
          <a:prstGeom prst="homePlate">
            <a:avLst>
              <a:gd fmla="val 30129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5" name="Shape 285"/>
          <p:cNvSpPr/>
          <p:nvPr/>
        </p:nvSpPr>
        <p:spPr>
          <a:xfrm rot="5400000">
            <a:off x="321972" y="3119418"/>
            <a:ext cx="953400" cy="5634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6" name="Shape 286"/>
          <p:cNvSpPr/>
          <p:nvPr/>
        </p:nvSpPr>
        <p:spPr>
          <a:xfrm rot="5400000">
            <a:off x="321972" y="4173307"/>
            <a:ext cx="953400" cy="5634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022161" y="3149882"/>
            <a:ext cx="563223" cy="475630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916094" y="4217225"/>
            <a:ext cx="563223" cy="475630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981623" y="4232924"/>
            <a:ext cx="644358" cy="444253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1954978" y="1129677"/>
            <a:ext cx="1029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shard 0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3789081" y="1129677"/>
            <a:ext cx="1029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shard 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589990" y="1129677"/>
            <a:ext cx="1029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shard 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2249373" y="4232934"/>
            <a:ext cx="563213" cy="444242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284025" y="1344180"/>
            <a:ext cx="1029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timeline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86698" y="2098208"/>
            <a:ext cx="824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period k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386698" y="3247461"/>
            <a:ext cx="1029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period k+1</a:t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386698" y="4217217"/>
            <a:ext cx="1029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period k+2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198882" y="3037557"/>
            <a:ext cx="563228" cy="715945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845479" y="1962346"/>
            <a:ext cx="563228" cy="715945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311700" y="33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</a:t>
            </a:r>
            <a:r>
              <a:rPr lang="zh-TW"/>
              <a:t>seudo-randomly select an eligible collator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007013" y="241537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113875" y="2590875"/>
            <a:ext cx="177900" cy="22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185025" y="2490025"/>
            <a:ext cx="777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main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chain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360770" y="2590875"/>
            <a:ext cx="177900" cy="22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607731" y="2590875"/>
            <a:ext cx="177900" cy="22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854692" y="2590875"/>
            <a:ext cx="177900" cy="22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101653" y="2590875"/>
            <a:ext cx="177900" cy="22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036075" y="3063325"/>
            <a:ext cx="1321273" cy="222025"/>
          </a:xfrm>
          <a:custGeom>
            <a:pathLst>
              <a:path extrusionOk="0" h="8881" w="61426">
                <a:moveTo>
                  <a:pt x="0" y="0"/>
                </a:moveTo>
                <a:lnTo>
                  <a:pt x="0" y="8881"/>
                </a:lnTo>
                <a:lnTo>
                  <a:pt x="61426" y="8881"/>
                </a:lnTo>
                <a:lnTo>
                  <a:pt x="61426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/>
        </p:nvSpPr>
        <p:spPr>
          <a:xfrm>
            <a:off x="766425" y="3318838"/>
            <a:ext cx="1860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4A86E8"/>
                </a:solidFill>
                <a:latin typeface="Cantarell"/>
                <a:ea typeface="Cantarell"/>
                <a:cs typeface="Cantarell"/>
                <a:sym typeface="Cantarell"/>
              </a:rPr>
              <a:t>PERIOD_LENGTH = 5</a:t>
            </a:r>
            <a:endParaRPr sz="1200">
              <a:solidFill>
                <a:srgbClr val="4A86E8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590263" y="2045875"/>
            <a:ext cx="6198228" cy="277525"/>
          </a:xfrm>
          <a:custGeom>
            <a:pathLst>
              <a:path extrusionOk="0" h="11101" w="315271">
                <a:moveTo>
                  <a:pt x="0" y="11101"/>
                </a:moveTo>
                <a:lnTo>
                  <a:pt x="0" y="0"/>
                </a:lnTo>
                <a:lnTo>
                  <a:pt x="315271" y="0"/>
                </a:lnTo>
                <a:lnTo>
                  <a:pt x="315271" y="8880"/>
                </a:lnTo>
              </a:path>
            </a:pathLst>
          </a:custGeom>
          <a:noFill/>
          <a:ln cap="flat" cmpd="sng" w="28575">
            <a:solidFill>
              <a:srgbClr val="608B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/>
        </p:nvSpPr>
        <p:spPr>
          <a:xfrm>
            <a:off x="3959438" y="1352450"/>
            <a:ext cx="345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08B4E"/>
                </a:solidFill>
                <a:latin typeface="Cantarell"/>
                <a:ea typeface="Cantarell"/>
                <a:cs typeface="Cantarell"/>
                <a:sym typeface="Cantarell"/>
              </a:rPr>
              <a:t>LOOKAHEAD_LENGTH = 4</a:t>
            </a:r>
            <a:endParaRPr sz="1800">
              <a:solidFill>
                <a:srgbClr val="608B4E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574525" y="241537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147788" y="241537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23938" y="241537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7300100" y="241537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104475" y="4072800"/>
            <a:ext cx="938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308213" y="4072800"/>
            <a:ext cx="777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7577800" y="4072800"/>
            <a:ext cx="7770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k + 4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913013" y="4072800"/>
            <a:ext cx="777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k + 1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4517788" y="4072800"/>
            <a:ext cx="777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k + 1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047800" y="4072800"/>
            <a:ext cx="777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k + 3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538680" y="1639780"/>
            <a:ext cx="562983" cy="636083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1115950" y="1147875"/>
            <a:ext cx="16554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4292E"/>
                </a:solidFill>
                <a:latin typeface="Cantarell"/>
                <a:ea typeface="Cantarell"/>
                <a:cs typeface="Cantarell"/>
                <a:sym typeface="Cantarell"/>
              </a:rPr>
              <a:t>Current period</a:t>
            </a:r>
            <a:endParaRPr>
              <a:solidFill>
                <a:srgbClr val="24292E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</a:t>
            </a:r>
            <a:r>
              <a:rPr lang="zh-TW">
                <a:solidFill>
                  <a:srgbClr val="608B4E"/>
                </a:solidFill>
              </a:rPr>
              <a:t>LOOKAHEAD_LENGTH</a:t>
            </a:r>
            <a:r>
              <a:rPr lang="zh-TW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1120821" y="33215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516250" y="1509325"/>
            <a:ext cx="5772550" cy="2129250"/>
          </a:xfrm>
          <a:custGeom>
            <a:pathLst>
              <a:path extrusionOk="0" h="85170" w="230902">
                <a:moveTo>
                  <a:pt x="0" y="85108"/>
                </a:moveTo>
                <a:cubicBezTo>
                  <a:pt x="7524" y="84985"/>
                  <a:pt x="26642" y="85602"/>
                  <a:pt x="45144" y="84368"/>
                </a:cubicBezTo>
                <a:cubicBezTo>
                  <a:pt x="63646" y="83135"/>
                  <a:pt x="90166" y="80667"/>
                  <a:pt x="111011" y="77707"/>
                </a:cubicBezTo>
                <a:cubicBezTo>
                  <a:pt x="131856" y="74747"/>
                  <a:pt x="153441" y="73513"/>
                  <a:pt x="170216" y="66606"/>
                </a:cubicBezTo>
                <a:cubicBezTo>
                  <a:pt x="186991" y="59699"/>
                  <a:pt x="201546" y="47364"/>
                  <a:pt x="211660" y="36263"/>
                </a:cubicBezTo>
                <a:cubicBezTo>
                  <a:pt x="221774" y="25162"/>
                  <a:pt x="227695" y="6044"/>
                  <a:pt x="230902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41" name="Shape 341"/>
          <p:cNvSpPr txBox="1"/>
          <p:nvPr/>
        </p:nvSpPr>
        <p:spPr>
          <a:xfrm>
            <a:off x="277525" y="4052575"/>
            <a:ext cx="8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zh-TW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my_address ==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 sz="2000">
                <a:latin typeface="Courier New"/>
                <a:ea typeface="Courier New"/>
                <a:cs typeface="Courier New"/>
                <a:sym typeface="Courier New"/>
              </a:rPr>
              <a:t>get_eligible_collator</a:t>
            </a: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(shard_id, </a:t>
            </a:r>
            <a:r>
              <a:rPr lang="zh-TW" sz="2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current_period</a:t>
            </a:r>
            <a:r>
              <a:rPr lang="zh-TW" sz="2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zh-TW" sz="1800">
                <a:solidFill>
                  <a:srgbClr val="608B4E"/>
                </a:solidFill>
                <a:latin typeface="Cantarell"/>
                <a:ea typeface="Cantarell"/>
                <a:cs typeface="Cantarell"/>
                <a:sym typeface="Cantarell"/>
              </a:rPr>
              <a:t>LOOKAHEAD_LENGTH</a:t>
            </a: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2771871" y="33215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 flipH="1">
            <a:off x="221344" y="1564844"/>
            <a:ext cx="2738913" cy="1756674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856550" y="2017650"/>
            <a:ext cx="1468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Preparing</a:t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6174421" y="33770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623894" y="1620344"/>
            <a:ext cx="2738913" cy="1756674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4259100" y="2073150"/>
            <a:ext cx="1468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Preparing</a:t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7725021" y="33585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5131211" y="1268855"/>
            <a:ext cx="3872772" cy="2487757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6385625" y="2072850"/>
            <a:ext cx="15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Create collation!</a:t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87" name="Shape 387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" name="Shape 388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0" name="Shape 390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Shape 391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427650" y="1878399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740674" y="3836525"/>
            <a:ext cx="575693" cy="454194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2499875" y="2991775"/>
            <a:ext cx="3508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get_eligible_collator()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410825" y="1578825"/>
            <a:ext cx="1621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collator_pool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243325" y="362400"/>
            <a:ext cx="2163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collator_registry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04" name="Shape 404"/>
          <p:cNvGraphicFramePr/>
          <p:nvPr/>
        </p:nvGraphicFramePr>
        <p:xfrm>
          <a:off x="2615088" y="8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Deregistered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5" name="Shape 405"/>
          <p:cNvSpPr txBox="1"/>
          <p:nvPr/>
        </p:nvSpPr>
        <p:spPr>
          <a:xfrm>
            <a:off x="6846775" y="1952250"/>
            <a:ext cx="2009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empty_slots_stack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4427650" y="82874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7" name="Shape 407"/>
          <p:cNvGraphicFramePr/>
          <p:nvPr/>
        </p:nvGraphicFramePr>
        <p:xfrm>
          <a:off x="2615088" y="14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{80B29A76-A2CD-4FBF-B790-AB173A2BD1EC}</a:tableStyleId>
              </a:tblPr>
              <a:tblGrid>
                <a:gridCol w="1812550"/>
                <a:gridCol w="519100"/>
                <a:gridCol w="493275"/>
                <a:gridCol w="453125"/>
              </a:tblGrid>
              <a:tr h="38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pool_index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9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collator_address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" name="Shape 408"/>
          <p:cNvSpPr/>
          <p:nvPr/>
        </p:nvSpPr>
        <p:spPr>
          <a:xfrm>
            <a:off x="7721075" y="1447600"/>
            <a:ext cx="430800" cy="430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427650" y="1878399"/>
            <a:ext cx="430784" cy="363347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946751" y="1878403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946751" y="82878"/>
            <a:ext cx="430789" cy="363355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1740674" y="3836525"/>
            <a:ext cx="575693" cy="454194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316375" y="2651151"/>
            <a:ext cx="3576769" cy="1305751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2499875" y="2991775"/>
            <a:ext cx="35085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get_eligible_collator()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5" name="Shape 415"/>
          <p:cNvCxnSpPr/>
          <p:nvPr/>
        </p:nvCxnSpPr>
        <p:spPr>
          <a:xfrm flipH="1" rot="10800000">
            <a:off x="4254125" y="2287975"/>
            <a:ext cx="423900" cy="7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Shape 416"/>
          <p:cNvCxnSpPr>
            <a:stCxn id="414" idx="0"/>
          </p:cNvCxnSpPr>
          <p:nvPr/>
        </p:nvCxnSpPr>
        <p:spPr>
          <a:xfrm flipH="1" rot="10800000">
            <a:off x="4254125" y="2287975"/>
            <a:ext cx="855600" cy="70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Shape 417"/>
          <p:cNvSpPr txBox="1"/>
          <p:nvPr/>
        </p:nvSpPr>
        <p:spPr>
          <a:xfrm>
            <a:off x="3882643" y="2299329"/>
            <a:ext cx="57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08B4E"/>
                </a:solidFill>
              </a:rPr>
              <a:t>50%</a:t>
            </a:r>
            <a:endParaRPr>
              <a:solidFill>
                <a:srgbClr val="608B4E"/>
              </a:solidFill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4874308" y="2382454"/>
            <a:ext cx="575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08B4E"/>
                </a:solidFill>
              </a:rPr>
              <a:t>50%</a:t>
            </a:r>
            <a:endParaRPr>
              <a:solidFill>
                <a:srgbClr val="608B4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register_proposer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deregister_proposer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release_proposer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proposer_add_balance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(shard_id)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Adds msg.value to the balance of the proposer on shard_id, and returns True on success.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proposer_withdraw_balance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(shard_id)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Withdraws the balance of a proposer on shard_id, and returns True on success.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Proposer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Proposer</a:t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proposer_registry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deregistered: int128,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balances: wei_value[uint256],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} [address]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collation_trees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: bytes32[bytes32][uint256]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collation trees (the collation tree of a shard maps collation hashes to previous collation hashes truncated to 24 bytes packed into a bytes32 with the collation height in the last 8 bytes)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last_update_periods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: int128[uint256]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zh-TW"/>
              <a:t>period of last update for each shard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compute_header_hash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(uint256 shard_id, bytes32 parent_hash, bytes32 chunk_root, uint256 period, address proposer_address, uint256 proposer_bid) returns bytes32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TW" sz="1800"/>
              <a:t>Returns the header hash.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</a:t>
            </a:r>
            <a:endParaRPr/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-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add_header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(shard_id, parent_hash, chunk_root, period, proposer_address, proposer_bid, proposer_signature) returns bool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Calls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compute_header_hash(...)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Check header’s validity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Record </a:t>
            </a:r>
            <a:r>
              <a:rPr lang="zh-TW" sz="1800"/>
              <a:t>the collation header in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collation_tree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</a:t>
            </a:r>
            <a:r>
              <a:rPr lang="zh-TW" sz="1800"/>
              <a:t>urns the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proposer_bid</a:t>
            </a:r>
            <a:r>
              <a:rPr lang="zh-TW" sz="1800"/>
              <a:t> from the proposer’s balance at shard_id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</a:t>
            </a:r>
            <a:r>
              <a:rPr lang="zh-TW" sz="1800"/>
              <a:t>ssues a </a:t>
            </a:r>
            <a:r>
              <a:rPr lang="zh-TW" sz="1800">
                <a:latin typeface="Courier New"/>
                <a:ea typeface="Courier New"/>
                <a:cs typeface="Courier New"/>
                <a:sym typeface="Courier New"/>
              </a:rPr>
              <a:t>HeaderAdded</a:t>
            </a:r>
            <a:r>
              <a:rPr lang="zh-TW" sz="1800"/>
              <a:t> log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R</a:t>
            </a:r>
            <a:r>
              <a:rPr lang="zh-TW" sz="1800"/>
              <a:t>eturns True on success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add_header</a:t>
            </a:r>
            <a:endParaRPr/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Since every shard needs to submit `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add_header</a:t>
            </a:r>
            <a:r>
              <a:rPr lang="zh-TW"/>
              <a:t>` to the main chain, we </a:t>
            </a:r>
            <a:r>
              <a:rPr lang="zh-TW"/>
              <a:t>SHOULD reduce its gas consumption as more as we can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shard_count * gas_of_add_header &lt; gas_limit</a:t>
            </a:r>
            <a:r>
              <a:rPr lang="zh-TW"/>
              <a:t> of a main chain block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Logs emitted by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add_header()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Including header fields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To be able to determine the current candidate collation heads, c</a:t>
            </a:r>
            <a:r>
              <a:rPr lang="zh-TW"/>
              <a:t>lients need to listen to these logs</a:t>
            </a:r>
            <a:endParaRPr/>
          </a:p>
        </p:txBody>
      </p:sp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Header</a:t>
            </a:r>
            <a:r>
              <a:rPr lang="zh-TW"/>
              <a:t>Added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 order to make collations, collators need to determine the head collation head as `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parent_hash</a:t>
            </a:r>
            <a:r>
              <a:rPr lang="zh-TW"/>
              <a:t>`.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WINDBACK_LENGTH</a:t>
            </a:r>
            <a:r>
              <a:rPr lang="zh-TW"/>
              <a:t>: </a:t>
            </a:r>
            <a:r>
              <a:rPr lang="zh-TW"/>
              <a:t>The depth which collators should windback to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The process of attempting to determine the head by winding back recent collation headers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checking availability of collation bodies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downloading and verifying collations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applying the fork choice rule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fetch_candidate_head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Fetch the candidate head collation hash from the current emitted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HeaderAdded</a:t>
            </a:r>
            <a:r>
              <a:rPr b="1" lang="zh-TW"/>
              <a:t> </a:t>
            </a:r>
            <a:r>
              <a:rPr lang="zh-TW"/>
              <a:t>log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</a:t>
            </a:r>
            <a:r>
              <a:rPr lang="zh-TW"/>
              <a:t>rder: “highest-to-lowest sorted order of score, with the second priority being oldest to most recent”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fetch_candidate_head</a:t>
            </a:r>
            <a:endParaRPr/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Fetch the candidate head collation hash from the current emitted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HeaderAdded</a:t>
            </a:r>
            <a:r>
              <a:rPr b="1" lang="zh-TW"/>
              <a:t> </a:t>
            </a:r>
            <a:r>
              <a:rPr lang="zh-TW"/>
              <a:t>log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</a:t>
            </a:r>
            <a:r>
              <a:rPr lang="zh-TW"/>
              <a:t>rder: “highest-to-lowest sorted order of score, with the second priority being oldest to most recent”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7236200" y="44337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6713950" y="34053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6713950" y="23768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7821825" y="34053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483" name="Shape 483"/>
          <p:cNvCxnSpPr>
            <a:stCxn id="479" idx="0"/>
            <a:endCxn id="480" idx="2"/>
          </p:cNvCxnSpPr>
          <p:nvPr/>
        </p:nvCxnSpPr>
        <p:spPr>
          <a:xfrm rot="10800000">
            <a:off x="7043150" y="40071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Shape 484"/>
          <p:cNvCxnSpPr>
            <a:stCxn id="480" idx="0"/>
            <a:endCxn id="481" idx="2"/>
          </p:cNvCxnSpPr>
          <p:nvPr/>
        </p:nvCxnSpPr>
        <p:spPr>
          <a:xfrm rot="10800000">
            <a:off x="7043200" y="29787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Shape 485"/>
          <p:cNvCxnSpPr>
            <a:stCxn id="479" idx="0"/>
            <a:endCxn id="482" idx="2"/>
          </p:cNvCxnSpPr>
          <p:nvPr/>
        </p:nvCxnSpPr>
        <p:spPr>
          <a:xfrm flipH="1" rot="10800000">
            <a:off x="7565450" y="40071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Shape 486"/>
          <p:cNvSpPr txBox="1"/>
          <p:nvPr/>
        </p:nvSpPr>
        <p:spPr>
          <a:xfrm>
            <a:off x="364950" y="2809125"/>
            <a:ext cx="60708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scores_in_log = [1, 2, 2’, 3]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is_new_head   = [True, True, False, True]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order         = [3, 2, 2’, 1]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“Sharding Manager Contract</a:t>
            </a:r>
            <a:r>
              <a:rPr lang="zh-TW"/>
              <a:t>”</a:t>
            </a:r>
            <a:r>
              <a:rPr lang="zh-TW"/>
              <a:t>?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ntarell"/>
              <a:buChar char="-"/>
            </a:pPr>
            <a:r>
              <a:rPr lang="zh-TW"/>
              <a:t>Renamed from Validator Manager Contract(VMC) following the new spec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3" name="Shape 493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497" name="Shape 497"/>
          <p:cNvCxnSpPr>
            <a:stCxn id="493" idx="0"/>
            <a:endCxn id="494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8" name="Shape 498"/>
          <p:cNvCxnSpPr>
            <a:stCxn id="494" idx="0"/>
            <a:endCxn id="495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9" name="Shape 499"/>
          <p:cNvCxnSpPr>
            <a:stCxn id="493" idx="0"/>
            <a:endCxn id="496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00" name="Shape 500"/>
          <p:cNvSpPr txBox="1"/>
          <p:nvPr/>
        </p:nvSpPr>
        <p:spPr>
          <a:xfrm>
            <a:off x="6084488" y="5291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01" name="Shape 501"/>
          <p:cNvSpPr/>
          <p:nvPr/>
        </p:nvSpPr>
        <p:spPr>
          <a:xfrm flipH="1">
            <a:off x="6350516" y="8585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6997758" y="1084347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7130800" y="754950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668000" y="259625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514" name="Shape 514"/>
          <p:cNvCxnSpPr>
            <a:stCxn id="510" idx="0"/>
            <a:endCxn id="511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5" name="Shape 515"/>
          <p:cNvCxnSpPr>
            <a:stCxn id="511" idx="0"/>
            <a:endCxn id="512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6" name="Shape 516"/>
          <p:cNvCxnSpPr>
            <a:stCxn id="510" idx="0"/>
            <a:endCxn id="513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17" name="Shape 517"/>
          <p:cNvSpPr txBox="1"/>
          <p:nvPr/>
        </p:nvSpPr>
        <p:spPr>
          <a:xfrm>
            <a:off x="6084488" y="5291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18" name="Shape 518"/>
          <p:cNvSpPr/>
          <p:nvPr/>
        </p:nvSpPr>
        <p:spPr>
          <a:xfrm flipH="1">
            <a:off x="6350516" y="8585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6997758" y="1084347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7130800" y="754950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2" name="Shape 522"/>
          <p:cNvSpPr/>
          <p:nvPr/>
        </p:nvSpPr>
        <p:spPr>
          <a:xfrm>
            <a:off x="1019975" y="31299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531" name="Shape 531"/>
          <p:cNvCxnSpPr>
            <a:stCxn id="528" idx="0"/>
            <a:endCxn id="529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32" name="Shape 532"/>
          <p:cNvCxnSpPr>
            <a:stCxn id="529" idx="0"/>
            <a:endCxn id="533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34" name="Shape 534"/>
          <p:cNvCxnSpPr>
            <a:stCxn id="528" idx="0"/>
            <a:endCxn id="530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35" name="Shape 535"/>
          <p:cNvSpPr txBox="1"/>
          <p:nvPr/>
        </p:nvSpPr>
        <p:spPr>
          <a:xfrm>
            <a:off x="6084488" y="5291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6997758" y="2004022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7130800" y="1674625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9" name="Shape 539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40" name="Shape 540"/>
          <p:cNvSpPr/>
          <p:nvPr/>
        </p:nvSpPr>
        <p:spPr>
          <a:xfrm flipH="1">
            <a:off x="6350516" y="8585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1065400" y="364085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550" name="Shape 550"/>
          <p:cNvCxnSpPr>
            <a:stCxn id="547" idx="0"/>
            <a:endCxn id="548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1" name="Shape 551"/>
          <p:cNvCxnSpPr>
            <a:stCxn id="548" idx="0"/>
            <a:endCxn id="552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3" name="Shape 553"/>
          <p:cNvCxnSpPr>
            <a:stCxn id="547" idx="0"/>
            <a:endCxn id="549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54" name="Shape 554"/>
          <p:cNvSpPr txBox="1"/>
          <p:nvPr/>
        </p:nvSpPr>
        <p:spPr>
          <a:xfrm>
            <a:off x="6084488" y="5291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6997758" y="2004022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7130800" y="1674625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8" name="Shape 558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59" name="Shape 559"/>
          <p:cNvSpPr/>
          <p:nvPr/>
        </p:nvSpPr>
        <p:spPr>
          <a:xfrm flipH="1">
            <a:off x="6350516" y="8585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076775" y="313815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 txBox="1"/>
          <p:nvPr/>
        </p:nvSpPr>
        <p:spPr>
          <a:xfrm>
            <a:off x="4539050" y="1990025"/>
            <a:ext cx="17907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Assume collation 2 is invalid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570" name="Shape 570"/>
          <p:cNvCxnSpPr>
            <a:stCxn id="567" idx="0"/>
            <a:endCxn id="568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71" name="Shape 571"/>
          <p:cNvCxnSpPr>
            <a:stCxn id="568" idx="0"/>
            <a:endCxn id="572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73" name="Shape 573"/>
          <p:cNvCxnSpPr>
            <a:stCxn id="567" idx="0"/>
            <a:endCxn id="569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74" name="Shape 574"/>
          <p:cNvSpPr txBox="1"/>
          <p:nvPr/>
        </p:nvSpPr>
        <p:spPr>
          <a:xfrm>
            <a:off x="5945875" y="160722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6997758" y="2004022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7130800" y="1674625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8" name="Shape 578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79" name="Shape 579"/>
          <p:cNvSpPr/>
          <p:nvPr/>
        </p:nvSpPr>
        <p:spPr>
          <a:xfrm flipH="1">
            <a:off x="6211903" y="193661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668050" y="23595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589" name="Shape 589"/>
          <p:cNvCxnSpPr>
            <a:stCxn id="586" idx="0"/>
            <a:endCxn id="587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90" name="Shape 590"/>
          <p:cNvCxnSpPr>
            <a:stCxn id="587" idx="0"/>
            <a:endCxn id="591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92" name="Shape 592"/>
          <p:cNvCxnSpPr>
            <a:stCxn id="586" idx="0"/>
            <a:endCxn id="588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93" name="Shape 593"/>
          <p:cNvSpPr txBox="1"/>
          <p:nvPr/>
        </p:nvSpPr>
        <p:spPr>
          <a:xfrm>
            <a:off x="5945875" y="160722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6997758" y="2004022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7130800" y="1674625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7" name="Shape 597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598" name="Shape 598"/>
          <p:cNvSpPr/>
          <p:nvPr/>
        </p:nvSpPr>
        <p:spPr>
          <a:xfrm flipH="1">
            <a:off x="6211903" y="193661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1054050" y="31299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608" name="Shape 608"/>
          <p:cNvCxnSpPr>
            <a:stCxn id="605" idx="0"/>
            <a:endCxn id="606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09" name="Shape 609"/>
          <p:cNvCxnSpPr>
            <a:stCxn id="606" idx="0"/>
            <a:endCxn id="610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11" name="Shape 611"/>
          <p:cNvCxnSpPr>
            <a:stCxn id="605" idx="0"/>
            <a:endCxn id="607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12" name="Shape 612"/>
          <p:cNvSpPr txBox="1"/>
          <p:nvPr/>
        </p:nvSpPr>
        <p:spPr>
          <a:xfrm>
            <a:off x="8241875" y="15852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6997758" y="2004022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/>
        </p:nvSpPr>
        <p:spPr>
          <a:xfrm>
            <a:off x="7130800" y="1674625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6" name="Shape 616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8091253" y="19146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656650" y="23595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627" name="Shape 627"/>
          <p:cNvCxnSpPr>
            <a:stCxn id="624" idx="0"/>
            <a:endCxn id="625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28" name="Shape 628"/>
          <p:cNvCxnSpPr>
            <a:stCxn id="625" idx="0"/>
            <a:endCxn id="629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30" name="Shape 630"/>
          <p:cNvCxnSpPr>
            <a:stCxn id="624" idx="0"/>
            <a:endCxn id="626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31" name="Shape 631"/>
          <p:cNvSpPr txBox="1"/>
          <p:nvPr/>
        </p:nvSpPr>
        <p:spPr>
          <a:xfrm>
            <a:off x="8241875" y="15852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7425221" y="2089985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7558263" y="1760588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5" name="Shape 635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8091253" y="19146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45300" y="26320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646" name="Shape 646"/>
          <p:cNvCxnSpPr>
            <a:stCxn id="643" idx="0"/>
            <a:endCxn id="644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7" name="Shape 647"/>
          <p:cNvCxnSpPr>
            <a:stCxn id="644" idx="0"/>
            <a:endCxn id="648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9" name="Shape 649"/>
          <p:cNvCxnSpPr>
            <a:stCxn id="643" idx="0"/>
            <a:endCxn id="645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50" name="Shape 650"/>
          <p:cNvSpPr txBox="1"/>
          <p:nvPr/>
        </p:nvSpPr>
        <p:spPr>
          <a:xfrm>
            <a:off x="8241875" y="15852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425221" y="2089985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7558263" y="1760588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4" name="Shape 654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8091253" y="19146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1088125" y="31316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665" name="Shape 665"/>
          <p:cNvCxnSpPr>
            <a:stCxn id="662" idx="0"/>
            <a:endCxn id="663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6" name="Shape 666"/>
          <p:cNvCxnSpPr>
            <a:stCxn id="663" idx="0"/>
            <a:endCxn id="667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68" name="Shape 668"/>
          <p:cNvCxnSpPr>
            <a:stCxn id="662" idx="0"/>
            <a:endCxn id="664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69" name="Shape 669"/>
          <p:cNvSpPr txBox="1"/>
          <p:nvPr/>
        </p:nvSpPr>
        <p:spPr>
          <a:xfrm>
            <a:off x="8241875" y="15852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466621" y="3373010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 txBox="1"/>
          <p:nvPr/>
        </p:nvSpPr>
        <p:spPr>
          <a:xfrm>
            <a:off x="7599663" y="3043613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3" name="Shape 673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8091253" y="19146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1088125" y="3653900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“Sharding Manager Contract”?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 contract </a:t>
            </a:r>
            <a:r>
              <a:rPr lang="zh-TW"/>
              <a:t>which maintains the sharding system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Supports quadratic sharding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O(c) shards * O(c) block size/gas limit of shard chains = O(c^2)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Manages proposers and collators p</a:t>
            </a:r>
            <a:r>
              <a:rPr lang="zh-TW"/>
              <a:t>ool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PoS, ra</a:t>
            </a:r>
            <a:r>
              <a:rPr lang="zh-TW"/>
              <a:t>ndom sampling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Maintains collation header</a:t>
            </a:r>
            <a:r>
              <a:rPr lang="zh-TW"/>
              <a:t> </a:t>
            </a:r>
            <a:r>
              <a:rPr lang="zh-TW" sz="1800"/>
              <a:t>records for each shard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Records cross-shard information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6997750" y="32093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6475500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7583375" y="218092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2’</a:t>
            </a:r>
            <a:endParaRPr/>
          </a:p>
        </p:txBody>
      </p:sp>
      <p:cxnSp>
        <p:nvCxnSpPr>
          <p:cNvPr id="684" name="Shape 684"/>
          <p:cNvCxnSpPr>
            <a:stCxn id="681" idx="0"/>
            <a:endCxn id="682" idx="2"/>
          </p:cNvCxnSpPr>
          <p:nvPr/>
        </p:nvCxnSpPr>
        <p:spPr>
          <a:xfrm rot="10800000">
            <a:off x="6804700" y="2782775"/>
            <a:ext cx="522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5" name="Shape 685"/>
          <p:cNvCxnSpPr>
            <a:stCxn id="682" idx="0"/>
            <a:endCxn id="686" idx="2"/>
          </p:cNvCxnSpPr>
          <p:nvPr/>
        </p:nvCxnSpPr>
        <p:spPr>
          <a:xfrm rot="10800000">
            <a:off x="6804750" y="1754325"/>
            <a:ext cx="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7" name="Shape 687"/>
          <p:cNvCxnSpPr>
            <a:stCxn id="681" idx="0"/>
            <a:endCxn id="683" idx="2"/>
          </p:cNvCxnSpPr>
          <p:nvPr/>
        </p:nvCxnSpPr>
        <p:spPr>
          <a:xfrm flipH="1" rot="10800000">
            <a:off x="7327000" y="2782775"/>
            <a:ext cx="585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88" name="Shape 688"/>
          <p:cNvSpPr txBox="1"/>
          <p:nvPr/>
        </p:nvSpPr>
        <p:spPr>
          <a:xfrm>
            <a:off x="8241875" y="1585275"/>
            <a:ext cx="658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head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7466621" y="3373010"/>
            <a:ext cx="373327" cy="376518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 txBox="1"/>
          <p:nvPr/>
        </p:nvSpPr>
        <p:spPr>
          <a:xfrm>
            <a:off x="7599663" y="3043613"/>
            <a:ext cx="392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c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56925" y="1152475"/>
            <a:ext cx="56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6F42C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(shard_id):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08B4E"/>
                </a:solidFill>
                <a:latin typeface="Consolas"/>
                <a:ea typeface="Consolas"/>
                <a:cs typeface="Consolas"/>
                <a:sym typeface="Consolas"/>
              </a:rPr>
              <a:t>        # order = </a:t>
            </a:r>
            <a:r>
              <a:rPr lang="zh-TW">
                <a:solidFill>
                  <a:srgbClr val="608B4E"/>
                </a:solidFill>
              </a:rPr>
              <a:t>[3, 2, 2’, 1]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head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fetch_candidate_head(shard_id)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head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memoized_fetch_and_verify_collation(c):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           c </a:t>
            </a:r>
            <a:r>
              <a:rPr lang="zh-TW" sz="1200">
                <a:solidFill>
                  <a:srgbClr val="D73A4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TW" sz="12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get_parent(c)</a:t>
            </a:r>
            <a:endParaRPr sz="12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2" name="Shape 692"/>
          <p:cNvSpPr/>
          <p:nvPr/>
        </p:nvSpPr>
        <p:spPr>
          <a:xfrm>
            <a:off x="6475500" y="1152475"/>
            <a:ext cx="658500" cy="601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8091253" y="1914666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1088125" y="3128375"/>
            <a:ext cx="183748" cy="244653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7863974" y="1261160"/>
            <a:ext cx="658484" cy="572720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1120821" y="33215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2516250" y="1509325"/>
            <a:ext cx="5772550" cy="2129250"/>
          </a:xfrm>
          <a:custGeom>
            <a:pathLst>
              <a:path extrusionOk="0" h="85170" w="230902">
                <a:moveTo>
                  <a:pt x="0" y="85108"/>
                </a:moveTo>
                <a:cubicBezTo>
                  <a:pt x="7524" y="84985"/>
                  <a:pt x="26642" y="85602"/>
                  <a:pt x="45144" y="84368"/>
                </a:cubicBezTo>
                <a:cubicBezTo>
                  <a:pt x="63646" y="83135"/>
                  <a:pt x="90166" y="80667"/>
                  <a:pt x="111011" y="77707"/>
                </a:cubicBezTo>
                <a:cubicBezTo>
                  <a:pt x="131856" y="74747"/>
                  <a:pt x="153441" y="73513"/>
                  <a:pt x="170216" y="66606"/>
                </a:cubicBezTo>
                <a:cubicBezTo>
                  <a:pt x="186991" y="59699"/>
                  <a:pt x="201546" y="47364"/>
                  <a:pt x="211660" y="36263"/>
                </a:cubicBezTo>
                <a:cubicBezTo>
                  <a:pt x="221774" y="25162"/>
                  <a:pt x="227695" y="6044"/>
                  <a:pt x="230902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08" name="Shape 708"/>
          <p:cNvSpPr txBox="1"/>
          <p:nvPr/>
        </p:nvSpPr>
        <p:spPr>
          <a:xfrm>
            <a:off x="277525" y="4052575"/>
            <a:ext cx="89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zh-TW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my_address ==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zh-TW" sz="2000">
                <a:latin typeface="Courier New"/>
                <a:ea typeface="Courier New"/>
                <a:cs typeface="Courier New"/>
                <a:sym typeface="Courier New"/>
              </a:rPr>
              <a:t>get_eligible_collator</a:t>
            </a: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(shard_id, </a:t>
            </a:r>
            <a:r>
              <a:rPr lang="zh-TW" sz="20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current_period + </a:t>
            </a:r>
            <a:r>
              <a:rPr lang="zh-TW" sz="1800">
                <a:solidFill>
                  <a:srgbClr val="608B4E"/>
                </a:solidFill>
                <a:latin typeface="Cantarell"/>
                <a:ea typeface="Cantarell"/>
                <a:cs typeface="Cantarell"/>
                <a:sym typeface="Cantarell"/>
              </a:rPr>
              <a:t>LOOKAHEAD_LENGTH</a:t>
            </a:r>
            <a:r>
              <a:rPr lang="zh-TW" sz="20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2771871" y="33215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 flipH="1">
            <a:off x="221344" y="1564844"/>
            <a:ext cx="2738913" cy="1756674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 txBox="1"/>
          <p:nvPr/>
        </p:nvSpPr>
        <p:spPr>
          <a:xfrm>
            <a:off x="856550" y="2017650"/>
            <a:ext cx="1982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GUESS_HEAD</a:t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8218478" y="470341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182475" y="142475"/>
            <a:ext cx="4140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collations_tree: A B C D E F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/>
        </p:nvSpPr>
        <p:spPr>
          <a:xfrm>
            <a:off x="6174421" y="3377000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 flipH="1">
            <a:off x="3623894" y="1620344"/>
            <a:ext cx="2738913" cy="1756674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4259100" y="2073150"/>
            <a:ext cx="198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GUESS_HEAD</a:t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8218478" y="470341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 txBox="1"/>
          <p:nvPr/>
        </p:nvSpPr>
        <p:spPr>
          <a:xfrm>
            <a:off x="182475" y="142475"/>
            <a:ext cx="4140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collations_tree: A B C D E F 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/>
        </p:nvSpPr>
        <p:spPr>
          <a:xfrm>
            <a:off x="7825471" y="3399725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 flipH="1">
            <a:off x="5274944" y="1643069"/>
            <a:ext cx="2738913" cy="1756674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/>
        </p:nvSpPr>
        <p:spPr>
          <a:xfrm>
            <a:off x="5751550" y="1689250"/>
            <a:ext cx="1986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GUESS_HEAD</a:t>
            </a:r>
            <a:endParaRPr sz="2000">
              <a:solidFill>
                <a:srgbClr val="005CC5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8218478" y="470341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 txBox="1"/>
          <p:nvPr/>
        </p:nvSpPr>
        <p:spPr>
          <a:xfrm>
            <a:off x="182475" y="142475"/>
            <a:ext cx="4140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collations_tree: A B C D E F G 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/>
        </p:nvSpPr>
        <p:spPr>
          <a:xfrm>
            <a:off x="6613802" y="1359926"/>
            <a:ext cx="3066178" cy="1916690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 txBox="1"/>
          <p:nvPr/>
        </p:nvSpPr>
        <p:spPr>
          <a:xfrm>
            <a:off x="7606963" y="1979358"/>
            <a:ext cx="1221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Cantarell"/>
                <a:ea typeface="Cantarell"/>
                <a:cs typeface="Cantarell"/>
                <a:sym typeface="Cantarell"/>
              </a:rPr>
              <a:t>Create collation!</a:t>
            </a:r>
            <a:endParaRPr sz="2000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10203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111000" y="861750"/>
            <a:ext cx="758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period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26714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43224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k+2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4" name="Shape 764"/>
          <p:cNvSpPr/>
          <p:nvPr/>
        </p:nvSpPr>
        <p:spPr>
          <a:xfrm>
            <a:off x="597352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k+3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7624575" y="787225"/>
            <a:ext cx="1379400" cy="572700"/>
          </a:xfrm>
          <a:prstGeom prst="ellipse">
            <a:avLst/>
          </a:prstGeom>
          <a:solidFill>
            <a:srgbClr val="DCDCA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k+4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8218478" y="470341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7825471" y="3399725"/>
            <a:ext cx="1178496" cy="572708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 txBox="1"/>
          <p:nvPr/>
        </p:nvSpPr>
        <p:spPr>
          <a:xfrm>
            <a:off x="182475" y="142475"/>
            <a:ext cx="4140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collations_tree: A B C D E F G H I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Slashing</a:t>
            </a:r>
            <a:endParaRPr/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66666"/>
                </a:solidFill>
              </a:rPr>
              <a:t>Method</a:t>
            </a:r>
            <a:endParaRPr>
              <a:solidFill>
                <a:srgbClr val="666666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ourier New"/>
              <a:buChar char="-"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proposal_commitment_slashing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(uint256 shard_id, bytes32 collation_hash, uint256 height, uint256 left_hash, uint256 right_hash, bytes signature) returns bool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zh-TW">
                <a:solidFill>
                  <a:schemeClr val="dk1"/>
                </a:solidFill>
              </a:rPr>
              <a:t>Slashes a collator that called `add_header` with a non-committed proposal.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availability_challenge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TBD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b="1"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availability_response</a:t>
            </a:r>
            <a:r>
              <a:rPr lang="zh-TW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TBD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Optimizations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Remove validation code, just use the signature of the transaction itself</a:t>
            </a:r>
            <a:endParaRPr/>
          </a:p>
        </p:txBody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311700" y="1490825"/>
            <a:ext cx="85206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For the old spec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used validation code for verification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Remove `sig` from `header_bytes`, use the transaction siganture to do verification implicitly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Move the effort of signature verification from contract to protocol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~40000 gas saved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u="sng">
                <a:solidFill>
                  <a:schemeClr val="accent5"/>
                </a:solidFill>
                <a:hlinkClick r:id="rId3"/>
              </a:rPr>
              <a:t>https://github.com/ethereum/py-evm/pull/348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311700" y="1076275"/>
            <a:ext cx="85206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https://github.com/ethereum/py-evm/issues/475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zh-TW">
                <a:latin typeface="Comic Sans MS"/>
                <a:ea typeface="Comic Sans MS"/>
                <a:cs typeface="Comic Sans MS"/>
                <a:sym typeface="Comic Sans MS"/>
              </a:rPr>
              <a:t>~13000 gas saved, currently 83000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1" name="Shape 791"/>
          <p:cNvSpPr txBox="1"/>
          <p:nvPr>
            <p:ph type="title"/>
          </p:nvPr>
        </p:nvSpPr>
        <p:spPr>
          <a:xfrm>
            <a:off x="311700" y="445025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Store score and parent inside a single storage key</a:t>
            </a:r>
            <a:endParaRPr/>
          </a:p>
        </p:txBody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311700" y="1974000"/>
            <a:ext cx="8188800" cy="138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map(shard_id, collation_hash) -&gt; {</a:t>
            </a:r>
            <a:endParaRPr>
              <a:solidFill>
                <a:srgbClr val="D4D4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mic Sans MS"/>
                <a:ea typeface="Comic Sans MS"/>
                <a:cs typeface="Comic Sans MS"/>
                <a:sym typeface="Comic Sans MS"/>
              </a:rPr>
              <a:t>	parent_hash,</a:t>
            </a:r>
            <a:endParaRPr>
              <a:solidFill>
                <a:srgbClr val="D4D4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mic Sans MS"/>
                <a:ea typeface="Comic Sans MS"/>
                <a:cs typeface="Comic Sans MS"/>
                <a:sym typeface="Comic Sans MS"/>
              </a:rPr>
              <a:t>	score,</a:t>
            </a:r>
            <a:endParaRPr>
              <a:solidFill>
                <a:srgbClr val="D4D4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D4D4D4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solidFill>
                <a:srgbClr val="D4D4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311700" y="4060475"/>
            <a:ext cx="8188800" cy="897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map(shard_id, collation_hash) -&gt; bytes32</a:t>
            </a:r>
            <a:endParaRPr>
              <a:solidFill>
                <a:srgbClr val="D4D4D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08B4E"/>
                </a:solidFill>
                <a:latin typeface="Comic Sans MS"/>
                <a:ea typeface="Comic Sans MS"/>
                <a:cs typeface="Comic Sans MS"/>
                <a:sym typeface="Comic Sans MS"/>
              </a:rPr>
              <a:t># [:24]=parent_hash, [24:32]=</a:t>
            </a:r>
            <a:r>
              <a:rPr lang="zh-TW">
                <a:solidFill>
                  <a:srgbClr val="608B4E"/>
                </a:solidFill>
              </a:rPr>
              <a:t>collation height</a:t>
            </a:r>
            <a:endParaRPr>
              <a:solidFill>
                <a:srgbClr val="608B4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</p:txBody>
      </p:sp>
      <p:cxnSp>
        <p:nvCxnSpPr>
          <p:cNvPr id="794" name="Shape 794"/>
          <p:cNvCxnSpPr/>
          <p:nvPr/>
        </p:nvCxnSpPr>
        <p:spPr>
          <a:xfrm>
            <a:off x="4297600" y="3409750"/>
            <a:ext cx="2400" cy="54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Contract </a:t>
            </a:r>
            <a:r>
              <a:rPr lang="zh-TW"/>
              <a:t>spec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https://ethresear.ch/t/sharding-phase-1-spec/1407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&amp; 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Backup slides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Q: Is empty slots an issue?</a:t>
            </a:r>
            <a:endParaRPr/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Q: Won’t new coming `deposit` affect `get_eligible_collator`?</a:t>
            </a:r>
            <a:endParaRPr/>
          </a:p>
        </p:txBody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Implementation(should we talk about this?)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Current SMC implementations</a:t>
            </a:r>
            <a:endParaRPr/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original version in vyper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https://github.com/ethereum/py-evm/blob/master/evm/vm/forks/sharding/contracts/validator_manager.v.py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solidity version by prysmatic lab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https://github.com/prysmaticlabs/geth-sharding/blob/master/sharding/contracts/sharding_manager.sol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 logics</a:t>
            </a:r>
            <a:endParaRPr/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Developed with py-evm, web3.py, eth-tester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web3.py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We can access main chain with existing clients through RPC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/>
              <a:t>Easy to change providers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HTTPProvider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Testing: eth-tester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GUESS_HEAD</a:t>
            </a:r>
            <a:endParaRPr/>
          </a:p>
        </p:txBody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TO BE FINISHED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Old spec(Deprecated)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https://github.com/ethereum/sharding/blob/develop/docs/doc.md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https://github.com/ethereum/py-evm/blob/master/evm/vm/forks/sharding/contracts/validator_manager.v.py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deposit</a:t>
            </a:r>
            <a:endParaRPr/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deposit() -&gt; validator_index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adds a validator to the validator set, with the validator's size being the msg.value (i.e., the amount of ETH deposited) in the function call. This function returns the validator index.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Roles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Proposer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proposing collations to eligible collators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Collator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responsible for collation availability and chaining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Executor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do execution on the canonical chain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311700" y="601350"/>
            <a:ext cx="8520600" cy="3940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deposit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-&gt; num: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assert msg.value == self.</a:t>
            </a:r>
            <a:r>
              <a:rPr lang="zh-TW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deposit_size  </a:t>
            </a:r>
            <a:r>
              <a:rPr lang="zh-TW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# 100 ETH</a:t>
            </a:r>
            <a:endParaRPr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withdraw</a:t>
            </a:r>
            <a:endParaRPr/>
          </a:p>
        </p:txBody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withdraw(uint256 validator_index) -&gt; success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verifies that msg.sender == validators[validator_index].addr. if it is removes the validator from the validator set and refunds the deposited ETH.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311700" y="601350"/>
            <a:ext cx="8520600" cy="427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(validator_index: </a:t>
            </a:r>
            <a:r>
              <a:rPr lang="zh-TW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-&gt; bool: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self.validators[validator_index]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    deposit: 0,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    addr: None,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.stack_push(validator_index)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/>
          <p:nvPr>
            <p:ph idx="1" type="body"/>
          </p:nvPr>
        </p:nvSpPr>
        <p:spPr>
          <a:xfrm>
            <a:off x="311700" y="601350"/>
            <a:ext cx="8520600" cy="427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(validator_index: </a:t>
            </a:r>
            <a:r>
              <a:rPr lang="zh-TW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-&gt; bool: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self.validators[validator_index]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    deposit: 0,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    addr: None,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.stack_push(validator_index)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53188" y="1194575"/>
            <a:ext cx="760900" cy="2016700"/>
          </a:xfrm>
          <a:custGeom>
            <a:pathLst>
              <a:path extrusionOk="0" h="80668" w="30436">
                <a:moveTo>
                  <a:pt x="30436" y="80668"/>
                </a:moveTo>
                <a:cubicBezTo>
                  <a:pt x="28339" y="79928"/>
                  <a:pt x="21679" y="79311"/>
                  <a:pt x="17855" y="76227"/>
                </a:cubicBezTo>
                <a:cubicBezTo>
                  <a:pt x="14031" y="73143"/>
                  <a:pt x="10454" y="69320"/>
                  <a:pt x="7494" y="62166"/>
                </a:cubicBezTo>
                <a:cubicBezTo>
                  <a:pt x="4534" y="55012"/>
                  <a:pt x="-277" y="43664"/>
                  <a:pt x="93" y="33303"/>
                </a:cubicBezTo>
                <a:cubicBezTo>
                  <a:pt x="463" y="22942"/>
                  <a:pt x="8111" y="5551"/>
                  <a:pt x="9714" y="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73" name="Shape 873"/>
          <p:cNvSpPr txBox="1"/>
          <p:nvPr/>
        </p:nvSpPr>
        <p:spPr>
          <a:xfrm>
            <a:off x="111000" y="214200"/>
            <a:ext cx="8621700" cy="107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# Indexs of empty slots caused by the function `withdraw`</a:t>
            </a:r>
            <a:endParaRPr sz="180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empty_slots_stack: num[num]</a:t>
            </a:r>
            <a:endParaRPr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get_eligible_proposer</a:t>
            </a:r>
            <a:endParaRPr/>
          </a:p>
        </p:txBody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get_eligible_proposer(uint256 shard_id, uint256 period) returns collator_addr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uses a block hash as a seed to </a:t>
            </a:r>
            <a:r>
              <a:rPr b="1" lang="zh-TW"/>
              <a:t>pseudorandomly</a:t>
            </a:r>
            <a:r>
              <a:rPr lang="zh-TW"/>
              <a:t> select a signer from the validator set.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need Sharding Manager Contract?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need Sharding Manager Contract?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“Stage 1 requires no hard forks; the main chain stays exactly as is.”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need Sharding Manager Contract?</a:t>
            </a:r>
            <a:endParaRPr/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“Stage 1 requires no hard forks; the main chain stays exactly as is.” </a:t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1946952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3717297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9" name="Shape 899"/>
          <p:cNvCxnSpPr>
            <a:stCxn id="898" idx="1"/>
            <a:endCxn id="897" idx="3"/>
          </p:cNvCxnSpPr>
          <p:nvPr/>
        </p:nvCxnSpPr>
        <p:spPr>
          <a:xfrm rot="10800000">
            <a:off x="3191097" y="2222500"/>
            <a:ext cx="5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Shape 900"/>
          <p:cNvSpPr/>
          <p:nvPr/>
        </p:nvSpPr>
        <p:spPr>
          <a:xfrm>
            <a:off x="5487643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1" name="Shape 901"/>
          <p:cNvCxnSpPr>
            <a:stCxn id="900" idx="1"/>
          </p:cNvCxnSpPr>
          <p:nvPr/>
        </p:nvCxnSpPr>
        <p:spPr>
          <a:xfrm rot="10800000">
            <a:off x="4961743" y="2222500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Shape 902"/>
          <p:cNvSpPr/>
          <p:nvPr/>
        </p:nvSpPr>
        <p:spPr>
          <a:xfrm>
            <a:off x="7257989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3" name="Shape 903"/>
          <p:cNvCxnSpPr>
            <a:stCxn id="902" idx="1"/>
          </p:cNvCxnSpPr>
          <p:nvPr/>
        </p:nvCxnSpPr>
        <p:spPr>
          <a:xfrm rot="10800000">
            <a:off x="6732089" y="2222500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Shape 904"/>
          <p:cNvSpPr txBox="1"/>
          <p:nvPr/>
        </p:nvSpPr>
        <p:spPr>
          <a:xfrm>
            <a:off x="407350" y="1915405"/>
            <a:ext cx="12441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main chain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need Sharding Manager Contract?</a:t>
            </a:r>
            <a:endParaRPr/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946952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3717297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Shape 913"/>
          <p:cNvCxnSpPr>
            <a:stCxn id="912" idx="1"/>
            <a:endCxn id="911" idx="3"/>
          </p:cNvCxnSpPr>
          <p:nvPr/>
        </p:nvCxnSpPr>
        <p:spPr>
          <a:xfrm rot="10800000">
            <a:off x="3191097" y="2222500"/>
            <a:ext cx="5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Shape 914"/>
          <p:cNvSpPr/>
          <p:nvPr/>
        </p:nvSpPr>
        <p:spPr>
          <a:xfrm>
            <a:off x="5487643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Shape 915"/>
          <p:cNvCxnSpPr>
            <a:stCxn id="914" idx="1"/>
          </p:cNvCxnSpPr>
          <p:nvPr/>
        </p:nvCxnSpPr>
        <p:spPr>
          <a:xfrm rot="10800000">
            <a:off x="4961743" y="2222500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Shape 916"/>
          <p:cNvSpPr/>
          <p:nvPr/>
        </p:nvSpPr>
        <p:spPr>
          <a:xfrm>
            <a:off x="7257989" y="1723450"/>
            <a:ext cx="1244100" cy="9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7" name="Shape 917"/>
          <p:cNvCxnSpPr>
            <a:stCxn id="916" idx="1"/>
          </p:cNvCxnSpPr>
          <p:nvPr/>
        </p:nvCxnSpPr>
        <p:spPr>
          <a:xfrm rot="10800000">
            <a:off x="6732089" y="2222500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8" name="Shape 918"/>
          <p:cNvSpPr txBox="1"/>
          <p:nvPr/>
        </p:nvSpPr>
        <p:spPr>
          <a:xfrm>
            <a:off x="407350" y="1915405"/>
            <a:ext cx="12441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main chain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19" name="Shape 919"/>
          <p:cNvSpPr/>
          <p:nvPr/>
        </p:nvSpPr>
        <p:spPr>
          <a:xfrm>
            <a:off x="3904825" y="1915400"/>
            <a:ext cx="918000" cy="652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SMC</a:t>
            </a:r>
            <a:endParaRPr b="1" sz="2000">
              <a:solidFill>
                <a:srgbClr val="FFFFFF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625750" y="3047600"/>
            <a:ext cx="1321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shard chain 0 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1077947" y="3644676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1077947" y="4248226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1077947" y="4807198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4" name="Shape 924"/>
          <p:cNvCxnSpPr>
            <a:stCxn id="922" idx="0"/>
            <a:endCxn id="921" idx="2"/>
          </p:cNvCxnSpPr>
          <p:nvPr/>
        </p:nvCxnSpPr>
        <p:spPr>
          <a:xfrm rot="10800000">
            <a:off x="1286297" y="3980926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Shape 925"/>
          <p:cNvCxnSpPr>
            <a:stCxn id="923" idx="0"/>
          </p:cNvCxnSpPr>
          <p:nvPr/>
        </p:nvCxnSpPr>
        <p:spPr>
          <a:xfrm rot="10800000">
            <a:off x="1286297" y="4584598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Shape 926"/>
          <p:cNvSpPr txBox="1"/>
          <p:nvPr/>
        </p:nvSpPr>
        <p:spPr>
          <a:xfrm>
            <a:off x="6334450" y="3066625"/>
            <a:ext cx="14958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shard chain N 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786647" y="3663701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6786647" y="4267251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6786647" y="4826223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" name="Shape 930"/>
          <p:cNvCxnSpPr>
            <a:stCxn id="928" idx="0"/>
            <a:endCxn id="927" idx="2"/>
          </p:cNvCxnSpPr>
          <p:nvPr/>
        </p:nvCxnSpPr>
        <p:spPr>
          <a:xfrm rot="10800000">
            <a:off x="6994997" y="3999951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Shape 931"/>
          <p:cNvCxnSpPr>
            <a:stCxn id="929" idx="0"/>
          </p:cNvCxnSpPr>
          <p:nvPr/>
        </p:nvCxnSpPr>
        <p:spPr>
          <a:xfrm rot="10800000">
            <a:off x="6994997" y="4603623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" name="Shape 932"/>
          <p:cNvSpPr txBox="1"/>
          <p:nvPr/>
        </p:nvSpPr>
        <p:spPr>
          <a:xfrm>
            <a:off x="2396100" y="3066625"/>
            <a:ext cx="13212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tarell"/>
                <a:ea typeface="Cantarell"/>
                <a:cs typeface="Cantarell"/>
                <a:sym typeface="Cantarell"/>
              </a:rPr>
              <a:t>shard chain 1</a:t>
            </a:r>
            <a:endParaRPr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2848297" y="3663701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2848297" y="4267251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2848297" y="4826223"/>
            <a:ext cx="416700" cy="33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Shape 936"/>
          <p:cNvCxnSpPr>
            <a:stCxn id="934" idx="0"/>
            <a:endCxn id="933" idx="2"/>
          </p:cNvCxnSpPr>
          <p:nvPr/>
        </p:nvCxnSpPr>
        <p:spPr>
          <a:xfrm rot="10800000">
            <a:off x="3056647" y="3999951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Shape 937"/>
          <p:cNvCxnSpPr>
            <a:stCxn id="935" idx="0"/>
          </p:cNvCxnSpPr>
          <p:nvPr/>
        </p:nvCxnSpPr>
        <p:spPr>
          <a:xfrm rot="10800000">
            <a:off x="3056647" y="4603623"/>
            <a:ext cx="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8" name="Shape 938"/>
          <p:cNvSpPr txBox="1"/>
          <p:nvPr/>
        </p:nvSpPr>
        <p:spPr>
          <a:xfrm>
            <a:off x="4414200" y="3853775"/>
            <a:ext cx="1244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...</a:t>
            </a:r>
            <a:endParaRPr sz="2800"/>
          </a:p>
        </p:txBody>
      </p:sp>
      <p:cxnSp>
        <p:nvCxnSpPr>
          <p:cNvPr id="939" name="Shape 939"/>
          <p:cNvCxnSpPr>
            <a:stCxn id="920" idx="0"/>
            <a:endCxn id="919" idx="2"/>
          </p:cNvCxnSpPr>
          <p:nvPr/>
        </p:nvCxnSpPr>
        <p:spPr>
          <a:xfrm flipH="1" rot="10800000">
            <a:off x="1286350" y="2241500"/>
            <a:ext cx="2618400" cy="806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0" name="Shape 940"/>
          <p:cNvCxnSpPr>
            <a:stCxn id="932" idx="0"/>
            <a:endCxn id="919" idx="1"/>
          </p:cNvCxnSpPr>
          <p:nvPr/>
        </p:nvCxnSpPr>
        <p:spPr>
          <a:xfrm flipH="1" rot="10800000">
            <a:off x="3056700" y="2567725"/>
            <a:ext cx="1307100" cy="498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1" name="Shape 941"/>
          <p:cNvCxnSpPr>
            <a:stCxn id="926" idx="0"/>
            <a:endCxn id="919" idx="0"/>
          </p:cNvCxnSpPr>
          <p:nvPr/>
        </p:nvCxnSpPr>
        <p:spPr>
          <a:xfrm rot="10800000">
            <a:off x="4822750" y="2241625"/>
            <a:ext cx="2259600" cy="82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// Shards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SHARD_COUNT := 100                // shards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PERIOD_LENGTH := 5                // block 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LOOKAHEAD_LENGTH := 4             // periods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WINDBACK_LENGTH := 25             // collations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// Collations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COLLATION_SIZE := 2 ** 20         // 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CHUNK_SIZE := 32                  // 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COLLATOR_SUBSIDY := 0.001         // vETH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Parameters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// Registries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COLLATOR_DEPOSIT := 1000          // ETH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PROPOSER_DEPOSIT := 1             // ETH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MIN_PROPOSER_BALANCE := 0.1       // ETH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COLLATOR_LOCKUP_LENGTH := 16128   // periods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PROPOSER_LOCKUP_LENGTH := 48      // periods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