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5" r:id="rId2"/>
    <p:sldId id="287" r:id="rId3"/>
    <p:sldId id="288" r:id="rId4"/>
    <p:sldId id="292" r:id="rId5"/>
    <p:sldId id="290" r:id="rId6"/>
    <p:sldId id="298" r:id="rId7"/>
    <p:sldId id="289" r:id="rId8"/>
    <p:sldId id="293" r:id="rId9"/>
    <p:sldId id="294" r:id="rId10"/>
    <p:sldId id="296" r:id="rId11"/>
    <p:sldId id="297" r:id="rId12"/>
    <p:sldId id="28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0B9"/>
    <a:srgbClr val="0070C0"/>
    <a:srgbClr val="4A9D2C"/>
    <a:srgbClr val="161D3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89" autoAdjust="0"/>
    <p:restoredTop sz="87770" autoAdjust="0"/>
  </p:normalViewPr>
  <p:slideViewPr>
    <p:cSldViewPr snapToGrid="0" showGuides="1">
      <p:cViewPr varScale="1">
        <p:scale>
          <a:sx n="65" d="100"/>
          <a:sy n="65" d="100"/>
        </p:scale>
        <p:origin x="702" y="72"/>
      </p:cViewPr>
      <p:guideLst>
        <p:guide orient="horz" pos="2137"/>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3FFEF-EF52-428B-8353-DB8DFE2EDD69}" type="datetimeFigureOut">
              <a:rPr lang="zh-CN" altLang="en-US" smtClean="0"/>
              <a:t>2018/2/24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8D591-460B-4CB7-BC7B-847DBE8BDFAF}" type="slidenum">
              <a:rPr lang="zh-CN" altLang="en-US" smtClean="0"/>
              <a:t>‹#›</a:t>
            </a:fld>
            <a:endParaRPr lang="zh-CN" altLang="en-US"/>
          </a:p>
        </p:txBody>
      </p:sp>
    </p:spTree>
    <p:extLst>
      <p:ext uri="{BB962C8B-B14F-4D97-AF65-F5344CB8AC3E}">
        <p14:creationId xmlns:p14="http://schemas.microsoft.com/office/powerpoint/2010/main" val="253343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38D591-460B-4CB7-BC7B-847DBE8BDFA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11124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38D591-460B-4CB7-BC7B-847DBE8BDFAF}" type="slidenum">
              <a:rPr lang="zh-CN" altLang="en-US" smtClean="0"/>
              <a:t>10</a:t>
            </a:fld>
            <a:endParaRPr lang="zh-CN" altLang="en-US"/>
          </a:p>
        </p:txBody>
      </p:sp>
    </p:spTree>
    <p:extLst>
      <p:ext uri="{BB962C8B-B14F-4D97-AF65-F5344CB8AC3E}">
        <p14:creationId xmlns:p14="http://schemas.microsoft.com/office/powerpoint/2010/main" val="249950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38D591-460B-4CB7-BC7B-847DBE8BDFAF}" type="slidenum">
              <a:rPr lang="zh-CN" altLang="en-US" smtClean="0"/>
              <a:t>11</a:t>
            </a:fld>
            <a:endParaRPr lang="zh-CN" altLang="en-US"/>
          </a:p>
        </p:txBody>
      </p:sp>
    </p:spTree>
    <p:extLst>
      <p:ext uri="{BB962C8B-B14F-4D97-AF65-F5344CB8AC3E}">
        <p14:creationId xmlns:p14="http://schemas.microsoft.com/office/powerpoint/2010/main" val="165287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664D7-DA3C-4151-A821-956FF9330125}" type="slidenum">
              <a:rPr lang="zh-CN" altLang="en-US" smtClean="0"/>
              <a:t>12</a:t>
            </a:fld>
            <a:endParaRPr lang="zh-CN" altLang="en-US"/>
          </a:p>
        </p:txBody>
      </p:sp>
    </p:spTree>
    <p:extLst>
      <p:ext uri="{BB962C8B-B14F-4D97-AF65-F5344CB8AC3E}">
        <p14:creationId xmlns:p14="http://schemas.microsoft.com/office/powerpoint/2010/main" val="284587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17</a:t>
            </a:r>
            <a:r>
              <a:rPr lang="zh-CN" altLang="en-US" dirty="0" smtClean="0"/>
              <a:t>年</a:t>
            </a:r>
            <a:r>
              <a:rPr lang="en-US" altLang="zh-CN" dirty="0" smtClean="0"/>
              <a:t>6</a:t>
            </a:r>
            <a:r>
              <a:rPr lang="zh-CN" altLang="en-US" dirty="0" smtClean="0"/>
              <a:t>大方面</a:t>
            </a:r>
            <a:r>
              <a:rPr lang="en-US" altLang="zh-CN" dirty="0" smtClean="0"/>
              <a:t>35</a:t>
            </a:r>
            <a:r>
              <a:rPr lang="zh-CN" altLang="en-US" dirty="0" smtClean="0"/>
              <a:t>点工作计划</a:t>
            </a:r>
            <a:endParaRPr lang="en-US" altLang="zh-CN" dirty="0" smtClean="0"/>
          </a:p>
          <a:p>
            <a:r>
              <a:rPr lang="en-US" altLang="zh-CN" dirty="0" smtClean="0"/>
              <a:t>18</a:t>
            </a:r>
            <a:r>
              <a:rPr lang="zh-CN" altLang="en-US" dirty="0" smtClean="0"/>
              <a:t>年</a:t>
            </a:r>
            <a:r>
              <a:rPr lang="en-US" altLang="zh-CN" dirty="0" smtClean="0"/>
              <a:t>8</a:t>
            </a:r>
            <a:r>
              <a:rPr lang="zh-CN" altLang="en-US" dirty="0" smtClean="0"/>
              <a:t>大</a:t>
            </a:r>
            <a:r>
              <a:rPr lang="zh-CN" altLang="en-US" dirty="0" smtClean="0"/>
              <a:t>方面</a:t>
            </a:r>
            <a:r>
              <a:rPr lang="en-US" altLang="zh-CN" dirty="0" smtClean="0"/>
              <a:t>41</a:t>
            </a:r>
            <a:r>
              <a:rPr lang="zh-CN" altLang="en-US" dirty="0" smtClean="0"/>
              <a:t>点工作计划</a:t>
            </a:r>
            <a:endParaRPr lang="en-US" altLang="zh-CN" dirty="0" smtClean="0"/>
          </a:p>
          <a:p>
            <a:r>
              <a:rPr lang="zh-CN" altLang="en-US" dirty="0" smtClean="0"/>
              <a:t>每条工作计划中包含若干条例及意见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A38D591-460B-4CB7-BC7B-847DBE8BDFAF}" type="slidenum">
              <a:rPr lang="zh-CN" altLang="en-US" smtClean="0"/>
              <a:t>2</a:t>
            </a:fld>
            <a:endParaRPr lang="zh-CN" altLang="en-US"/>
          </a:p>
        </p:txBody>
      </p:sp>
    </p:spTree>
    <p:extLst>
      <p:ext uri="{BB962C8B-B14F-4D97-AF65-F5344CB8AC3E}">
        <p14:creationId xmlns:p14="http://schemas.microsoft.com/office/powerpoint/2010/main" val="419006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京津冀教育协同发展“十三五”专项工作计划，指出下一步京津冀教育协同发展重点在教育领域非首都功能疏解合作项目、北京城市副中心与津冀毗邻地区教育统筹发展项目、京津冀基础教育合作项目、教育人才队伍建设项目、教育对口帮扶项目、职业教育人才培养合作项目、大学生思想政治教育工作协作项目、高等资源共享项目、教育协同发展科学研究项目、职业教育统筹协作平台建设项目十个方面进行推进。</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日在泰国建立了首个“鲁班工坊”，开创了职业教育国际合作的新模式，成为了职业教育国际合作新支点。自鲁班工坊建立以来，天津渤海职院与泰国大城技术学院实施全面的技术技能人才培养合作，中泰共建“机电一体化技术”国际专业，以工程实践创新项目（</a:t>
            </a:r>
            <a:r>
              <a:rPr lang="en-US" altLang="zh-CN" sz="1200" b="0" i="0" kern="1200" dirty="0" smtClean="0">
                <a:solidFill>
                  <a:schemeClr val="tx1"/>
                </a:solidFill>
                <a:effectLst/>
                <a:latin typeface="+mn-lt"/>
                <a:ea typeface="+mn-ea"/>
                <a:cs typeface="+mn-cs"/>
              </a:rPr>
              <a:t>EPIP</a:t>
            </a:r>
            <a:r>
              <a:rPr lang="zh-CN" altLang="en-US" sz="1200" b="0" i="0" kern="1200" dirty="0" smtClean="0">
                <a:solidFill>
                  <a:schemeClr val="tx1"/>
                </a:solidFill>
                <a:effectLst/>
                <a:latin typeface="+mn-lt"/>
                <a:ea typeface="+mn-ea"/>
                <a:cs typeface="+mn-cs"/>
              </a:rPr>
              <a:t>）教学模式为理论依据，分别成立了（天津渤海）中泰职业教育研究中心和（泰国大城）</a:t>
            </a:r>
            <a:r>
              <a:rPr lang="en-US" altLang="zh-CN" sz="1200" b="0" i="0" kern="1200" dirty="0" smtClean="0">
                <a:solidFill>
                  <a:schemeClr val="tx1"/>
                </a:solidFill>
                <a:effectLst/>
                <a:latin typeface="+mn-lt"/>
                <a:ea typeface="+mn-ea"/>
                <a:cs typeface="+mn-cs"/>
              </a:rPr>
              <a:t>EPIP</a:t>
            </a:r>
            <a:r>
              <a:rPr lang="zh-CN" altLang="en-US" sz="1200" b="0" i="0" kern="1200" dirty="0" smtClean="0">
                <a:solidFill>
                  <a:schemeClr val="tx1"/>
                </a:solidFill>
                <a:effectLst/>
                <a:latin typeface="+mn-lt"/>
                <a:ea typeface="+mn-ea"/>
                <a:cs typeface="+mn-cs"/>
              </a:rPr>
              <a:t>教学研究中心，中国特色职业教育模式国际化得到了推广。开展了“鲁班工坊”教师培训，组织了多批次中泰师生人文交流，学院与</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多所东盟国家的职业技术学院签订了友好合作备忘录，在留学生培养、职业教育研究和技能大赛方面开展多领域的合作。</a:t>
            </a:r>
            <a:endParaRPr lang="zh-CN" altLang="en-US" dirty="0"/>
          </a:p>
        </p:txBody>
      </p:sp>
      <p:sp>
        <p:nvSpPr>
          <p:cNvPr id="4" name="灯片编号占位符 3"/>
          <p:cNvSpPr>
            <a:spLocks noGrp="1"/>
          </p:cNvSpPr>
          <p:nvPr>
            <p:ph type="sldNum" sz="quarter" idx="10"/>
          </p:nvPr>
        </p:nvSpPr>
        <p:spPr/>
        <p:txBody>
          <a:bodyPr/>
          <a:lstStyle/>
          <a:p>
            <a:fld id="{EA38D591-460B-4CB7-BC7B-847DBE8BDFAF}" type="slidenum">
              <a:rPr lang="zh-CN" altLang="en-US" smtClean="0"/>
              <a:t>3</a:t>
            </a:fld>
            <a:endParaRPr lang="zh-CN" altLang="en-US"/>
          </a:p>
        </p:txBody>
      </p:sp>
    </p:spTree>
    <p:extLst>
      <p:ext uri="{BB962C8B-B14F-4D97-AF65-F5344CB8AC3E}">
        <p14:creationId xmlns:p14="http://schemas.microsoft.com/office/powerpoint/2010/main" val="75579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38D591-460B-4CB7-BC7B-847DBE8BDFAF}" type="slidenum">
              <a:rPr lang="zh-CN" altLang="en-US" smtClean="0"/>
              <a:t>4</a:t>
            </a:fld>
            <a:endParaRPr lang="zh-CN" altLang="en-US"/>
          </a:p>
        </p:txBody>
      </p:sp>
    </p:spTree>
    <p:extLst>
      <p:ext uri="{BB962C8B-B14F-4D97-AF65-F5344CB8AC3E}">
        <p14:creationId xmlns:p14="http://schemas.microsoft.com/office/powerpoint/2010/main" val="63168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a:t>
            </a:r>
            <a:r>
              <a:rPr lang="zh-CN" altLang="en-US" sz="1200" dirty="0" smtClean="0"/>
              <a:t>国标</a:t>
            </a:r>
            <a:r>
              <a:rPr lang="en-US" altLang="zh-CN" sz="1200" dirty="0" smtClean="0"/>
              <a:t>》</a:t>
            </a:r>
            <a:r>
              <a:rPr lang="zh-CN" altLang="en-US" sz="1200" dirty="0" smtClean="0"/>
              <a:t>涵盖普通高校本科专业目录中全部</a:t>
            </a:r>
            <a:r>
              <a:rPr lang="en-US" altLang="zh-CN" sz="1200" dirty="0" smtClean="0"/>
              <a:t>92</a:t>
            </a:r>
            <a:r>
              <a:rPr lang="zh-CN" altLang="en-US" sz="1200" dirty="0" smtClean="0"/>
              <a:t>个本科专业类，主要包括八方面内容。一是概述。明确该专业类内涵、学科基础、人才培养方向等</a:t>
            </a:r>
            <a:r>
              <a:rPr lang="en-US" altLang="zh-CN" sz="1200" dirty="0" smtClean="0"/>
              <a:t>;</a:t>
            </a:r>
            <a:r>
              <a:rPr lang="zh-CN" altLang="en-US" sz="1200" dirty="0" smtClean="0"/>
              <a:t>二是适用专业范围。明确该标准适用的专业</a:t>
            </a:r>
            <a:r>
              <a:rPr lang="en-US" altLang="zh-CN" sz="1200" dirty="0" smtClean="0"/>
              <a:t>;</a:t>
            </a:r>
            <a:r>
              <a:rPr lang="zh-CN" altLang="en-US" sz="1200" dirty="0" smtClean="0"/>
              <a:t>三是培养目标。明确该专业类的培养目标，对各高校制定相应专业培养目标提出原则要求</a:t>
            </a:r>
            <a:r>
              <a:rPr lang="en-US" altLang="zh-CN" sz="1200" dirty="0" smtClean="0"/>
              <a:t>;</a:t>
            </a:r>
            <a:r>
              <a:rPr lang="zh-CN" altLang="en-US" sz="1200" dirty="0" smtClean="0"/>
              <a:t>四是培养规格。明确该专业类专业的学制、授予学位、参考总学时或学分，提出政治思想道德、业务知识能力等人才培养基本要求。五是师资队伍。对该专业类师资队伍数量和结构、教师学科专业背景和水平、教师教学发展条件等提出要求</a:t>
            </a:r>
            <a:r>
              <a:rPr lang="en-US" altLang="zh-CN" sz="1200" dirty="0" smtClean="0"/>
              <a:t>;</a:t>
            </a:r>
            <a:r>
              <a:rPr lang="zh-CN" altLang="en-US" sz="1200" dirty="0" smtClean="0"/>
              <a:t>六是教学条件。明确该专业类基本办学条件、基本信息资源、教学经费投入，包括实验室、实验教学仪器设备、实践基地、图书信息资源、教材及参考书、教学经费等量化要求</a:t>
            </a:r>
            <a:r>
              <a:rPr lang="en-US" altLang="zh-CN" sz="1200" dirty="0" smtClean="0"/>
              <a:t>;</a:t>
            </a:r>
            <a:r>
              <a:rPr lang="zh-CN" altLang="en-US" sz="1200" dirty="0" smtClean="0"/>
              <a:t>七是质量保障体系。明确该专业类教学过程质量监控机制、毕业生跟踪反馈机制、专业的持续改进机制等各方面要求</a:t>
            </a:r>
            <a:r>
              <a:rPr lang="en-US" altLang="zh-CN" sz="1200" dirty="0" smtClean="0"/>
              <a:t>;</a:t>
            </a:r>
            <a:r>
              <a:rPr lang="zh-CN" altLang="en-US" sz="1200" dirty="0" smtClean="0"/>
              <a:t>八是附录。列出该专业类知识体系和核心课程体系建议，并对有关量化标准进行定义。</a:t>
            </a:r>
          </a:p>
        </p:txBody>
      </p:sp>
      <p:sp>
        <p:nvSpPr>
          <p:cNvPr id="4" name="灯片编号占位符 3"/>
          <p:cNvSpPr>
            <a:spLocks noGrp="1"/>
          </p:cNvSpPr>
          <p:nvPr>
            <p:ph type="sldNum" sz="quarter" idx="10"/>
          </p:nvPr>
        </p:nvSpPr>
        <p:spPr/>
        <p:txBody>
          <a:bodyPr/>
          <a:lstStyle/>
          <a:p>
            <a:fld id="{EA38D591-460B-4CB7-BC7B-847DBE8BDFAF}" type="slidenum">
              <a:rPr lang="zh-CN" altLang="en-US" smtClean="0"/>
              <a:t>5</a:t>
            </a:fld>
            <a:endParaRPr lang="zh-CN" altLang="en-US"/>
          </a:p>
        </p:txBody>
      </p:sp>
    </p:spTree>
    <p:extLst>
      <p:ext uri="{BB962C8B-B14F-4D97-AF65-F5344CB8AC3E}">
        <p14:creationId xmlns:p14="http://schemas.microsoft.com/office/powerpoint/2010/main" val="160567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smtClean="0"/>
          </a:p>
        </p:txBody>
      </p:sp>
      <p:sp>
        <p:nvSpPr>
          <p:cNvPr id="4" name="灯片编号占位符 3"/>
          <p:cNvSpPr>
            <a:spLocks noGrp="1"/>
          </p:cNvSpPr>
          <p:nvPr>
            <p:ph type="sldNum" sz="quarter" idx="10"/>
          </p:nvPr>
        </p:nvSpPr>
        <p:spPr/>
        <p:txBody>
          <a:bodyPr/>
          <a:lstStyle/>
          <a:p>
            <a:fld id="{EA38D591-460B-4CB7-BC7B-847DBE8BDFAF}" type="slidenum">
              <a:rPr lang="zh-CN" altLang="en-US" smtClean="0"/>
              <a:t>6</a:t>
            </a:fld>
            <a:endParaRPr lang="zh-CN" altLang="en-US"/>
          </a:p>
        </p:txBody>
      </p:sp>
    </p:spTree>
    <p:extLst>
      <p:ext uri="{BB962C8B-B14F-4D97-AF65-F5344CB8AC3E}">
        <p14:creationId xmlns:p14="http://schemas.microsoft.com/office/powerpoint/2010/main" val="197182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38D591-460B-4CB7-BC7B-847DBE8BDFAF}" type="slidenum">
              <a:rPr lang="zh-CN" altLang="en-US" smtClean="0"/>
              <a:t>7</a:t>
            </a:fld>
            <a:endParaRPr lang="zh-CN" altLang="en-US"/>
          </a:p>
        </p:txBody>
      </p:sp>
    </p:spTree>
    <p:extLst>
      <p:ext uri="{BB962C8B-B14F-4D97-AF65-F5344CB8AC3E}">
        <p14:creationId xmlns:p14="http://schemas.microsoft.com/office/powerpoint/2010/main" val="378220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38D591-460B-4CB7-BC7B-847DBE8BDFAF}" type="slidenum">
              <a:rPr lang="zh-CN" altLang="en-US" smtClean="0"/>
              <a:t>8</a:t>
            </a:fld>
            <a:endParaRPr lang="zh-CN" altLang="en-US"/>
          </a:p>
        </p:txBody>
      </p:sp>
    </p:spTree>
    <p:extLst>
      <p:ext uri="{BB962C8B-B14F-4D97-AF65-F5344CB8AC3E}">
        <p14:creationId xmlns:p14="http://schemas.microsoft.com/office/powerpoint/2010/main" val="196830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38D591-460B-4CB7-BC7B-847DBE8BDFAF}" type="slidenum">
              <a:rPr lang="zh-CN" altLang="en-US" smtClean="0"/>
              <a:t>9</a:t>
            </a:fld>
            <a:endParaRPr lang="zh-CN" altLang="en-US"/>
          </a:p>
        </p:txBody>
      </p:sp>
    </p:spTree>
    <p:extLst>
      <p:ext uri="{BB962C8B-B14F-4D97-AF65-F5344CB8AC3E}">
        <p14:creationId xmlns:p14="http://schemas.microsoft.com/office/powerpoint/2010/main" val="35086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33633248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204563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4064339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和内容">
    <p:bg>
      <p:bgPr>
        <a:solidFill>
          <a:srgbClr val="F7F7F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56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19115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221913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274348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196775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372036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154407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197020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A8689A-8295-433B-A159-E40F141FBBF6}" type="datetimeFigureOut">
              <a:rPr lang="zh-CN" altLang="en-US" smtClean="0"/>
              <a:t>2018/2/24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297720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7856841" y="471051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PPT</a:t>
            </a:r>
            <a:r>
              <a:rPr kumimoji="0" lang="zh-CN" altLang="en-US" sz="100" b="0" i="0" u="none" strike="noStrike" kern="0" cap="none" spc="0" normalizeH="0" baseline="0" noProof="0" dirty="0" smtClean="0">
                <a:ln>
                  <a:noFill/>
                </a:ln>
                <a:solidFill>
                  <a:prstClr val="white"/>
                </a:solidFill>
                <a:effectLst/>
                <a:uLnTx/>
                <a:uFillTx/>
              </a:rPr>
              <a:t>论坛：</a:t>
            </a:r>
            <a:r>
              <a:rPr kumimoji="0" lang="en-US" altLang="zh-CN" sz="100" b="0" i="0" u="none" strike="noStrike" kern="0" cap="none" spc="0" normalizeH="0" baseline="0" noProof="0" dirty="0" smtClean="0">
                <a:ln>
                  <a:noFill/>
                </a:ln>
                <a:solidFill>
                  <a:prstClr val="white"/>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8689A-8295-433B-A159-E40F141FBBF6}" type="datetimeFigureOut">
              <a:rPr lang="zh-CN" altLang="en-US" smtClean="0"/>
              <a:t>2018/2/24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F88EB-ECBF-4358-9A89-837974A1A90C}" type="slidenum">
              <a:rPr lang="zh-CN" altLang="en-US" smtClean="0"/>
              <a:t>‹#›</a:t>
            </a:fld>
            <a:endParaRPr lang="zh-CN" altLang="en-US"/>
          </a:p>
        </p:txBody>
      </p:sp>
    </p:spTree>
    <p:extLst>
      <p:ext uri="{BB962C8B-B14F-4D97-AF65-F5344CB8AC3E}">
        <p14:creationId xmlns:p14="http://schemas.microsoft.com/office/powerpoint/2010/main" val="3381801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old.moe.gov.cn/publicfiles/business/htmlfiles/moe/s7056/201504/186490.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moe.edu.cn/jyb_xwfb/moe_176/201703/t20170327_300988.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old.moe.gov.cn/publicfiles/business/htmlfiles/moe/moe_861/201412/xxgk_180471.html" TargetMode="External"/><Relationship Id="rId5" Type="http://schemas.openxmlformats.org/officeDocument/2006/relationships/hyperlink" Target="http://www.chinanews.com/gn/2017/02-17/8153023.shtml" TargetMode="External"/><Relationship Id="rId4" Type="http://schemas.openxmlformats.org/officeDocument/2006/relationships/hyperlink" Target="http://old.moe.gov.cn/publicfiles/business/htmlfiles/moe/moe_620/200409/3183.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wulanchabu.gov.cn/information/wlcbzfw11368/msg934756841283.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moe.gov.cn/srcsite/A22/moe_843/201709/t20170921_314942.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www.gov.cn/zhengce/content/2017-07/11/content_5209661.htm" TargetMode="External"/><Relationship Id="rId5" Type="http://schemas.openxmlformats.org/officeDocument/2006/relationships/hyperlink" Target="http://www.gov.cn/xinwen/2018-01/30/content_5262462.htm#1" TargetMode="External"/><Relationship Id="rId4" Type="http://schemas.openxmlformats.org/officeDocument/2006/relationships/hyperlink" Target="http://www.bjnews.com.cn/news/2018/01/30/474550.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jwc.yznu.cn/4b/72/c1802a84850/page.htm" TargetMode="External"/><Relationship Id="rId7" Type="http://schemas.openxmlformats.org/officeDocument/2006/relationships/hyperlink" Target="http://www.moe.edu.cn/srcsite/A07/s7055/201802/t20180214_327467.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www.gov.cn/zhengce/content/2017-12/19/content_5248564.htm" TargetMode="External"/><Relationship Id="rId5" Type="http://schemas.openxmlformats.org/officeDocument/2006/relationships/hyperlink" Target="http://www.sohu.com/a/148548009_509979" TargetMode="External"/><Relationship Id="rId4" Type="http://schemas.openxmlformats.org/officeDocument/2006/relationships/hyperlink" Target="http://www.moe.edu.cn/s78/A08/A08_gggs/A08_sjhj/201708/t20170816_311258.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9" name="矩形 18"/>
          <p:cNvSpPr/>
          <p:nvPr/>
        </p:nvSpPr>
        <p:spPr>
          <a:xfrm>
            <a:off x="0" y="24720"/>
            <a:ext cx="12192000" cy="6858000"/>
          </a:xfrm>
          <a:prstGeom prst="rect">
            <a:avLst/>
          </a:prstGeom>
          <a:solidFill>
            <a:srgbClr val="0070C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descr="3.pn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394159" y="2634584"/>
            <a:ext cx="12168336" cy="137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椭圆 36"/>
          <p:cNvSpPr/>
          <p:nvPr/>
        </p:nvSpPr>
        <p:spPr>
          <a:xfrm>
            <a:off x="2101185" y="6846139"/>
            <a:ext cx="172076" cy="180110"/>
          </a:xfrm>
          <a:prstGeom prst="ellips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1" name="左上"/>
          <p:cNvSpPr/>
          <p:nvPr/>
        </p:nvSpPr>
        <p:spPr>
          <a:xfrm>
            <a:off x="4155832" y="-821593"/>
            <a:ext cx="470359" cy="470359"/>
          </a:xfrm>
          <a:prstGeom prst="ellipse">
            <a:avLst/>
          </a:prstGeom>
          <a:gradFill>
            <a:gsLst>
              <a:gs pos="0">
                <a:schemeClr val="accent1">
                  <a:tint val="66000"/>
                  <a:satMod val="160000"/>
                  <a:alpha val="0"/>
                </a:schemeClr>
              </a:gs>
              <a:gs pos="50000">
                <a:srgbClr val="C40014">
                  <a:alpha val="18000"/>
                </a:srgbClr>
              </a:gs>
              <a:gs pos="100000">
                <a:srgbClr val="0070C0"/>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52" name="左上"/>
          <p:cNvSpPr/>
          <p:nvPr/>
        </p:nvSpPr>
        <p:spPr>
          <a:xfrm>
            <a:off x="4120133" y="-821254"/>
            <a:ext cx="409575" cy="409575"/>
          </a:xfrm>
          <a:prstGeom prst="ellipse">
            <a:avLst/>
          </a:prstGeom>
          <a:gradFill>
            <a:gsLst>
              <a:gs pos="0">
                <a:schemeClr val="accent1">
                  <a:tint val="66000"/>
                  <a:satMod val="160000"/>
                  <a:alpha val="0"/>
                </a:schemeClr>
              </a:gs>
              <a:gs pos="50000">
                <a:srgbClr val="C40014">
                  <a:alpha val="18000"/>
                </a:srgbClr>
              </a:gs>
              <a:gs pos="100000">
                <a:srgbClr val="0070C0"/>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53" name="左上"/>
          <p:cNvSpPr/>
          <p:nvPr/>
        </p:nvSpPr>
        <p:spPr>
          <a:xfrm>
            <a:off x="4109594" y="-800708"/>
            <a:ext cx="313122" cy="313120"/>
          </a:xfrm>
          <a:prstGeom prst="ellipse">
            <a:avLst/>
          </a:prstGeom>
          <a:gradFill>
            <a:gsLst>
              <a:gs pos="0">
                <a:schemeClr val="accent1">
                  <a:tint val="66000"/>
                  <a:satMod val="160000"/>
                  <a:alpha val="0"/>
                </a:schemeClr>
              </a:gs>
              <a:gs pos="50000">
                <a:srgbClr val="C40014">
                  <a:alpha val="18000"/>
                </a:srgbClr>
              </a:gs>
              <a:gs pos="100000">
                <a:srgbClr val="0070C0"/>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54" name="左上"/>
          <p:cNvSpPr/>
          <p:nvPr/>
        </p:nvSpPr>
        <p:spPr>
          <a:xfrm>
            <a:off x="4122125" y="-827602"/>
            <a:ext cx="236582" cy="236580"/>
          </a:xfrm>
          <a:prstGeom prst="ellipse">
            <a:avLst/>
          </a:prstGeom>
          <a:gradFill>
            <a:gsLst>
              <a:gs pos="0">
                <a:schemeClr val="accent1">
                  <a:tint val="66000"/>
                  <a:satMod val="160000"/>
                  <a:alpha val="0"/>
                </a:schemeClr>
              </a:gs>
              <a:gs pos="50000">
                <a:srgbClr val="C40014">
                  <a:alpha val="18000"/>
                </a:srgbClr>
              </a:gs>
              <a:gs pos="100000">
                <a:srgbClr val="0070C0"/>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55" name="左上"/>
          <p:cNvSpPr/>
          <p:nvPr/>
        </p:nvSpPr>
        <p:spPr>
          <a:xfrm>
            <a:off x="4106062" y="-829284"/>
            <a:ext cx="198533" cy="198531"/>
          </a:xfrm>
          <a:prstGeom prst="ellipse">
            <a:avLst/>
          </a:prstGeom>
          <a:gradFill>
            <a:gsLst>
              <a:gs pos="0">
                <a:schemeClr val="accent1">
                  <a:tint val="66000"/>
                  <a:satMod val="160000"/>
                  <a:alpha val="0"/>
                </a:schemeClr>
              </a:gs>
              <a:gs pos="50000">
                <a:srgbClr val="C40014">
                  <a:alpha val="18000"/>
                </a:srgbClr>
              </a:gs>
              <a:gs pos="100000">
                <a:srgbClr val="0070C0"/>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56" name="左上"/>
          <p:cNvSpPr/>
          <p:nvPr/>
        </p:nvSpPr>
        <p:spPr>
          <a:xfrm>
            <a:off x="4094063" y="-842678"/>
            <a:ext cx="161034" cy="161032"/>
          </a:xfrm>
          <a:prstGeom prst="ellipse">
            <a:avLst/>
          </a:prstGeom>
          <a:gradFill>
            <a:gsLst>
              <a:gs pos="0">
                <a:schemeClr val="accent1">
                  <a:tint val="66000"/>
                  <a:satMod val="160000"/>
                  <a:alpha val="0"/>
                </a:schemeClr>
              </a:gs>
              <a:gs pos="50000">
                <a:srgbClr val="C40014">
                  <a:alpha val="18000"/>
                </a:srgbClr>
              </a:gs>
              <a:gs pos="100000">
                <a:srgbClr val="0070C0"/>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57" name="左上"/>
          <p:cNvSpPr/>
          <p:nvPr/>
        </p:nvSpPr>
        <p:spPr>
          <a:xfrm>
            <a:off x="4079776" y="-843572"/>
            <a:ext cx="123828" cy="123826"/>
          </a:xfrm>
          <a:prstGeom prst="ellipse">
            <a:avLst/>
          </a:prstGeom>
          <a:gradFill>
            <a:gsLst>
              <a:gs pos="0">
                <a:schemeClr val="accent1">
                  <a:tint val="66000"/>
                  <a:satMod val="160000"/>
                  <a:alpha val="0"/>
                </a:schemeClr>
              </a:gs>
              <a:gs pos="50000">
                <a:srgbClr val="C40014">
                  <a:alpha val="18000"/>
                </a:srgbClr>
              </a:gs>
              <a:gs pos="100000">
                <a:srgbClr val="0070C0"/>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58" name="左上"/>
          <p:cNvSpPr/>
          <p:nvPr/>
        </p:nvSpPr>
        <p:spPr>
          <a:xfrm>
            <a:off x="6960972" y="-781659"/>
            <a:ext cx="409575" cy="409575"/>
          </a:xfrm>
          <a:prstGeom prst="ellips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59" name="左上"/>
          <p:cNvSpPr/>
          <p:nvPr/>
        </p:nvSpPr>
        <p:spPr>
          <a:xfrm>
            <a:off x="7007100" y="-800708"/>
            <a:ext cx="363446" cy="363446"/>
          </a:xfrm>
          <a:prstGeom prst="ellips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60" name="左上"/>
          <p:cNvSpPr/>
          <p:nvPr/>
        </p:nvSpPr>
        <p:spPr>
          <a:xfrm>
            <a:off x="7096630" y="-799692"/>
            <a:ext cx="274192" cy="274192"/>
          </a:xfrm>
          <a:prstGeom prst="ellips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61" name="左上"/>
          <p:cNvSpPr/>
          <p:nvPr/>
        </p:nvSpPr>
        <p:spPr>
          <a:xfrm>
            <a:off x="7134730" y="-821593"/>
            <a:ext cx="274192" cy="274192"/>
          </a:xfrm>
          <a:prstGeom prst="ellips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66" name="左上"/>
          <p:cNvSpPr/>
          <p:nvPr/>
        </p:nvSpPr>
        <p:spPr>
          <a:xfrm>
            <a:off x="7239436" y="-860606"/>
            <a:ext cx="274192" cy="274192"/>
          </a:xfrm>
          <a:prstGeom prst="ellips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67" name="左上"/>
          <p:cNvSpPr/>
          <p:nvPr/>
        </p:nvSpPr>
        <p:spPr>
          <a:xfrm>
            <a:off x="7342232" y="-917830"/>
            <a:ext cx="205760" cy="205760"/>
          </a:xfrm>
          <a:prstGeom prst="ellips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68" name="左上"/>
          <p:cNvSpPr/>
          <p:nvPr/>
        </p:nvSpPr>
        <p:spPr>
          <a:xfrm>
            <a:off x="7418432" y="-971170"/>
            <a:ext cx="152420" cy="152420"/>
          </a:xfrm>
          <a:prstGeom prst="ellips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pic>
        <p:nvPicPr>
          <p:cNvPr id="81" name="Picture 20" descr="C:\Documents and Settings\Administrator\桌面\]-02.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19542994">
            <a:off x="3305748" y="2662844"/>
            <a:ext cx="1576630" cy="1576630"/>
          </a:xfrm>
          <a:prstGeom prst="rect">
            <a:avLst/>
          </a:prstGeom>
          <a:noFill/>
          <a:extLst>
            <a:ext uri="{909E8E84-426E-40DD-AFC4-6F175D3DCCD1}">
              <a14:hiddenFill xmlns:a14="http://schemas.microsoft.com/office/drawing/2010/main">
                <a:solidFill>
                  <a:srgbClr val="FFFFFF"/>
                </a:solidFill>
              </a14:hiddenFill>
            </a:ext>
          </a:extLst>
        </p:spPr>
      </p:pic>
      <p:sp>
        <p:nvSpPr>
          <p:cNvPr id="83" name="矩形 82"/>
          <p:cNvSpPr/>
          <p:nvPr/>
        </p:nvSpPr>
        <p:spPr>
          <a:xfrm>
            <a:off x="2303726" y="3473626"/>
            <a:ext cx="7989323" cy="707886"/>
          </a:xfrm>
          <a:prstGeom prst="rect">
            <a:avLst/>
          </a:prstGeom>
        </p:spPr>
        <p:txBody>
          <a:bodyPr wrap="square">
            <a:spAutoFit/>
          </a:bodyPr>
          <a:lstStyle/>
          <a:p>
            <a:pPr algn="ctr"/>
            <a:r>
              <a:rPr lang="zh-CN" altLang="en-US" sz="4000" b="1" spc="2000" dirty="0" smtClean="0">
                <a:solidFill>
                  <a:schemeClr val="bg1"/>
                </a:solidFill>
                <a:latin typeface="方正大标宋简体" panose="03000509000000000000" pitchFamily="65" charset="-122"/>
                <a:ea typeface="方正大标宋简体" panose="03000509000000000000" pitchFamily="65" charset="-122"/>
                <a:cs typeface="+mn-ea"/>
                <a:sym typeface="+mn-lt"/>
              </a:rPr>
              <a:t>教育政策摘要</a:t>
            </a:r>
            <a:endParaRPr lang="zh-CN" altLang="en-US" sz="4000" b="1" spc="2000" dirty="0">
              <a:solidFill>
                <a:schemeClr val="bg1"/>
              </a:solidFill>
              <a:latin typeface="方正大标宋简体" panose="03000509000000000000" pitchFamily="65" charset="-122"/>
              <a:ea typeface="方正大标宋简体" panose="03000509000000000000" pitchFamily="65" charset="-122"/>
              <a:cs typeface="+mn-ea"/>
              <a:sym typeface="+mn-lt"/>
            </a:endParaRPr>
          </a:p>
        </p:txBody>
      </p:sp>
      <p:sp>
        <p:nvSpPr>
          <p:cNvPr id="86" name="矩形 85"/>
          <p:cNvSpPr/>
          <p:nvPr/>
        </p:nvSpPr>
        <p:spPr>
          <a:xfrm>
            <a:off x="11391900" y="-351234"/>
            <a:ext cx="45719" cy="141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3373573" y="1679796"/>
            <a:ext cx="5532285" cy="1569660"/>
          </a:xfrm>
          <a:prstGeom prst="rect">
            <a:avLst/>
          </a:prstGeom>
          <a:noFill/>
        </p:spPr>
        <p:txBody>
          <a:bodyPr wrap="none" rtlCol="0">
            <a:spAutoFit/>
          </a:bodyPr>
          <a:lstStyle/>
          <a:p>
            <a:pPr algn="ctr"/>
            <a:r>
              <a:rPr lang="en-US" altLang="zh-CN" sz="9600" spc="300" dirty="0" smtClean="0">
                <a:solidFill>
                  <a:schemeClr val="bg1"/>
                </a:solidFill>
                <a:latin typeface="Impact" panose="020B0806030902050204" pitchFamily="34" charset="0"/>
                <a:ea typeface="微软雅黑" panose="020B0503020204020204" pitchFamily="34" charset="-122"/>
                <a:cs typeface="+mn-ea"/>
                <a:sym typeface="+mn-lt"/>
              </a:rPr>
              <a:t>2017-2018</a:t>
            </a:r>
            <a:endParaRPr lang="zh-CN" altLang="en-US" sz="9600" spc="300" dirty="0">
              <a:solidFill>
                <a:schemeClr val="bg1"/>
              </a:solidFill>
              <a:latin typeface="Impact" panose="020B0806030902050204" pitchFamily="34" charset="0"/>
              <a:ea typeface="微软雅黑" panose="020B0503020204020204" pitchFamily="34" charset="-122"/>
              <a:cs typeface="+mn-ea"/>
              <a:sym typeface="+mn-lt"/>
            </a:endParaRPr>
          </a:p>
        </p:txBody>
      </p:sp>
      <p:grpSp>
        <p:nvGrpSpPr>
          <p:cNvPr id="90" name="组合 89"/>
          <p:cNvGrpSpPr/>
          <p:nvPr/>
        </p:nvGrpSpPr>
        <p:grpSpPr>
          <a:xfrm>
            <a:off x="3718538" y="3130651"/>
            <a:ext cx="4842351" cy="267784"/>
            <a:chOff x="3674825" y="4038512"/>
            <a:chExt cx="4842351" cy="267784"/>
          </a:xfrm>
        </p:grpSpPr>
        <p:sp>
          <p:nvSpPr>
            <p:cNvPr id="91" name="任意多边形 90"/>
            <p:cNvSpPr/>
            <p:nvPr/>
          </p:nvSpPr>
          <p:spPr>
            <a:xfrm>
              <a:off x="6026598" y="4038512"/>
              <a:ext cx="138804" cy="267784"/>
            </a:xfrm>
            <a:custGeom>
              <a:avLst/>
              <a:gdLst>
                <a:gd name="connsiteX0" fmla="*/ 69402 w 138804"/>
                <a:gd name="connsiteY0" fmla="*/ 0 h 267784"/>
                <a:gd name="connsiteX1" fmla="*/ 138804 w 138804"/>
                <a:gd name="connsiteY1" fmla="*/ 78286 h 267784"/>
                <a:gd name="connsiteX2" fmla="*/ 69402 w 138804"/>
                <a:gd name="connsiteY2" fmla="*/ 267784 h 267784"/>
                <a:gd name="connsiteX3" fmla="*/ 0 w 138804"/>
                <a:gd name="connsiteY3" fmla="*/ 78286 h 267784"/>
              </a:gdLst>
              <a:ahLst/>
              <a:cxnLst>
                <a:cxn ang="0">
                  <a:pos x="connsiteX0" y="connsiteY0"/>
                </a:cxn>
                <a:cxn ang="0">
                  <a:pos x="connsiteX1" y="connsiteY1"/>
                </a:cxn>
                <a:cxn ang="0">
                  <a:pos x="connsiteX2" y="connsiteY2"/>
                </a:cxn>
                <a:cxn ang="0">
                  <a:pos x="connsiteX3" y="connsiteY3"/>
                </a:cxn>
              </a:cxnLst>
              <a:rect l="l" t="t" r="r" b="b"/>
              <a:pathLst>
                <a:path w="138804" h="267784">
                  <a:moveTo>
                    <a:pt x="69402" y="0"/>
                  </a:moveTo>
                  <a:lnTo>
                    <a:pt x="138804" y="78286"/>
                  </a:lnTo>
                  <a:lnTo>
                    <a:pt x="69402" y="267784"/>
                  </a:lnTo>
                  <a:lnTo>
                    <a:pt x="0" y="78286"/>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nvGrpSpPr>
            <p:cNvPr id="92" name="组合 91"/>
            <p:cNvGrpSpPr/>
            <p:nvPr/>
          </p:nvGrpSpPr>
          <p:grpSpPr>
            <a:xfrm flipV="1">
              <a:off x="3674825" y="4074839"/>
              <a:ext cx="4842351" cy="45719"/>
              <a:chOff x="3394710" y="4250530"/>
              <a:chExt cx="5392103" cy="0"/>
            </a:xfrm>
          </p:grpSpPr>
          <p:cxnSp>
            <p:nvCxnSpPr>
              <p:cNvPr id="93" name="直接连接符 92"/>
              <p:cNvCxnSpPr/>
              <p:nvPr/>
            </p:nvCxnSpPr>
            <p:spPr>
              <a:xfrm>
                <a:off x="6267450" y="4250530"/>
                <a:ext cx="251936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394710" y="4250530"/>
                <a:ext cx="251936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82" name="TextBox 3"/>
          <p:cNvSpPr txBox="1">
            <a:spLocks noChangeArrowheads="1"/>
          </p:cNvSpPr>
          <p:nvPr/>
        </p:nvSpPr>
        <p:spPr bwMode="auto">
          <a:xfrm>
            <a:off x="8999227" y="5544399"/>
            <a:ext cx="27749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r>
              <a:rPr lang="zh-CN" altLang="en-US" sz="1600" dirty="0">
                <a:solidFill>
                  <a:schemeClr val="bg1"/>
                </a:solidFill>
                <a:latin typeface="微软雅黑" pitchFamily="34" charset="-122"/>
                <a:ea typeface="微软雅黑" pitchFamily="34" charset="-122"/>
              </a:rPr>
              <a:t>汇报时间</a:t>
            </a:r>
            <a:r>
              <a:rPr lang="zh-CN" altLang="en-US" sz="1600" dirty="0" smtClean="0">
                <a:solidFill>
                  <a:schemeClr val="bg1"/>
                </a:solidFill>
                <a:latin typeface="微软雅黑" pitchFamily="34" charset="-122"/>
                <a:ea typeface="微软雅黑" pitchFamily="34" charset="-122"/>
              </a:rPr>
              <a:t>：</a:t>
            </a:r>
            <a:r>
              <a:rPr lang="en-US" altLang="zh-CN" sz="1600" dirty="0" smtClean="0">
                <a:solidFill>
                  <a:schemeClr val="bg1"/>
                </a:solidFill>
                <a:latin typeface="微软雅黑" pitchFamily="34" charset="-122"/>
                <a:ea typeface="微软雅黑" pitchFamily="34" charset="-122"/>
              </a:rPr>
              <a:t>2018</a:t>
            </a:r>
            <a:r>
              <a:rPr lang="zh-CN" altLang="en-US" sz="1600" dirty="0" smtClean="0">
                <a:solidFill>
                  <a:schemeClr val="bg1"/>
                </a:solidFill>
                <a:latin typeface="微软雅黑" pitchFamily="34" charset="-122"/>
                <a:ea typeface="微软雅黑" pitchFamily="34" charset="-122"/>
              </a:rPr>
              <a:t>年</a:t>
            </a:r>
            <a:r>
              <a:rPr lang="en-US" altLang="zh-CN" sz="1600" dirty="0" smtClean="0">
                <a:solidFill>
                  <a:schemeClr val="bg1"/>
                </a:solidFill>
                <a:latin typeface="微软雅黑" pitchFamily="34" charset="-122"/>
                <a:ea typeface="微软雅黑" pitchFamily="34" charset="-122"/>
              </a:rPr>
              <a:t>2</a:t>
            </a:r>
            <a:r>
              <a:rPr lang="zh-CN" altLang="en-US" sz="1600" dirty="0" smtClean="0">
                <a:solidFill>
                  <a:schemeClr val="bg1"/>
                </a:solidFill>
                <a:latin typeface="微软雅黑" pitchFamily="34" charset="-122"/>
                <a:ea typeface="微软雅黑" pitchFamily="34" charset="-122"/>
              </a:rPr>
              <a:t>月</a:t>
            </a:r>
            <a:endParaRPr lang="en-US" altLang="zh-CN" sz="1600" dirty="0">
              <a:solidFill>
                <a:schemeClr val="bg1"/>
              </a:solidFill>
              <a:latin typeface="微软雅黑" pitchFamily="34" charset="-122"/>
              <a:ea typeface="微软雅黑" pitchFamily="34" charset="-122"/>
            </a:endParaRPr>
          </a:p>
          <a:p>
            <a:pPr eaLnBrk="1" hangingPunct="1"/>
            <a:endParaRPr lang="en-US" altLang="zh-CN" sz="1600" dirty="0">
              <a:solidFill>
                <a:schemeClr val="bg1"/>
              </a:solidFill>
              <a:latin typeface="微软雅黑" pitchFamily="34" charset="-122"/>
              <a:ea typeface="微软雅黑" pitchFamily="34" charset="-122"/>
            </a:endParaRPr>
          </a:p>
          <a:p>
            <a:pPr eaLnBrk="1" hangingPunct="1"/>
            <a:r>
              <a:rPr lang="zh-CN" altLang="en-US" sz="1600" dirty="0">
                <a:solidFill>
                  <a:schemeClr val="bg1"/>
                </a:solidFill>
                <a:latin typeface="微软雅黑" pitchFamily="34" charset="-122"/>
                <a:ea typeface="微软雅黑" pitchFamily="34" charset="-122"/>
              </a:rPr>
              <a:t>汇报人</a:t>
            </a:r>
            <a:r>
              <a:rPr lang="zh-CN" altLang="en-US" sz="1600" dirty="0" smtClean="0">
                <a:solidFill>
                  <a:schemeClr val="bg1"/>
                </a:solidFill>
                <a:latin typeface="微软雅黑" pitchFamily="34" charset="-122"/>
                <a:ea typeface="微软雅黑" pitchFamily="34" charset="-122"/>
              </a:rPr>
              <a:t>：</a:t>
            </a:r>
            <a:r>
              <a:rPr lang="zh-CN" altLang="en-US" sz="1600" dirty="0">
                <a:solidFill>
                  <a:schemeClr val="bg1"/>
                </a:solidFill>
                <a:latin typeface="微软雅黑" pitchFamily="34" charset="-122"/>
                <a:ea typeface="微软雅黑" pitchFamily="34" charset="-122"/>
              </a:rPr>
              <a:t>市场部</a:t>
            </a:r>
          </a:p>
        </p:txBody>
      </p:sp>
    </p:spTree>
    <p:extLst>
      <p:ext uri="{BB962C8B-B14F-4D97-AF65-F5344CB8AC3E}">
        <p14:creationId xmlns:p14="http://schemas.microsoft.com/office/powerpoint/2010/main" val="366424344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grpId="0" nodeType="withEffect">
                                  <p:stCondLst>
                                    <p:cond delay="1200"/>
                                  </p:stCondLst>
                                  <p:childTnLst>
                                    <p:animEffect transition="out" filter="fade">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par>
                                <p:cTn id="11" presetID="39" presetClass="path" presetSubtype="0" accel="42000" decel="23000" fill="hold" grpId="0" nodeType="withEffect">
                                  <p:stCondLst>
                                    <p:cond delay="600"/>
                                  </p:stCondLst>
                                  <p:childTnLst>
                                    <p:animMotion origin="layout" path="M 3.75E-6 -3.33333E-6 C 0.00013 -0.00069 0.0858 0.09792 0.125 0.14005 C 0.15976 0.17593 0.16367 0.17917 0.20872 0.21528 C 0.25364 0.25139 0.38645 0.27639 0.39479 0.35648 C 0.40312 0.43658 0.22435 0.45023 0.18815 0.46181 " pathEditMode="relative" rAng="0" ptsTypes="AAAAA">
                                      <p:cBhvr>
                                        <p:cTn id="12" dur="1200" fill="hold"/>
                                        <p:tgtEl>
                                          <p:spTgt spid="51"/>
                                        </p:tgtEl>
                                        <p:attrNameLst>
                                          <p:attrName>ppt_x</p:attrName>
                                          <p:attrName>ppt_y</p:attrName>
                                        </p:attrNameLst>
                                      </p:cBhvr>
                                      <p:rCtr x="19753" y="23079"/>
                                    </p:animMotion>
                                  </p:childTnLst>
                                </p:cTn>
                              </p:par>
                              <p:par>
                                <p:cTn id="13" presetID="39" presetClass="path" presetSubtype="0" accel="42000" decel="23000" fill="hold" grpId="0" nodeType="withEffect">
                                  <p:stCondLst>
                                    <p:cond delay="650"/>
                                  </p:stCondLst>
                                  <p:childTnLst>
                                    <p:animMotion origin="layout" path="M 2.5E-6 4.81481E-6 C 0.00013 -0.0007 0.0944 0.11481 0.13125 0.15277 C 0.1681 0.19027 0.17487 0.19074 0.22083 0.22569 C 0.26679 0.26111 0.41211 0.27962 0.40729 0.36458 C 0.40247 0.44861 0.24062 0.45254 0.20455 0.46365 " pathEditMode="relative" rAng="0" ptsTypes="AAAAA">
                                      <p:cBhvr>
                                        <p:cTn id="14" dur="1200" fill="hold"/>
                                        <p:tgtEl>
                                          <p:spTgt spid="52"/>
                                        </p:tgtEl>
                                        <p:attrNameLst>
                                          <p:attrName>ppt_x</p:attrName>
                                          <p:attrName>ppt_y</p:attrName>
                                        </p:attrNameLst>
                                      </p:cBhvr>
                                      <p:rCtr x="20365" y="23171"/>
                                    </p:animMotion>
                                  </p:childTnLst>
                                </p:cTn>
                              </p:par>
                              <p:par>
                                <p:cTn id="15" presetID="39" presetClass="path" presetSubtype="0" accel="42000" decel="23000" fill="hold" grpId="0" nodeType="withEffect">
                                  <p:stCondLst>
                                    <p:cond delay="700"/>
                                  </p:stCondLst>
                                  <p:childTnLst>
                                    <p:animMotion origin="layout" path="M 2.08333E-7 -2.77556E-17 C 0.00013 -0.00069 0.0944 0.11435 0.13125 0.15231 C 0.1681 0.19028 0.17187 0.19167 0.22083 0.22593 C 0.26979 0.26065 0.40521 0.27222 0.42513 0.35972 C 0.44518 0.44745 0.24219 0.45787 0.20612 0.46875 " pathEditMode="relative" rAng="0" ptsTypes="AAAAA">
                                      <p:cBhvr>
                                        <p:cTn id="16" dur="1200" fill="hold"/>
                                        <p:tgtEl>
                                          <p:spTgt spid="53"/>
                                        </p:tgtEl>
                                        <p:attrNameLst>
                                          <p:attrName>ppt_x</p:attrName>
                                          <p:attrName>ppt_y</p:attrName>
                                        </p:attrNameLst>
                                      </p:cBhvr>
                                      <p:rCtr x="21315" y="23426"/>
                                    </p:animMotion>
                                  </p:childTnLst>
                                </p:cTn>
                              </p:par>
                              <p:par>
                                <p:cTn id="17" presetID="39" presetClass="path" presetSubtype="0" accel="42000" decel="23000" fill="hold" grpId="0" nodeType="withEffect">
                                  <p:stCondLst>
                                    <p:cond delay="750"/>
                                  </p:stCondLst>
                                  <p:childTnLst>
                                    <p:animMotion origin="layout" path="M 0.01914 -0.04676 C 0.01927 -0.04745 0.11354 0.06805 0.15039 0.10579 C 0.18711 0.14352 0.19049 0.14305 0.23997 0.1794 C 0.28945 0.21574 0.44961 0.28287 0.44687 0.32361 C 0.46705 0.44606 0.25937 0.41389 0.2233 0.42477 " pathEditMode="relative" rAng="0" ptsTypes="AAAAA">
                                      <p:cBhvr>
                                        <p:cTn id="18" dur="1200" fill="hold"/>
                                        <p:tgtEl>
                                          <p:spTgt spid="54"/>
                                        </p:tgtEl>
                                        <p:attrNameLst>
                                          <p:attrName>ppt_x</p:attrName>
                                          <p:attrName>ppt_y</p:attrName>
                                        </p:attrNameLst>
                                      </p:cBhvr>
                                      <p:rCtr x="21445" y="23565"/>
                                    </p:animMotion>
                                  </p:childTnLst>
                                </p:cTn>
                              </p:par>
                              <p:par>
                                <p:cTn id="19" presetID="39" presetClass="path" presetSubtype="0" accel="42000" decel="23000" fill="hold" grpId="0" nodeType="withEffect">
                                  <p:stCondLst>
                                    <p:cond delay="800"/>
                                  </p:stCondLst>
                                  <p:childTnLst>
                                    <p:animMotion origin="layout" path="M -1.875E-6 -1.38778E-17 C 0.00013 -0.00069 0.0944 0.11458 0.13125 0.15278 C 0.1681 0.19051 0.17123 0.18796 0.22084 0.22639 C 0.27044 0.26435 0.43112 0.33981 0.42904 0.38194 C 0.45222 0.47083 0.24414 0.46667 0.20794 0.47778 " pathEditMode="relative" rAng="0" ptsTypes="AAAAA">
                                      <p:cBhvr>
                                        <p:cTn id="20" dur="1200" fill="hold"/>
                                        <p:tgtEl>
                                          <p:spTgt spid="55"/>
                                        </p:tgtEl>
                                        <p:attrNameLst>
                                          <p:attrName>ppt_x</p:attrName>
                                          <p:attrName>ppt_y</p:attrName>
                                        </p:attrNameLst>
                                      </p:cBhvr>
                                      <p:rCtr x="21536" y="23889"/>
                                    </p:animMotion>
                                  </p:childTnLst>
                                </p:cTn>
                              </p:par>
                              <p:par>
                                <p:cTn id="21" presetID="39" presetClass="path" presetSubtype="0" accel="42000" decel="23000" fill="hold" grpId="0" nodeType="withEffect">
                                  <p:stCondLst>
                                    <p:cond delay="850"/>
                                  </p:stCondLst>
                                  <p:childTnLst>
                                    <p:animMotion origin="layout" path="M 2.29167E-6 1.11111E-6 C 0.00013 -0.0007 0.0944 0.11481 0.13125 0.15278 C 0.1681 0.19051 0.17122 0.18796 0.22083 0.22639 C 0.27044 0.26458 0.43073 0.34005 0.42903 0.38194 C 0.45221 0.47083 0.24635 0.46643 0.21028 0.47755 " pathEditMode="relative" rAng="0" ptsTypes="AAAAA">
                                      <p:cBhvr>
                                        <p:cTn id="22" dur="1200" fill="hold"/>
                                        <p:tgtEl>
                                          <p:spTgt spid="56"/>
                                        </p:tgtEl>
                                        <p:attrNameLst>
                                          <p:attrName>ppt_x</p:attrName>
                                          <p:attrName>ppt_y</p:attrName>
                                        </p:attrNameLst>
                                      </p:cBhvr>
                                      <p:rCtr x="21536" y="23866"/>
                                    </p:animMotion>
                                  </p:childTnLst>
                                </p:cTn>
                              </p:par>
                              <p:par>
                                <p:cTn id="23" presetID="39" presetClass="path" presetSubtype="0" accel="42000" decel="23000" fill="hold" grpId="0" nodeType="withEffect">
                                  <p:stCondLst>
                                    <p:cond delay="850"/>
                                  </p:stCondLst>
                                  <p:childTnLst>
                                    <p:animMotion origin="layout" path="M -0.0125 -0.01967 C -0.01237 -0.02037 0.0819 0.09491 0.11875 0.13287 C 0.15625 0.17269 0.16146 0.17778 0.21263 0.21921 C 0.26394 0.26042 0.42813 0.34213 0.42618 0.38125 C 0.44948 0.47083 0.23698 0.44769 0.20092 0.4588 " pathEditMode="relative" rAng="0" ptsTypes="AAAAA">
                                      <p:cBhvr>
                                        <p:cTn id="24" dur="1200" fill="hold"/>
                                        <p:tgtEl>
                                          <p:spTgt spid="57"/>
                                        </p:tgtEl>
                                        <p:attrNameLst>
                                          <p:attrName>ppt_x</p:attrName>
                                          <p:attrName>ppt_y</p:attrName>
                                        </p:attrNameLst>
                                      </p:cBhvr>
                                      <p:rCtr x="22018" y="23912"/>
                                    </p:animMotion>
                                  </p:childTnLst>
                                </p:cTn>
                              </p:par>
                              <p:par>
                                <p:cTn id="25" presetID="10" presetClass="exit" presetSubtype="0" fill="hold" grpId="1" nodeType="withEffect">
                                  <p:stCondLst>
                                    <p:cond delay="1200"/>
                                  </p:stCondLst>
                                  <p:childTnLst>
                                    <p:animEffect transition="out" filter="fade">
                                      <p:cBhvr>
                                        <p:cTn id="26" dur="750"/>
                                        <p:tgtEl>
                                          <p:spTgt spid="51"/>
                                        </p:tgtEl>
                                      </p:cBhvr>
                                    </p:animEffect>
                                    <p:set>
                                      <p:cBhvr>
                                        <p:cTn id="27" dur="1" fill="hold">
                                          <p:stCondLst>
                                            <p:cond delay="749"/>
                                          </p:stCondLst>
                                        </p:cTn>
                                        <p:tgtEl>
                                          <p:spTgt spid="51"/>
                                        </p:tgtEl>
                                        <p:attrNameLst>
                                          <p:attrName>style.visibility</p:attrName>
                                        </p:attrNameLst>
                                      </p:cBhvr>
                                      <p:to>
                                        <p:strVal val="hidden"/>
                                      </p:to>
                                    </p:set>
                                  </p:childTnLst>
                                </p:cTn>
                              </p:par>
                              <p:par>
                                <p:cTn id="28" presetID="10" presetClass="exit" presetSubtype="0" fill="hold" grpId="1" nodeType="withEffect">
                                  <p:stCondLst>
                                    <p:cond delay="1200"/>
                                  </p:stCondLst>
                                  <p:childTnLst>
                                    <p:animEffect transition="out" filter="fade">
                                      <p:cBhvr>
                                        <p:cTn id="29" dur="750"/>
                                        <p:tgtEl>
                                          <p:spTgt spid="52"/>
                                        </p:tgtEl>
                                      </p:cBhvr>
                                    </p:animEffect>
                                    <p:set>
                                      <p:cBhvr>
                                        <p:cTn id="30" dur="1" fill="hold">
                                          <p:stCondLst>
                                            <p:cond delay="749"/>
                                          </p:stCondLst>
                                        </p:cTn>
                                        <p:tgtEl>
                                          <p:spTgt spid="52"/>
                                        </p:tgtEl>
                                        <p:attrNameLst>
                                          <p:attrName>style.visibility</p:attrName>
                                        </p:attrNameLst>
                                      </p:cBhvr>
                                      <p:to>
                                        <p:strVal val="hidden"/>
                                      </p:to>
                                    </p:set>
                                  </p:childTnLst>
                                </p:cTn>
                              </p:par>
                              <p:par>
                                <p:cTn id="31" presetID="10" presetClass="exit" presetSubtype="0" fill="hold" grpId="1" nodeType="withEffect">
                                  <p:stCondLst>
                                    <p:cond delay="1300"/>
                                  </p:stCondLst>
                                  <p:childTnLst>
                                    <p:animEffect transition="out" filter="fade">
                                      <p:cBhvr>
                                        <p:cTn id="32" dur="750"/>
                                        <p:tgtEl>
                                          <p:spTgt spid="53"/>
                                        </p:tgtEl>
                                      </p:cBhvr>
                                    </p:animEffect>
                                    <p:set>
                                      <p:cBhvr>
                                        <p:cTn id="33" dur="1" fill="hold">
                                          <p:stCondLst>
                                            <p:cond delay="749"/>
                                          </p:stCondLst>
                                        </p:cTn>
                                        <p:tgtEl>
                                          <p:spTgt spid="53"/>
                                        </p:tgtEl>
                                        <p:attrNameLst>
                                          <p:attrName>style.visibility</p:attrName>
                                        </p:attrNameLst>
                                      </p:cBhvr>
                                      <p:to>
                                        <p:strVal val="hidden"/>
                                      </p:to>
                                    </p:set>
                                  </p:childTnLst>
                                </p:cTn>
                              </p:par>
                              <p:par>
                                <p:cTn id="34" presetID="10" presetClass="exit" presetSubtype="0" fill="hold" grpId="1" nodeType="withEffect">
                                  <p:stCondLst>
                                    <p:cond delay="1100"/>
                                  </p:stCondLst>
                                  <p:childTnLst>
                                    <p:animEffect transition="out" filter="fade">
                                      <p:cBhvr>
                                        <p:cTn id="35" dur="750"/>
                                        <p:tgtEl>
                                          <p:spTgt spid="54"/>
                                        </p:tgtEl>
                                      </p:cBhvr>
                                    </p:animEffect>
                                    <p:set>
                                      <p:cBhvr>
                                        <p:cTn id="36" dur="1" fill="hold">
                                          <p:stCondLst>
                                            <p:cond delay="749"/>
                                          </p:stCondLst>
                                        </p:cTn>
                                        <p:tgtEl>
                                          <p:spTgt spid="54"/>
                                        </p:tgtEl>
                                        <p:attrNameLst>
                                          <p:attrName>style.visibility</p:attrName>
                                        </p:attrNameLst>
                                      </p:cBhvr>
                                      <p:to>
                                        <p:strVal val="hidden"/>
                                      </p:to>
                                    </p:set>
                                  </p:childTnLst>
                                </p:cTn>
                              </p:par>
                              <p:par>
                                <p:cTn id="37" presetID="10" presetClass="exit" presetSubtype="0" fill="hold" grpId="1" nodeType="withEffect">
                                  <p:stCondLst>
                                    <p:cond delay="1100"/>
                                  </p:stCondLst>
                                  <p:childTnLst>
                                    <p:animEffect transition="out" filter="fade">
                                      <p:cBhvr>
                                        <p:cTn id="38" dur="750"/>
                                        <p:tgtEl>
                                          <p:spTgt spid="55"/>
                                        </p:tgtEl>
                                      </p:cBhvr>
                                    </p:animEffect>
                                    <p:set>
                                      <p:cBhvr>
                                        <p:cTn id="39" dur="1" fill="hold">
                                          <p:stCondLst>
                                            <p:cond delay="749"/>
                                          </p:stCondLst>
                                        </p:cTn>
                                        <p:tgtEl>
                                          <p:spTgt spid="55"/>
                                        </p:tgtEl>
                                        <p:attrNameLst>
                                          <p:attrName>style.visibility</p:attrName>
                                        </p:attrNameLst>
                                      </p:cBhvr>
                                      <p:to>
                                        <p:strVal val="hidden"/>
                                      </p:to>
                                    </p:set>
                                  </p:childTnLst>
                                </p:cTn>
                              </p:par>
                              <p:par>
                                <p:cTn id="40" presetID="10" presetClass="exit" presetSubtype="0" fill="hold" grpId="1" nodeType="withEffect">
                                  <p:stCondLst>
                                    <p:cond delay="1200"/>
                                  </p:stCondLst>
                                  <p:childTnLst>
                                    <p:animEffect transition="out" filter="fade">
                                      <p:cBhvr>
                                        <p:cTn id="41" dur="750"/>
                                        <p:tgtEl>
                                          <p:spTgt spid="56"/>
                                        </p:tgtEl>
                                      </p:cBhvr>
                                    </p:animEffect>
                                    <p:set>
                                      <p:cBhvr>
                                        <p:cTn id="42" dur="1" fill="hold">
                                          <p:stCondLst>
                                            <p:cond delay="749"/>
                                          </p:stCondLst>
                                        </p:cTn>
                                        <p:tgtEl>
                                          <p:spTgt spid="56"/>
                                        </p:tgtEl>
                                        <p:attrNameLst>
                                          <p:attrName>style.visibility</p:attrName>
                                        </p:attrNameLst>
                                      </p:cBhvr>
                                      <p:to>
                                        <p:strVal val="hidden"/>
                                      </p:to>
                                    </p:set>
                                  </p:childTnLst>
                                </p:cTn>
                              </p:par>
                              <p:par>
                                <p:cTn id="43" presetID="10" presetClass="exit" presetSubtype="0" fill="hold" grpId="1" nodeType="withEffect">
                                  <p:stCondLst>
                                    <p:cond delay="1300"/>
                                  </p:stCondLst>
                                  <p:childTnLst>
                                    <p:animEffect transition="out" filter="fade">
                                      <p:cBhvr>
                                        <p:cTn id="44" dur="750"/>
                                        <p:tgtEl>
                                          <p:spTgt spid="57"/>
                                        </p:tgtEl>
                                      </p:cBhvr>
                                    </p:animEffect>
                                    <p:set>
                                      <p:cBhvr>
                                        <p:cTn id="45" dur="1" fill="hold">
                                          <p:stCondLst>
                                            <p:cond delay="749"/>
                                          </p:stCondLst>
                                        </p:cTn>
                                        <p:tgtEl>
                                          <p:spTgt spid="57"/>
                                        </p:tgtEl>
                                        <p:attrNameLst>
                                          <p:attrName>style.visibility</p:attrName>
                                        </p:attrNameLst>
                                      </p:cBhvr>
                                      <p:to>
                                        <p:strVal val="hidden"/>
                                      </p:to>
                                    </p:set>
                                  </p:childTnLst>
                                </p:cTn>
                              </p:par>
                              <p:par>
                                <p:cTn id="46" presetID="50" presetClass="path" presetSubtype="0" accel="26000" decel="13000" fill="hold" grpId="0" nodeType="withEffect">
                                  <p:stCondLst>
                                    <p:cond delay="700"/>
                                  </p:stCondLst>
                                  <p:childTnLst>
                                    <p:animMotion origin="layout" path="M -4.16667E-7 -2.22222E-6 C -0.00729 0.01065 -0.03372 0.08079 -0.06497 0.1169 C -0.09544 0.15232 -0.09727 0.15278 -0.15534 0.20232 C -0.20924 0.25209 -0.43281 0.20463 -0.42448 0.33681 C -0.41615 0.46875 -0.13841 0.4456 -0.12331 0.44121 " pathEditMode="relative" rAng="0" ptsTypes="AAAAA">
                                      <p:cBhvr>
                                        <p:cTn id="47" dur="1200" fill="hold"/>
                                        <p:tgtEl>
                                          <p:spTgt spid="58"/>
                                        </p:tgtEl>
                                        <p:attrNameLst>
                                          <p:attrName>ppt_x</p:attrName>
                                          <p:attrName>ppt_y</p:attrName>
                                        </p:attrNameLst>
                                      </p:cBhvr>
                                      <p:rCtr x="-21237" y="22269"/>
                                    </p:animMotion>
                                  </p:childTnLst>
                                </p:cTn>
                              </p:par>
                              <p:par>
                                <p:cTn id="48" presetID="50" presetClass="path" presetSubtype="0" accel="26000" decel="13000" fill="hold" grpId="0" nodeType="withEffect">
                                  <p:stCondLst>
                                    <p:cond delay="750"/>
                                  </p:stCondLst>
                                  <p:childTnLst>
                                    <p:animMotion origin="layout" path="M -3.33333E-6 -3.7037E-6 C -0.00729 0.01065 -0.02552 0.07431 -0.05638 0.10903 C -0.0875 0.14584 -0.10716 0.1632 -0.16523 0.21274 C -0.21914 0.26274 -0.44518 0.225 -0.43112 0.35394 C -0.41705 0.48287 -0.13437 0.45718 -0.11901 0.45301 " pathEditMode="relative" rAng="0" ptsTypes="AAAAA">
                                      <p:cBhvr>
                                        <p:cTn id="49" dur="1200" fill="hold"/>
                                        <p:tgtEl>
                                          <p:spTgt spid="59"/>
                                        </p:tgtEl>
                                        <p:attrNameLst>
                                          <p:attrName>ppt_x</p:attrName>
                                          <p:attrName>ppt_y</p:attrName>
                                        </p:attrNameLst>
                                      </p:cBhvr>
                                      <p:rCtr x="-21589" y="22870"/>
                                    </p:animMotion>
                                  </p:childTnLst>
                                </p:cTn>
                              </p:par>
                              <p:par>
                                <p:cTn id="50" presetID="50" presetClass="path" presetSubtype="0" accel="26000" decel="13000" fill="hold" grpId="0" nodeType="withEffect">
                                  <p:stCondLst>
                                    <p:cond delay="800"/>
                                  </p:stCondLst>
                                  <p:childTnLst>
                                    <p:animMotion origin="layout" path="M 8.33333E-7 -2.22222E-6 C -0.00729 0.01065 -0.02227 0.06736 -0.05313 0.10185 C -0.08399 0.1382 -0.1168 0.16644 -0.175 0.21574 C -0.22878 0.26574 -0.42826 0.20695 -0.43503 0.34815 C -0.4418 0.48912 -0.13529 0.45972 -0.11979 0.45556 " pathEditMode="relative" rAng="0" ptsTypes="AAAAA">
                                      <p:cBhvr>
                                        <p:cTn id="51" dur="1200" fill="hold"/>
                                        <p:tgtEl>
                                          <p:spTgt spid="60"/>
                                        </p:tgtEl>
                                        <p:attrNameLst>
                                          <p:attrName>ppt_x</p:attrName>
                                          <p:attrName>ppt_y</p:attrName>
                                        </p:attrNameLst>
                                      </p:cBhvr>
                                      <p:rCtr x="-21758" y="23032"/>
                                    </p:animMotion>
                                  </p:childTnLst>
                                </p:cTn>
                              </p:par>
                              <p:par>
                                <p:cTn id="52" presetID="50" presetClass="path" presetSubtype="0" accel="26000" decel="13000" fill="hold" grpId="0" nodeType="withEffect">
                                  <p:stCondLst>
                                    <p:cond delay="850"/>
                                  </p:stCondLst>
                                  <p:childTnLst>
                                    <p:animMotion origin="layout" path="M -0.00013 -1.48148E-6 C -0.00729 0.01065 -0.02721 0.08611 -0.0582 0.1213 C -0.08919 0.15764 -0.11822 0.17732 -0.17643 0.225 C -0.2302 0.27824 -0.43112 0.20718 -0.43854 0.34352 C -0.44596 0.48009 -0.15013 0.46343 -0.13476 0.45903 " pathEditMode="relative" rAng="0" ptsTypes="AAAAA">
                                      <p:cBhvr>
                                        <p:cTn id="53" dur="1200" fill="hold"/>
                                        <p:tgtEl>
                                          <p:spTgt spid="61"/>
                                        </p:tgtEl>
                                        <p:attrNameLst>
                                          <p:attrName>ppt_x</p:attrName>
                                          <p:attrName>ppt_y</p:attrName>
                                        </p:attrNameLst>
                                      </p:cBhvr>
                                      <p:rCtr x="-21940" y="23102"/>
                                    </p:animMotion>
                                  </p:childTnLst>
                                </p:cTn>
                              </p:par>
                              <p:par>
                                <p:cTn id="54" presetID="50" presetClass="path" presetSubtype="0" accel="26000" decel="13000" fill="hold" grpId="0" nodeType="withEffect">
                                  <p:stCondLst>
                                    <p:cond delay="900"/>
                                  </p:stCondLst>
                                  <p:childTnLst>
                                    <p:animMotion origin="layout" path="M 2.08333E-6 4.07407E-6 C -0.00729 0.01064 -0.0349 0.09051 -0.06576 0.12592 C -0.09675 0.16226 -0.10156 0.16736 -0.16823 0.21041 C -0.22071 0.26527 -0.44414 0.22129 -0.45156 0.3581 C -0.45899 0.49444 -0.15508 0.46041 -0.13959 0.45671 " pathEditMode="relative" rAng="0" ptsTypes="AAAAA">
                                      <p:cBhvr>
                                        <p:cTn id="55" dur="1200" fill="hold"/>
                                        <p:tgtEl>
                                          <p:spTgt spid="66"/>
                                        </p:tgtEl>
                                        <p:attrNameLst>
                                          <p:attrName>ppt_x</p:attrName>
                                          <p:attrName>ppt_y</p:attrName>
                                        </p:attrNameLst>
                                      </p:cBhvr>
                                      <p:rCtr x="-22591" y="23148"/>
                                    </p:animMotion>
                                  </p:childTnLst>
                                </p:cTn>
                              </p:par>
                              <p:par>
                                <p:cTn id="56" presetID="10" presetClass="exit" presetSubtype="0" fill="hold" grpId="1" nodeType="withEffect">
                                  <p:stCondLst>
                                    <p:cond delay="1300"/>
                                  </p:stCondLst>
                                  <p:childTnLst>
                                    <p:animEffect transition="out" filter="fade">
                                      <p:cBhvr>
                                        <p:cTn id="57" dur="750"/>
                                        <p:tgtEl>
                                          <p:spTgt spid="58"/>
                                        </p:tgtEl>
                                      </p:cBhvr>
                                    </p:animEffect>
                                    <p:set>
                                      <p:cBhvr>
                                        <p:cTn id="58" dur="1" fill="hold">
                                          <p:stCondLst>
                                            <p:cond delay="749"/>
                                          </p:stCondLst>
                                        </p:cTn>
                                        <p:tgtEl>
                                          <p:spTgt spid="58"/>
                                        </p:tgtEl>
                                        <p:attrNameLst>
                                          <p:attrName>style.visibility</p:attrName>
                                        </p:attrNameLst>
                                      </p:cBhvr>
                                      <p:to>
                                        <p:strVal val="hidden"/>
                                      </p:to>
                                    </p:set>
                                  </p:childTnLst>
                                </p:cTn>
                              </p:par>
                              <p:par>
                                <p:cTn id="59" presetID="10" presetClass="exit" presetSubtype="0" fill="hold" grpId="1" nodeType="withEffect">
                                  <p:stCondLst>
                                    <p:cond delay="1400"/>
                                  </p:stCondLst>
                                  <p:childTnLst>
                                    <p:animEffect transition="out" filter="fade">
                                      <p:cBhvr>
                                        <p:cTn id="60" dur="750"/>
                                        <p:tgtEl>
                                          <p:spTgt spid="59"/>
                                        </p:tgtEl>
                                      </p:cBhvr>
                                    </p:animEffect>
                                    <p:set>
                                      <p:cBhvr>
                                        <p:cTn id="61" dur="1" fill="hold">
                                          <p:stCondLst>
                                            <p:cond delay="749"/>
                                          </p:stCondLst>
                                        </p:cTn>
                                        <p:tgtEl>
                                          <p:spTgt spid="59"/>
                                        </p:tgtEl>
                                        <p:attrNameLst>
                                          <p:attrName>style.visibility</p:attrName>
                                        </p:attrNameLst>
                                      </p:cBhvr>
                                      <p:to>
                                        <p:strVal val="hidden"/>
                                      </p:to>
                                    </p:set>
                                  </p:childTnLst>
                                </p:cTn>
                              </p:par>
                              <p:par>
                                <p:cTn id="62" presetID="10" presetClass="exit" presetSubtype="0" fill="hold" grpId="1" nodeType="withEffect">
                                  <p:stCondLst>
                                    <p:cond delay="1500"/>
                                  </p:stCondLst>
                                  <p:childTnLst>
                                    <p:animEffect transition="out" filter="fade">
                                      <p:cBhvr>
                                        <p:cTn id="63" dur="750"/>
                                        <p:tgtEl>
                                          <p:spTgt spid="60"/>
                                        </p:tgtEl>
                                      </p:cBhvr>
                                    </p:animEffect>
                                    <p:set>
                                      <p:cBhvr>
                                        <p:cTn id="64" dur="1" fill="hold">
                                          <p:stCondLst>
                                            <p:cond delay="749"/>
                                          </p:stCondLst>
                                        </p:cTn>
                                        <p:tgtEl>
                                          <p:spTgt spid="60"/>
                                        </p:tgtEl>
                                        <p:attrNameLst>
                                          <p:attrName>style.visibility</p:attrName>
                                        </p:attrNameLst>
                                      </p:cBhvr>
                                      <p:to>
                                        <p:strVal val="hidden"/>
                                      </p:to>
                                    </p:set>
                                  </p:childTnLst>
                                </p:cTn>
                              </p:par>
                              <p:par>
                                <p:cTn id="65" presetID="10" presetClass="exit" presetSubtype="0" fill="hold" grpId="1" nodeType="withEffect">
                                  <p:stCondLst>
                                    <p:cond delay="1400"/>
                                  </p:stCondLst>
                                  <p:childTnLst>
                                    <p:animEffect transition="out" filter="fade">
                                      <p:cBhvr>
                                        <p:cTn id="66" dur="750"/>
                                        <p:tgtEl>
                                          <p:spTgt spid="61"/>
                                        </p:tgtEl>
                                      </p:cBhvr>
                                    </p:animEffect>
                                    <p:set>
                                      <p:cBhvr>
                                        <p:cTn id="67" dur="1" fill="hold">
                                          <p:stCondLst>
                                            <p:cond delay="749"/>
                                          </p:stCondLst>
                                        </p:cTn>
                                        <p:tgtEl>
                                          <p:spTgt spid="61"/>
                                        </p:tgtEl>
                                        <p:attrNameLst>
                                          <p:attrName>style.visibility</p:attrName>
                                        </p:attrNameLst>
                                      </p:cBhvr>
                                      <p:to>
                                        <p:strVal val="hidden"/>
                                      </p:to>
                                    </p:set>
                                  </p:childTnLst>
                                </p:cTn>
                              </p:par>
                              <p:par>
                                <p:cTn id="68" presetID="10" presetClass="exit" presetSubtype="0" fill="hold" grpId="1" nodeType="withEffect">
                                  <p:stCondLst>
                                    <p:cond delay="1300"/>
                                  </p:stCondLst>
                                  <p:childTnLst>
                                    <p:animEffect transition="out" filter="fade">
                                      <p:cBhvr>
                                        <p:cTn id="69" dur="750"/>
                                        <p:tgtEl>
                                          <p:spTgt spid="66"/>
                                        </p:tgtEl>
                                      </p:cBhvr>
                                    </p:animEffect>
                                    <p:set>
                                      <p:cBhvr>
                                        <p:cTn id="70" dur="1" fill="hold">
                                          <p:stCondLst>
                                            <p:cond delay="749"/>
                                          </p:stCondLst>
                                        </p:cTn>
                                        <p:tgtEl>
                                          <p:spTgt spid="66"/>
                                        </p:tgtEl>
                                        <p:attrNameLst>
                                          <p:attrName>style.visibility</p:attrName>
                                        </p:attrNameLst>
                                      </p:cBhvr>
                                      <p:to>
                                        <p:strVal val="hidden"/>
                                      </p:to>
                                    </p:set>
                                  </p:childTnLst>
                                </p:cTn>
                              </p:par>
                              <p:par>
                                <p:cTn id="71" presetID="50" presetClass="path" presetSubtype="0" accel="26000" decel="13000" fill="hold" grpId="0" nodeType="withEffect">
                                  <p:stCondLst>
                                    <p:cond delay="950"/>
                                  </p:stCondLst>
                                  <p:childTnLst>
                                    <p:animMotion origin="layout" path="M 2.91667E-6 -1.38778E-17 C -0.00729 0.01065 -0.03164 0.07963 -0.0625 0.11481 C -0.09336 0.15116 -0.10261 0.18519 -0.16927 0.22824 C -0.22175 0.28264 -0.45209 0.23171 -0.45951 0.36852 C -0.46706 0.50486 -0.15534 0.46042 -0.13972 0.45671 " pathEditMode="relative" rAng="0" ptsTypes="AAAAA">
                                      <p:cBhvr>
                                        <p:cTn id="72" dur="1200" fill="hold"/>
                                        <p:tgtEl>
                                          <p:spTgt spid="67"/>
                                        </p:tgtEl>
                                        <p:attrNameLst>
                                          <p:attrName>ppt_x</p:attrName>
                                          <p:attrName>ppt_y</p:attrName>
                                        </p:attrNameLst>
                                      </p:cBhvr>
                                      <p:rCtr x="-22995" y="23310"/>
                                    </p:animMotion>
                                  </p:childTnLst>
                                </p:cTn>
                              </p:par>
                              <p:par>
                                <p:cTn id="73" presetID="10" presetClass="exit" presetSubtype="0" fill="hold" grpId="1" nodeType="withEffect">
                                  <p:stCondLst>
                                    <p:cond delay="1200"/>
                                  </p:stCondLst>
                                  <p:childTnLst>
                                    <p:animEffect transition="out" filter="fade">
                                      <p:cBhvr>
                                        <p:cTn id="74" dur="750"/>
                                        <p:tgtEl>
                                          <p:spTgt spid="67"/>
                                        </p:tgtEl>
                                      </p:cBhvr>
                                    </p:animEffect>
                                    <p:set>
                                      <p:cBhvr>
                                        <p:cTn id="75" dur="1" fill="hold">
                                          <p:stCondLst>
                                            <p:cond delay="749"/>
                                          </p:stCondLst>
                                        </p:cTn>
                                        <p:tgtEl>
                                          <p:spTgt spid="67"/>
                                        </p:tgtEl>
                                        <p:attrNameLst>
                                          <p:attrName>style.visibility</p:attrName>
                                        </p:attrNameLst>
                                      </p:cBhvr>
                                      <p:to>
                                        <p:strVal val="hidden"/>
                                      </p:to>
                                    </p:set>
                                  </p:childTnLst>
                                </p:cTn>
                              </p:par>
                              <p:par>
                                <p:cTn id="76" presetID="50" presetClass="path" presetSubtype="0" accel="26000" decel="13000" fill="hold" grpId="0" nodeType="withEffect">
                                  <p:stCondLst>
                                    <p:cond delay="1000"/>
                                  </p:stCondLst>
                                  <p:childTnLst>
                                    <p:animMotion origin="layout" path="M 0.0069 0.00718 C -0.00039 0.01783 -0.04283 0.11065 -0.07382 0.14537 C -0.10468 0.18241 -0.10638 0.19653 -0.17291 0.24005 C -0.22539 0.29445 -0.45885 0.23264 -0.46627 0.3845 C -0.47382 0.53681 -0.14817 0.46737 -0.13268 0.46343 " pathEditMode="relative" rAng="0" ptsTypes="AAAAA">
                                      <p:cBhvr>
                                        <p:cTn id="77" dur="1200" fill="hold"/>
                                        <p:tgtEl>
                                          <p:spTgt spid="68"/>
                                        </p:tgtEl>
                                        <p:attrNameLst>
                                          <p:attrName>ppt_x</p:attrName>
                                          <p:attrName>ppt_y</p:attrName>
                                        </p:attrNameLst>
                                      </p:cBhvr>
                                      <p:rCtr x="-23672" y="23750"/>
                                    </p:animMotion>
                                  </p:childTnLst>
                                </p:cTn>
                              </p:par>
                              <p:par>
                                <p:cTn id="78" presetID="10" presetClass="exit" presetSubtype="0" fill="hold" grpId="1" nodeType="withEffect">
                                  <p:stCondLst>
                                    <p:cond delay="1300"/>
                                  </p:stCondLst>
                                  <p:childTnLst>
                                    <p:animEffect transition="out" filter="fade">
                                      <p:cBhvr>
                                        <p:cTn id="79" dur="750"/>
                                        <p:tgtEl>
                                          <p:spTgt spid="68"/>
                                        </p:tgtEl>
                                      </p:cBhvr>
                                    </p:animEffect>
                                    <p:set>
                                      <p:cBhvr>
                                        <p:cTn id="80" dur="1" fill="hold">
                                          <p:stCondLst>
                                            <p:cond delay="749"/>
                                          </p:stCondLst>
                                        </p:cTn>
                                        <p:tgtEl>
                                          <p:spTgt spid="68"/>
                                        </p:tgtEl>
                                        <p:attrNameLst>
                                          <p:attrName>style.visibility</p:attrName>
                                        </p:attrNameLst>
                                      </p:cBhvr>
                                      <p:to>
                                        <p:strVal val="hidden"/>
                                      </p:to>
                                    </p:set>
                                  </p:childTnLst>
                                </p:cTn>
                              </p:par>
                              <p:par>
                                <p:cTn id="81" presetID="16" presetClass="entr" presetSubtype="37" fill="hold" nodeType="withEffect">
                                  <p:stCondLst>
                                    <p:cond delay="3700"/>
                                  </p:stCondLst>
                                  <p:childTnLst>
                                    <p:set>
                                      <p:cBhvr>
                                        <p:cTn id="82" dur="1" fill="hold">
                                          <p:stCondLst>
                                            <p:cond delay="0"/>
                                          </p:stCondLst>
                                        </p:cTn>
                                        <p:tgtEl>
                                          <p:spTgt spid="13"/>
                                        </p:tgtEl>
                                        <p:attrNameLst>
                                          <p:attrName>style.visibility</p:attrName>
                                        </p:attrNameLst>
                                      </p:cBhvr>
                                      <p:to>
                                        <p:strVal val="visible"/>
                                      </p:to>
                                    </p:set>
                                    <p:animEffect transition="in" filter="barn(outVertical)">
                                      <p:cBhvr>
                                        <p:cTn id="83" dur="1500"/>
                                        <p:tgtEl>
                                          <p:spTgt spid="13"/>
                                        </p:tgtEl>
                                      </p:cBhvr>
                                    </p:animEffect>
                                  </p:childTnLst>
                                </p:cTn>
                              </p:par>
                              <p:par>
                                <p:cTn id="84" presetID="10" presetClass="entr" presetSubtype="0" fill="hold" nodeType="withEffect">
                                  <p:stCondLst>
                                    <p:cond delay="4100"/>
                                  </p:stCondLst>
                                  <p:childTnLst>
                                    <p:set>
                                      <p:cBhvr>
                                        <p:cTn id="85" dur="1" fill="hold">
                                          <p:stCondLst>
                                            <p:cond delay="0"/>
                                          </p:stCondLst>
                                        </p:cTn>
                                        <p:tgtEl>
                                          <p:spTgt spid="81"/>
                                        </p:tgtEl>
                                        <p:attrNameLst>
                                          <p:attrName>style.visibility</p:attrName>
                                        </p:attrNameLst>
                                      </p:cBhvr>
                                      <p:to>
                                        <p:strVal val="visible"/>
                                      </p:to>
                                    </p:set>
                                    <p:animEffect transition="in" filter="fade">
                                      <p:cBhvr>
                                        <p:cTn id="86" dur="1000"/>
                                        <p:tgtEl>
                                          <p:spTgt spid="81"/>
                                        </p:tgtEl>
                                      </p:cBhvr>
                                    </p:animEffect>
                                  </p:childTnLst>
                                </p:cTn>
                              </p:par>
                              <p:par>
                                <p:cTn id="87" presetID="8" presetClass="emph" presetSubtype="0" fill="hold" nodeType="withEffect">
                                  <p:stCondLst>
                                    <p:cond delay="4300"/>
                                  </p:stCondLst>
                                  <p:childTnLst>
                                    <p:animRot by="3300000">
                                      <p:cBhvr>
                                        <p:cTn id="88" dur="400" fill="hold"/>
                                        <p:tgtEl>
                                          <p:spTgt spid="81"/>
                                        </p:tgtEl>
                                        <p:attrNameLst>
                                          <p:attrName>r</p:attrName>
                                        </p:attrNameLst>
                                      </p:cBhvr>
                                    </p:animRot>
                                  </p:childTnLst>
                                </p:cTn>
                              </p:par>
                              <p:par>
                                <p:cTn id="89" presetID="6" presetClass="emph" presetSubtype="0" fill="hold" nodeType="withEffect">
                                  <p:stCondLst>
                                    <p:cond delay="4700"/>
                                  </p:stCondLst>
                                  <p:childTnLst>
                                    <p:animScale>
                                      <p:cBhvr>
                                        <p:cTn id="90" dur="400" fill="hold"/>
                                        <p:tgtEl>
                                          <p:spTgt spid="81"/>
                                        </p:tgtEl>
                                      </p:cBhvr>
                                      <p:by x="50000" y="50000"/>
                                    </p:animScale>
                                  </p:childTnLst>
                                </p:cTn>
                              </p:par>
                              <p:par>
                                <p:cTn id="91" presetID="8" presetClass="emph" presetSubtype="0" fill="hold" nodeType="withEffect">
                                  <p:stCondLst>
                                    <p:cond delay="6000"/>
                                  </p:stCondLst>
                                  <p:childTnLst>
                                    <p:animRot by="6000000">
                                      <p:cBhvr>
                                        <p:cTn id="92" dur="500" fill="hold"/>
                                        <p:tgtEl>
                                          <p:spTgt spid="81"/>
                                        </p:tgtEl>
                                        <p:attrNameLst>
                                          <p:attrName>r</p:attrName>
                                        </p:attrNameLst>
                                      </p:cBhvr>
                                    </p:animRot>
                                  </p:childTnLst>
                                </p:cTn>
                              </p:par>
                              <p:par>
                                <p:cTn id="93" presetID="44" presetClass="path" presetSubtype="0" accel="50000" decel="50000" fill="hold" nodeType="withEffect">
                                  <p:stCondLst>
                                    <p:cond delay="4700"/>
                                  </p:stCondLst>
                                  <p:childTnLst>
                                    <p:animMotion origin="layout" path="M 2.70833E-6 -7.40741E-7 C 0.0125 -0.02824 0.0819 -0.14653 0.12005 -0.18727 C 0.16692 -0.21944 0.23411 -0.2412 0.30143 -0.20417 " pathEditMode="relative" rAng="0" ptsTypes="AAA">
                                      <p:cBhvr>
                                        <p:cTn id="94" dur="2000" fill="hold"/>
                                        <p:tgtEl>
                                          <p:spTgt spid="81"/>
                                        </p:tgtEl>
                                        <p:attrNameLst>
                                          <p:attrName>ppt_x</p:attrName>
                                          <p:attrName>ppt_y</p:attrName>
                                        </p:attrNameLst>
                                      </p:cBhvr>
                                      <p:rCtr x="15065" y="-11181"/>
                                    </p:animMotion>
                                  </p:childTnLst>
                                </p:cTn>
                              </p:par>
                              <p:par>
                                <p:cTn id="95" presetID="10" presetClass="exit" presetSubtype="0" fill="hold" nodeType="withEffect">
                                  <p:stCondLst>
                                    <p:cond delay="6200"/>
                                  </p:stCondLst>
                                  <p:childTnLst>
                                    <p:animEffect transition="out" filter="fade">
                                      <p:cBhvr>
                                        <p:cTn id="96" dur="1000"/>
                                        <p:tgtEl>
                                          <p:spTgt spid="81"/>
                                        </p:tgtEl>
                                      </p:cBhvr>
                                    </p:animEffect>
                                    <p:set>
                                      <p:cBhvr>
                                        <p:cTn id="97" dur="1" fill="hold">
                                          <p:stCondLst>
                                            <p:cond delay="999"/>
                                          </p:stCondLst>
                                        </p:cTn>
                                        <p:tgtEl>
                                          <p:spTgt spid="81"/>
                                        </p:tgtEl>
                                        <p:attrNameLst>
                                          <p:attrName>style.visibility</p:attrName>
                                        </p:attrNameLst>
                                      </p:cBhvr>
                                      <p:to>
                                        <p:strVal val="hidden"/>
                                      </p:to>
                                    </p:set>
                                  </p:childTnLst>
                                </p:cTn>
                              </p:par>
                              <p:par>
                                <p:cTn id="98" presetID="23" presetClass="entr" presetSubtype="16" fill="hold" grpId="1" nodeType="withEffect">
                                  <p:stCondLst>
                                    <p:cond delay="6200"/>
                                  </p:stCondLst>
                                  <p:childTnLst>
                                    <p:set>
                                      <p:cBhvr>
                                        <p:cTn id="99" dur="1" fill="hold">
                                          <p:stCondLst>
                                            <p:cond delay="0"/>
                                          </p:stCondLst>
                                        </p:cTn>
                                        <p:tgtEl>
                                          <p:spTgt spid="87"/>
                                        </p:tgtEl>
                                        <p:attrNameLst>
                                          <p:attrName>style.visibility</p:attrName>
                                        </p:attrNameLst>
                                      </p:cBhvr>
                                      <p:to>
                                        <p:strVal val="visible"/>
                                      </p:to>
                                    </p:set>
                                    <p:anim calcmode="lin" valueType="num">
                                      <p:cBhvr>
                                        <p:cTn id="100" dur="500" fill="hold"/>
                                        <p:tgtEl>
                                          <p:spTgt spid="87"/>
                                        </p:tgtEl>
                                        <p:attrNameLst>
                                          <p:attrName>ppt_w</p:attrName>
                                        </p:attrNameLst>
                                      </p:cBhvr>
                                      <p:tavLst>
                                        <p:tav tm="0">
                                          <p:val>
                                            <p:fltVal val="0"/>
                                          </p:val>
                                        </p:tav>
                                        <p:tav tm="100000">
                                          <p:val>
                                            <p:strVal val="#ppt_w"/>
                                          </p:val>
                                        </p:tav>
                                      </p:tavLst>
                                    </p:anim>
                                    <p:anim calcmode="lin" valueType="num">
                                      <p:cBhvr>
                                        <p:cTn id="101" dur="500" fill="hold"/>
                                        <p:tgtEl>
                                          <p:spTgt spid="87"/>
                                        </p:tgtEl>
                                        <p:attrNameLst>
                                          <p:attrName>ppt_h</p:attrName>
                                        </p:attrNameLst>
                                      </p:cBhvr>
                                      <p:tavLst>
                                        <p:tav tm="0">
                                          <p:val>
                                            <p:fltVal val="0"/>
                                          </p:val>
                                        </p:tav>
                                        <p:tav tm="100000">
                                          <p:val>
                                            <p:strVal val="#ppt_h"/>
                                          </p:val>
                                        </p:tav>
                                      </p:tavLst>
                                    </p:anim>
                                  </p:childTnLst>
                                </p:cTn>
                              </p:par>
                              <p:par>
                                <p:cTn id="102" presetID="39" presetClass="entr" presetSubtype="0" accel="100000" fill="hold" grpId="0" nodeType="withEffect">
                                  <p:stCondLst>
                                    <p:cond delay="4300"/>
                                  </p:stCondLst>
                                  <p:iterate type="lt">
                                    <p:tmPct val="10000"/>
                                  </p:iterate>
                                  <p:childTnLst>
                                    <p:set>
                                      <p:cBhvr>
                                        <p:cTn id="103" dur="1" fill="hold">
                                          <p:stCondLst>
                                            <p:cond delay="0"/>
                                          </p:stCondLst>
                                        </p:cTn>
                                        <p:tgtEl>
                                          <p:spTgt spid="83"/>
                                        </p:tgtEl>
                                        <p:attrNameLst>
                                          <p:attrName>style.visibility</p:attrName>
                                        </p:attrNameLst>
                                      </p:cBhvr>
                                      <p:to>
                                        <p:strVal val="visible"/>
                                      </p:to>
                                    </p:set>
                                    <p:anim calcmode="lin" valueType="num">
                                      <p:cBhvr>
                                        <p:cTn id="104" dur="300" fill="hold"/>
                                        <p:tgtEl>
                                          <p:spTgt spid="83"/>
                                        </p:tgtEl>
                                        <p:attrNameLst>
                                          <p:attrName>ppt_h</p:attrName>
                                        </p:attrNameLst>
                                      </p:cBhvr>
                                      <p:tavLst>
                                        <p:tav tm="0">
                                          <p:val>
                                            <p:strVal val="#ppt_h/20"/>
                                          </p:val>
                                        </p:tav>
                                        <p:tav tm="50000">
                                          <p:val>
                                            <p:strVal val="#ppt_h/20"/>
                                          </p:val>
                                        </p:tav>
                                        <p:tav tm="100000">
                                          <p:val>
                                            <p:strVal val="#ppt_h"/>
                                          </p:val>
                                        </p:tav>
                                      </p:tavLst>
                                    </p:anim>
                                    <p:anim calcmode="lin" valueType="num">
                                      <p:cBhvr>
                                        <p:cTn id="105" dur="300" fill="hold"/>
                                        <p:tgtEl>
                                          <p:spTgt spid="83"/>
                                        </p:tgtEl>
                                        <p:attrNameLst>
                                          <p:attrName>ppt_w</p:attrName>
                                        </p:attrNameLst>
                                      </p:cBhvr>
                                      <p:tavLst>
                                        <p:tav tm="0">
                                          <p:val>
                                            <p:strVal val="#ppt_w+.3"/>
                                          </p:val>
                                        </p:tav>
                                        <p:tav tm="50000">
                                          <p:val>
                                            <p:strVal val="#ppt_w+.3"/>
                                          </p:val>
                                        </p:tav>
                                        <p:tav tm="100000">
                                          <p:val>
                                            <p:strVal val="#ppt_w"/>
                                          </p:val>
                                        </p:tav>
                                      </p:tavLst>
                                    </p:anim>
                                    <p:anim calcmode="lin" valueType="num">
                                      <p:cBhvr>
                                        <p:cTn id="106" dur="300" fill="hold"/>
                                        <p:tgtEl>
                                          <p:spTgt spid="83"/>
                                        </p:tgtEl>
                                        <p:attrNameLst>
                                          <p:attrName>ppt_x</p:attrName>
                                        </p:attrNameLst>
                                      </p:cBhvr>
                                      <p:tavLst>
                                        <p:tav tm="0">
                                          <p:val>
                                            <p:strVal val="#ppt_x-.3"/>
                                          </p:val>
                                        </p:tav>
                                        <p:tav tm="50000">
                                          <p:val>
                                            <p:strVal val="#ppt_x"/>
                                          </p:val>
                                        </p:tav>
                                        <p:tav tm="100000">
                                          <p:val>
                                            <p:strVal val="#ppt_x"/>
                                          </p:val>
                                        </p:tav>
                                      </p:tavLst>
                                    </p:anim>
                                    <p:anim calcmode="lin" valueType="num">
                                      <p:cBhvr>
                                        <p:cTn id="107" dur="300" fill="hold"/>
                                        <p:tgtEl>
                                          <p:spTgt spid="83"/>
                                        </p:tgtEl>
                                        <p:attrNameLst>
                                          <p:attrName>ppt_y</p:attrName>
                                        </p:attrNameLst>
                                      </p:cBhvr>
                                      <p:tavLst>
                                        <p:tav tm="0">
                                          <p:val>
                                            <p:strVal val="#ppt_y"/>
                                          </p:val>
                                        </p:tav>
                                        <p:tav tm="100000">
                                          <p:val>
                                            <p:strVal val="#ppt_y"/>
                                          </p:val>
                                        </p:tav>
                                      </p:tavLst>
                                    </p:anim>
                                  </p:childTnLst>
                                </p:cTn>
                              </p:par>
                              <p:par>
                                <p:cTn id="108" presetID="16" presetClass="exit" presetSubtype="21" fill="hold" nodeType="withEffect">
                                  <p:stCondLst>
                                    <p:cond delay="4900"/>
                                  </p:stCondLst>
                                  <p:childTnLst>
                                    <p:animEffect transition="out" filter="barn(inVertical)">
                                      <p:cBhvr>
                                        <p:cTn id="109" dur="1000"/>
                                        <p:tgtEl>
                                          <p:spTgt spid="13"/>
                                        </p:tgtEl>
                                      </p:cBhvr>
                                    </p:animEffect>
                                    <p:set>
                                      <p:cBhvr>
                                        <p:cTn id="110" dur="1" fill="hold">
                                          <p:stCondLst>
                                            <p:cond delay="999"/>
                                          </p:stCondLst>
                                        </p:cTn>
                                        <p:tgtEl>
                                          <p:spTgt spid="13"/>
                                        </p:tgtEl>
                                        <p:attrNameLst>
                                          <p:attrName>style.visibility</p:attrName>
                                        </p:attrNameLst>
                                      </p:cBhvr>
                                      <p:to>
                                        <p:strVal val="hidden"/>
                                      </p:to>
                                    </p:set>
                                  </p:childTnLst>
                                </p:cTn>
                              </p:par>
                              <p:par>
                                <p:cTn id="111" presetID="26" presetClass="emph" presetSubtype="0" fill="hold" grpId="1" nodeType="withEffect">
                                  <p:stCondLst>
                                    <p:cond delay="4400"/>
                                  </p:stCondLst>
                                  <p:iterate type="lt">
                                    <p:tmPct val="10000"/>
                                  </p:iterate>
                                  <p:childTnLst>
                                    <p:animEffect transition="out" filter="fade">
                                      <p:cBhvr>
                                        <p:cTn id="112" dur="500" tmFilter="0, 0; .2, .5; .8, .5; 1, 0"/>
                                        <p:tgtEl>
                                          <p:spTgt spid="83"/>
                                        </p:tgtEl>
                                      </p:cBhvr>
                                    </p:animEffect>
                                    <p:animScale>
                                      <p:cBhvr>
                                        <p:cTn id="113" dur="250" autoRev="1" fill="hold"/>
                                        <p:tgtEl>
                                          <p:spTgt spid="83"/>
                                        </p:tgtEl>
                                      </p:cBhvr>
                                      <p:by x="105000" y="105000"/>
                                    </p:animScale>
                                  </p:childTnLst>
                                </p:cTn>
                              </p:par>
                            </p:childTnLst>
                          </p:cTn>
                        </p:par>
                        <p:par>
                          <p:cTn id="114" fill="hold">
                            <p:stCondLst>
                              <p:cond delay="7200"/>
                            </p:stCondLst>
                            <p:childTnLst>
                              <p:par>
                                <p:cTn id="115" presetID="55" presetClass="entr" presetSubtype="0" fill="hold" nodeType="afterEffect">
                                  <p:stCondLst>
                                    <p:cond delay="0"/>
                                  </p:stCondLst>
                                  <p:childTnLst>
                                    <p:set>
                                      <p:cBhvr>
                                        <p:cTn id="116" dur="1" fill="hold">
                                          <p:stCondLst>
                                            <p:cond delay="0"/>
                                          </p:stCondLst>
                                        </p:cTn>
                                        <p:tgtEl>
                                          <p:spTgt spid="90"/>
                                        </p:tgtEl>
                                        <p:attrNameLst>
                                          <p:attrName>style.visibility</p:attrName>
                                        </p:attrNameLst>
                                      </p:cBhvr>
                                      <p:to>
                                        <p:strVal val="visible"/>
                                      </p:to>
                                    </p:set>
                                    <p:anim calcmode="lin" valueType="num">
                                      <p:cBhvr>
                                        <p:cTn id="117" dur="1000" fill="hold"/>
                                        <p:tgtEl>
                                          <p:spTgt spid="90"/>
                                        </p:tgtEl>
                                        <p:attrNameLst>
                                          <p:attrName>ppt_w</p:attrName>
                                        </p:attrNameLst>
                                      </p:cBhvr>
                                      <p:tavLst>
                                        <p:tav tm="0">
                                          <p:val>
                                            <p:strVal val="#ppt_w*0.70"/>
                                          </p:val>
                                        </p:tav>
                                        <p:tav tm="100000">
                                          <p:val>
                                            <p:strVal val="#ppt_w"/>
                                          </p:val>
                                        </p:tav>
                                      </p:tavLst>
                                    </p:anim>
                                    <p:anim calcmode="lin" valueType="num">
                                      <p:cBhvr>
                                        <p:cTn id="118" dur="1000" fill="hold"/>
                                        <p:tgtEl>
                                          <p:spTgt spid="90"/>
                                        </p:tgtEl>
                                        <p:attrNameLst>
                                          <p:attrName>ppt_h</p:attrName>
                                        </p:attrNameLst>
                                      </p:cBhvr>
                                      <p:tavLst>
                                        <p:tav tm="0">
                                          <p:val>
                                            <p:strVal val="#ppt_h"/>
                                          </p:val>
                                        </p:tav>
                                        <p:tav tm="100000">
                                          <p:val>
                                            <p:strVal val="#ppt_h"/>
                                          </p:val>
                                        </p:tav>
                                      </p:tavLst>
                                    </p:anim>
                                    <p:animEffect transition="in" filter="fade">
                                      <p:cBhvr>
                                        <p:cTn id="119" dur="1000"/>
                                        <p:tgtEl>
                                          <p:spTgt spid="90"/>
                                        </p:tgtEl>
                                      </p:cBhvr>
                                    </p:animEffect>
                                  </p:childTnLst>
                                </p:cTn>
                              </p:par>
                              <p:par>
                                <p:cTn id="120" presetID="1" presetClass="entr" presetSubtype="0" fill="hold" grpId="0" nodeType="withEffect">
                                  <p:stCondLst>
                                    <p:cond delay="15000"/>
                                  </p:stCondLst>
                                  <p:childTnLst>
                                    <p:set>
                                      <p:cBhvr>
                                        <p:cTn id="121" dur="1" fill="hold">
                                          <p:stCondLst>
                                            <p:cond delay="0"/>
                                          </p:stCondLst>
                                        </p:cTn>
                                        <p:tgtEl>
                                          <p:spTgt spid="86"/>
                                        </p:tgtEl>
                                        <p:attrNameLst>
                                          <p:attrName>style.visibility</p:attrName>
                                        </p:attrNameLst>
                                      </p:cBhvr>
                                      <p:to>
                                        <p:strVal val="visible"/>
                                      </p:to>
                                    </p:set>
                                  </p:childTnLst>
                                </p:cTn>
                              </p:par>
                            </p:childTnLst>
                          </p:cTn>
                        </p:par>
                        <p:par>
                          <p:cTn id="122" fill="hold">
                            <p:stCondLst>
                              <p:cond delay="22200"/>
                            </p:stCondLst>
                            <p:childTnLst>
                              <p:par>
                                <p:cTn id="123" presetID="42" presetClass="entr" presetSubtype="0" fill="hold" grpId="0" nodeType="afterEffect">
                                  <p:stCondLst>
                                    <p:cond delay="0"/>
                                  </p:stCondLst>
                                  <p:childTnLst>
                                    <p:set>
                                      <p:cBhvr>
                                        <p:cTn id="124" dur="1" fill="hold">
                                          <p:stCondLst>
                                            <p:cond delay="0"/>
                                          </p:stCondLst>
                                        </p:cTn>
                                        <p:tgtEl>
                                          <p:spTgt spid="82"/>
                                        </p:tgtEl>
                                        <p:attrNameLst>
                                          <p:attrName>style.visibility</p:attrName>
                                        </p:attrNameLst>
                                      </p:cBhvr>
                                      <p:to>
                                        <p:strVal val="visible"/>
                                      </p:to>
                                    </p:set>
                                    <p:animEffect transition="in" filter="fade">
                                      <p:cBhvr>
                                        <p:cTn id="125" dur="1000"/>
                                        <p:tgtEl>
                                          <p:spTgt spid="82"/>
                                        </p:tgtEl>
                                      </p:cBhvr>
                                    </p:animEffect>
                                    <p:anim calcmode="lin" valueType="num">
                                      <p:cBhvr>
                                        <p:cTn id="126" dur="1000" fill="hold"/>
                                        <p:tgtEl>
                                          <p:spTgt spid="82"/>
                                        </p:tgtEl>
                                        <p:attrNameLst>
                                          <p:attrName>ppt_x</p:attrName>
                                        </p:attrNameLst>
                                      </p:cBhvr>
                                      <p:tavLst>
                                        <p:tav tm="0">
                                          <p:val>
                                            <p:strVal val="#ppt_x"/>
                                          </p:val>
                                        </p:tav>
                                        <p:tav tm="100000">
                                          <p:val>
                                            <p:strVal val="#ppt_x"/>
                                          </p:val>
                                        </p:tav>
                                      </p:tavLst>
                                    </p:anim>
                                    <p:anim calcmode="lin" valueType="num">
                                      <p:cBhvr>
                                        <p:cTn id="127"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7" grpId="0"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6" grpId="0" animBg="1"/>
      <p:bldP spid="66" grpId="1" animBg="1"/>
      <p:bldP spid="67" grpId="0" animBg="1"/>
      <p:bldP spid="67" grpId="1" animBg="1"/>
      <p:bldP spid="68" grpId="0" animBg="1"/>
      <p:bldP spid="68" grpId="1" animBg="1"/>
      <p:bldP spid="83" grpId="0"/>
      <p:bldP spid="83" grpId="1"/>
      <p:bldP spid="86" grpId="0" animBg="1"/>
      <p:bldP spid="87" grpId="1"/>
      <p:bldP spid="8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1"/>
          <p:cNvSpPr/>
          <p:nvPr/>
        </p:nvSpPr>
        <p:spPr>
          <a:xfrm>
            <a:off x="7033053" y="232231"/>
            <a:ext cx="4970322" cy="6676570"/>
          </a:xfrm>
          <a:prstGeom prst="rect">
            <a:avLst/>
          </a:prstGeom>
          <a:blipFill>
            <a:blip r:embed="rId3" cstate="email">
              <a:extLst>
                <a:ext uri="{28A0092B-C50C-407E-A947-70E740481C1C}">
                  <a14:useLocalDpi xmlns:a14="http://schemas.microsoft.com/office/drawing/2010/main"/>
                </a:ext>
              </a:extLst>
            </a:blip>
            <a:stretch>
              <a:fillRect/>
            </a:stretch>
          </a:blipFill>
          <a:ln w="12700" cap="flat" cmpd="sng" algn="ctr">
            <a:noFill/>
            <a:prstDash val="solid"/>
            <a:miter lim="800000"/>
          </a:ln>
          <a:effectLst>
            <a:outerShdw blurRad="342900" dist="38100" dir="13500000" algn="br" rotWithShape="0">
              <a:sysClr val="windowText" lastClr="000000">
                <a:lumMod val="50000"/>
                <a:lumOff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lumMod val="65000"/>
                </a:prstClr>
              </a:solidFill>
              <a:effectLst/>
              <a:uLnTx/>
              <a:uFillTx/>
              <a:latin typeface="Calibri" panose="020F0502020204030204"/>
            </a:endParaRPr>
          </a:p>
        </p:txBody>
      </p:sp>
      <p:sp>
        <p:nvSpPr>
          <p:cNvPr id="22" name="Content Placeholder 2"/>
          <p:cNvSpPr txBox="1">
            <a:spLocks/>
          </p:cNvSpPr>
          <p:nvPr/>
        </p:nvSpPr>
        <p:spPr>
          <a:xfrm>
            <a:off x="285755" y="1535867"/>
            <a:ext cx="6515096" cy="5379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hlinkClick r:id="rId4"/>
              </a:rPr>
              <a:t>教育部关于加强高等学校在线开放课程建设应用与管理的意见</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buClr>
                <a:srgbClr val="202F3D">
                  <a:lumMod val="75000"/>
                </a:srgbClr>
              </a:buClr>
            </a:pP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、建设</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一批以大规模在线开放课程为代表、课程应用与教学服务相融通的优质在线开放课程。有组织地</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建设一批高校思想政治理论课等在线开放课程。</a:t>
            </a:r>
            <a:endParaRPr lang="en-US" altLang="zh-CN"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lgn="l">
              <a:buClr>
                <a:srgbClr val="202F3D">
                  <a:lumMod val="75000"/>
                </a:srgbClr>
              </a:buClr>
            </a:pP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认定一批国家精品在线开放课程。综合考察课程的教学内容与资源、教学设计与方法、教学活动与评价、教学效果与影响、团队支持与服务等要素，采取先建设应用、后评价认定的方式，</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2017</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年前认定</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1000</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余门国家精品在线开放课程。</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到</a:t>
            </a:r>
            <a:r>
              <a:rPr lang="en-US" altLang="zh-CN"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2020</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年，认定</a:t>
            </a:r>
            <a:r>
              <a:rPr lang="en-US" altLang="zh-CN"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3000</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余门国家精品在线开放课程。</a:t>
            </a:r>
            <a:endParaRPr lang="en-US" altLang="zh-CN"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lgn="l">
              <a:buClr>
                <a:srgbClr val="202F3D">
                  <a:lumMod val="75000"/>
                </a:srgbClr>
              </a:buClr>
            </a:pP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、建设</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在线开放课程公共服务平台。在具有良好公益性、开放性的国内已运行平台中，通过申报、专家遴选的方式，选择基础良好、技术先进、符合国情、安全稳定、优质课程资源集聚、服务高效的平台，认定为在线开放课程公共服务平台。鼓励公共服务平台之间实现课程资源和应用数据共享，营造开放合作的网络教学与学习空间。</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鼓励高校使用在线开放课程公共服务平台</a:t>
            </a:r>
            <a:r>
              <a:rPr lang="zh-CN" altLang="en-US" sz="1600" dirty="0" smtClean="0">
                <a:solidFill>
                  <a:srgbClr val="FF0000"/>
                </a:solidFill>
              </a:rPr>
              <a:t>。</a:t>
            </a:r>
            <a:endParaRPr lang="en-US" altLang="zh-CN" sz="1600" dirty="0" smtClean="0">
              <a:solidFill>
                <a:srgbClr val="FF0000"/>
              </a:solidFill>
            </a:endParaRPr>
          </a:p>
          <a:p>
            <a:pPr algn="l">
              <a:buClr>
                <a:srgbClr val="202F3D">
                  <a:lumMod val="75000"/>
                </a:srgbClr>
              </a:buClr>
            </a:pPr>
            <a:endParaRPr lang="id-ID" sz="1600" dirty="0">
              <a:solidFill>
                <a:schemeClr val="tx1">
                  <a:lumMod val="75000"/>
                  <a:lumOff val="25000"/>
                </a:schemeClr>
              </a:solidFill>
              <a:ea typeface="Roboto" panose="02000000000000000000" pitchFamily="2" charset="0"/>
              <a:cs typeface="Arial" panose="020B0604020202020204" pitchFamily="34" charset="0"/>
            </a:endParaRPr>
          </a:p>
        </p:txBody>
      </p:sp>
      <p:sp>
        <p:nvSpPr>
          <p:cNvPr id="5" name="Content Placeholder 2"/>
          <p:cNvSpPr txBox="1">
            <a:spLocks/>
          </p:cNvSpPr>
          <p:nvPr/>
        </p:nvSpPr>
        <p:spPr>
          <a:xfrm>
            <a:off x="674458" y="720790"/>
            <a:ext cx="6358595"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精品在线开放课程建设与应用</a:t>
            </a:r>
            <a:endParaRPr lang="en-US" sz="3200" b="1"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121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1"/>
          <p:cNvSpPr/>
          <p:nvPr/>
        </p:nvSpPr>
        <p:spPr>
          <a:xfrm>
            <a:off x="7033053" y="232231"/>
            <a:ext cx="4970322" cy="6676570"/>
          </a:xfrm>
          <a:prstGeom prst="rect">
            <a:avLst/>
          </a:prstGeom>
          <a:blipFill>
            <a:blip r:embed="rId3" cstate="email">
              <a:extLst>
                <a:ext uri="{28A0092B-C50C-407E-A947-70E740481C1C}">
                  <a14:useLocalDpi xmlns:a14="http://schemas.microsoft.com/office/drawing/2010/main"/>
                </a:ext>
              </a:extLst>
            </a:blip>
            <a:stretch>
              <a:fillRect/>
            </a:stretch>
          </a:blipFill>
          <a:ln w="12700" cap="flat" cmpd="sng" algn="ctr">
            <a:noFill/>
            <a:prstDash val="solid"/>
            <a:miter lim="800000"/>
          </a:ln>
          <a:effectLst>
            <a:outerShdw blurRad="342900" dist="38100" dir="13500000" algn="br" rotWithShape="0">
              <a:sysClr val="windowText" lastClr="000000">
                <a:lumMod val="50000"/>
                <a:lumOff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lumMod val="65000"/>
                </a:prstClr>
              </a:solidFill>
              <a:effectLst/>
              <a:uLnTx/>
              <a:uFillTx/>
              <a:latin typeface="Calibri" panose="020F0502020204030204"/>
            </a:endParaRPr>
          </a:p>
        </p:txBody>
      </p:sp>
      <p:sp>
        <p:nvSpPr>
          <p:cNvPr id="22" name="Content Placeholder 2"/>
          <p:cNvSpPr txBox="1">
            <a:spLocks/>
          </p:cNvSpPr>
          <p:nvPr/>
        </p:nvSpPr>
        <p:spPr>
          <a:xfrm>
            <a:off x="285755" y="1464431"/>
            <a:ext cx="6515096" cy="5379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en-US" altLang="zh-CN" sz="1600" dirty="0">
                <a:solidFill>
                  <a:schemeClr val="tx1">
                    <a:lumMod val="50000"/>
                    <a:lumOff val="50000"/>
                  </a:schemeClr>
                </a:solidFill>
                <a:ea typeface="Roboto" panose="02000000000000000000" pitchFamily="2" charset="0"/>
                <a:cs typeface="Arial" panose="020B0604020202020204" pitchFamily="34" charset="0"/>
              </a:rPr>
              <a:t>4</a:t>
            </a:r>
            <a:r>
              <a:rPr lang="zh-CN" altLang="en-US" sz="1600" dirty="0">
                <a:solidFill>
                  <a:schemeClr val="tx1">
                    <a:lumMod val="50000"/>
                    <a:lumOff val="50000"/>
                  </a:schemeClr>
                </a:solidFill>
                <a:ea typeface="Roboto" panose="02000000000000000000" pitchFamily="2" charset="0"/>
                <a:cs typeface="Arial" panose="020B0604020202020204" pitchFamily="34" charset="0"/>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促进在线开放课程广泛应用。鼓励高校结合本校人才培养目标和需求，通过在线学习、在线学习与课堂教学相结合等多种方式应用在线开放课程，不断创新校内、校际课程共享与应用模式。鼓励承担对口支援任务的高校探索通过在线开放课程支援西部受援高校教学，鼓励在线开放课程公共服务平台在保障公益性的同时，</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积极探索课程拓展资源与个性化学习服务的市场化运营方式</a:t>
            </a:r>
            <a:r>
              <a:rPr lang="zh-CN" altLang="en-US" sz="16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buClr>
                <a:srgbClr val="202F3D">
                  <a:lumMod val="75000"/>
                </a:srgbClr>
              </a:buCl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5</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、规范在线开放课程的对外推广与引进。鼓励优先引进反映学科发展前沿且具有先进的教育理念和教育经验的</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自然科学、工程与技术科学</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等学科优质课程。</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buClr>
                <a:srgbClr val="202F3D">
                  <a:lumMod val="75000"/>
                </a:srgbClr>
              </a:buClr>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6</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、加强在线开放课程建设应用的师资和技术人员培训。依托高校、相关机构、专家组织和在线开放课程公共服务平台，根据教师、学习者的需求变化和技术发展，</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开展课程建设、课程应用以及大数据分析应用等培训</a:t>
            </a:r>
            <a:r>
              <a:rPr lang="zh-CN" altLang="en-US" sz="16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lgn="l">
              <a:buClr>
                <a:srgbClr val="202F3D">
                  <a:lumMod val="75000"/>
                </a:srgbClr>
              </a:buClr>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7</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推进在线开放课程学分认定和学分管理制度创新</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。鼓励高校制订在线开放课程教学质量认定标准，将通过本校认定的在线课程纳入培养方案和教学计划，并制订在线课程的教学效果评价</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办法和学生修读在线课程的学分认定办法。在保证教学质量的前提下，</a:t>
            </a:r>
            <a:r>
              <a:rPr lang="zh-CN" altLang="en-US"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鼓励高校开展在线学习、在线学习与课堂教学相结合等多种方式的学分认定、学分转换和学习过程认定。</a:t>
            </a:r>
            <a:endParaRPr lang="en-US" altLang="zh-CN" sz="16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lgn="l">
              <a:buClr>
                <a:srgbClr val="202F3D">
                  <a:lumMod val="75000"/>
                </a:srgbClr>
              </a:buClr>
            </a:pPr>
            <a:endParaRPr lang="id-ID" sz="1600" dirty="0">
              <a:solidFill>
                <a:schemeClr val="tx1">
                  <a:lumMod val="75000"/>
                  <a:lumOff val="25000"/>
                </a:schemeClr>
              </a:solidFill>
              <a:ea typeface="Roboto" panose="02000000000000000000" pitchFamily="2" charset="0"/>
              <a:cs typeface="Arial" panose="020B0604020202020204" pitchFamily="34" charset="0"/>
            </a:endParaRPr>
          </a:p>
        </p:txBody>
      </p:sp>
      <p:sp>
        <p:nvSpPr>
          <p:cNvPr id="5" name="Content Placeholder 2"/>
          <p:cNvSpPr txBox="1">
            <a:spLocks/>
          </p:cNvSpPr>
          <p:nvPr/>
        </p:nvSpPr>
        <p:spPr>
          <a:xfrm>
            <a:off x="674458" y="720790"/>
            <a:ext cx="6358595"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精品在线开放课程建设与应用</a:t>
            </a:r>
            <a:endParaRPr lang="en-US" sz="3200" b="1"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696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143000"/>
            <a:ext cx="12192000" cy="4572000"/>
          </a:xfrm>
          <a:prstGeom prst="rect">
            <a:avLst/>
          </a:prstGeom>
        </p:spPr>
      </p:pic>
      <p:sp>
        <p:nvSpPr>
          <p:cNvPr id="9" name="文本框 8"/>
          <p:cNvSpPr txBox="1"/>
          <p:nvPr/>
        </p:nvSpPr>
        <p:spPr>
          <a:xfrm>
            <a:off x="4900801" y="3075057"/>
            <a:ext cx="2691763" cy="707886"/>
          </a:xfrm>
          <a:prstGeom prst="rect">
            <a:avLst/>
          </a:prstGeom>
          <a:noFill/>
        </p:spPr>
        <p:txBody>
          <a:bodyPr vert="horz" wrap="none" rtlCol="0">
            <a:spAutoFit/>
          </a:bodyPr>
          <a:lstStyle/>
          <a:p>
            <a:r>
              <a:rPr lang="en-US" altLang="zh-CN" sz="4000" spc="300" dirty="0" smtClean="0">
                <a:solidFill>
                  <a:schemeClr val="bg1"/>
                </a:solidFill>
                <a:latin typeface="微软雅黑" panose="020B0503020204020204" pitchFamily="34" charset="-122"/>
                <a:ea typeface="微软雅黑" panose="020B0503020204020204" pitchFamily="34" charset="-122"/>
                <a:cs typeface="+mn-ea"/>
                <a:sym typeface="+mn-lt"/>
              </a:rPr>
              <a:t>Thanks</a:t>
            </a:r>
            <a:r>
              <a:rPr lang="zh-CN" altLang="en-US" sz="4000" spc="300" dirty="0" smtClean="0">
                <a:solidFill>
                  <a:schemeClr val="bg1"/>
                </a:solidFill>
                <a:latin typeface="微软雅黑" panose="020B0503020204020204" pitchFamily="34" charset="-122"/>
                <a:ea typeface="微软雅黑" panose="020B0503020204020204" pitchFamily="34" charset="-122"/>
                <a:cs typeface="+mn-ea"/>
                <a:sym typeface="+mn-lt"/>
              </a:rPr>
              <a:t>！</a:t>
            </a:r>
            <a:endParaRPr lang="zh-CN" altLang="en-US" sz="4000" spc="300"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6217007"/>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type="lt">
                                    <p:tmPct val="3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par>
                                <p:cTn id="9" presetID="10" presetClass="entr" presetSubtype="0" fill="hold" grpId="1" nodeType="withEffect">
                                  <p:stCondLst>
                                    <p:cond delay="0"/>
                                  </p:stCondLst>
                                  <p:iterate type="lt">
                                    <p:tmPct val="30000"/>
                                  </p:iterate>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ular Callout 7"/>
          <p:cNvSpPr/>
          <p:nvPr/>
        </p:nvSpPr>
        <p:spPr>
          <a:xfrm>
            <a:off x="616644" y="2365812"/>
            <a:ext cx="732971" cy="740229"/>
          </a:xfrm>
          <a:prstGeom prst="wedgeRectCallout">
            <a:avLst>
              <a:gd name="adj1" fmla="val 77652"/>
              <a:gd name="adj2" fmla="val -31618"/>
            </a:avLst>
          </a:prstGeom>
          <a:noFill/>
          <a:ln w="31750" cap="flat" cmpd="sng" algn="ctr">
            <a:solidFill>
              <a:srgbClr val="202F3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3" name="Rectangular Callout 8"/>
          <p:cNvSpPr/>
          <p:nvPr/>
        </p:nvSpPr>
        <p:spPr>
          <a:xfrm>
            <a:off x="616643" y="3621299"/>
            <a:ext cx="732971" cy="740229"/>
          </a:xfrm>
          <a:prstGeom prst="wedgeRectCallout">
            <a:avLst>
              <a:gd name="adj1" fmla="val 77652"/>
              <a:gd name="adj2" fmla="val -31618"/>
            </a:avLst>
          </a:prstGeom>
          <a:noFill/>
          <a:ln w="31750" cap="flat" cmpd="sng" algn="ctr">
            <a:solidFill>
              <a:srgbClr val="1C94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4" name="Rectangular Callout 9"/>
          <p:cNvSpPr/>
          <p:nvPr/>
        </p:nvSpPr>
        <p:spPr>
          <a:xfrm>
            <a:off x="616642" y="4876786"/>
            <a:ext cx="732971" cy="740229"/>
          </a:xfrm>
          <a:prstGeom prst="wedgeRectCallout">
            <a:avLst>
              <a:gd name="adj1" fmla="val 77652"/>
              <a:gd name="adj2" fmla="val -31618"/>
            </a:avLst>
          </a:prstGeom>
          <a:noFill/>
          <a:ln w="31750" cap="flat" cmpd="sng" algn="ctr">
            <a:solidFill>
              <a:srgbClr val="7CB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6" name="Rectangle 11"/>
          <p:cNvSpPr>
            <a:spLocks/>
          </p:cNvSpPr>
          <p:nvPr/>
        </p:nvSpPr>
        <p:spPr bwMode="auto">
          <a:xfrm>
            <a:off x="1811776" y="2482926"/>
            <a:ext cx="2430373" cy="66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1400" b="1"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rPr>
              <a:t>深入学习贯彻习近平新时代中国特色社会主义思想和党的十九大精神，坚决维护党中央权威和集中统一领导</a:t>
            </a:r>
            <a:endParaRPr lang="en-US" sz="1400" b="1" dirty="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8" name="Rectangle 17"/>
          <p:cNvSpPr>
            <a:spLocks/>
          </p:cNvSpPr>
          <p:nvPr/>
        </p:nvSpPr>
        <p:spPr bwMode="auto">
          <a:xfrm>
            <a:off x="1777628" y="3848879"/>
            <a:ext cx="2423570" cy="57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1400" b="1"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rPr>
              <a:t>加强和改进党对教育工作的领导，推动全面从严治党向纵深发展</a:t>
            </a:r>
            <a:endParaRPr lang="en-US" altLang="zh-CN" sz="1400" b="1" dirty="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10" name="Rectangle 17"/>
          <p:cNvSpPr>
            <a:spLocks/>
          </p:cNvSpPr>
          <p:nvPr/>
        </p:nvSpPr>
        <p:spPr bwMode="auto">
          <a:xfrm>
            <a:off x="1786545" y="4833986"/>
            <a:ext cx="2451456" cy="8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1400" b="1"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rPr>
              <a:t>深化教育体制机制改革，充分激发教育发展活力</a:t>
            </a:r>
            <a:endParaRPr lang="en-US" altLang="zh-CN" sz="1400" b="1" dirty="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11" name="Rectangular Callout 16"/>
          <p:cNvSpPr/>
          <p:nvPr/>
        </p:nvSpPr>
        <p:spPr>
          <a:xfrm>
            <a:off x="4641465" y="2359194"/>
            <a:ext cx="732971" cy="740229"/>
          </a:xfrm>
          <a:prstGeom prst="wedgeRectCallout">
            <a:avLst>
              <a:gd name="adj1" fmla="val 77652"/>
              <a:gd name="adj2" fmla="val -31618"/>
            </a:avLst>
          </a:prstGeom>
          <a:noFill/>
          <a:ln w="31750" cap="flat" cmpd="sng" algn="ctr">
            <a:solidFill>
              <a:srgbClr val="FAC14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12" name="Rectangular Callout 17"/>
          <p:cNvSpPr/>
          <p:nvPr/>
        </p:nvSpPr>
        <p:spPr>
          <a:xfrm>
            <a:off x="4641464" y="3614681"/>
            <a:ext cx="732971" cy="740229"/>
          </a:xfrm>
          <a:prstGeom prst="wedgeRectCallout">
            <a:avLst>
              <a:gd name="adj1" fmla="val 77652"/>
              <a:gd name="adj2" fmla="val -31618"/>
            </a:avLst>
          </a:prstGeom>
          <a:noFill/>
          <a:ln w="31750" cap="flat" cmpd="sng" algn="ctr">
            <a:solidFill>
              <a:srgbClr val="F956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13" name="Rectangular Callout 18"/>
          <p:cNvSpPr/>
          <p:nvPr/>
        </p:nvSpPr>
        <p:spPr>
          <a:xfrm>
            <a:off x="4641463" y="4870168"/>
            <a:ext cx="732971" cy="740229"/>
          </a:xfrm>
          <a:prstGeom prst="wedgeRectCallout">
            <a:avLst>
              <a:gd name="adj1" fmla="val 77652"/>
              <a:gd name="adj2" fmla="val -31618"/>
            </a:avLst>
          </a:prstGeom>
          <a:noFill/>
          <a:ln w="31750" cap="flat" cmpd="sng" algn="ctr">
            <a:solidFill>
              <a:srgbClr val="0026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15" name="Rectangle 20"/>
          <p:cNvSpPr>
            <a:spLocks/>
          </p:cNvSpPr>
          <p:nvPr/>
        </p:nvSpPr>
        <p:spPr bwMode="auto">
          <a:xfrm>
            <a:off x="5797076" y="2274430"/>
            <a:ext cx="2379390" cy="66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1400" b="1"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rPr>
              <a:t>落实立德树人根本任务，大力发展素质教育</a:t>
            </a:r>
            <a:endParaRPr lang="en-US" altLang="zh-CN" sz="1400" b="1" dirty="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17" name="Rectangle 17"/>
          <p:cNvSpPr>
            <a:spLocks/>
          </p:cNvSpPr>
          <p:nvPr/>
        </p:nvSpPr>
        <p:spPr bwMode="auto">
          <a:xfrm>
            <a:off x="5811363" y="3748443"/>
            <a:ext cx="2249193" cy="27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1400" b="1"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rPr>
              <a:t>大力促进教育公平，完善公共教育服务体系</a:t>
            </a:r>
            <a:endParaRPr lang="en-US" altLang="zh-CN" sz="1400" b="1" dirty="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19" name="Rectangle 17"/>
          <p:cNvSpPr>
            <a:spLocks/>
          </p:cNvSpPr>
          <p:nvPr/>
        </p:nvSpPr>
        <p:spPr bwMode="auto">
          <a:xfrm>
            <a:off x="5811364" y="4990633"/>
            <a:ext cx="2365102" cy="48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1400" b="1"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rPr>
              <a:t>着力提升质量，扎实推进教育内涵式发展</a:t>
            </a:r>
            <a:endParaRPr lang="en-US" altLang="zh-CN" sz="1400" b="1" dirty="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0" name="Rectangle 34"/>
          <p:cNvSpPr>
            <a:spLocks/>
          </p:cNvSpPr>
          <p:nvPr/>
        </p:nvSpPr>
        <p:spPr bwMode="auto">
          <a:xfrm>
            <a:off x="569630" y="2630026"/>
            <a:ext cx="805218" cy="31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800" b="1" dirty="0">
                <a:solidFill>
                  <a:srgbClr val="202F3D"/>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01</a:t>
            </a:r>
            <a:endParaRPr lang="en-US" altLang="id-ID" sz="2400" b="1" dirty="0">
              <a:solidFill>
                <a:srgbClr val="202F3D"/>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endParaRPr>
          </a:p>
        </p:txBody>
      </p:sp>
      <p:sp>
        <p:nvSpPr>
          <p:cNvPr id="21" name="Rectangle 35"/>
          <p:cNvSpPr>
            <a:spLocks/>
          </p:cNvSpPr>
          <p:nvPr/>
        </p:nvSpPr>
        <p:spPr bwMode="auto">
          <a:xfrm>
            <a:off x="569630" y="3867199"/>
            <a:ext cx="805218" cy="31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800" b="1" dirty="0">
                <a:solidFill>
                  <a:srgbClr val="1C9494"/>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02</a:t>
            </a:r>
            <a:endParaRPr lang="en-US" altLang="id-ID" sz="2400" b="1" dirty="0">
              <a:solidFill>
                <a:srgbClr val="1C9494"/>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endParaRPr>
          </a:p>
        </p:txBody>
      </p:sp>
      <p:sp>
        <p:nvSpPr>
          <p:cNvPr id="22" name="Rectangle 36"/>
          <p:cNvSpPr>
            <a:spLocks/>
          </p:cNvSpPr>
          <p:nvPr/>
        </p:nvSpPr>
        <p:spPr bwMode="auto">
          <a:xfrm>
            <a:off x="564034" y="5118925"/>
            <a:ext cx="805218" cy="31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800" b="1" dirty="0">
                <a:solidFill>
                  <a:srgbClr val="7CB554"/>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03</a:t>
            </a:r>
            <a:endParaRPr lang="en-US" altLang="id-ID" sz="2400" b="1" dirty="0">
              <a:solidFill>
                <a:srgbClr val="7CB554"/>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endParaRPr>
          </a:p>
        </p:txBody>
      </p:sp>
      <p:sp>
        <p:nvSpPr>
          <p:cNvPr id="23" name="Rectangle 37"/>
          <p:cNvSpPr>
            <a:spLocks/>
          </p:cNvSpPr>
          <p:nvPr/>
        </p:nvSpPr>
        <p:spPr bwMode="auto">
          <a:xfrm>
            <a:off x="4603366" y="2623408"/>
            <a:ext cx="805218" cy="31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800" b="1" dirty="0">
                <a:solidFill>
                  <a:srgbClr val="FAC14D"/>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04</a:t>
            </a:r>
            <a:endParaRPr lang="en-US" altLang="id-ID" sz="2400" b="1" dirty="0">
              <a:solidFill>
                <a:srgbClr val="FAC14D"/>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endParaRPr>
          </a:p>
        </p:txBody>
      </p:sp>
      <p:sp>
        <p:nvSpPr>
          <p:cNvPr id="24" name="Rectangle 38"/>
          <p:cNvSpPr>
            <a:spLocks/>
          </p:cNvSpPr>
          <p:nvPr/>
        </p:nvSpPr>
        <p:spPr bwMode="auto">
          <a:xfrm>
            <a:off x="4603366" y="3860581"/>
            <a:ext cx="805218" cy="31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800" b="1" dirty="0">
                <a:solidFill>
                  <a:srgbClr val="F95647"/>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05</a:t>
            </a:r>
            <a:endParaRPr lang="en-US" altLang="id-ID" sz="2400" b="1" dirty="0">
              <a:solidFill>
                <a:srgbClr val="F95647"/>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endParaRPr>
          </a:p>
        </p:txBody>
      </p:sp>
      <p:sp>
        <p:nvSpPr>
          <p:cNvPr id="25" name="Rectangle 39"/>
          <p:cNvSpPr>
            <a:spLocks/>
          </p:cNvSpPr>
          <p:nvPr/>
        </p:nvSpPr>
        <p:spPr bwMode="auto">
          <a:xfrm>
            <a:off x="4597770" y="5112307"/>
            <a:ext cx="805218" cy="31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800" b="1" dirty="0">
                <a:solidFill>
                  <a:srgbClr val="002672"/>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06</a:t>
            </a:r>
            <a:endParaRPr lang="en-US" altLang="id-ID" sz="2400" b="1" dirty="0">
              <a:solidFill>
                <a:srgbClr val="002672"/>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endParaRPr>
          </a:p>
        </p:txBody>
      </p:sp>
      <p:sp>
        <p:nvSpPr>
          <p:cNvPr id="27" name="Content Placeholder 2"/>
          <p:cNvSpPr txBox="1">
            <a:spLocks/>
          </p:cNvSpPr>
          <p:nvPr/>
        </p:nvSpPr>
        <p:spPr>
          <a:xfrm>
            <a:off x="706835" y="208557"/>
            <a:ext cx="7318049"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a:solidFill>
                  <a:prstClr val="white">
                    <a:lumMod val="50000"/>
                  </a:prstClr>
                </a:solidFill>
                <a:latin typeface="微软雅黑" panose="020B0503020204020204" pitchFamily="34" charset="-122"/>
                <a:ea typeface="微软雅黑" panose="020B0503020204020204" pitchFamily="34" charset="-122"/>
              </a:rPr>
              <a:t>教育部</a:t>
            </a:r>
            <a:r>
              <a:rPr lang="en-US" sz="3200" b="1" dirty="0" smtClean="0">
                <a:solidFill>
                  <a:prstClr val="white">
                    <a:lumMod val="50000"/>
                  </a:prstClr>
                </a:solidFill>
                <a:latin typeface="微软雅黑" panose="020B0503020204020204" pitchFamily="34" charset="-122"/>
                <a:ea typeface="微软雅黑" panose="020B0503020204020204" pitchFamily="34" charset="-122"/>
              </a:rPr>
              <a:t>2017-2018</a:t>
            </a: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年工作要点</a:t>
            </a:r>
            <a:endParaRPr lang="en-US" sz="3200" b="1" dirty="0">
              <a:solidFill>
                <a:prstClr val="white">
                  <a:lumMod val="50000"/>
                </a:prstClr>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3"/>
          <a:stretch>
            <a:fillRect/>
          </a:stretch>
        </p:blipFill>
        <p:spPr>
          <a:xfrm>
            <a:off x="706835" y="1034552"/>
            <a:ext cx="5038725" cy="914400"/>
          </a:xfrm>
          <a:prstGeom prst="rect">
            <a:avLst/>
          </a:prstGeom>
        </p:spPr>
      </p:pic>
      <p:sp>
        <p:nvSpPr>
          <p:cNvPr id="30" name="Rectangular Callout 16"/>
          <p:cNvSpPr/>
          <p:nvPr/>
        </p:nvSpPr>
        <p:spPr>
          <a:xfrm>
            <a:off x="8444558" y="2331778"/>
            <a:ext cx="732971" cy="740229"/>
          </a:xfrm>
          <a:prstGeom prst="wedgeRectCallout">
            <a:avLst>
              <a:gd name="adj1" fmla="val 77652"/>
              <a:gd name="adj2" fmla="val -31618"/>
            </a:avLst>
          </a:prstGeom>
          <a:noFill/>
          <a:ln w="317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31" name="Rectangle 37"/>
          <p:cNvSpPr>
            <a:spLocks/>
          </p:cNvSpPr>
          <p:nvPr/>
        </p:nvSpPr>
        <p:spPr bwMode="auto">
          <a:xfrm>
            <a:off x="8372311" y="2596446"/>
            <a:ext cx="805218" cy="319316"/>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800" b="1"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0</a:t>
            </a:r>
            <a:r>
              <a:rPr lang="en-US" altLang="id-ID" sz="2800" b="1"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7</a:t>
            </a:r>
            <a:endParaRPr lang="en-US" altLang="id-ID" sz="2400" b="1" dirty="0">
              <a:solidFill>
                <a:srgbClr val="00B050"/>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endParaRPr>
          </a:p>
        </p:txBody>
      </p:sp>
      <p:sp>
        <p:nvSpPr>
          <p:cNvPr id="32" name="Rectangular Callout 16"/>
          <p:cNvSpPr/>
          <p:nvPr/>
        </p:nvSpPr>
        <p:spPr>
          <a:xfrm>
            <a:off x="8444558" y="3665683"/>
            <a:ext cx="732971" cy="740229"/>
          </a:xfrm>
          <a:prstGeom prst="wedgeRectCallout">
            <a:avLst>
              <a:gd name="adj1" fmla="val 77652"/>
              <a:gd name="adj2" fmla="val -31618"/>
            </a:avLst>
          </a:prstGeom>
          <a:noFill/>
          <a:ln w="3175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33" name="Rectangle 37"/>
          <p:cNvSpPr>
            <a:spLocks/>
          </p:cNvSpPr>
          <p:nvPr/>
        </p:nvSpPr>
        <p:spPr bwMode="auto">
          <a:xfrm>
            <a:off x="8372311" y="3930351"/>
            <a:ext cx="805218" cy="319316"/>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800" b="1" dirty="0" smtClean="0">
                <a:solidFill>
                  <a:srgbClr val="7030A0"/>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0</a:t>
            </a:r>
            <a:r>
              <a:rPr lang="en-US" altLang="id-ID" sz="2800" b="1" dirty="0">
                <a:solidFill>
                  <a:srgbClr val="7030A0"/>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rPr>
              <a:t>8</a:t>
            </a:r>
            <a:endParaRPr lang="en-US" altLang="id-ID" sz="2400" b="1" dirty="0">
              <a:solidFill>
                <a:srgbClr val="7030A0"/>
              </a:solidFill>
              <a:latin typeface="微软雅黑" panose="020B0503020204020204" pitchFamily="34" charset="-122"/>
              <a:ea typeface="微软雅黑" panose="020B0503020204020204" pitchFamily="34" charset="-122"/>
              <a:cs typeface="Arial" panose="020B0604020202020204" pitchFamily="34" charset="0"/>
              <a:sym typeface="Bebas Neue" panose="020B0606020202050201" pitchFamily="34" charset="0"/>
            </a:endParaRPr>
          </a:p>
        </p:txBody>
      </p:sp>
      <p:sp>
        <p:nvSpPr>
          <p:cNvPr id="34" name="Rectangle 20"/>
          <p:cNvSpPr>
            <a:spLocks/>
          </p:cNvSpPr>
          <p:nvPr/>
        </p:nvSpPr>
        <p:spPr bwMode="auto">
          <a:xfrm>
            <a:off x="9587290" y="2347803"/>
            <a:ext cx="2379390" cy="66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1400" b="1" dirty="0" smtClean="0">
                <a:solidFill>
                  <a:srgbClr val="FF0000"/>
                </a:solidFill>
                <a:latin typeface="微软雅黑" panose="020B0503020204020204" pitchFamily="34" charset="-122"/>
                <a:ea typeface="微软雅黑" panose="020B0503020204020204" pitchFamily="34" charset="-122"/>
                <a:cs typeface="Bebas Neue" charset="0"/>
                <a:sym typeface="Bebas Neue" charset="0"/>
              </a:rPr>
              <a:t>全面加强教师队伍建设，培养高素质教师队伍</a:t>
            </a:r>
            <a:endParaRPr lang="en-US" altLang="zh-CN" sz="1400" b="1" dirty="0">
              <a:solidFill>
                <a:srgbClr val="FF0000"/>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35" name="Rectangle 20"/>
          <p:cNvSpPr>
            <a:spLocks/>
          </p:cNvSpPr>
          <p:nvPr/>
        </p:nvSpPr>
        <p:spPr bwMode="auto">
          <a:xfrm>
            <a:off x="9587290" y="3598591"/>
            <a:ext cx="2379390" cy="66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1400" b="1"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rPr>
              <a:t>进一步提高保障能力，夯实教育可持续教育基础</a:t>
            </a:r>
            <a:endParaRPr lang="en-US" altLang="zh-CN" sz="1400" b="1" dirty="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endParaRPr>
          </a:p>
        </p:txBody>
      </p:sp>
    </p:spTree>
    <p:extLst>
      <p:ext uri="{BB962C8B-B14F-4D97-AF65-F5344CB8AC3E}">
        <p14:creationId xmlns:p14="http://schemas.microsoft.com/office/powerpoint/2010/main" val="40811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1200" b="0" i="0" u="none" strike="noStrike" kern="0" cap="none" spc="0" normalizeH="0" baseline="0" noProof="0" dirty="0">
                <a:ln>
                  <a:noFill/>
                </a:ln>
                <a:solidFill>
                  <a:prstClr val="white">
                    <a:lumMod val="75000"/>
                  </a:prstClr>
                </a:solidFill>
                <a:effectLst/>
                <a:uLnTx/>
                <a:uFillTx/>
              </a:rPr>
              <a:t>PAGE</a:t>
            </a:r>
            <a:r>
              <a:rPr kumimoji="0" lang="id-ID" sz="1200" b="0" i="0" u="none" strike="noStrike" kern="0" cap="none" spc="0" normalizeH="0" baseline="0" noProof="0" dirty="0">
                <a:ln>
                  <a:noFill/>
                </a:ln>
                <a:solidFill>
                  <a:prstClr val="white">
                    <a:lumMod val="50000"/>
                  </a:prstClr>
                </a:solidFill>
                <a:effectLst/>
                <a:uLnTx/>
                <a:uFillTx/>
              </a:rPr>
              <a:t> </a:t>
            </a:r>
            <a:fld id="{5612E34C-5701-4E39-8A7A-CD63D84145F2}" type="slidenum">
              <a:rPr kumimoji="0" lang="id-ID" sz="1200" b="0" i="0" u="none" strike="noStrike" kern="0" cap="none" spc="0" normalizeH="0" baseline="0" noProof="0" smtClean="0">
                <a:ln>
                  <a:noFill/>
                </a:ln>
                <a:solidFill>
                  <a:prstClr val="white">
                    <a:lumMod val="6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id-ID" sz="1200" b="0" i="0" u="none" strike="noStrike" kern="0" cap="none" spc="0" normalizeH="0" baseline="0" noProof="0" dirty="0">
              <a:ln>
                <a:noFill/>
              </a:ln>
              <a:solidFill>
                <a:prstClr val="white">
                  <a:lumMod val="65000"/>
                </a:prstClr>
              </a:solidFill>
              <a:effectLst/>
              <a:uLnTx/>
              <a:uFillTx/>
            </a:endParaRPr>
          </a:p>
        </p:txBody>
      </p:sp>
      <p:grpSp>
        <p:nvGrpSpPr>
          <p:cNvPr id="33" name="组合 32"/>
          <p:cNvGrpSpPr/>
          <p:nvPr/>
        </p:nvGrpSpPr>
        <p:grpSpPr>
          <a:xfrm>
            <a:off x="91441" y="1273137"/>
            <a:ext cx="3415953" cy="5427618"/>
            <a:chOff x="91441" y="1273137"/>
            <a:chExt cx="3415953" cy="5427618"/>
          </a:xfrm>
        </p:grpSpPr>
        <p:sp>
          <p:nvSpPr>
            <p:cNvPr id="9" name="Rectangle 12"/>
            <p:cNvSpPr/>
            <p:nvPr/>
          </p:nvSpPr>
          <p:spPr>
            <a:xfrm>
              <a:off x="121920" y="1991590"/>
              <a:ext cx="3234373" cy="4679665"/>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grpSp>
          <p:nvGrpSpPr>
            <p:cNvPr id="32" name="组合 31"/>
            <p:cNvGrpSpPr/>
            <p:nvPr/>
          </p:nvGrpSpPr>
          <p:grpSpPr>
            <a:xfrm>
              <a:off x="91441" y="1273137"/>
              <a:ext cx="3415953" cy="5427618"/>
              <a:chOff x="91441" y="1273137"/>
              <a:chExt cx="3415953" cy="5427618"/>
            </a:xfrm>
          </p:grpSpPr>
          <p:cxnSp>
            <p:nvCxnSpPr>
              <p:cNvPr id="7" name="Straight Connector 10"/>
              <p:cNvCxnSpPr/>
              <p:nvPr/>
            </p:nvCxnSpPr>
            <p:spPr>
              <a:xfrm flipV="1">
                <a:off x="391886" y="1273137"/>
                <a:ext cx="2855486" cy="6926"/>
              </a:xfrm>
              <a:prstGeom prst="line">
                <a:avLst/>
              </a:prstGeom>
              <a:noFill/>
              <a:ln w="12700" cap="flat" cmpd="sng" algn="ctr">
                <a:solidFill>
                  <a:sysClr val="window" lastClr="FFFFFF">
                    <a:lumMod val="85000"/>
                  </a:sysClr>
                </a:solidFill>
                <a:prstDash val="solid"/>
                <a:miter lim="800000"/>
              </a:ln>
              <a:effectLst/>
            </p:spPr>
          </p:cxnSp>
          <p:cxnSp>
            <p:nvCxnSpPr>
              <p:cNvPr id="8" name="Straight Connector 11"/>
              <p:cNvCxnSpPr/>
              <p:nvPr/>
            </p:nvCxnSpPr>
            <p:spPr>
              <a:xfrm flipV="1">
                <a:off x="391886" y="1679537"/>
                <a:ext cx="2880577" cy="6926"/>
              </a:xfrm>
              <a:prstGeom prst="line">
                <a:avLst/>
              </a:prstGeom>
              <a:noFill/>
              <a:ln w="22225" cap="flat" cmpd="sng" algn="ctr">
                <a:solidFill>
                  <a:sysClr val="window" lastClr="FFFFFF">
                    <a:lumMod val="75000"/>
                  </a:sysClr>
                </a:solidFill>
                <a:prstDash val="solid"/>
                <a:miter lim="800000"/>
              </a:ln>
              <a:effectLst/>
            </p:spPr>
          </p:cxnSp>
          <p:sp>
            <p:nvSpPr>
              <p:cNvPr id="13" name="Rectangle 16"/>
              <p:cNvSpPr>
                <a:spLocks/>
              </p:cNvSpPr>
              <p:nvPr/>
            </p:nvSpPr>
            <p:spPr bwMode="auto">
              <a:xfrm>
                <a:off x="435428" y="1326047"/>
                <a:ext cx="3071966" cy="2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smtClean="0">
                    <a:solidFill>
                      <a:srgbClr val="1C9494"/>
                    </a:solidFill>
                    <a:latin typeface="微软雅黑" panose="020B0503020204020204" pitchFamily="34" charset="-122"/>
                    <a:ea typeface="微软雅黑" panose="020B0503020204020204" pitchFamily="34" charset="-122"/>
                    <a:cs typeface="Bebas Neue" charset="0"/>
                    <a:sym typeface="Bebas Neue" charset="0"/>
                  </a:rPr>
                  <a:t>政策红利</a:t>
                </a:r>
                <a:endParaRPr lang="en-US" sz="2000" b="1" dirty="0">
                  <a:solidFill>
                    <a:srgbClr val="1C9494"/>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3" name="TextBox 26"/>
              <p:cNvSpPr txBox="1"/>
              <p:nvPr/>
            </p:nvSpPr>
            <p:spPr>
              <a:xfrm>
                <a:off x="91441" y="1945607"/>
                <a:ext cx="3310256" cy="4755148"/>
              </a:xfrm>
              <a:prstGeom prst="rect">
                <a:avLst/>
              </a:prstGeom>
              <a:noFill/>
            </p:spPr>
            <p:txBody>
              <a:bodyPr wrap="square" rtlCol="0">
                <a:spAutoFit/>
              </a:bodyPr>
              <a:lstStyle/>
              <a:p>
                <a:pPr>
                  <a:lnSpc>
                    <a:spcPct val="150000"/>
                  </a:lnSpc>
                  <a:defRPr/>
                </a:pPr>
                <a:r>
                  <a:rPr lang="zh-CN" altLang="en-US" sz="1600" b="1" dirty="0" smtClean="0">
                    <a:solidFill>
                      <a:srgbClr val="1C9494"/>
                    </a:solidFill>
                    <a:latin typeface="微软雅黑" panose="020B0503020204020204" pitchFamily="34" charset="-122"/>
                    <a:ea typeface="微软雅黑" panose="020B0503020204020204" pitchFamily="34" charset="-122"/>
                    <a:cs typeface="Bebas Neue" charset="0"/>
                    <a:sym typeface="Bebas Neue" charset="0"/>
                  </a:rPr>
                  <a:t>民办教育：</a:t>
                </a:r>
                <a:endParaRPr lang="en-US" altLang="zh-CN" sz="1600" b="1" dirty="0" smtClean="0">
                  <a:solidFill>
                    <a:srgbClr val="1C9494"/>
                  </a:solidFill>
                  <a:latin typeface="微软雅黑" panose="020B0503020204020204" pitchFamily="34" charset="-122"/>
                  <a:ea typeface="微软雅黑" panose="020B0503020204020204" pitchFamily="34" charset="-122"/>
                  <a:cs typeface="Bebas Neue" charset="0"/>
                  <a:sym typeface="Bebas Neue" charset="0"/>
                </a:endParaRPr>
              </a:p>
              <a:p>
                <a:pPr>
                  <a:lnSpc>
                    <a:spcPct val="150000"/>
                  </a:lnSpc>
                  <a:defRPr/>
                </a:pPr>
                <a:r>
                  <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rPr>
                  <a:t>17</a:t>
                </a:r>
                <a:r>
                  <a:rPr lang="zh-CN" altLang="en-US" sz="1400" kern="0" dirty="0">
                    <a:solidFill>
                      <a:prstClr val="white">
                        <a:lumMod val="65000"/>
                      </a:prstClr>
                    </a:solidFill>
                    <a:latin typeface="微软雅黑" panose="020B0503020204020204" pitchFamily="34" charset="-122"/>
                    <a:ea typeface="微软雅黑" panose="020B0503020204020204" pitchFamily="34" charset="-122"/>
                    <a:sym typeface="Bebas Neue" charset="0"/>
                  </a:rPr>
                  <a:t>年</a:t>
                </a:r>
                <a:r>
                  <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hlinkClick r:id="rId3"/>
                  </a:rPr>
                  <a:t>《</a:t>
                </a:r>
                <a:r>
                  <a:rPr lang="zh-CN" altLang="en-US" sz="1400" kern="0" dirty="0">
                    <a:solidFill>
                      <a:prstClr val="white">
                        <a:lumMod val="65000"/>
                      </a:prstClr>
                    </a:solidFill>
                    <a:latin typeface="微软雅黑" panose="020B0503020204020204" pitchFamily="34" charset="-122"/>
                    <a:ea typeface="微软雅黑" panose="020B0503020204020204" pitchFamily="34" charset="-122"/>
                    <a:sym typeface="Bebas Neue" charset="0"/>
                    <a:hlinkClick r:id="rId3"/>
                  </a:rPr>
                  <a:t>中国</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hlinkClick r:id="rId3"/>
                  </a:rPr>
                  <a:t>教育现代化</a:t>
                </a:r>
                <a:r>
                  <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hlinkClick r:id="rId3"/>
                  </a:rPr>
                  <a:t>2030》</a:t>
                </a:r>
                <a:r>
                  <a:rPr lang="zh-CN" altLang="en-US" sz="1400" kern="0" dirty="0">
                    <a:solidFill>
                      <a:prstClr val="white">
                        <a:lumMod val="65000"/>
                      </a:prstClr>
                    </a:solidFill>
                    <a:latin typeface="微软雅黑" panose="020B0503020204020204" pitchFamily="34" charset="-122"/>
                    <a:ea typeface="微软雅黑" panose="020B0503020204020204" pitchFamily="34" charset="-122"/>
                    <a:sym typeface="Bebas Neue" charset="0"/>
                  </a:rPr>
                  <a:t>、</a:t>
                </a:r>
                <a:r>
                  <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rPr>
                  <a:t>18</a:t>
                </a:r>
                <a:r>
                  <a:rPr lang="zh-CN" altLang="en-US" sz="1400" kern="0" dirty="0">
                    <a:solidFill>
                      <a:prstClr val="white">
                        <a:lumMod val="65000"/>
                      </a:prstClr>
                    </a:solidFill>
                    <a:latin typeface="微软雅黑" panose="020B0503020204020204" pitchFamily="34" charset="-122"/>
                    <a:ea typeface="微软雅黑" panose="020B0503020204020204" pitchFamily="34" charset="-122"/>
                    <a:sym typeface="Bebas Neue" charset="0"/>
                  </a:rPr>
                  <a:t>年</a:t>
                </a:r>
                <a:r>
                  <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hlinkClick r:id="rId4"/>
                  </a:rPr>
                  <a:t>《</a:t>
                </a:r>
                <a:r>
                  <a:rPr lang="zh-CN" altLang="en-US" sz="1400" kern="0" dirty="0">
                    <a:solidFill>
                      <a:prstClr val="white">
                        <a:lumMod val="65000"/>
                      </a:prstClr>
                    </a:solidFill>
                    <a:latin typeface="微软雅黑" panose="020B0503020204020204" pitchFamily="34" charset="-122"/>
                    <a:ea typeface="微软雅黑" panose="020B0503020204020204" pitchFamily="34" charset="-122"/>
                    <a:sym typeface="Bebas Neue" charset="0"/>
                    <a:hlinkClick r:id="rId4"/>
                  </a:rPr>
                  <a:t>民办教育促进法实施条例</a:t>
                </a:r>
                <a:r>
                  <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hlinkClick r:id="rId4"/>
                  </a:rPr>
                  <a:t>》</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鼓励社会力量兴办</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教育</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en-US" altLang="zh-CN" sz="1600" b="1" dirty="0">
                    <a:solidFill>
                      <a:srgbClr val="0070C0"/>
                    </a:solidFill>
                    <a:latin typeface="微软雅黑" panose="020B0503020204020204" pitchFamily="34" charset="-122"/>
                    <a:ea typeface="微软雅黑" panose="020B0503020204020204" pitchFamily="34" charset="-122"/>
                    <a:cs typeface="Bebas Neue" charset="0"/>
                    <a:hlinkClick r:id="rId5"/>
                  </a:rPr>
                  <a:t>《</a:t>
                </a:r>
                <a:r>
                  <a:rPr lang="zh-CN" altLang="en-US" sz="1600" b="1" dirty="0">
                    <a:solidFill>
                      <a:srgbClr val="0070C0"/>
                    </a:solidFill>
                    <a:latin typeface="微软雅黑" panose="020B0503020204020204" pitchFamily="34" charset="-122"/>
                    <a:ea typeface="微软雅黑" panose="020B0503020204020204" pitchFamily="34" charset="-122"/>
                    <a:cs typeface="Bebas Neue" charset="0"/>
                    <a:hlinkClick r:id="rId5"/>
                  </a:rPr>
                  <a:t>京津冀协同发展教育专项规划</a:t>
                </a:r>
                <a:r>
                  <a:rPr lang="en-US" altLang="zh-CN" sz="1600" b="1" dirty="0">
                    <a:solidFill>
                      <a:srgbClr val="0070C0"/>
                    </a:solidFill>
                    <a:latin typeface="微软雅黑" panose="020B0503020204020204" pitchFamily="34" charset="-122"/>
                    <a:ea typeface="微软雅黑" panose="020B0503020204020204" pitchFamily="34" charset="-122"/>
                    <a:cs typeface="Bebas Neue" charset="0"/>
                    <a:hlinkClick r:id="rId5"/>
                  </a:rPr>
                  <a:t>》</a:t>
                </a:r>
                <a:r>
                  <a:rPr lang="zh-CN" altLang="en-US" sz="1600" b="1" dirty="0">
                    <a:solidFill>
                      <a:srgbClr val="0070C0"/>
                    </a:solidFill>
                    <a:latin typeface="微软雅黑" panose="020B0503020204020204" pitchFamily="34" charset="-122"/>
                    <a:ea typeface="微软雅黑" panose="020B0503020204020204" pitchFamily="34" charset="-122"/>
                    <a:cs typeface="Bebas Neue" charset="0"/>
                  </a:rPr>
                  <a:t>：</a:t>
                </a:r>
                <a:endParaRPr lang="en-US" altLang="zh-CN" sz="1600" b="1" dirty="0">
                  <a:solidFill>
                    <a:srgbClr val="0070C0"/>
                  </a:solidFill>
                  <a:latin typeface="微软雅黑" panose="020B0503020204020204" pitchFamily="34" charset="-122"/>
                  <a:ea typeface="微软雅黑" panose="020B0503020204020204" pitchFamily="34" charset="-122"/>
                  <a:cs typeface="Bebas Neue" charset="0"/>
                </a:endParaRPr>
              </a:p>
              <a:p>
                <a:pPr>
                  <a:lnSpc>
                    <a:spcPct val="150000"/>
                  </a:lnSpc>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重点在教育领域非首都功能疏解合作项目、北京城市副中心与津冀毗邻地区教育统筹发展项目</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、教育</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人才队伍建设项目</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、大学生</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思想政治教育工作协作项目、高等资源共享</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项目</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等</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十</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个</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方面，推进雄安新区教育事业发展</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600" b="1" dirty="0">
                    <a:solidFill>
                      <a:srgbClr val="1C9494"/>
                    </a:solidFill>
                    <a:latin typeface="微软雅黑" panose="020B0503020204020204" pitchFamily="34" charset="-122"/>
                    <a:ea typeface="微软雅黑" panose="020B0503020204020204" pitchFamily="34" charset="-122"/>
                    <a:cs typeface="Bebas Neue" charset="0"/>
                  </a:rPr>
                  <a:t>学位</a:t>
                </a:r>
                <a:r>
                  <a:rPr lang="zh-CN" altLang="en-US" sz="1600" b="1" dirty="0" smtClean="0">
                    <a:solidFill>
                      <a:srgbClr val="1C9494"/>
                    </a:solidFill>
                    <a:latin typeface="微软雅黑" panose="020B0503020204020204" pitchFamily="34" charset="-122"/>
                    <a:ea typeface="微软雅黑" panose="020B0503020204020204" pitchFamily="34" charset="-122"/>
                    <a:cs typeface="Bebas Neue" charset="0"/>
                  </a:rPr>
                  <a:t>授予：</a:t>
                </a:r>
                <a:endParaRPr lang="en-US" altLang="zh-CN" sz="1600" b="1" dirty="0">
                  <a:solidFill>
                    <a:srgbClr val="1C9494"/>
                  </a:solidFill>
                  <a:latin typeface="微软雅黑" panose="020B0503020204020204" pitchFamily="34" charset="-122"/>
                  <a:ea typeface="微软雅黑" panose="020B0503020204020204" pitchFamily="34" charset="-122"/>
                  <a:cs typeface="Bebas Neue" charset="0"/>
                </a:endParaRPr>
              </a:p>
              <a:p>
                <a:pPr>
                  <a:lnSpc>
                    <a:spcPct val="150000"/>
                  </a:lnSpc>
                  <a:defRPr/>
                </a:pP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18</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年研制规范学位授予单位开展学位授权自主</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审核机制</a:t>
                </a:r>
                <a:endParaRPr lang="zh-CN" altLang="en-US" sz="1400" kern="0" dirty="0">
                  <a:solidFill>
                    <a:prstClr val="white">
                      <a:lumMod val="65000"/>
                    </a:prstClr>
                  </a:solidFill>
                  <a:latin typeface="微软雅黑" panose="020B0503020204020204" pitchFamily="34" charset="-122"/>
                  <a:ea typeface="微软雅黑" panose="020B0503020204020204" pitchFamily="34" charset="-122"/>
                </a:endParaRPr>
              </a:p>
            </p:txBody>
          </p:sp>
        </p:grpSp>
      </p:grpSp>
      <p:grpSp>
        <p:nvGrpSpPr>
          <p:cNvPr id="34" name="组合 33"/>
          <p:cNvGrpSpPr/>
          <p:nvPr/>
        </p:nvGrpSpPr>
        <p:grpSpPr>
          <a:xfrm>
            <a:off x="3463852" y="1280063"/>
            <a:ext cx="2442952" cy="5391192"/>
            <a:chOff x="3463852" y="1280063"/>
            <a:chExt cx="2442952" cy="5391192"/>
          </a:xfrm>
        </p:grpSpPr>
        <p:sp>
          <p:nvSpPr>
            <p:cNvPr id="10" name="Rectangle 13"/>
            <p:cNvSpPr/>
            <p:nvPr/>
          </p:nvSpPr>
          <p:spPr>
            <a:xfrm>
              <a:off x="3463852" y="1991591"/>
              <a:ext cx="2414034" cy="4679664"/>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cxnSp>
          <p:nvCxnSpPr>
            <p:cNvPr id="14" name="Straight Connector 17"/>
            <p:cNvCxnSpPr/>
            <p:nvPr/>
          </p:nvCxnSpPr>
          <p:spPr>
            <a:xfrm>
              <a:off x="3469713" y="1280063"/>
              <a:ext cx="2412000" cy="0"/>
            </a:xfrm>
            <a:prstGeom prst="line">
              <a:avLst/>
            </a:prstGeom>
            <a:noFill/>
            <a:ln w="12700" cap="flat" cmpd="sng" algn="ctr">
              <a:solidFill>
                <a:sysClr val="window" lastClr="FFFFFF">
                  <a:lumMod val="85000"/>
                </a:sysClr>
              </a:solidFill>
              <a:prstDash val="solid"/>
              <a:miter lim="800000"/>
            </a:ln>
            <a:effectLst/>
          </p:spPr>
        </p:cxnSp>
        <p:cxnSp>
          <p:nvCxnSpPr>
            <p:cNvPr id="15" name="Straight Connector 18"/>
            <p:cNvCxnSpPr/>
            <p:nvPr/>
          </p:nvCxnSpPr>
          <p:spPr>
            <a:xfrm>
              <a:off x="3494804" y="1686463"/>
              <a:ext cx="2412000" cy="0"/>
            </a:xfrm>
            <a:prstGeom prst="line">
              <a:avLst/>
            </a:prstGeom>
            <a:noFill/>
            <a:ln w="22225" cap="flat" cmpd="sng" algn="ctr">
              <a:solidFill>
                <a:sysClr val="window" lastClr="FFFFFF">
                  <a:lumMod val="75000"/>
                </a:sysClr>
              </a:solidFill>
              <a:prstDash val="solid"/>
              <a:miter lim="800000"/>
            </a:ln>
            <a:effectLst/>
          </p:spPr>
        </p:cxnSp>
        <p:sp>
          <p:nvSpPr>
            <p:cNvPr id="16" name="Rectangle 19"/>
            <p:cNvSpPr>
              <a:spLocks/>
            </p:cNvSpPr>
            <p:nvPr/>
          </p:nvSpPr>
          <p:spPr bwMode="auto">
            <a:xfrm>
              <a:off x="3493139" y="1290791"/>
              <a:ext cx="2388573" cy="2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a:solidFill>
                    <a:srgbClr val="7CB554"/>
                  </a:solidFill>
                  <a:latin typeface="微软雅黑" panose="020B0503020204020204" pitchFamily="34" charset="-122"/>
                  <a:ea typeface="微软雅黑" panose="020B0503020204020204" pitchFamily="34" charset="-122"/>
                  <a:cs typeface="Bebas Neue" charset="0"/>
                  <a:sym typeface="Bebas Neue" charset="0"/>
                </a:rPr>
                <a:t>教指</a:t>
              </a:r>
              <a:r>
                <a:rPr lang="zh-CN" altLang="en-US" sz="2000" b="1" dirty="0" smtClean="0">
                  <a:solidFill>
                    <a:srgbClr val="7CB554"/>
                  </a:solidFill>
                  <a:latin typeface="微软雅黑" panose="020B0503020204020204" pitchFamily="34" charset="-122"/>
                  <a:ea typeface="微软雅黑" panose="020B0503020204020204" pitchFamily="34" charset="-122"/>
                  <a:cs typeface="Bebas Neue" charset="0"/>
                  <a:sym typeface="Bebas Neue" charset="0"/>
                </a:rPr>
                <a:t>委换届</a:t>
              </a:r>
              <a:endParaRPr lang="en-US" altLang="zh-CN" sz="2000" b="1" dirty="0">
                <a:solidFill>
                  <a:srgbClr val="7CB554"/>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4" name="TextBox 27"/>
            <p:cNvSpPr txBox="1"/>
            <p:nvPr/>
          </p:nvSpPr>
          <p:spPr>
            <a:xfrm>
              <a:off x="3493138" y="2057179"/>
              <a:ext cx="2384747" cy="3970318"/>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国家教育咨询委员会、国家教育考试指导委员会换届</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50000"/>
                </a:lnSpc>
                <a:spcBef>
                  <a:spcPts val="0"/>
                </a:spcBef>
                <a:spcAft>
                  <a:spcPts val="0"/>
                </a:spcAft>
                <a:buClrTx/>
                <a:buSzTx/>
                <a:buFontTx/>
                <a:buNone/>
                <a:tabLst/>
                <a:defRPr/>
              </a:pP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成立</a:t>
              </a:r>
              <a:r>
                <a:rPr lang="en-US" altLang="zh-CN" sz="1400" kern="0" dirty="0">
                  <a:solidFill>
                    <a:prstClr val="white">
                      <a:lumMod val="65000"/>
                    </a:prstClr>
                  </a:solidFill>
                  <a:latin typeface="微软雅黑" panose="020B0503020204020204" pitchFamily="34" charset="-122"/>
                  <a:ea typeface="微软雅黑" panose="020B0503020204020204" pitchFamily="34" charset="-122"/>
                </a:rPr>
                <a:t>2018-2022</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年新一届教育部高等学校教学指导委员会，新一届教指委共有</a:t>
              </a:r>
              <a:r>
                <a:rPr lang="en-US" altLang="zh-CN" sz="1400" kern="0" dirty="0">
                  <a:solidFill>
                    <a:prstClr val="white">
                      <a:lumMod val="65000"/>
                    </a:prstClr>
                  </a:solidFill>
                  <a:latin typeface="微软雅黑" panose="020B0503020204020204" pitchFamily="34" charset="-122"/>
                  <a:ea typeface="微软雅黑" panose="020B0503020204020204" pitchFamily="34" charset="-122"/>
                </a:rPr>
                <a:t>119</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个，将由数千位高等学校和相关行业的顶级专家</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组成</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成立</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国家教育统计专家指导委员会，实施教育统计数据质量提升计划</a:t>
              </a:r>
            </a:p>
          </p:txBody>
        </p:sp>
      </p:grpSp>
      <p:grpSp>
        <p:nvGrpSpPr>
          <p:cNvPr id="35" name="组合 34"/>
          <p:cNvGrpSpPr/>
          <p:nvPr/>
        </p:nvGrpSpPr>
        <p:grpSpPr>
          <a:xfrm>
            <a:off x="6107365" y="1280063"/>
            <a:ext cx="2455555" cy="5391192"/>
            <a:chOff x="6107365" y="1280063"/>
            <a:chExt cx="2455555" cy="5391192"/>
          </a:xfrm>
        </p:grpSpPr>
        <p:sp>
          <p:nvSpPr>
            <p:cNvPr id="11" name="Rectangle 14"/>
            <p:cNvSpPr/>
            <p:nvPr/>
          </p:nvSpPr>
          <p:spPr>
            <a:xfrm>
              <a:off x="6107365" y="1991591"/>
              <a:ext cx="2414034" cy="4679664"/>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cxnSp>
          <p:nvCxnSpPr>
            <p:cNvPr id="17" name="Straight Connector 20"/>
            <p:cNvCxnSpPr/>
            <p:nvPr/>
          </p:nvCxnSpPr>
          <p:spPr>
            <a:xfrm>
              <a:off x="6125829" y="1280063"/>
              <a:ext cx="2412000" cy="0"/>
            </a:xfrm>
            <a:prstGeom prst="line">
              <a:avLst/>
            </a:prstGeom>
            <a:noFill/>
            <a:ln w="12700" cap="flat" cmpd="sng" algn="ctr">
              <a:solidFill>
                <a:sysClr val="window" lastClr="FFFFFF">
                  <a:lumMod val="85000"/>
                </a:sysClr>
              </a:solidFill>
              <a:prstDash val="solid"/>
              <a:miter lim="800000"/>
            </a:ln>
            <a:effectLst/>
          </p:spPr>
        </p:cxnSp>
        <p:cxnSp>
          <p:nvCxnSpPr>
            <p:cNvPr id="18" name="Straight Connector 21"/>
            <p:cNvCxnSpPr/>
            <p:nvPr/>
          </p:nvCxnSpPr>
          <p:spPr>
            <a:xfrm>
              <a:off x="6150920" y="1686463"/>
              <a:ext cx="2412000" cy="0"/>
            </a:xfrm>
            <a:prstGeom prst="line">
              <a:avLst/>
            </a:prstGeom>
            <a:noFill/>
            <a:ln w="22225" cap="flat" cmpd="sng" algn="ctr">
              <a:solidFill>
                <a:sysClr val="window" lastClr="FFFFFF">
                  <a:lumMod val="75000"/>
                </a:sysClr>
              </a:solidFill>
              <a:prstDash val="solid"/>
              <a:miter lim="800000"/>
            </a:ln>
            <a:effectLst/>
          </p:spPr>
        </p:cxnSp>
        <p:sp>
          <p:nvSpPr>
            <p:cNvPr id="19" name="Rectangle 22"/>
            <p:cNvSpPr>
              <a:spLocks/>
            </p:cNvSpPr>
            <p:nvPr/>
          </p:nvSpPr>
          <p:spPr bwMode="auto">
            <a:xfrm>
              <a:off x="6149255" y="1319819"/>
              <a:ext cx="2388573" cy="2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smtClean="0">
                  <a:solidFill>
                    <a:srgbClr val="FAC14D"/>
                  </a:solidFill>
                  <a:latin typeface="微软雅黑" panose="020B0503020204020204" pitchFamily="34" charset="-122"/>
                  <a:ea typeface="微软雅黑" panose="020B0503020204020204" pitchFamily="34" charset="-122"/>
                  <a:cs typeface="Bebas Neue" charset="0"/>
                  <a:sym typeface="Bebas Neue" charset="0"/>
                </a:rPr>
                <a:t>高考招生制度改革</a:t>
              </a:r>
              <a:endParaRPr lang="en-US" altLang="zh-CN" sz="2000" b="1" dirty="0">
                <a:solidFill>
                  <a:srgbClr val="FAC14D"/>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5" name="TextBox 28"/>
            <p:cNvSpPr txBox="1"/>
            <p:nvPr/>
          </p:nvSpPr>
          <p:spPr>
            <a:xfrm>
              <a:off x="6149255" y="2049136"/>
              <a:ext cx="2372143" cy="207749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第一批试点</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上海</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浙江完善方案</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第二</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批试点：北京、天津、山东、海南出台方案</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发布</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普通高校本科招生专业选考科目要求指引</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8675812" y="1280063"/>
            <a:ext cx="3510239" cy="5480679"/>
            <a:chOff x="8719670" y="1280063"/>
            <a:chExt cx="2518126" cy="5480679"/>
          </a:xfrm>
        </p:grpSpPr>
        <p:sp>
          <p:nvSpPr>
            <p:cNvPr id="12" name="Rectangle 15"/>
            <p:cNvSpPr/>
            <p:nvPr/>
          </p:nvSpPr>
          <p:spPr>
            <a:xfrm>
              <a:off x="8750878" y="1991591"/>
              <a:ext cx="2414034" cy="4679664"/>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cxnSp>
          <p:nvCxnSpPr>
            <p:cNvPr id="20" name="Straight Connector 23"/>
            <p:cNvCxnSpPr/>
            <p:nvPr/>
          </p:nvCxnSpPr>
          <p:spPr>
            <a:xfrm>
              <a:off x="8752913" y="1280063"/>
              <a:ext cx="2412000" cy="0"/>
            </a:xfrm>
            <a:prstGeom prst="line">
              <a:avLst/>
            </a:prstGeom>
            <a:noFill/>
            <a:ln w="12700" cap="flat" cmpd="sng" algn="ctr">
              <a:solidFill>
                <a:sysClr val="window" lastClr="FFFFFF">
                  <a:lumMod val="85000"/>
                </a:sysClr>
              </a:solidFill>
              <a:prstDash val="solid"/>
              <a:miter lim="800000"/>
            </a:ln>
            <a:effectLst/>
          </p:spPr>
        </p:cxnSp>
        <p:cxnSp>
          <p:nvCxnSpPr>
            <p:cNvPr id="21" name="Straight Connector 24"/>
            <p:cNvCxnSpPr/>
            <p:nvPr/>
          </p:nvCxnSpPr>
          <p:spPr>
            <a:xfrm>
              <a:off x="8778004" y="1686463"/>
              <a:ext cx="2412000" cy="0"/>
            </a:xfrm>
            <a:prstGeom prst="line">
              <a:avLst/>
            </a:prstGeom>
            <a:noFill/>
            <a:ln w="22225" cap="flat" cmpd="sng" algn="ctr">
              <a:solidFill>
                <a:sysClr val="window" lastClr="FFFFFF">
                  <a:lumMod val="75000"/>
                </a:sysClr>
              </a:solidFill>
              <a:prstDash val="solid"/>
              <a:miter lim="800000"/>
            </a:ln>
            <a:effectLst/>
          </p:spPr>
        </p:cxnSp>
        <p:sp>
          <p:nvSpPr>
            <p:cNvPr id="22" name="Rectangle 25"/>
            <p:cNvSpPr>
              <a:spLocks/>
            </p:cNvSpPr>
            <p:nvPr/>
          </p:nvSpPr>
          <p:spPr bwMode="auto">
            <a:xfrm>
              <a:off x="8776339" y="1319819"/>
              <a:ext cx="2388573" cy="2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smtClean="0">
                  <a:solidFill>
                    <a:srgbClr val="F95647"/>
                  </a:solidFill>
                  <a:latin typeface="微软雅黑" panose="020B0503020204020204" pitchFamily="34" charset="-122"/>
                  <a:ea typeface="微软雅黑" panose="020B0503020204020204" pitchFamily="34" charset="-122"/>
                  <a:cs typeface="Bebas Neue" charset="0"/>
                  <a:sym typeface="Bebas Neue" charset="0"/>
                </a:rPr>
                <a:t>对外开放</a:t>
              </a:r>
              <a:endParaRPr lang="en-US" altLang="zh-CN" sz="2000" b="1" dirty="0">
                <a:solidFill>
                  <a:srgbClr val="F95647"/>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6" name="TextBox 29"/>
            <p:cNvSpPr txBox="1"/>
            <p:nvPr/>
          </p:nvSpPr>
          <p:spPr>
            <a:xfrm>
              <a:off x="8719670" y="2005594"/>
              <a:ext cx="2518126" cy="4755148"/>
            </a:xfrm>
            <a:prstGeom prst="rect">
              <a:avLst/>
            </a:prstGeom>
            <a:noFill/>
          </p:spPr>
          <p:txBody>
            <a:bodyPr wrap="square" rtlCol="0">
              <a:spAutoFit/>
            </a:bodyPr>
            <a:lstStyle/>
            <a:p>
              <a:pPr marR="0" lvl="0" indent="0" fontAlgn="auto">
                <a:lnSpc>
                  <a:spcPct val="150000"/>
                </a:lnSpc>
                <a:spcBef>
                  <a:spcPts val="0"/>
                </a:spcBef>
                <a:spcAft>
                  <a:spcPts val="0"/>
                </a:spcAft>
                <a:buClrTx/>
                <a:buSzTx/>
                <a:buFontTx/>
                <a:buNone/>
                <a:tabLst/>
                <a:defRPr/>
              </a:pPr>
              <a:r>
                <a:rPr lang="en-US" altLang="zh-CN" sz="1600" b="1" dirty="0">
                  <a:solidFill>
                    <a:srgbClr val="0070C0"/>
                  </a:solidFill>
                  <a:latin typeface="微软雅黑" panose="020B0503020204020204" pitchFamily="34" charset="-122"/>
                  <a:ea typeface="微软雅黑" panose="020B0503020204020204" pitchFamily="34" charset="-122"/>
                  <a:cs typeface="Bebas Neue" charset="0"/>
                  <a:hlinkClick r:id="rId6"/>
                </a:rPr>
                <a:t>《</a:t>
              </a:r>
              <a:r>
                <a:rPr lang="zh-CN" altLang="en-US" sz="1600" b="1" dirty="0">
                  <a:solidFill>
                    <a:srgbClr val="0070C0"/>
                  </a:solidFill>
                  <a:latin typeface="微软雅黑" panose="020B0503020204020204" pitchFamily="34" charset="-122"/>
                  <a:ea typeface="微软雅黑" panose="020B0503020204020204" pitchFamily="34" charset="-122"/>
                  <a:cs typeface="Bebas Neue" charset="0"/>
                  <a:hlinkClick r:id="rId6"/>
                </a:rPr>
                <a:t>中外合作办学条例</a:t>
              </a:r>
              <a:r>
                <a:rPr lang="en-US" altLang="zh-CN" sz="1600" b="1" dirty="0">
                  <a:solidFill>
                    <a:srgbClr val="0070C0"/>
                  </a:solidFill>
                  <a:latin typeface="微软雅黑" panose="020B0503020204020204" pitchFamily="34" charset="-122"/>
                  <a:ea typeface="微软雅黑" panose="020B0503020204020204" pitchFamily="34" charset="-122"/>
                  <a:cs typeface="Bebas Neue" charset="0"/>
                  <a:hlinkClick r:id="rId6"/>
                </a:rPr>
                <a:t>》</a:t>
              </a:r>
              <a:r>
                <a:rPr lang="zh-CN" altLang="en-US" sz="1600" b="1" dirty="0">
                  <a:solidFill>
                    <a:srgbClr val="0070C0"/>
                  </a:solidFill>
                  <a:latin typeface="微软雅黑" panose="020B0503020204020204" pitchFamily="34" charset="-122"/>
                  <a:ea typeface="微软雅黑" panose="020B0503020204020204" pitchFamily="34" charset="-122"/>
                  <a:cs typeface="Bebas Neue" charset="0"/>
                </a:rPr>
                <a:t>：</a:t>
              </a:r>
              <a:endParaRPr lang="en-US" altLang="zh-CN" sz="1600" b="1" dirty="0">
                <a:solidFill>
                  <a:srgbClr val="0070C0"/>
                </a:solidFill>
                <a:latin typeface="微软雅黑" panose="020B0503020204020204" pitchFamily="34" charset="-122"/>
                <a:ea typeface="微软雅黑" panose="020B0503020204020204" pitchFamily="34" charset="-122"/>
                <a:cs typeface="Bebas Neue" charset="0"/>
              </a:endParaRPr>
            </a:p>
            <a:p>
              <a:pPr>
                <a:lnSpc>
                  <a:spcPct val="150000"/>
                </a:lnSpc>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国家鼓励</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在国内新兴和急需的学科专业领域开展合作办学</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。享受</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国家给予民办学校的扶持与奖励</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措施</a:t>
              </a:r>
              <a:endParaRPr lang="en-US" altLang="zh-CN" sz="1600" b="1" dirty="0" smtClean="0">
                <a:solidFill>
                  <a:srgbClr val="FF0000"/>
                </a:solidFill>
                <a:latin typeface="微软雅黑" panose="020B0503020204020204" pitchFamily="34" charset="-122"/>
                <a:ea typeface="微软雅黑" panose="020B0503020204020204" pitchFamily="34" charset="-122"/>
                <a:cs typeface="Bebas Neue" charset="0"/>
              </a:endParaRPr>
            </a:p>
            <a:p>
              <a:pPr marR="0" lvl="0" indent="0" fontAlgn="auto">
                <a:lnSpc>
                  <a:spcPct val="150000"/>
                </a:lnSpc>
                <a:spcBef>
                  <a:spcPts val="0"/>
                </a:spcBef>
                <a:spcAft>
                  <a:spcPts val="0"/>
                </a:spcAft>
                <a:buClrTx/>
                <a:buSzTx/>
                <a:buFontTx/>
                <a:buNone/>
                <a:tabLst/>
                <a:defRPr/>
              </a:pPr>
              <a:r>
                <a:rPr lang="zh-CN" altLang="en-US" sz="1600" b="1" dirty="0" smtClean="0">
                  <a:solidFill>
                    <a:srgbClr val="FF0000"/>
                  </a:solidFill>
                  <a:latin typeface="微软雅黑" panose="020B0503020204020204" pitchFamily="34" charset="-122"/>
                  <a:ea typeface="微软雅黑" panose="020B0503020204020204" pitchFamily="34" charset="-122"/>
                  <a:cs typeface="Bebas Neue" charset="0"/>
                </a:rPr>
                <a:t>“一带一路”</a:t>
              </a:r>
              <a:r>
                <a:rPr lang="zh-CN" altLang="en-US" sz="1600" b="1" dirty="0">
                  <a:solidFill>
                    <a:srgbClr val="FF0000"/>
                  </a:solidFill>
                  <a:latin typeface="微软雅黑" panose="020B0503020204020204" pitchFamily="34" charset="-122"/>
                  <a:ea typeface="微软雅黑" panose="020B0503020204020204" pitchFamily="34" charset="-122"/>
                  <a:cs typeface="Bebas Neue" charset="0"/>
                </a:rPr>
                <a:t>教育行动：</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“丝绸之路”留学、师资培训、人才联合培养推进计划。扩大</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一带一路”</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沿线国家签署学位学历互认协议国别范围。</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marR="0" lvl="0" indent="0" fontAlgn="auto">
                <a:lnSpc>
                  <a:spcPct val="150000"/>
                </a:lnSpc>
                <a:spcBef>
                  <a:spcPts val="0"/>
                </a:spcBef>
                <a:spcAft>
                  <a:spcPts val="0"/>
                </a:spcAft>
                <a:buClrTx/>
                <a:buSzTx/>
                <a:buFontTx/>
                <a:buNone/>
                <a:tabLst/>
                <a:defRPr/>
              </a:pPr>
              <a:r>
                <a:rPr lang="zh-CN" altLang="en-US" sz="1600" b="1" dirty="0">
                  <a:solidFill>
                    <a:srgbClr val="FF0000"/>
                  </a:solidFill>
                  <a:latin typeface="微软雅黑" panose="020B0503020204020204" pitchFamily="34" charset="-122"/>
                  <a:ea typeface="微软雅黑" panose="020B0503020204020204" pitchFamily="34" charset="-122"/>
                  <a:cs typeface="Bebas Neue" charset="0"/>
                </a:rPr>
                <a:t>其他</a:t>
              </a:r>
              <a:r>
                <a:rPr lang="zh-CN" altLang="en-US" sz="1600" b="1" dirty="0" smtClean="0">
                  <a:solidFill>
                    <a:srgbClr val="FF0000"/>
                  </a:solidFill>
                  <a:latin typeface="微软雅黑" panose="020B0503020204020204" pitchFamily="34" charset="-122"/>
                  <a:ea typeface="微软雅黑" panose="020B0503020204020204" pitchFamily="34" charset="-122"/>
                  <a:cs typeface="Bebas Neue" charset="0"/>
                </a:rPr>
                <a:t>项目：</a:t>
              </a:r>
              <a:endParaRPr lang="en-US" altLang="zh-CN" sz="1600" b="1" dirty="0" smtClean="0">
                <a:solidFill>
                  <a:srgbClr val="FF0000"/>
                </a:solidFill>
                <a:latin typeface="微软雅黑" panose="020B0503020204020204" pitchFamily="34" charset="-122"/>
                <a:ea typeface="微软雅黑" panose="020B0503020204020204" pitchFamily="34" charset="-122"/>
                <a:cs typeface="Bebas Neue" charset="0"/>
              </a:endParaRPr>
            </a:p>
            <a:p>
              <a:pPr marR="0" lvl="0" indent="0" fontAlgn="auto">
                <a:lnSpc>
                  <a:spcPct val="150000"/>
                </a:lnSpc>
                <a:spcBef>
                  <a:spcPts val="0"/>
                </a:spcBef>
                <a:spcAft>
                  <a:spcPts val="0"/>
                </a:spcAft>
                <a:buClrTx/>
                <a:buSzTx/>
                <a:buFontTx/>
                <a:buNone/>
                <a:tabLst/>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“鲁班工坊”、“中非</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20+20</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”、“丝路</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1+1</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”、“友好使者”</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marR="0" lvl="0" indent="0" fontAlgn="auto">
                <a:lnSpc>
                  <a:spcPct val="150000"/>
                </a:lnSpc>
                <a:spcBef>
                  <a:spcPts val="0"/>
                </a:spcBef>
                <a:spcAft>
                  <a:spcPts val="0"/>
                </a:spcAft>
                <a:buClrTx/>
                <a:buSzTx/>
                <a:buFontTx/>
                <a:buNone/>
                <a:tabLst/>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“中国</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东盟教育交流周“</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marR="0" lvl="0" indent="0" fontAlgn="auto">
                <a:lnSpc>
                  <a:spcPct val="150000"/>
                </a:lnSpc>
                <a:spcBef>
                  <a:spcPts val="0"/>
                </a:spcBef>
                <a:spcAft>
                  <a:spcPts val="0"/>
                </a:spcAft>
                <a:buClrTx/>
                <a:buSzTx/>
                <a:buFontTx/>
                <a:buNone/>
                <a:tabLst/>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参与全球教育治理，做好联合国教科文组织工作，实施</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孔子学院发展行动计划</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endParaRPr lang="zh-CN" altLang="en-US" sz="1400" kern="0" dirty="0">
                <a:solidFill>
                  <a:prstClr val="white">
                    <a:lumMod val="65000"/>
                  </a:prstClr>
                </a:solidFill>
                <a:latin typeface="微软雅黑" panose="020B0503020204020204" pitchFamily="34" charset="-122"/>
                <a:ea typeface="微软雅黑" panose="020B0503020204020204" pitchFamily="34" charset="-122"/>
              </a:endParaRPr>
            </a:p>
          </p:txBody>
        </p:sp>
      </p:grpSp>
      <p:sp>
        <p:nvSpPr>
          <p:cNvPr id="28" name="Content Placeholder 2"/>
          <p:cNvSpPr txBox="1">
            <a:spLocks/>
          </p:cNvSpPr>
          <p:nvPr/>
        </p:nvSpPr>
        <p:spPr>
          <a:xfrm>
            <a:off x="706835" y="208557"/>
            <a:ext cx="4740928"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深化教育体制改革</a:t>
            </a:r>
            <a:endParaRPr lang="en-US" sz="3200" b="1"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354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6"/>
          <p:cNvCxnSpPr/>
          <p:nvPr/>
        </p:nvCxnSpPr>
        <p:spPr>
          <a:xfrm>
            <a:off x="706835" y="1196736"/>
            <a:ext cx="5040000" cy="0"/>
          </a:xfrm>
          <a:prstGeom prst="line">
            <a:avLst/>
          </a:prstGeom>
          <a:noFill/>
          <a:ln w="12700" cap="flat" cmpd="sng" algn="ctr">
            <a:solidFill>
              <a:sysClr val="window" lastClr="FFFFFF">
                <a:lumMod val="85000"/>
              </a:sysClr>
            </a:solidFill>
            <a:prstDash val="solid"/>
            <a:miter lim="800000"/>
          </a:ln>
          <a:effectLst/>
        </p:spPr>
      </p:cxnSp>
      <p:cxnSp>
        <p:nvCxnSpPr>
          <p:cNvPr id="11" name="Straight Connector 7"/>
          <p:cNvCxnSpPr/>
          <p:nvPr/>
        </p:nvCxnSpPr>
        <p:spPr>
          <a:xfrm>
            <a:off x="731926" y="1559594"/>
            <a:ext cx="5040000" cy="0"/>
          </a:xfrm>
          <a:prstGeom prst="line">
            <a:avLst/>
          </a:prstGeom>
          <a:noFill/>
          <a:ln w="22225" cap="flat" cmpd="sng" algn="ctr">
            <a:solidFill>
              <a:sysClr val="window" lastClr="FFFFFF">
                <a:lumMod val="75000"/>
              </a:sysClr>
            </a:solidFill>
            <a:prstDash val="solid"/>
            <a:miter lim="800000"/>
          </a:ln>
          <a:effectLst/>
        </p:spPr>
      </p:cxnSp>
      <p:sp>
        <p:nvSpPr>
          <p:cNvPr id="12" name="Rectangle 8"/>
          <p:cNvSpPr/>
          <p:nvPr/>
        </p:nvSpPr>
        <p:spPr>
          <a:xfrm>
            <a:off x="706835" y="1661199"/>
            <a:ext cx="5065091" cy="5078813"/>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3" name="Rectangle 9"/>
          <p:cNvSpPr>
            <a:spLocks/>
          </p:cNvSpPr>
          <p:nvPr/>
        </p:nvSpPr>
        <p:spPr bwMode="auto">
          <a:xfrm>
            <a:off x="730261" y="1207464"/>
            <a:ext cx="2388573" cy="2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rPr>
              <a:t>大力发展素质教育</a:t>
            </a:r>
            <a:endParaRPr lang="en-US" sz="2000" b="1" dirty="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14" name="TextBox 10"/>
          <p:cNvSpPr txBox="1"/>
          <p:nvPr/>
        </p:nvSpPr>
        <p:spPr>
          <a:xfrm>
            <a:off x="842785" y="1740794"/>
            <a:ext cx="4931751" cy="5493812"/>
          </a:xfrm>
          <a:prstGeom prst="rect">
            <a:avLst/>
          </a:prstGeom>
          <a:noFill/>
        </p:spPr>
        <p:txBody>
          <a:bodyPr wrap="square" rtlCol="0">
            <a:spAutoFit/>
          </a:bodyPr>
          <a:lstStyle/>
          <a:p>
            <a:pPr>
              <a:lnSpc>
                <a:spcPct val="150000"/>
              </a:lnSpc>
              <a:defRPr/>
            </a:pPr>
            <a:r>
              <a:rPr lang="zh-CN" alt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制定国家高等职业教育专业评估试行</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方案</a:t>
            </a:r>
            <a:endPar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lnSpc>
                <a:spcPct val="150000"/>
              </a:lnSpc>
              <a:defRPr/>
            </a:pP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lnSpc>
                <a:spcPct val="150000"/>
              </a:lnSpc>
              <a:defRPr/>
            </a:pPr>
            <a:r>
              <a:rPr lang="zh-CN" alt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继续做好高等学校本科教学工作审核评估、合格评估、专业评估</a:t>
            </a: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lnSpc>
                <a:spcPct val="150000"/>
              </a:lnSpc>
              <a:defRPr/>
            </a:pPr>
            <a:endPar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lnSpc>
                <a:spcPct val="150000"/>
              </a:lnSpc>
              <a:defRPr/>
            </a:pPr>
            <a:r>
              <a:rPr lang="zh-CN" alt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开展本科专业认证，推动实现教育质量评价的</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国际</a:t>
            </a:r>
            <a:r>
              <a:rPr lang="zh-CN" alt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等效</a:t>
            </a: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lnSpc>
                <a:spcPct val="150000"/>
              </a:lnSpc>
              <a:defRPr/>
            </a:pPr>
            <a:r>
              <a:rPr lang="zh-CN" alt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启动专业学位水平</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评估</a:t>
            </a:r>
            <a:endPar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lnSpc>
                <a:spcPct val="150000"/>
              </a:lnSpc>
              <a:defRPr/>
            </a:pP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lnSpc>
                <a:spcPct val="150000"/>
              </a:lnSpc>
              <a:defRPr/>
            </a:pPr>
            <a:r>
              <a:rPr lang="zh-CN" alt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建设高等教育全覆盖的质量监测网络和国家数据平台</a:t>
            </a: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lnSpc>
                <a:spcPct val="150000"/>
              </a:lnSpc>
              <a:defRPr/>
            </a:pP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lnSpc>
                <a:spcPct val="150000"/>
              </a:lnSpc>
              <a:defRPr/>
            </a:pP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p:txBody>
      </p:sp>
      <p:cxnSp>
        <p:nvCxnSpPr>
          <p:cNvPr id="22" name="Straight Connector 20"/>
          <p:cNvCxnSpPr/>
          <p:nvPr/>
        </p:nvCxnSpPr>
        <p:spPr>
          <a:xfrm>
            <a:off x="6151675" y="1195991"/>
            <a:ext cx="5040000" cy="0"/>
          </a:xfrm>
          <a:prstGeom prst="line">
            <a:avLst/>
          </a:prstGeom>
          <a:noFill/>
          <a:ln w="12700" cap="flat" cmpd="sng" algn="ctr">
            <a:solidFill>
              <a:sysClr val="window" lastClr="FFFFFF">
                <a:lumMod val="85000"/>
              </a:sysClr>
            </a:solidFill>
            <a:prstDash val="solid"/>
            <a:miter lim="800000"/>
          </a:ln>
          <a:effectLst/>
        </p:spPr>
      </p:cxnSp>
      <p:cxnSp>
        <p:nvCxnSpPr>
          <p:cNvPr id="23" name="Straight Connector 21"/>
          <p:cNvCxnSpPr/>
          <p:nvPr/>
        </p:nvCxnSpPr>
        <p:spPr>
          <a:xfrm>
            <a:off x="6176766" y="1558849"/>
            <a:ext cx="5040000" cy="0"/>
          </a:xfrm>
          <a:prstGeom prst="line">
            <a:avLst/>
          </a:prstGeom>
          <a:noFill/>
          <a:ln w="22225" cap="flat" cmpd="sng" algn="ctr">
            <a:solidFill>
              <a:sysClr val="window" lastClr="FFFFFF">
                <a:lumMod val="75000"/>
              </a:sysClr>
            </a:solidFill>
            <a:prstDash val="solid"/>
            <a:miter lim="800000"/>
          </a:ln>
          <a:effectLst/>
        </p:spPr>
      </p:cxnSp>
      <p:sp>
        <p:nvSpPr>
          <p:cNvPr id="24" name="Rectangle 22"/>
          <p:cNvSpPr/>
          <p:nvPr/>
        </p:nvSpPr>
        <p:spPr>
          <a:xfrm>
            <a:off x="6175101" y="1660453"/>
            <a:ext cx="5041665" cy="5079573"/>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25" name="Rectangle 23"/>
          <p:cNvSpPr>
            <a:spLocks/>
          </p:cNvSpPr>
          <p:nvPr/>
        </p:nvSpPr>
        <p:spPr bwMode="auto">
          <a:xfrm>
            <a:off x="6175101" y="1206719"/>
            <a:ext cx="2388573" cy="2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rPr>
              <a:t>促进教育公平</a:t>
            </a:r>
            <a:endParaRPr lang="en-US" altLang="zh-CN" sz="2000" b="1" dirty="0">
              <a:solidFill>
                <a:prstClr val="white">
                  <a:lumMod val="50000"/>
                </a:prst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38" name="Content Placeholder 2"/>
          <p:cNvSpPr txBox="1">
            <a:spLocks/>
          </p:cNvSpPr>
          <p:nvPr/>
        </p:nvSpPr>
        <p:spPr>
          <a:xfrm>
            <a:off x="706835" y="208557"/>
            <a:ext cx="7165578"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大力发展素质教育</a:t>
            </a:r>
            <a:r>
              <a:rPr lang="en-US" altLang="zh-CN" sz="3200" b="1" dirty="0" smtClean="0">
                <a:solidFill>
                  <a:prstClr val="white">
                    <a:lumMod val="50000"/>
                  </a:prstClr>
                </a:solidFill>
                <a:latin typeface="微软雅黑" panose="020B0503020204020204" pitchFamily="34" charset="-122"/>
                <a:ea typeface="微软雅黑" panose="020B0503020204020204" pitchFamily="34" charset="-122"/>
              </a:rPr>
              <a:t>VS</a:t>
            </a: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促进教育公平</a:t>
            </a:r>
            <a:endParaRPr lang="en-US" sz="32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40" name="TextBox 10"/>
          <p:cNvSpPr txBox="1"/>
          <p:nvPr/>
        </p:nvSpPr>
        <p:spPr>
          <a:xfrm>
            <a:off x="6172491" y="1761501"/>
            <a:ext cx="4931751" cy="5324535"/>
          </a:xfrm>
          <a:prstGeom prst="rect">
            <a:avLst/>
          </a:prstGeom>
          <a:noFill/>
        </p:spPr>
        <p:txBody>
          <a:bodyPr wrap="square" rtlCol="0">
            <a:spAutoFit/>
          </a:bodyPr>
          <a:lstStyle/>
          <a:p>
            <a:pPr>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促进中西部高等教育振兴计划升级</a:t>
            </a:r>
            <a:endPar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defRPr/>
            </a:pP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对口支援西部高校计划</a:t>
            </a:r>
            <a:endPar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defRPr/>
            </a:pP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打好教育脱贫攻坚战，</a:t>
            </a:r>
            <a:r>
              <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2018-2020</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年加快滇西教育改革发展共同推进计划，做好教育定点扶贫县帮扶工作</a:t>
            </a:r>
            <a:endPar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defRPr/>
            </a:pPr>
            <a:endPar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hlinkClick r:id="rId3"/>
            </a:endParaRPr>
          </a:p>
          <a:p>
            <a:pPr>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hlinkClick r:id="rId3"/>
              </a:rPr>
              <a:t>举例：</a:t>
            </a:r>
            <a:r>
              <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hlinkClick r:id="rId3"/>
              </a:rPr>
              <a:t>2016</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hlinkClick r:id="rId3"/>
              </a:rPr>
              <a:t>年北京对内蒙的教育帮扶：</a:t>
            </a: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defRPr/>
            </a:pPr>
            <a:r>
              <a:rPr lang="zh-CN" altLang="en-US" sz="1600" dirty="0">
                <a:solidFill>
                  <a:prstClr val="white">
                    <a:lumMod val="50000"/>
                  </a:prstClr>
                </a:solidFill>
                <a:latin typeface="微软雅黑" panose="020B0503020204020204" pitchFamily="34" charset="-122"/>
                <a:ea typeface="微软雅黑" panose="020B0503020204020204" pitchFamily="34" charset="-122"/>
                <a:cs typeface="Bebas Neue" charset="0"/>
              </a:rPr>
              <a:t>开展学校之间结对</a:t>
            </a:r>
            <a:r>
              <a:rPr lang="zh-CN" altLang="en-US" sz="1600" dirty="0" smtClean="0">
                <a:solidFill>
                  <a:prstClr val="white">
                    <a:lumMod val="50000"/>
                  </a:prstClr>
                </a:solidFill>
                <a:latin typeface="微软雅黑" panose="020B0503020204020204" pitchFamily="34" charset="-122"/>
                <a:ea typeface="微软雅黑" panose="020B0503020204020204" pitchFamily="34" charset="-122"/>
                <a:cs typeface="Bebas Neue" charset="0"/>
              </a:rPr>
              <a:t>帮扶，开展</a:t>
            </a:r>
            <a:r>
              <a:rPr lang="zh-CN" altLang="en-US" sz="1600" dirty="0">
                <a:solidFill>
                  <a:prstClr val="white">
                    <a:lumMod val="50000"/>
                  </a:prstClr>
                </a:solidFill>
                <a:latin typeface="微软雅黑" panose="020B0503020204020204" pitchFamily="34" charset="-122"/>
                <a:ea typeface="微软雅黑" panose="020B0503020204020204" pitchFamily="34" charset="-122"/>
                <a:cs typeface="Bebas Neue" charset="0"/>
              </a:rPr>
              <a:t>课程和课堂教学改革交流活动，开展社会实践活动</a:t>
            </a:r>
            <a:endParaRPr lang="en-US" altLang="zh-CN" sz="1600" dirty="0">
              <a:solidFill>
                <a:prstClr val="white">
                  <a:lumMod val="50000"/>
                </a:prstClr>
              </a:solidFill>
              <a:latin typeface="微软雅黑" panose="020B0503020204020204" pitchFamily="34" charset="-122"/>
              <a:ea typeface="微软雅黑" panose="020B0503020204020204" pitchFamily="34" charset="-122"/>
              <a:cs typeface="Bebas Neue" charset="0"/>
            </a:endParaRPr>
          </a:p>
          <a:p>
            <a:pPr>
              <a:defRPr/>
            </a:pPr>
            <a:r>
              <a:rPr lang="zh-CN" altLang="en-US" sz="1600" dirty="0" smtClean="0">
                <a:solidFill>
                  <a:prstClr val="white">
                    <a:lumMod val="50000"/>
                  </a:prstClr>
                </a:solidFill>
                <a:latin typeface="微软雅黑" panose="020B0503020204020204" pitchFamily="34" charset="-122"/>
                <a:ea typeface="微软雅黑" panose="020B0503020204020204" pitchFamily="34" charset="-122"/>
                <a:cs typeface="Bebas Neue" charset="0"/>
              </a:rPr>
              <a:t>开放</a:t>
            </a:r>
            <a:r>
              <a:rPr lang="zh-CN" altLang="en-US" sz="1600" dirty="0">
                <a:solidFill>
                  <a:prstClr val="white">
                    <a:lumMod val="50000"/>
                  </a:prstClr>
                </a:solidFill>
                <a:latin typeface="微软雅黑" panose="020B0503020204020204" pitchFamily="34" charset="-122"/>
                <a:ea typeface="微软雅黑" panose="020B0503020204020204" pitchFamily="34" charset="-122"/>
                <a:cs typeface="Bebas Neue" charset="0"/>
              </a:rPr>
              <a:t>北京优质教育资源：共享</a:t>
            </a:r>
            <a:r>
              <a:rPr lang="en-US" altLang="zh-CN" sz="1600" dirty="0">
                <a:solidFill>
                  <a:prstClr val="white">
                    <a:lumMod val="50000"/>
                  </a:prstClr>
                </a:solidFill>
                <a:latin typeface="微软雅黑" panose="020B0503020204020204" pitchFamily="34" charset="-122"/>
                <a:ea typeface="微软雅黑" panose="020B0503020204020204" pitchFamily="34" charset="-122"/>
                <a:cs typeface="Bebas Neue" charset="0"/>
              </a:rPr>
              <a:t>1500</a:t>
            </a:r>
            <a:r>
              <a:rPr lang="zh-CN" altLang="en-US" sz="1600" dirty="0">
                <a:solidFill>
                  <a:prstClr val="white">
                    <a:lumMod val="50000"/>
                  </a:prstClr>
                </a:solidFill>
                <a:latin typeface="微软雅黑" panose="020B0503020204020204" pitchFamily="34" charset="-122"/>
                <a:ea typeface="微软雅黑" panose="020B0503020204020204" pitchFamily="34" charset="-122"/>
                <a:cs typeface="Bebas Neue" charset="0"/>
              </a:rPr>
              <a:t>多节优质课，与北京教委基教处和数字办对接协商</a:t>
            </a:r>
            <a:endParaRPr lang="en-US" altLang="zh-CN" sz="1600" dirty="0">
              <a:solidFill>
                <a:prstClr val="white">
                  <a:lumMod val="50000"/>
                </a:prstClr>
              </a:solidFill>
              <a:latin typeface="微软雅黑" panose="020B0503020204020204" pitchFamily="34" charset="-122"/>
              <a:ea typeface="微软雅黑" panose="020B0503020204020204" pitchFamily="34" charset="-122"/>
              <a:cs typeface="Bebas Neue" charset="0"/>
            </a:endParaRPr>
          </a:p>
          <a:p>
            <a:pPr>
              <a:defRPr/>
            </a:pPr>
            <a:r>
              <a:rPr lang="zh-CN" altLang="en-US" sz="1600" dirty="0">
                <a:solidFill>
                  <a:prstClr val="white">
                    <a:lumMod val="50000"/>
                  </a:prstClr>
                </a:solidFill>
                <a:latin typeface="微软雅黑" panose="020B0503020204020204" pitchFamily="34" charset="-122"/>
                <a:ea typeface="微软雅黑" panose="020B0503020204020204" pitchFamily="34" charset="-122"/>
                <a:cs typeface="Bebas Neue" charset="0"/>
              </a:rPr>
              <a:t>开展教师培训：在送出去培训方面，按照我市提出的培训要求及时间安排，北京教委正在落实培训院校，将分期分批组织开展培训。在请进来培训方面，按照中学、小学的各自不同的培训需求，北京教委将统一组织专家团队，利用</a:t>
            </a:r>
            <a:r>
              <a:rPr lang="en-US" altLang="zh-CN" sz="1600" dirty="0">
                <a:solidFill>
                  <a:prstClr val="white">
                    <a:lumMod val="50000"/>
                  </a:prstClr>
                </a:solidFill>
                <a:latin typeface="微软雅黑" panose="020B0503020204020204" pitchFamily="34" charset="-122"/>
                <a:ea typeface="微软雅黑" panose="020B0503020204020204" pitchFamily="34" charset="-122"/>
                <a:cs typeface="Bebas Neue" charset="0"/>
              </a:rPr>
              <a:t>5</a:t>
            </a:r>
            <a:r>
              <a:rPr lang="zh-CN" altLang="en-US" sz="1600" dirty="0">
                <a:solidFill>
                  <a:prstClr val="white">
                    <a:lumMod val="50000"/>
                  </a:prstClr>
                </a:solidFill>
                <a:latin typeface="微软雅黑" panose="020B0503020204020204" pitchFamily="34" charset="-122"/>
                <a:ea typeface="微软雅黑" panose="020B0503020204020204" pitchFamily="34" charset="-122"/>
                <a:cs typeface="Bebas Neue" charset="0"/>
              </a:rPr>
              <a:t>天时间进行集中培训指导</a:t>
            </a:r>
            <a:endParaRPr lang="en-US" altLang="zh-CN" sz="1600" dirty="0">
              <a:solidFill>
                <a:prstClr val="white">
                  <a:lumMod val="50000"/>
                </a:prstClr>
              </a:solidFill>
              <a:latin typeface="微软雅黑" panose="020B0503020204020204" pitchFamily="34" charset="-122"/>
              <a:ea typeface="微软雅黑" panose="020B0503020204020204" pitchFamily="34" charset="-122"/>
              <a:cs typeface="Bebas Neue" charset="0"/>
            </a:endParaRPr>
          </a:p>
          <a:p>
            <a:pPr>
              <a:defRPr/>
            </a:pPr>
            <a:r>
              <a:rPr lang="zh-CN" altLang="en-US" sz="1600" dirty="0" smtClean="0">
                <a:solidFill>
                  <a:prstClr val="white">
                    <a:lumMod val="50000"/>
                  </a:prstClr>
                </a:solidFill>
                <a:latin typeface="微软雅黑" panose="020B0503020204020204" pitchFamily="34" charset="-122"/>
                <a:ea typeface="微软雅黑" panose="020B0503020204020204" pitchFamily="34" charset="-122"/>
                <a:cs typeface="Bebas Neue" charset="0"/>
              </a:rPr>
              <a:t>北京</a:t>
            </a:r>
            <a:r>
              <a:rPr lang="zh-CN" altLang="en-US" sz="1600" dirty="0">
                <a:solidFill>
                  <a:prstClr val="white">
                    <a:lumMod val="50000"/>
                  </a:prstClr>
                </a:solidFill>
                <a:latin typeface="微软雅黑" panose="020B0503020204020204" pitchFamily="34" charset="-122"/>
                <a:ea typeface="微软雅黑" panose="020B0503020204020204" pitchFamily="34" charset="-122"/>
                <a:cs typeface="Bebas Neue" charset="0"/>
              </a:rPr>
              <a:t>发改委对口帮扶教育资金</a:t>
            </a:r>
            <a:r>
              <a:rPr lang="en-US" altLang="zh-CN" sz="1600" dirty="0">
                <a:solidFill>
                  <a:prstClr val="white">
                    <a:lumMod val="50000"/>
                  </a:prstClr>
                </a:solidFill>
                <a:latin typeface="微软雅黑" panose="020B0503020204020204" pitchFamily="34" charset="-122"/>
                <a:ea typeface="微软雅黑" panose="020B0503020204020204" pitchFamily="34" charset="-122"/>
                <a:cs typeface="Bebas Neue" charset="0"/>
              </a:rPr>
              <a:t>380</a:t>
            </a:r>
            <a:r>
              <a:rPr lang="zh-CN" altLang="en-US" sz="1600" dirty="0">
                <a:solidFill>
                  <a:prstClr val="white">
                    <a:lumMod val="50000"/>
                  </a:prstClr>
                </a:solidFill>
                <a:latin typeface="微软雅黑" panose="020B0503020204020204" pitchFamily="34" charset="-122"/>
                <a:ea typeface="微软雅黑" panose="020B0503020204020204" pitchFamily="34" charset="-122"/>
                <a:cs typeface="Bebas Neue" charset="0"/>
              </a:rPr>
              <a:t>万元</a:t>
            </a:r>
            <a:endParaRPr lang="en-US" altLang="zh-CN" sz="1600"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a:p>
            <a:pPr>
              <a:defRPr/>
            </a:pP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p:txBody>
      </p:sp>
    </p:spTree>
    <p:extLst>
      <p:ext uri="{BB962C8B-B14F-4D97-AF65-F5344CB8AC3E}">
        <p14:creationId xmlns:p14="http://schemas.microsoft.com/office/powerpoint/2010/main" val="23870187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11804" y="6545939"/>
            <a:ext cx="92299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1200" b="0" i="0" u="none" strike="noStrike" kern="0" cap="none" spc="0" normalizeH="0" baseline="0" noProof="0" dirty="0">
                <a:ln>
                  <a:noFill/>
                </a:ln>
                <a:solidFill>
                  <a:prstClr val="white">
                    <a:lumMod val="75000"/>
                  </a:prstClr>
                </a:solidFill>
                <a:effectLst/>
                <a:uLnTx/>
                <a:uFillTx/>
              </a:rPr>
              <a:t>PAGE</a:t>
            </a:r>
            <a:r>
              <a:rPr kumimoji="0" lang="id-ID" sz="1200" b="0" i="0" u="none" strike="noStrike" kern="0" cap="none" spc="0" normalizeH="0" baseline="0" noProof="0" dirty="0">
                <a:ln>
                  <a:noFill/>
                </a:ln>
                <a:solidFill>
                  <a:prstClr val="white">
                    <a:lumMod val="50000"/>
                  </a:prstClr>
                </a:solidFill>
                <a:effectLst/>
                <a:uLnTx/>
                <a:uFillTx/>
              </a:rPr>
              <a:t> </a:t>
            </a:r>
            <a:fld id="{5612E34C-5701-4E39-8A7A-CD63D84145F2}" type="slidenum">
              <a:rPr kumimoji="0" lang="id-ID" sz="1200" b="0" i="0" u="none" strike="noStrike" kern="0" cap="none" spc="0" normalizeH="0" baseline="0" noProof="0" smtClean="0">
                <a:ln>
                  <a:noFill/>
                </a:ln>
                <a:solidFill>
                  <a:prstClr val="white">
                    <a:lumMod val="6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id-ID" sz="1200" b="0" i="0" u="none" strike="noStrike" kern="0" cap="none" spc="0" normalizeH="0" baseline="0" noProof="0" dirty="0">
              <a:ln>
                <a:noFill/>
              </a:ln>
              <a:solidFill>
                <a:prstClr val="white">
                  <a:lumMod val="65000"/>
                </a:prstClr>
              </a:solidFill>
              <a:effectLst/>
              <a:uLnTx/>
              <a:uFillTx/>
            </a:endParaRPr>
          </a:p>
        </p:txBody>
      </p:sp>
      <p:sp>
        <p:nvSpPr>
          <p:cNvPr id="28" name="Content Placeholder 2"/>
          <p:cNvSpPr txBox="1">
            <a:spLocks/>
          </p:cNvSpPr>
          <p:nvPr/>
        </p:nvSpPr>
        <p:spPr>
          <a:xfrm>
            <a:off x="706835" y="208557"/>
            <a:ext cx="6351190"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提升</a:t>
            </a:r>
            <a:r>
              <a:rPr lang="zh-CN" altLang="en-US" sz="3200" b="1" dirty="0">
                <a:solidFill>
                  <a:prstClr val="white">
                    <a:lumMod val="50000"/>
                  </a:prstClr>
                </a:solidFill>
                <a:latin typeface="微软雅黑" panose="020B0503020204020204" pitchFamily="34" charset="-122"/>
                <a:ea typeface="微软雅黑" panose="020B0503020204020204" pitchFamily="34" charset="-122"/>
              </a:rPr>
              <a:t>教育质量推进教育内涵式发展</a:t>
            </a:r>
            <a:endParaRPr lang="en-US" altLang="zh-CN" sz="3200" b="1" dirty="0">
              <a:solidFill>
                <a:prstClr val="white">
                  <a:lumMod val="50000"/>
                </a:prstClr>
              </a:solidFill>
              <a:latin typeface="微软雅黑" panose="020B0503020204020204" pitchFamily="34" charset="-122"/>
              <a:ea typeface="微软雅黑" panose="020B0503020204020204" pitchFamily="34" charset="-122"/>
            </a:endParaRPr>
          </a:p>
          <a:p>
            <a:pPr algn="l">
              <a:buClr>
                <a:srgbClr val="202F3D">
                  <a:lumMod val="75000"/>
                </a:srgbClr>
              </a:buClr>
            </a:pPr>
            <a:endParaRPr lang="en-US" sz="3200" b="1" dirty="0">
              <a:solidFill>
                <a:prstClr val="white">
                  <a:lumMod val="50000"/>
                </a:prstClr>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650140" y="1135913"/>
            <a:ext cx="2455555" cy="5391192"/>
            <a:chOff x="6107365" y="1280063"/>
            <a:chExt cx="2455555" cy="5391192"/>
          </a:xfrm>
        </p:grpSpPr>
        <p:sp>
          <p:nvSpPr>
            <p:cNvPr id="30" name="Rectangle 14"/>
            <p:cNvSpPr/>
            <p:nvPr/>
          </p:nvSpPr>
          <p:spPr>
            <a:xfrm>
              <a:off x="6107365" y="1991591"/>
              <a:ext cx="2414034" cy="4679664"/>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cxnSp>
          <p:nvCxnSpPr>
            <p:cNvPr id="31" name="Straight Connector 20"/>
            <p:cNvCxnSpPr/>
            <p:nvPr/>
          </p:nvCxnSpPr>
          <p:spPr>
            <a:xfrm>
              <a:off x="6125829" y="1280063"/>
              <a:ext cx="2412000" cy="0"/>
            </a:xfrm>
            <a:prstGeom prst="line">
              <a:avLst/>
            </a:prstGeom>
            <a:noFill/>
            <a:ln w="12700" cap="flat" cmpd="sng" algn="ctr">
              <a:solidFill>
                <a:sysClr val="window" lastClr="FFFFFF">
                  <a:lumMod val="85000"/>
                </a:sysClr>
              </a:solidFill>
              <a:prstDash val="solid"/>
              <a:miter lim="800000"/>
            </a:ln>
            <a:effectLst/>
          </p:spPr>
        </p:cxnSp>
        <p:cxnSp>
          <p:nvCxnSpPr>
            <p:cNvPr id="32" name="Straight Connector 21"/>
            <p:cNvCxnSpPr/>
            <p:nvPr/>
          </p:nvCxnSpPr>
          <p:spPr>
            <a:xfrm>
              <a:off x="6150920" y="1686463"/>
              <a:ext cx="2412000" cy="0"/>
            </a:xfrm>
            <a:prstGeom prst="line">
              <a:avLst/>
            </a:prstGeom>
            <a:noFill/>
            <a:ln w="22225" cap="flat" cmpd="sng" algn="ctr">
              <a:solidFill>
                <a:sysClr val="window" lastClr="FFFFFF">
                  <a:lumMod val="75000"/>
                </a:sysClr>
              </a:solidFill>
              <a:prstDash val="solid"/>
              <a:miter lim="800000"/>
            </a:ln>
            <a:effectLst/>
          </p:spPr>
        </p:cxnSp>
        <p:sp>
          <p:nvSpPr>
            <p:cNvPr id="33" name="Rectangle 22"/>
            <p:cNvSpPr>
              <a:spLocks/>
            </p:cNvSpPr>
            <p:nvPr/>
          </p:nvSpPr>
          <p:spPr bwMode="auto">
            <a:xfrm>
              <a:off x="6149255" y="1319819"/>
              <a:ext cx="2388573" cy="2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a:solidFill>
                    <a:srgbClr val="1C9494"/>
                  </a:solidFill>
                  <a:latin typeface="微软雅黑" panose="020B0503020204020204" pitchFamily="34" charset="-122"/>
                  <a:ea typeface="微软雅黑" panose="020B0503020204020204" pitchFamily="34" charset="-122"/>
                  <a:cs typeface="Bebas Neue" charset="0"/>
                  <a:sym typeface="Bebas Neue" charset="0"/>
                </a:rPr>
                <a:t>提升高校科研</a:t>
              </a:r>
              <a:endParaRPr lang="en-US" altLang="zh-CN" sz="2000" b="1" dirty="0">
                <a:solidFill>
                  <a:srgbClr val="1C9494"/>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34" name="TextBox 28"/>
            <p:cNvSpPr txBox="1"/>
            <p:nvPr/>
          </p:nvSpPr>
          <p:spPr>
            <a:xfrm>
              <a:off x="6149255" y="2049136"/>
              <a:ext cx="2372143" cy="3000821"/>
            </a:xfrm>
            <a:prstGeom prst="rect">
              <a:avLst/>
            </a:prstGeom>
            <a:noFill/>
          </p:spPr>
          <p:txBody>
            <a:bodyPr wrap="square" rtlCol="0">
              <a:spAutoFit/>
            </a:bodyPr>
            <a:lstStyle/>
            <a:p>
              <a:pPr lvl="0">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实施应用型本科高校建设项目，建议一批行业企业共建共管的现代产业学院和未来技术学院</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继续开展学位授权动态调整</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推进中国特色新型高校智库建设</a:t>
              </a:r>
              <a:endParaRPr lang="id-ID" altLang="zh-CN" sz="1400" kern="0" dirty="0">
                <a:solidFill>
                  <a:prstClr val="white">
                    <a:lumMod val="65000"/>
                  </a:prst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3332212" y="1135913"/>
            <a:ext cx="2614226" cy="5407760"/>
            <a:chOff x="3383955" y="1263495"/>
            <a:chExt cx="2614226" cy="5407760"/>
          </a:xfrm>
        </p:grpSpPr>
        <p:sp>
          <p:nvSpPr>
            <p:cNvPr id="36" name="Rectangle 13"/>
            <p:cNvSpPr/>
            <p:nvPr/>
          </p:nvSpPr>
          <p:spPr>
            <a:xfrm>
              <a:off x="3463852" y="1991591"/>
              <a:ext cx="2414034" cy="4679664"/>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cxnSp>
          <p:nvCxnSpPr>
            <p:cNvPr id="37" name="Straight Connector 17"/>
            <p:cNvCxnSpPr/>
            <p:nvPr/>
          </p:nvCxnSpPr>
          <p:spPr>
            <a:xfrm>
              <a:off x="3469713" y="1280063"/>
              <a:ext cx="2412000" cy="0"/>
            </a:xfrm>
            <a:prstGeom prst="line">
              <a:avLst/>
            </a:prstGeom>
            <a:noFill/>
            <a:ln w="12700" cap="flat" cmpd="sng" algn="ctr">
              <a:solidFill>
                <a:sysClr val="window" lastClr="FFFFFF">
                  <a:lumMod val="85000"/>
                </a:sysClr>
              </a:solidFill>
              <a:prstDash val="solid"/>
              <a:miter lim="800000"/>
            </a:ln>
            <a:effectLst/>
          </p:spPr>
        </p:cxnSp>
        <p:cxnSp>
          <p:nvCxnSpPr>
            <p:cNvPr id="38" name="Straight Connector 18"/>
            <p:cNvCxnSpPr/>
            <p:nvPr/>
          </p:nvCxnSpPr>
          <p:spPr>
            <a:xfrm>
              <a:off x="3494804" y="1686463"/>
              <a:ext cx="2412000" cy="0"/>
            </a:xfrm>
            <a:prstGeom prst="line">
              <a:avLst/>
            </a:prstGeom>
            <a:noFill/>
            <a:ln w="22225" cap="flat" cmpd="sng" algn="ctr">
              <a:solidFill>
                <a:sysClr val="window" lastClr="FFFFFF">
                  <a:lumMod val="75000"/>
                </a:sysClr>
              </a:solidFill>
              <a:prstDash val="solid"/>
              <a:miter lim="800000"/>
            </a:ln>
            <a:effectLst/>
          </p:spPr>
        </p:cxnSp>
        <p:sp>
          <p:nvSpPr>
            <p:cNvPr id="39" name="Rectangle 19"/>
            <p:cNvSpPr>
              <a:spLocks/>
            </p:cNvSpPr>
            <p:nvPr/>
          </p:nvSpPr>
          <p:spPr bwMode="auto">
            <a:xfrm>
              <a:off x="3383955" y="1263495"/>
              <a:ext cx="2614226" cy="38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smtClean="0">
                  <a:solidFill>
                    <a:srgbClr val="7CB554"/>
                  </a:solidFill>
                  <a:latin typeface="微软雅黑" panose="020B0503020204020204" pitchFamily="34" charset="-122"/>
                  <a:ea typeface="微软雅黑" panose="020B0503020204020204" pitchFamily="34" charset="-122"/>
                  <a:cs typeface="Bebas Neue" charset="0"/>
                  <a:sym typeface="Bebas Neue" charset="0"/>
                </a:rPr>
                <a:t>提高人才培养能力</a:t>
              </a:r>
              <a:endParaRPr lang="en-US" altLang="zh-CN" sz="2000" b="1" dirty="0">
                <a:solidFill>
                  <a:srgbClr val="7CB554"/>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40" name="TextBox 27"/>
            <p:cNvSpPr txBox="1"/>
            <p:nvPr/>
          </p:nvSpPr>
          <p:spPr>
            <a:xfrm>
              <a:off x="3478624" y="1868497"/>
              <a:ext cx="2488840" cy="3000821"/>
            </a:xfrm>
            <a:prstGeom prst="rect">
              <a:avLst/>
            </a:prstGeom>
            <a:noFill/>
          </p:spPr>
          <p:txBody>
            <a:bodyPr wrap="square" rtlCol="0">
              <a:spAutoFit/>
            </a:bodyPr>
            <a:lstStyle/>
            <a:p>
              <a:pPr>
                <a:lnSpc>
                  <a:spcPct val="150000"/>
                </a:lnSpc>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hlinkClick r:id="rId3"/>
                </a:rPr>
                <a:t>双</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3"/>
                </a:rPr>
                <a:t>一流建设</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：世界</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一流大学和一流学科</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 </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六卓越</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一拔尖人才培养计划</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卓越法律人才、卓越工程师、卓越农林人才、卓越新闻传播人才、卓越医生、卓越教师教育培养计划以及基础学科拔尖学生培养试验计划</a:t>
              </a:r>
              <a:endParaRPr lang="en-US" sz="1400" kern="0" dirty="0">
                <a:solidFill>
                  <a:prstClr val="white">
                    <a:lumMod val="65000"/>
                  </a:prst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6090916" y="1135913"/>
            <a:ext cx="2804822" cy="5391192"/>
            <a:chOff x="8701378" y="1280063"/>
            <a:chExt cx="2518126" cy="5391192"/>
          </a:xfrm>
        </p:grpSpPr>
        <p:sp>
          <p:nvSpPr>
            <p:cNvPr id="42" name="Rectangle 15"/>
            <p:cNvSpPr/>
            <p:nvPr/>
          </p:nvSpPr>
          <p:spPr>
            <a:xfrm>
              <a:off x="8750878" y="1991591"/>
              <a:ext cx="2414034" cy="4679664"/>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cxnSp>
          <p:nvCxnSpPr>
            <p:cNvPr id="43" name="Straight Connector 23"/>
            <p:cNvCxnSpPr/>
            <p:nvPr/>
          </p:nvCxnSpPr>
          <p:spPr>
            <a:xfrm>
              <a:off x="8752913" y="1280063"/>
              <a:ext cx="2412000" cy="0"/>
            </a:xfrm>
            <a:prstGeom prst="line">
              <a:avLst/>
            </a:prstGeom>
            <a:noFill/>
            <a:ln w="12700" cap="flat" cmpd="sng" algn="ctr">
              <a:solidFill>
                <a:sysClr val="window" lastClr="FFFFFF">
                  <a:lumMod val="85000"/>
                </a:sysClr>
              </a:solidFill>
              <a:prstDash val="solid"/>
              <a:miter lim="800000"/>
            </a:ln>
            <a:effectLst/>
          </p:spPr>
        </p:cxnSp>
        <p:cxnSp>
          <p:nvCxnSpPr>
            <p:cNvPr id="44" name="Straight Connector 24"/>
            <p:cNvCxnSpPr/>
            <p:nvPr/>
          </p:nvCxnSpPr>
          <p:spPr>
            <a:xfrm>
              <a:off x="8778004" y="1686463"/>
              <a:ext cx="2412000" cy="0"/>
            </a:xfrm>
            <a:prstGeom prst="line">
              <a:avLst/>
            </a:prstGeom>
            <a:noFill/>
            <a:ln w="22225" cap="flat" cmpd="sng" algn="ctr">
              <a:solidFill>
                <a:sysClr val="window" lastClr="FFFFFF">
                  <a:lumMod val="75000"/>
                </a:sysClr>
              </a:solidFill>
              <a:prstDash val="solid"/>
              <a:miter lim="800000"/>
            </a:ln>
            <a:effectLst/>
          </p:spPr>
        </p:cxnSp>
        <p:sp>
          <p:nvSpPr>
            <p:cNvPr id="45" name="Rectangle 25"/>
            <p:cNvSpPr>
              <a:spLocks/>
            </p:cNvSpPr>
            <p:nvPr/>
          </p:nvSpPr>
          <p:spPr bwMode="auto">
            <a:xfrm>
              <a:off x="8776339" y="1319819"/>
              <a:ext cx="2388573" cy="2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smtClean="0">
                  <a:solidFill>
                    <a:srgbClr val="F95647"/>
                  </a:solidFill>
                  <a:latin typeface="微软雅黑" panose="020B0503020204020204" pitchFamily="34" charset="-122"/>
                  <a:ea typeface="微软雅黑" panose="020B0503020204020204" pitchFamily="34" charset="-122"/>
                  <a:cs typeface="Bebas Neue" charset="0"/>
                  <a:sym typeface="Bebas Neue" charset="0"/>
                </a:rPr>
                <a:t>人才质量标准</a:t>
              </a:r>
              <a:endParaRPr lang="en-US" altLang="zh-CN" sz="2000" b="1" dirty="0">
                <a:solidFill>
                  <a:srgbClr val="F95647"/>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46" name="TextBox 29"/>
            <p:cNvSpPr txBox="1"/>
            <p:nvPr/>
          </p:nvSpPr>
          <p:spPr>
            <a:xfrm>
              <a:off x="8701378" y="2049136"/>
              <a:ext cx="2518126" cy="4616648"/>
            </a:xfrm>
            <a:prstGeom prst="rect">
              <a:avLst/>
            </a:prstGeom>
            <a:noFill/>
          </p:spPr>
          <p:txBody>
            <a:bodyPr wrap="square" rtlCol="0">
              <a:spAutoFit/>
            </a:bodyPr>
            <a:lstStyle/>
            <a:p>
              <a:pPr>
                <a:lnSpc>
                  <a:spcPct val="150000"/>
                </a:lnSpc>
                <a:defRPr/>
              </a:pP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17</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年发布</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实施</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本科</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人才培养质量</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国家标准</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hlinkClick r:id="rId4"/>
                </a:rPr>
                <a:t>18</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4"/>
                </a:rPr>
                <a:t>年发布</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hlinkClick r:id="rId4"/>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4"/>
                </a:rPr>
                <a:t>高校</a:t>
              </a:r>
              <a:r>
                <a:rPr lang="zh-CN" altLang="en-US" sz="1400" kern="0" dirty="0">
                  <a:solidFill>
                    <a:prstClr val="white">
                      <a:lumMod val="65000"/>
                    </a:prstClr>
                  </a:solidFill>
                  <a:latin typeface="微软雅黑" panose="020B0503020204020204" pitchFamily="34" charset="-122"/>
                  <a:ea typeface="微软雅黑" panose="020B0503020204020204" pitchFamily="34" charset="-122"/>
                  <a:hlinkClick r:id="rId4"/>
                </a:rPr>
                <a:t>教学质量</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4"/>
                </a:rPr>
                <a:t>国家标准</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hlinkClick r:id="rId4"/>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4"/>
                </a:rPr>
                <a:t> </a:t>
              </a:r>
              <a:r>
                <a:rPr lang="zh-CN" altLang="en-US" sz="1400" kern="0" dirty="0">
                  <a:solidFill>
                    <a:prstClr val="white">
                      <a:lumMod val="65000"/>
                    </a:prstClr>
                  </a:solidFill>
                  <a:latin typeface="微软雅黑" panose="020B0503020204020204" pitchFamily="34" charset="-122"/>
                  <a:ea typeface="微软雅黑" panose="020B0503020204020204" pitchFamily="34" charset="-122"/>
                  <a:hlinkClick r:id="rId4"/>
                </a:rPr>
                <a:t>涵盖</a:t>
              </a:r>
              <a:r>
                <a:rPr lang="en-US" altLang="zh-CN" sz="1400" kern="0" dirty="0">
                  <a:solidFill>
                    <a:prstClr val="white">
                      <a:lumMod val="65000"/>
                    </a:prstClr>
                  </a:solidFill>
                  <a:latin typeface="微软雅黑" panose="020B0503020204020204" pitchFamily="34" charset="-122"/>
                  <a:ea typeface="微软雅黑" panose="020B0503020204020204" pitchFamily="34" charset="-122"/>
                  <a:hlinkClick r:id="rId4"/>
                </a:rPr>
                <a:t>92</a:t>
              </a:r>
              <a:r>
                <a:rPr lang="zh-CN" altLang="en-US" sz="1400" kern="0" dirty="0">
                  <a:solidFill>
                    <a:prstClr val="white">
                      <a:lumMod val="65000"/>
                    </a:prstClr>
                  </a:solidFill>
                  <a:latin typeface="微软雅黑" panose="020B0503020204020204" pitchFamily="34" charset="-122"/>
                  <a:ea typeface="微软雅黑" panose="020B0503020204020204" pitchFamily="34" charset="-122"/>
                  <a:hlinkClick r:id="rId4"/>
                </a:rPr>
                <a:t>个本科专业</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4"/>
                </a:rPr>
                <a:t>类</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5"/>
                </a:rPr>
                <a:t>包括</a:t>
              </a:r>
              <a:r>
                <a:rPr lang="zh-CN" altLang="en-US" sz="1400" kern="0" dirty="0">
                  <a:solidFill>
                    <a:prstClr val="white">
                      <a:lumMod val="65000"/>
                    </a:prstClr>
                  </a:solidFill>
                  <a:latin typeface="微软雅黑" panose="020B0503020204020204" pitchFamily="34" charset="-122"/>
                  <a:ea typeface="微软雅黑" panose="020B0503020204020204" pitchFamily="34" charset="-122"/>
                  <a:hlinkClick r:id="rId5"/>
                </a:rPr>
                <a:t>目前</a:t>
              </a:r>
              <a:r>
                <a:rPr lang="en-US" altLang="zh-CN" sz="1400" kern="0" dirty="0">
                  <a:solidFill>
                    <a:prstClr val="white">
                      <a:lumMod val="65000"/>
                    </a:prstClr>
                  </a:solidFill>
                  <a:latin typeface="微软雅黑" panose="020B0503020204020204" pitchFamily="34" charset="-122"/>
                  <a:ea typeface="微软雅黑" panose="020B0503020204020204" pitchFamily="34" charset="-122"/>
                  <a:hlinkClick r:id="rId5"/>
                </a:rPr>
                <a:t>587</a:t>
              </a:r>
              <a:r>
                <a:rPr lang="zh-CN" altLang="en-US" sz="1400" kern="0" dirty="0">
                  <a:solidFill>
                    <a:prstClr val="white">
                      <a:lumMod val="65000"/>
                    </a:prstClr>
                  </a:solidFill>
                  <a:latin typeface="微软雅黑" panose="020B0503020204020204" pitchFamily="34" charset="-122"/>
                  <a:ea typeface="微软雅黑" panose="020B0503020204020204" pitchFamily="34" charset="-122"/>
                  <a:hlinkClick r:id="rId5"/>
                </a:rPr>
                <a:t>个本科专业，涉及</a:t>
              </a:r>
              <a:r>
                <a:rPr lang="en-US" altLang="zh-CN" sz="1400" kern="0" dirty="0">
                  <a:solidFill>
                    <a:prstClr val="white">
                      <a:lumMod val="65000"/>
                    </a:prstClr>
                  </a:solidFill>
                  <a:latin typeface="微软雅黑" panose="020B0503020204020204" pitchFamily="34" charset="-122"/>
                  <a:ea typeface="微软雅黑" panose="020B0503020204020204" pitchFamily="34" charset="-122"/>
                  <a:hlinkClick r:id="rId5"/>
                </a:rPr>
                <a:t>56000</a:t>
              </a:r>
              <a:r>
                <a:rPr lang="zh-CN" altLang="en-US" sz="1400" kern="0" dirty="0">
                  <a:solidFill>
                    <a:prstClr val="white">
                      <a:lumMod val="65000"/>
                    </a:prstClr>
                  </a:solidFill>
                  <a:latin typeface="微软雅黑" panose="020B0503020204020204" pitchFamily="34" charset="-122"/>
                  <a:ea typeface="微软雅黑" panose="020B0503020204020204" pitchFamily="34" charset="-122"/>
                  <a:hlinkClick r:id="rId5"/>
                </a:rPr>
                <a:t>个专业点</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要求教指委先用起来，其次高校要动起来，三是与“三个一流“的建设紧密</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结合。</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公布‘六卓越一拔尖计划’</a:t>
              </a:r>
              <a:r>
                <a:rPr lang="en-US" altLang="zh-CN" sz="1400" kern="0" dirty="0">
                  <a:solidFill>
                    <a:prstClr val="white">
                      <a:lumMod val="65000"/>
                    </a:prstClr>
                  </a:solidFill>
                  <a:latin typeface="微软雅黑" panose="020B0503020204020204" pitchFamily="34" charset="-122"/>
                  <a:ea typeface="微软雅黑" panose="020B0503020204020204" pitchFamily="34" charset="-122"/>
                </a:rPr>
                <a:t>2.0</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版建设专业名单，同时对各高校的专业办学质量和水平进行监测认证，适时公布‘成绩单’</a:t>
              </a:r>
            </a:p>
          </p:txBody>
        </p:sp>
      </p:grpSp>
      <p:grpSp>
        <p:nvGrpSpPr>
          <p:cNvPr id="47" name="组合 46"/>
          <p:cNvGrpSpPr/>
          <p:nvPr/>
        </p:nvGrpSpPr>
        <p:grpSpPr>
          <a:xfrm>
            <a:off x="8974624" y="1096157"/>
            <a:ext cx="2614226" cy="5914148"/>
            <a:chOff x="3383955" y="1263495"/>
            <a:chExt cx="2614226" cy="5914148"/>
          </a:xfrm>
        </p:grpSpPr>
        <p:sp>
          <p:nvSpPr>
            <p:cNvPr id="48" name="Rectangle 13"/>
            <p:cNvSpPr/>
            <p:nvPr/>
          </p:nvSpPr>
          <p:spPr>
            <a:xfrm>
              <a:off x="3463852" y="1991591"/>
              <a:ext cx="2414034" cy="4679664"/>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cxnSp>
          <p:nvCxnSpPr>
            <p:cNvPr id="49" name="Straight Connector 17"/>
            <p:cNvCxnSpPr/>
            <p:nvPr/>
          </p:nvCxnSpPr>
          <p:spPr>
            <a:xfrm>
              <a:off x="3469713" y="1280063"/>
              <a:ext cx="2412000" cy="0"/>
            </a:xfrm>
            <a:prstGeom prst="line">
              <a:avLst/>
            </a:prstGeom>
            <a:noFill/>
            <a:ln w="12700" cap="flat" cmpd="sng" algn="ctr">
              <a:solidFill>
                <a:sysClr val="window" lastClr="FFFFFF">
                  <a:lumMod val="85000"/>
                </a:sysClr>
              </a:solidFill>
              <a:prstDash val="solid"/>
              <a:miter lim="800000"/>
            </a:ln>
            <a:effectLst/>
          </p:spPr>
        </p:cxnSp>
        <p:cxnSp>
          <p:nvCxnSpPr>
            <p:cNvPr id="50" name="Straight Connector 18"/>
            <p:cNvCxnSpPr/>
            <p:nvPr/>
          </p:nvCxnSpPr>
          <p:spPr>
            <a:xfrm>
              <a:off x="3494804" y="1686463"/>
              <a:ext cx="2412000" cy="0"/>
            </a:xfrm>
            <a:prstGeom prst="line">
              <a:avLst/>
            </a:prstGeom>
            <a:noFill/>
            <a:ln w="22225" cap="flat" cmpd="sng" algn="ctr">
              <a:solidFill>
                <a:sysClr val="window" lastClr="FFFFFF">
                  <a:lumMod val="75000"/>
                </a:sysClr>
              </a:solidFill>
              <a:prstDash val="solid"/>
              <a:miter lim="800000"/>
            </a:ln>
            <a:effectLst/>
          </p:spPr>
        </p:cxnSp>
        <p:sp>
          <p:nvSpPr>
            <p:cNvPr id="51" name="Rectangle 19"/>
            <p:cNvSpPr>
              <a:spLocks/>
            </p:cNvSpPr>
            <p:nvPr/>
          </p:nvSpPr>
          <p:spPr bwMode="auto">
            <a:xfrm>
              <a:off x="3383955" y="1263495"/>
              <a:ext cx="2614226" cy="38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smtClean="0">
                  <a:solidFill>
                    <a:srgbClr val="FFC000"/>
                  </a:solidFill>
                  <a:latin typeface="微软雅黑" panose="020B0503020204020204" pitchFamily="34" charset="-122"/>
                  <a:ea typeface="微软雅黑" panose="020B0503020204020204" pitchFamily="34" charset="-122"/>
                  <a:cs typeface="Bebas Neue" charset="0"/>
                  <a:sym typeface="Bebas Neue" charset="0"/>
                </a:rPr>
                <a:t>医学人才培养模式改革</a:t>
              </a:r>
              <a:endParaRPr lang="en-US" altLang="zh-CN" sz="2000" b="1" dirty="0">
                <a:solidFill>
                  <a:srgbClr val="FFC000"/>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52" name="TextBox 27"/>
            <p:cNvSpPr txBox="1"/>
            <p:nvPr/>
          </p:nvSpPr>
          <p:spPr>
            <a:xfrm>
              <a:off x="3478624" y="1868497"/>
              <a:ext cx="2488840" cy="5309146"/>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出台</a:t>
              </a:r>
              <a:r>
                <a:rPr lang="en-US" altLang="zh-CN" sz="1400" kern="0" dirty="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服务健康产业需求高等医学教育引导性专业目录</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rPr>
                <a:t>》</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分类推进中医人才培养</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改革</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50000"/>
                </a:lnSpc>
                <a:spcBef>
                  <a:spcPts val="0"/>
                </a:spcBef>
                <a:spcAft>
                  <a:spcPts val="0"/>
                </a:spcAft>
                <a:buClrTx/>
                <a:buSzTx/>
                <a:buFontTx/>
                <a:buNone/>
                <a:tabLst/>
                <a:defRPr/>
              </a:pPr>
              <a:r>
                <a:rPr lang="en-US" altLang="zh-CN" sz="1400" kern="0" dirty="0">
                  <a:solidFill>
                    <a:prstClr val="white">
                      <a:lumMod val="65000"/>
                    </a:prstClr>
                  </a:solidFill>
                  <a:latin typeface="微软雅黑" panose="020B0503020204020204" pitchFamily="34" charset="-122"/>
                  <a:ea typeface="微软雅黑" panose="020B0503020204020204" pitchFamily="34" charset="-122"/>
                </a:rPr>
                <a:t>5+3</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标准化、规范化医学人才培养体系</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建设</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印发</a:t>
              </a:r>
              <a:r>
                <a:rPr lang="en-US" altLang="zh-CN" sz="1400" kern="0" dirty="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a:solidFill>
                    <a:prstClr val="white">
                      <a:lumMod val="65000"/>
                    </a:prstClr>
                  </a:solidFill>
                  <a:latin typeface="微软雅黑" panose="020B0503020204020204" pitchFamily="34" charset="-122"/>
                  <a:ea typeface="微软雅黑" panose="020B0503020204020204" pitchFamily="34" charset="-122"/>
                  <a:hlinkClick r:id="rId6"/>
                </a:rPr>
                <a:t>关于医教协同、深入推进医学教育改革与发展的意见</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hlinkClick r:id="rId6"/>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：推进</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信息技术与医学教育融合，建设国家教学案例共享资源库，建设一批国家精品在线开放课程。加强教师队伍建设，在医学院校建立教师发展示范中心，对新任职教师（含临床教师）逐步实施岗前培训制度</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50000"/>
                </a:lnSpc>
                <a:spcBef>
                  <a:spcPts val="0"/>
                </a:spcBef>
                <a:spcAft>
                  <a:spcPts val="0"/>
                </a:spcAft>
                <a:buClrTx/>
                <a:buSzTx/>
                <a:buFontTx/>
                <a:buNone/>
                <a:tabLst/>
                <a:defRPr/>
              </a:pPr>
              <a:endParaRPr lang="en-US" sz="1600" b="1" dirty="0">
                <a:solidFill>
                  <a:srgbClr val="7CB554"/>
                </a:solidFill>
                <a:latin typeface="微软雅黑" panose="020B0503020204020204" pitchFamily="34" charset="-122"/>
                <a:ea typeface="微软雅黑" panose="020B0503020204020204" pitchFamily="34" charset="-122"/>
                <a:cs typeface="Bebas Neue" charset="0"/>
              </a:endParaRPr>
            </a:p>
          </p:txBody>
        </p:sp>
      </p:grpSp>
    </p:spTree>
    <p:extLst>
      <p:ext uri="{BB962C8B-B14F-4D97-AF65-F5344CB8AC3E}">
        <p14:creationId xmlns:p14="http://schemas.microsoft.com/office/powerpoint/2010/main" val="523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p:cTn id="28" dur="500" fill="hold"/>
                                        <p:tgtEl>
                                          <p:spTgt spid="47"/>
                                        </p:tgtEl>
                                        <p:attrNameLst>
                                          <p:attrName>ppt_w</p:attrName>
                                        </p:attrNameLst>
                                      </p:cBhvr>
                                      <p:tavLst>
                                        <p:tav tm="0">
                                          <p:val>
                                            <p:fltVal val="0"/>
                                          </p:val>
                                        </p:tav>
                                        <p:tav tm="100000">
                                          <p:val>
                                            <p:strVal val="#ppt_w"/>
                                          </p:val>
                                        </p:tav>
                                      </p:tavLst>
                                    </p:anim>
                                    <p:anim calcmode="lin" valueType="num">
                                      <p:cBhvr>
                                        <p:cTn id="29" dur="500" fill="hold"/>
                                        <p:tgtEl>
                                          <p:spTgt spid="47"/>
                                        </p:tgtEl>
                                        <p:attrNameLst>
                                          <p:attrName>ppt_h</p:attrName>
                                        </p:attrNameLst>
                                      </p:cBhvr>
                                      <p:tavLst>
                                        <p:tav tm="0">
                                          <p:val>
                                            <p:fltVal val="0"/>
                                          </p:val>
                                        </p:tav>
                                        <p:tav tm="100000">
                                          <p:val>
                                            <p:strVal val="#ppt_h"/>
                                          </p:val>
                                        </p:tav>
                                      </p:tavLst>
                                    </p:anim>
                                    <p:animEffect transition="in" filter="fade">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11804" y="6545939"/>
            <a:ext cx="92299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1200" b="0" i="0" u="none" strike="noStrike" kern="0" cap="none" spc="0" normalizeH="0" baseline="0" noProof="0" dirty="0">
                <a:ln>
                  <a:noFill/>
                </a:ln>
                <a:solidFill>
                  <a:prstClr val="white">
                    <a:lumMod val="75000"/>
                  </a:prstClr>
                </a:solidFill>
                <a:effectLst/>
                <a:uLnTx/>
                <a:uFillTx/>
              </a:rPr>
              <a:t>PAGE</a:t>
            </a:r>
            <a:r>
              <a:rPr kumimoji="0" lang="id-ID" sz="1200" b="0" i="0" u="none" strike="noStrike" kern="0" cap="none" spc="0" normalizeH="0" baseline="0" noProof="0" dirty="0">
                <a:ln>
                  <a:noFill/>
                </a:ln>
                <a:solidFill>
                  <a:prstClr val="white">
                    <a:lumMod val="50000"/>
                  </a:prstClr>
                </a:solidFill>
                <a:effectLst/>
                <a:uLnTx/>
                <a:uFillTx/>
              </a:rPr>
              <a:t> </a:t>
            </a:r>
            <a:fld id="{5612E34C-5701-4E39-8A7A-CD63D84145F2}" type="slidenum">
              <a:rPr kumimoji="0" lang="id-ID" sz="1200" b="0" i="0" u="none" strike="noStrike" kern="0" cap="none" spc="0" normalizeH="0" baseline="0" noProof="0" smtClean="0">
                <a:ln>
                  <a:noFill/>
                </a:ln>
                <a:solidFill>
                  <a:prstClr val="white">
                    <a:lumMod val="6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id-ID" sz="1200" b="0" i="0" u="none" strike="noStrike" kern="0" cap="none" spc="0" normalizeH="0" baseline="0" noProof="0" dirty="0">
              <a:ln>
                <a:noFill/>
              </a:ln>
              <a:solidFill>
                <a:prstClr val="white">
                  <a:lumMod val="65000"/>
                </a:prstClr>
              </a:solidFill>
              <a:effectLst/>
              <a:uLnTx/>
              <a:uFillTx/>
            </a:endParaRPr>
          </a:p>
        </p:txBody>
      </p:sp>
      <p:grpSp>
        <p:nvGrpSpPr>
          <p:cNvPr id="4" name="组合 3"/>
          <p:cNvGrpSpPr/>
          <p:nvPr/>
        </p:nvGrpSpPr>
        <p:grpSpPr>
          <a:xfrm>
            <a:off x="835091" y="1096157"/>
            <a:ext cx="2643513" cy="5398118"/>
            <a:chOff x="820339" y="1273137"/>
            <a:chExt cx="2643513" cy="5398118"/>
          </a:xfrm>
        </p:grpSpPr>
        <p:sp>
          <p:nvSpPr>
            <p:cNvPr id="13" name="Rectangle 16"/>
            <p:cNvSpPr>
              <a:spLocks/>
            </p:cNvSpPr>
            <p:nvPr/>
          </p:nvSpPr>
          <p:spPr bwMode="auto">
            <a:xfrm>
              <a:off x="858798" y="1312893"/>
              <a:ext cx="2605054" cy="27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smtClean="0">
                  <a:solidFill>
                    <a:srgbClr val="1C9494"/>
                  </a:solidFill>
                  <a:latin typeface="微软雅黑" panose="020B0503020204020204" pitchFamily="34" charset="-122"/>
                  <a:ea typeface="微软雅黑" panose="020B0503020204020204" pitchFamily="34" charset="-122"/>
                  <a:cs typeface="Bebas Neue" charset="0"/>
                  <a:sym typeface="Bebas Neue" charset="0"/>
                </a:rPr>
                <a:t>创新创业教育改革</a:t>
              </a:r>
              <a:endParaRPr lang="en-US" sz="2000" b="1" dirty="0">
                <a:solidFill>
                  <a:srgbClr val="1C9494"/>
                </a:solidFill>
                <a:latin typeface="微软雅黑" panose="020B0503020204020204" pitchFamily="34" charset="-122"/>
                <a:ea typeface="微软雅黑" panose="020B0503020204020204" pitchFamily="34" charset="-122"/>
                <a:cs typeface="Bebas Neue" charset="0"/>
                <a:sym typeface="Bebas Neue" charset="0"/>
              </a:endParaRPr>
            </a:p>
          </p:txBody>
        </p:sp>
        <p:grpSp>
          <p:nvGrpSpPr>
            <p:cNvPr id="3" name="组合 2"/>
            <p:cNvGrpSpPr/>
            <p:nvPr/>
          </p:nvGrpSpPr>
          <p:grpSpPr>
            <a:xfrm>
              <a:off x="820339" y="1273137"/>
              <a:ext cx="2452124" cy="5398118"/>
              <a:chOff x="820339" y="1273137"/>
              <a:chExt cx="2452124" cy="5398118"/>
            </a:xfrm>
          </p:grpSpPr>
          <p:cxnSp>
            <p:nvCxnSpPr>
              <p:cNvPr id="7" name="Straight Connector 10"/>
              <p:cNvCxnSpPr/>
              <p:nvPr/>
            </p:nvCxnSpPr>
            <p:spPr>
              <a:xfrm>
                <a:off x="835372" y="1273137"/>
                <a:ext cx="2412000" cy="0"/>
              </a:xfrm>
              <a:prstGeom prst="line">
                <a:avLst/>
              </a:prstGeom>
              <a:noFill/>
              <a:ln w="12700" cap="flat" cmpd="sng" algn="ctr">
                <a:solidFill>
                  <a:sysClr val="window" lastClr="FFFFFF">
                    <a:lumMod val="85000"/>
                  </a:sysClr>
                </a:solidFill>
                <a:prstDash val="solid"/>
                <a:miter lim="800000"/>
              </a:ln>
              <a:effectLst/>
            </p:spPr>
          </p:cxnSp>
          <p:cxnSp>
            <p:nvCxnSpPr>
              <p:cNvPr id="8" name="Straight Connector 11"/>
              <p:cNvCxnSpPr/>
              <p:nvPr/>
            </p:nvCxnSpPr>
            <p:spPr>
              <a:xfrm>
                <a:off x="860463" y="1679537"/>
                <a:ext cx="2412000" cy="0"/>
              </a:xfrm>
              <a:prstGeom prst="line">
                <a:avLst/>
              </a:prstGeom>
              <a:noFill/>
              <a:ln w="22225" cap="flat" cmpd="sng" algn="ctr">
                <a:solidFill>
                  <a:sysClr val="window" lastClr="FFFFFF">
                    <a:lumMod val="75000"/>
                  </a:sysClr>
                </a:solidFill>
                <a:prstDash val="solid"/>
                <a:miter lim="800000"/>
              </a:ln>
              <a:effectLst/>
            </p:spPr>
          </p:cxnSp>
          <p:sp>
            <p:nvSpPr>
              <p:cNvPr id="9" name="Rectangle 12"/>
              <p:cNvSpPr/>
              <p:nvPr/>
            </p:nvSpPr>
            <p:spPr>
              <a:xfrm>
                <a:off x="820339" y="1991590"/>
                <a:ext cx="2414034" cy="4679665"/>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23" name="TextBox 26"/>
              <p:cNvSpPr txBox="1"/>
              <p:nvPr/>
            </p:nvSpPr>
            <p:spPr>
              <a:xfrm>
                <a:off x="883165" y="2052287"/>
                <a:ext cx="2336931" cy="3647152"/>
              </a:xfrm>
              <a:prstGeom prst="rect">
                <a:avLst/>
              </a:prstGeom>
              <a:noFill/>
            </p:spPr>
            <p:txBody>
              <a:bodyPr wrap="square" rtlCol="0">
                <a:spAutoFit/>
              </a:bodyPr>
              <a:lstStyle/>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认定一批示范高校，培育一批国家级示范基地，建成全国万名优秀创新创业导师人才库</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办好互联网</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创新创业大赛</a:t>
                </a:r>
                <a:r>
                  <a:rPr lang="zh-CN" altLang="en-US" sz="1400" kern="0" dirty="0">
                    <a:solidFill>
                      <a:prstClr val="white">
                        <a:lumMod val="65000"/>
                      </a:prstClr>
                    </a:solidFill>
                    <a:latin typeface="微软雅黑" panose="020B0503020204020204" pitchFamily="34" charset="-122"/>
                    <a:ea typeface="微软雅黑" panose="020B0503020204020204" pitchFamily="34" charset="-122"/>
                    <a:sym typeface="Bebas Neue" charset="0"/>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组委会</a:t>
                </a:r>
                <a:r>
                  <a:rPr lang="en-US" altLang="zh-CN" sz="1400" kern="0" dirty="0">
                    <a:solidFill>
                      <a:prstClr val="white">
                        <a:lumMod val="65000"/>
                      </a:prstClr>
                    </a:solidFill>
                    <a:latin typeface="微软雅黑" panose="020B0503020204020204" pitchFamily="34" charset="-122"/>
                    <a:ea typeface="微软雅黑" panose="020B0503020204020204" pitchFamily="34" charset="-122"/>
                  </a:rPr>
                  <a:t>——</a:t>
                </a: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高等教育司理工</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处</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落实创新创业优惠政策，推动大学生创新创业</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p:txBody>
          </p:sp>
        </p:grpSp>
      </p:grpSp>
      <p:grpSp>
        <p:nvGrpSpPr>
          <p:cNvPr id="6" name="组合 5"/>
          <p:cNvGrpSpPr/>
          <p:nvPr/>
        </p:nvGrpSpPr>
        <p:grpSpPr>
          <a:xfrm>
            <a:off x="3555380" y="1112725"/>
            <a:ext cx="2455555" cy="5391192"/>
            <a:chOff x="6107365" y="1280063"/>
            <a:chExt cx="2455555" cy="5391192"/>
          </a:xfrm>
        </p:grpSpPr>
        <p:sp>
          <p:nvSpPr>
            <p:cNvPr id="11" name="Rectangle 14"/>
            <p:cNvSpPr/>
            <p:nvPr/>
          </p:nvSpPr>
          <p:spPr>
            <a:xfrm>
              <a:off x="6107365" y="1991591"/>
              <a:ext cx="2414034" cy="4679664"/>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cxnSp>
          <p:nvCxnSpPr>
            <p:cNvPr id="17" name="Straight Connector 20"/>
            <p:cNvCxnSpPr/>
            <p:nvPr/>
          </p:nvCxnSpPr>
          <p:spPr>
            <a:xfrm>
              <a:off x="6125829" y="1280063"/>
              <a:ext cx="2412000" cy="0"/>
            </a:xfrm>
            <a:prstGeom prst="line">
              <a:avLst/>
            </a:prstGeom>
            <a:noFill/>
            <a:ln w="12700" cap="flat" cmpd="sng" algn="ctr">
              <a:solidFill>
                <a:sysClr val="window" lastClr="FFFFFF">
                  <a:lumMod val="85000"/>
                </a:sysClr>
              </a:solidFill>
              <a:prstDash val="solid"/>
              <a:miter lim="800000"/>
            </a:ln>
            <a:effectLst/>
          </p:spPr>
        </p:cxnSp>
        <p:cxnSp>
          <p:nvCxnSpPr>
            <p:cNvPr id="18" name="Straight Connector 21"/>
            <p:cNvCxnSpPr/>
            <p:nvPr/>
          </p:nvCxnSpPr>
          <p:spPr>
            <a:xfrm>
              <a:off x="6150920" y="1686463"/>
              <a:ext cx="2412000" cy="0"/>
            </a:xfrm>
            <a:prstGeom prst="line">
              <a:avLst/>
            </a:prstGeom>
            <a:noFill/>
            <a:ln w="22225" cap="flat" cmpd="sng" algn="ctr">
              <a:solidFill>
                <a:sysClr val="window" lastClr="FFFFFF">
                  <a:lumMod val="75000"/>
                </a:sysClr>
              </a:solidFill>
              <a:prstDash val="solid"/>
              <a:miter lim="800000"/>
            </a:ln>
            <a:effectLst/>
          </p:spPr>
        </p:cxnSp>
        <p:sp>
          <p:nvSpPr>
            <p:cNvPr id="19" name="Rectangle 22"/>
            <p:cNvSpPr>
              <a:spLocks/>
            </p:cNvSpPr>
            <p:nvPr/>
          </p:nvSpPr>
          <p:spPr bwMode="auto">
            <a:xfrm>
              <a:off x="6149255" y="1319819"/>
              <a:ext cx="2388573" cy="2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a:solidFill>
                    <a:srgbClr val="92D050"/>
                  </a:solidFill>
                  <a:latin typeface="微软雅黑" panose="020B0503020204020204" pitchFamily="34" charset="-122"/>
                  <a:ea typeface="微软雅黑" panose="020B0503020204020204" pitchFamily="34" charset="-122"/>
                  <a:cs typeface="Bebas Neue" charset="0"/>
                  <a:sym typeface="Bebas Neue" charset="0"/>
                </a:rPr>
                <a:t>产</a:t>
              </a:r>
              <a:r>
                <a:rPr lang="zh-CN" altLang="en-US" sz="2000" b="1" dirty="0" smtClean="0">
                  <a:solidFill>
                    <a:srgbClr val="92D050"/>
                  </a:solidFill>
                  <a:latin typeface="微软雅黑" panose="020B0503020204020204" pitchFamily="34" charset="-122"/>
                  <a:ea typeface="微软雅黑" panose="020B0503020204020204" pitchFamily="34" charset="-122"/>
                  <a:cs typeface="Bebas Neue" charset="0"/>
                  <a:sym typeface="Bebas Neue" charset="0"/>
                </a:rPr>
                <a:t>学人才培养</a:t>
              </a:r>
              <a:endParaRPr lang="en-US" altLang="zh-CN" sz="2000" b="1" dirty="0">
                <a:solidFill>
                  <a:srgbClr val="92D050"/>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5" name="TextBox 28"/>
            <p:cNvSpPr txBox="1"/>
            <p:nvPr/>
          </p:nvSpPr>
          <p:spPr>
            <a:xfrm>
              <a:off x="6149255" y="2049136"/>
              <a:ext cx="2372143" cy="3323987"/>
            </a:xfrm>
            <a:prstGeom prst="rect">
              <a:avLst/>
            </a:prstGeom>
            <a:noFill/>
          </p:spPr>
          <p:txBody>
            <a:bodyPr wrap="square" rtlCol="0">
              <a:spAutoFit/>
            </a:bodyPr>
            <a:lstStyle/>
            <a:p>
              <a:pPr lvl="0">
                <a:lnSpc>
                  <a:spcPct val="150000"/>
                </a:lnSpc>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hlinkClick r:id="rId3"/>
                </a:rPr>
                <a:t>产学合作协同育人</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3"/>
                </a:rPr>
                <a:t>项目</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：新工科、师资培训、创新创业改革等</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4"/>
                </a:rPr>
                <a:t>（蓝墨、慧科、蓝盾已申报项目）</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kern="0" dirty="0">
                  <a:solidFill>
                    <a:prstClr val="white">
                      <a:lumMod val="65000"/>
                    </a:prstClr>
                  </a:solidFill>
                  <a:latin typeface="微软雅黑" panose="020B0503020204020204" pitchFamily="34" charset="-122"/>
                  <a:ea typeface="微软雅黑" panose="020B0503020204020204" pitchFamily="34" charset="-122"/>
                </a:rPr>
                <a:t>校企深度合作示范项目</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hlinkClick r:id="rId5"/>
                </a:rPr>
                <a:t>深化工程教育改革服务产业转型升级意见</a:t>
              </a:r>
              <a:endParaRPr lang="id-ID" altLang="zh-CN" sz="1400" kern="0" dirty="0">
                <a:solidFill>
                  <a:prstClr val="white">
                    <a:lumMod val="65000"/>
                  </a:prstClr>
                </a:solidFill>
                <a:latin typeface="微软雅黑" panose="020B0503020204020204" pitchFamily="34" charset="-122"/>
                <a:ea typeface="微软雅黑" panose="020B0503020204020204" pitchFamily="34" charset="-122"/>
              </a:endParaRPr>
            </a:p>
          </p:txBody>
        </p:sp>
      </p:grpSp>
      <p:sp>
        <p:nvSpPr>
          <p:cNvPr id="28" name="Content Placeholder 2"/>
          <p:cNvSpPr txBox="1">
            <a:spLocks/>
          </p:cNvSpPr>
          <p:nvPr/>
        </p:nvSpPr>
        <p:spPr>
          <a:xfrm>
            <a:off x="706835" y="208557"/>
            <a:ext cx="6351190"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提升</a:t>
            </a:r>
            <a:r>
              <a:rPr lang="zh-CN" altLang="en-US" sz="3200" b="1" dirty="0">
                <a:solidFill>
                  <a:prstClr val="white">
                    <a:lumMod val="50000"/>
                  </a:prstClr>
                </a:solidFill>
                <a:latin typeface="微软雅黑" panose="020B0503020204020204" pitchFamily="34" charset="-122"/>
                <a:ea typeface="微软雅黑" panose="020B0503020204020204" pitchFamily="34" charset="-122"/>
              </a:rPr>
              <a:t>教育质量推进教育内涵式发展</a:t>
            </a:r>
            <a:endParaRPr lang="en-US" altLang="zh-CN" sz="3200" b="1" dirty="0">
              <a:solidFill>
                <a:prstClr val="white">
                  <a:lumMod val="50000"/>
                </a:prstClr>
              </a:solidFill>
              <a:latin typeface="微软雅黑" panose="020B0503020204020204" pitchFamily="34" charset="-122"/>
              <a:ea typeface="微软雅黑" panose="020B0503020204020204" pitchFamily="34" charset="-122"/>
            </a:endParaRPr>
          </a:p>
          <a:p>
            <a:pPr algn="l">
              <a:buClr>
                <a:srgbClr val="202F3D">
                  <a:lumMod val="75000"/>
                </a:srgbClr>
              </a:buClr>
            </a:pPr>
            <a:endParaRPr lang="en-US" sz="2000" b="1" dirty="0">
              <a:solidFill>
                <a:srgbClr val="7CB554"/>
              </a:solidFill>
              <a:latin typeface="微软雅黑" panose="020B0503020204020204" pitchFamily="34" charset="-122"/>
              <a:ea typeface="微软雅黑" panose="020B0503020204020204" pitchFamily="34" charset="-122"/>
              <a:cs typeface="Bebas Neue" charset="0"/>
            </a:endParaRPr>
          </a:p>
        </p:txBody>
      </p:sp>
      <p:grpSp>
        <p:nvGrpSpPr>
          <p:cNvPr id="35" name="组合 34"/>
          <p:cNvGrpSpPr/>
          <p:nvPr/>
        </p:nvGrpSpPr>
        <p:grpSpPr>
          <a:xfrm>
            <a:off x="6366512" y="1112725"/>
            <a:ext cx="2643513" cy="5533220"/>
            <a:chOff x="820339" y="1273137"/>
            <a:chExt cx="2643513" cy="5533220"/>
          </a:xfrm>
        </p:grpSpPr>
        <p:sp>
          <p:nvSpPr>
            <p:cNvPr id="36" name="Rectangle 16"/>
            <p:cNvSpPr>
              <a:spLocks/>
            </p:cNvSpPr>
            <p:nvPr/>
          </p:nvSpPr>
          <p:spPr bwMode="auto">
            <a:xfrm>
              <a:off x="858798" y="1312893"/>
              <a:ext cx="2605054" cy="27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a:solidFill>
                    <a:srgbClr val="F95647"/>
                  </a:solidFill>
                  <a:latin typeface="微软雅黑" panose="020B0503020204020204" pitchFamily="34" charset="-122"/>
                  <a:ea typeface="微软雅黑" panose="020B0503020204020204" pitchFamily="34" charset="-122"/>
                  <a:cs typeface="Bebas Neue" charset="0"/>
                  <a:sym typeface="Bebas Neue" charset="0"/>
                </a:rPr>
                <a:t>完善职业教育</a:t>
              </a:r>
              <a:endParaRPr lang="en-US" sz="2000" b="1" dirty="0">
                <a:solidFill>
                  <a:srgbClr val="F95647"/>
                </a:solidFill>
                <a:latin typeface="微软雅黑" panose="020B0503020204020204" pitchFamily="34" charset="-122"/>
                <a:ea typeface="微软雅黑" panose="020B0503020204020204" pitchFamily="34" charset="-122"/>
                <a:cs typeface="Bebas Neue" charset="0"/>
                <a:sym typeface="Bebas Neue" charset="0"/>
              </a:endParaRPr>
            </a:p>
          </p:txBody>
        </p:sp>
        <p:grpSp>
          <p:nvGrpSpPr>
            <p:cNvPr id="37" name="组合 36"/>
            <p:cNvGrpSpPr/>
            <p:nvPr/>
          </p:nvGrpSpPr>
          <p:grpSpPr>
            <a:xfrm>
              <a:off x="820339" y="1273137"/>
              <a:ext cx="2452124" cy="5533220"/>
              <a:chOff x="820339" y="1273137"/>
              <a:chExt cx="2452124" cy="5533220"/>
            </a:xfrm>
          </p:grpSpPr>
          <p:cxnSp>
            <p:nvCxnSpPr>
              <p:cNvPr id="38" name="Straight Connector 10"/>
              <p:cNvCxnSpPr/>
              <p:nvPr/>
            </p:nvCxnSpPr>
            <p:spPr>
              <a:xfrm>
                <a:off x="835372" y="1273137"/>
                <a:ext cx="2412000" cy="0"/>
              </a:xfrm>
              <a:prstGeom prst="line">
                <a:avLst/>
              </a:prstGeom>
              <a:noFill/>
              <a:ln w="12700" cap="flat" cmpd="sng" algn="ctr">
                <a:solidFill>
                  <a:sysClr val="window" lastClr="FFFFFF">
                    <a:lumMod val="85000"/>
                  </a:sysClr>
                </a:solidFill>
                <a:prstDash val="solid"/>
                <a:miter lim="800000"/>
              </a:ln>
              <a:effectLst/>
            </p:spPr>
          </p:cxnSp>
          <p:cxnSp>
            <p:nvCxnSpPr>
              <p:cNvPr id="39" name="Straight Connector 11"/>
              <p:cNvCxnSpPr/>
              <p:nvPr/>
            </p:nvCxnSpPr>
            <p:spPr>
              <a:xfrm>
                <a:off x="860463" y="1679537"/>
                <a:ext cx="2412000" cy="0"/>
              </a:xfrm>
              <a:prstGeom prst="line">
                <a:avLst/>
              </a:prstGeom>
              <a:noFill/>
              <a:ln w="22225" cap="flat" cmpd="sng" algn="ctr">
                <a:solidFill>
                  <a:sysClr val="window" lastClr="FFFFFF">
                    <a:lumMod val="75000"/>
                  </a:sysClr>
                </a:solidFill>
                <a:prstDash val="solid"/>
                <a:miter lim="800000"/>
              </a:ln>
              <a:effectLst/>
            </p:spPr>
          </p:cxnSp>
          <p:sp>
            <p:nvSpPr>
              <p:cNvPr id="40" name="Rectangle 12"/>
              <p:cNvSpPr/>
              <p:nvPr/>
            </p:nvSpPr>
            <p:spPr>
              <a:xfrm>
                <a:off x="820339" y="1991590"/>
                <a:ext cx="2414034" cy="4679665"/>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41" name="TextBox 26"/>
              <p:cNvSpPr txBox="1"/>
              <p:nvPr/>
            </p:nvSpPr>
            <p:spPr>
              <a:xfrm>
                <a:off x="854589" y="1866543"/>
                <a:ext cx="2336931" cy="4939814"/>
              </a:xfrm>
              <a:prstGeom prst="rect">
                <a:avLst/>
              </a:prstGeom>
              <a:noFill/>
            </p:spPr>
            <p:txBody>
              <a:bodyPr wrap="square" rtlCol="0">
                <a:spAutoFit/>
              </a:bodyPr>
              <a:lstStyle/>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落实</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hlinkClick r:id="rId6"/>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hlinkClick r:id="rId6"/>
                  </a:rPr>
                  <a:t>国务院办公厅关于深化产教融合的若干意见</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hlinkClick r:id="rId6"/>
                  </a:rPr>
                  <a:t>》</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endParaRPr>
              </a:p>
              <a:p>
                <a:pPr>
                  <a:lnSpc>
                    <a:spcPct val="150000"/>
                  </a:lnSpc>
                  <a:defRPr/>
                </a:pP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印发</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hlinkClick r:id="rId7"/>
                  </a:rPr>
                  <a:t>职业学校校企合作促进办法</a:t>
                </a:r>
                <a:r>
                  <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a:t>
                </a: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，推动有条件的行业企业举办职业院校</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endParaRPr>
              </a:p>
              <a:p>
                <a:pPr>
                  <a:lnSpc>
                    <a:spcPct val="150000"/>
                  </a:lnSpc>
                  <a:defRPr/>
                </a:pPr>
                <a:endPar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启动高水平高职学校和专业建设计划</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推进职业学院教学工作诊断与改进制度建设</a:t>
                </a:r>
                <a:endPar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实施职业教育国家教学标准</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endParaRPr>
              </a:p>
              <a:p>
                <a:pPr>
                  <a:lnSpc>
                    <a:spcPct val="150000"/>
                  </a:lnSpc>
                  <a:defRPr/>
                </a:pPr>
                <a:endParaRPr lang="en-US" altLang="zh-CN" sz="1400" kern="0" dirty="0">
                  <a:solidFill>
                    <a:prstClr val="white">
                      <a:lumMod val="65000"/>
                    </a:prstClr>
                  </a:solidFill>
                  <a:latin typeface="微软雅黑" panose="020B0503020204020204" pitchFamily="34" charset="-122"/>
                  <a:ea typeface="微软雅黑" panose="020B0503020204020204" pitchFamily="34" charset="-122"/>
                  <a:sym typeface="Bebas Neue" charset="0"/>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rPr>
                  <a:t>举办全国职业院校技能大赛和信息化教学大赛</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sym typeface="Bebas Neue" charset="0"/>
                </a:endParaRPr>
              </a:p>
            </p:txBody>
          </p:sp>
        </p:grpSp>
      </p:grpSp>
      <p:grpSp>
        <p:nvGrpSpPr>
          <p:cNvPr id="42" name="组合 41"/>
          <p:cNvGrpSpPr/>
          <p:nvPr/>
        </p:nvGrpSpPr>
        <p:grpSpPr>
          <a:xfrm>
            <a:off x="8941042" y="1109531"/>
            <a:ext cx="2804822" cy="5391192"/>
            <a:chOff x="8701378" y="1280063"/>
            <a:chExt cx="2518126" cy="5391192"/>
          </a:xfrm>
        </p:grpSpPr>
        <p:sp>
          <p:nvSpPr>
            <p:cNvPr id="43" name="Rectangle 15"/>
            <p:cNvSpPr/>
            <p:nvPr/>
          </p:nvSpPr>
          <p:spPr>
            <a:xfrm>
              <a:off x="8750878" y="1991591"/>
              <a:ext cx="2414034" cy="4679664"/>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cxnSp>
          <p:nvCxnSpPr>
            <p:cNvPr id="44" name="Straight Connector 23"/>
            <p:cNvCxnSpPr/>
            <p:nvPr/>
          </p:nvCxnSpPr>
          <p:spPr>
            <a:xfrm>
              <a:off x="8752913" y="1280063"/>
              <a:ext cx="2412000" cy="0"/>
            </a:xfrm>
            <a:prstGeom prst="line">
              <a:avLst/>
            </a:prstGeom>
            <a:noFill/>
            <a:ln w="12700" cap="flat" cmpd="sng" algn="ctr">
              <a:solidFill>
                <a:sysClr val="window" lastClr="FFFFFF">
                  <a:lumMod val="85000"/>
                </a:sysClr>
              </a:solidFill>
              <a:prstDash val="solid"/>
              <a:miter lim="800000"/>
            </a:ln>
            <a:effectLst/>
          </p:spPr>
        </p:cxnSp>
        <p:cxnSp>
          <p:nvCxnSpPr>
            <p:cNvPr id="45" name="Straight Connector 24"/>
            <p:cNvCxnSpPr/>
            <p:nvPr/>
          </p:nvCxnSpPr>
          <p:spPr>
            <a:xfrm>
              <a:off x="8778004" y="1686463"/>
              <a:ext cx="2412000" cy="0"/>
            </a:xfrm>
            <a:prstGeom prst="line">
              <a:avLst/>
            </a:prstGeom>
            <a:noFill/>
            <a:ln w="22225" cap="flat" cmpd="sng" algn="ctr">
              <a:solidFill>
                <a:sysClr val="window" lastClr="FFFFFF">
                  <a:lumMod val="75000"/>
                </a:sysClr>
              </a:solidFill>
              <a:prstDash val="solid"/>
              <a:miter lim="800000"/>
            </a:ln>
            <a:effectLst/>
          </p:spPr>
        </p:cxnSp>
        <p:sp>
          <p:nvSpPr>
            <p:cNvPr id="46" name="Rectangle 25"/>
            <p:cNvSpPr>
              <a:spLocks/>
            </p:cNvSpPr>
            <p:nvPr/>
          </p:nvSpPr>
          <p:spPr bwMode="auto">
            <a:xfrm>
              <a:off x="8776339" y="1319819"/>
              <a:ext cx="2388573" cy="2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sz="2000" b="1" dirty="0">
                  <a:solidFill>
                    <a:srgbClr val="FFC000"/>
                  </a:solidFill>
                  <a:latin typeface="微软雅黑" panose="020B0503020204020204" pitchFamily="34" charset="-122"/>
                  <a:ea typeface="微软雅黑" panose="020B0503020204020204" pitchFamily="34" charset="-122"/>
                  <a:cs typeface="Bebas Neue" charset="0"/>
                  <a:sym typeface="Bebas Neue" charset="0"/>
                </a:rPr>
                <a:t>办</a:t>
              </a:r>
              <a:r>
                <a:rPr lang="zh-CN" altLang="en-US" sz="2000" b="1" dirty="0" smtClean="0">
                  <a:solidFill>
                    <a:srgbClr val="FFC000"/>
                  </a:solidFill>
                  <a:latin typeface="微软雅黑" panose="020B0503020204020204" pitchFamily="34" charset="-122"/>
                  <a:ea typeface="微软雅黑" panose="020B0503020204020204" pitchFamily="34" charset="-122"/>
                  <a:cs typeface="Bebas Neue" charset="0"/>
                  <a:sym typeface="Bebas Neue" charset="0"/>
                </a:rPr>
                <a:t>好继续教育</a:t>
              </a:r>
              <a:endParaRPr lang="en-US" altLang="zh-CN" sz="2000" b="1" dirty="0">
                <a:solidFill>
                  <a:srgbClr val="FFC000"/>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47" name="TextBox 29"/>
            <p:cNvSpPr txBox="1"/>
            <p:nvPr/>
          </p:nvSpPr>
          <p:spPr>
            <a:xfrm>
              <a:off x="8701378" y="2049136"/>
              <a:ext cx="2518126" cy="2354491"/>
            </a:xfrm>
            <a:prstGeom prst="rect">
              <a:avLst/>
            </a:prstGeom>
            <a:noFill/>
          </p:spPr>
          <p:txBody>
            <a:bodyPr wrap="square" rtlCol="0">
              <a:spAutoFit/>
            </a:bodyPr>
            <a:lstStyle/>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实施高等学历继续教育专业设置管理办法</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指导开放大学建设与发展</a:t>
              </a:r>
              <a:endParaRPr lang="en-US" altLang="zh-CN" sz="1400" kern="0" dirty="0" smtClean="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endParaRPr lang="en-US" altLang="zh-CN" sz="1400" kern="0" dirty="0">
                <a:solidFill>
                  <a:prstClr val="white">
                    <a:lumMod val="6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smtClean="0">
                  <a:solidFill>
                    <a:prstClr val="white">
                      <a:lumMod val="65000"/>
                    </a:prstClr>
                  </a:solidFill>
                  <a:latin typeface="微软雅黑" panose="020B0503020204020204" pitchFamily="34" charset="-122"/>
                  <a:ea typeface="微软雅黑" panose="020B0503020204020204" pitchFamily="34" charset="-122"/>
                </a:rPr>
                <a:t>加快建设学习型社会、加快发展社区教育、老年教育</a:t>
              </a:r>
              <a:endParaRPr lang="zh-CN" altLang="en-US" sz="1400" kern="0" dirty="0">
                <a:solidFill>
                  <a:prstClr val="white">
                    <a:lumMod val="65000"/>
                  </a:prst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758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Effect transition="in" filter="fade">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p:cNvGrpSpPr>
            <a:grpSpLocks noChangeAspect="1"/>
          </p:cNvGrpSpPr>
          <p:nvPr/>
        </p:nvGrpSpPr>
        <p:grpSpPr>
          <a:xfrm>
            <a:off x="891051" y="1569594"/>
            <a:ext cx="734682" cy="677255"/>
            <a:chOff x="1189130" y="5325011"/>
            <a:chExt cx="976314" cy="900000"/>
          </a:xfrm>
        </p:grpSpPr>
        <p:sp>
          <p:nvSpPr>
            <p:cNvPr id="6" name="Oval 9"/>
            <p:cNvSpPr/>
            <p:nvPr/>
          </p:nvSpPr>
          <p:spPr>
            <a:xfrm>
              <a:off x="1216476" y="5325011"/>
              <a:ext cx="900000" cy="900000"/>
            </a:xfrm>
            <a:prstGeom prst="ellipse">
              <a:avLst/>
            </a:prstGeom>
            <a:noFill/>
            <a:ln w="19050" cap="flat" cmpd="sng" algn="ctr">
              <a:solidFill>
                <a:srgbClr val="202F3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white"/>
                </a:solidFill>
                <a:effectLst/>
                <a:uLnTx/>
                <a:uFillTx/>
                <a:latin typeface="Calibri" panose="020F0502020204030204"/>
              </a:endParaRPr>
            </a:p>
          </p:txBody>
        </p:sp>
        <p:sp>
          <p:nvSpPr>
            <p:cNvPr id="7" name="TextBox 10"/>
            <p:cNvSpPr txBox="1"/>
            <p:nvPr/>
          </p:nvSpPr>
          <p:spPr>
            <a:xfrm>
              <a:off x="1189130" y="5337977"/>
              <a:ext cx="976314" cy="85890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202F3D"/>
                  </a:solidFill>
                  <a:effectLst/>
                  <a:uLnTx/>
                  <a:uFillTx/>
                  <a:latin typeface="微软雅黑" panose="020B0503020204020204" pitchFamily="34" charset="-122"/>
                  <a:ea typeface="微软雅黑" panose="020B0503020204020204" pitchFamily="34" charset="-122"/>
                </a:rPr>
                <a:t>1</a:t>
              </a:r>
              <a:endParaRPr kumimoji="0" lang="id-ID" sz="3600" b="1" i="0" u="none" strike="noStrike" kern="0" cap="none" spc="0" normalizeH="0" baseline="0" noProof="0" dirty="0">
                <a:ln>
                  <a:noFill/>
                </a:ln>
                <a:solidFill>
                  <a:srgbClr val="202F3D"/>
                </a:solidFill>
                <a:effectLst/>
                <a:uLnTx/>
                <a:uFillTx/>
                <a:latin typeface="微软雅黑" panose="020B0503020204020204" pitchFamily="34" charset="-122"/>
                <a:ea typeface="微软雅黑" panose="020B0503020204020204" pitchFamily="34" charset="-122"/>
              </a:endParaRPr>
            </a:p>
          </p:txBody>
        </p:sp>
      </p:grpSp>
      <p:sp>
        <p:nvSpPr>
          <p:cNvPr id="8" name="Rectangle 11"/>
          <p:cNvSpPr>
            <a:spLocks/>
          </p:cNvSpPr>
          <p:nvPr/>
        </p:nvSpPr>
        <p:spPr bwMode="auto">
          <a:xfrm>
            <a:off x="1830242" y="1569594"/>
            <a:ext cx="9385446"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落实</a:t>
            </a:r>
            <a:r>
              <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全面深化新时代教师队伍建设改革的意见</a:t>
            </a:r>
            <a:r>
              <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，筹备召开全国教师工作会议，研制新时代高校教师队伍建设的指导意见 启动人工智能</a:t>
            </a:r>
            <a:r>
              <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教师队伍建设行动计划</a:t>
            </a:r>
            <a:endParaRPr 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p:txBody>
      </p:sp>
      <p:sp>
        <p:nvSpPr>
          <p:cNvPr id="10" name="Rectangle 13"/>
          <p:cNvSpPr>
            <a:spLocks/>
          </p:cNvSpPr>
          <p:nvPr/>
        </p:nvSpPr>
        <p:spPr bwMode="auto">
          <a:xfrm>
            <a:off x="1830241" y="2953440"/>
            <a:ext cx="9228283"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实施师德师风建设工程，研制新时代教师职业行为规范。建设一批师德教育涵养基地。最好全国教书育人楷模、最美教师遴选活动。 延展“中国好老师”行动。召开高校教师思想政治工作推进会</a:t>
            </a:r>
            <a:endParaRPr 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p:txBody>
      </p:sp>
      <p:sp>
        <p:nvSpPr>
          <p:cNvPr id="12" name="Rectangle 15"/>
          <p:cNvSpPr>
            <a:spLocks/>
          </p:cNvSpPr>
          <p:nvPr/>
        </p:nvSpPr>
        <p:spPr bwMode="auto">
          <a:xfrm>
            <a:off x="1830241" y="4565887"/>
            <a:ext cx="8885383"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大力提升教师能力素质。启动教师教育振兴行动计划，遴选建设高水平教师教育基地，分级分类开展师范类专业认证。</a:t>
            </a:r>
            <a:r>
              <a:rPr lang="zh-CN" altLang="en-US" dirty="0" smtClean="0">
                <a:solidFill>
                  <a:srgbClr val="FF0000"/>
                </a:solidFill>
                <a:latin typeface="微软雅黑" panose="020B0503020204020204" pitchFamily="34" charset="-122"/>
                <a:ea typeface="微软雅黑" panose="020B0503020204020204" pitchFamily="34" charset="-122"/>
                <a:cs typeface="Bebas Neue" charset="0"/>
                <a:sym typeface="Lato Light" charset="0"/>
              </a:rPr>
              <a:t>发布教师发展机构建设标准。启动教师教育在线开放课程建设计划</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 提升职业院校“双师型”教育素质</a:t>
            </a: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p:txBody>
      </p:sp>
      <p:grpSp>
        <p:nvGrpSpPr>
          <p:cNvPr id="14" name="Group 17"/>
          <p:cNvGrpSpPr>
            <a:grpSpLocks noChangeAspect="1"/>
          </p:cNvGrpSpPr>
          <p:nvPr/>
        </p:nvGrpSpPr>
        <p:grpSpPr>
          <a:xfrm>
            <a:off x="891051" y="2995181"/>
            <a:ext cx="734682" cy="677254"/>
            <a:chOff x="4596117" y="5321843"/>
            <a:chExt cx="976314" cy="900000"/>
          </a:xfrm>
        </p:grpSpPr>
        <p:sp>
          <p:nvSpPr>
            <p:cNvPr id="15" name="TextBox 18"/>
            <p:cNvSpPr txBox="1"/>
            <p:nvPr/>
          </p:nvSpPr>
          <p:spPr>
            <a:xfrm>
              <a:off x="4596117" y="5338913"/>
              <a:ext cx="976314" cy="85890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dirty="0">
                  <a:solidFill>
                    <a:srgbClr val="1C9494"/>
                  </a:solidFill>
                  <a:latin typeface="微软雅黑" panose="020B0503020204020204" pitchFamily="34" charset="-122"/>
                  <a:ea typeface="微软雅黑" panose="020B0503020204020204" pitchFamily="34" charset="-122"/>
                </a:rPr>
                <a:t>2</a:t>
              </a:r>
              <a:endParaRPr kumimoji="0" lang="id-ID" sz="3600" b="1" i="0" u="none" strike="noStrike" kern="0" cap="none" spc="0" normalizeH="0" baseline="0" noProof="0" dirty="0">
                <a:ln>
                  <a:noFill/>
                </a:ln>
                <a:solidFill>
                  <a:srgbClr val="1C9494"/>
                </a:solidFill>
                <a:effectLst/>
                <a:uLnTx/>
                <a:uFillTx/>
                <a:latin typeface="微软雅黑" panose="020B0503020204020204" pitchFamily="34" charset="-122"/>
                <a:ea typeface="微软雅黑" panose="020B0503020204020204" pitchFamily="34" charset="-122"/>
              </a:endParaRPr>
            </a:p>
          </p:txBody>
        </p:sp>
        <p:sp>
          <p:nvSpPr>
            <p:cNvPr id="16" name="Oval 19"/>
            <p:cNvSpPr/>
            <p:nvPr/>
          </p:nvSpPr>
          <p:spPr>
            <a:xfrm>
              <a:off x="4620205" y="5321843"/>
              <a:ext cx="900000" cy="900000"/>
            </a:xfrm>
            <a:prstGeom prst="ellipse">
              <a:avLst/>
            </a:prstGeom>
            <a:noFill/>
            <a:ln w="19050" cap="flat" cmpd="sng" algn="ctr">
              <a:solidFill>
                <a:srgbClr val="1C94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white"/>
                </a:solidFill>
                <a:effectLst/>
                <a:uLnTx/>
                <a:uFillTx/>
                <a:latin typeface="Calibri" panose="020F0502020204030204"/>
              </a:endParaRPr>
            </a:p>
          </p:txBody>
        </p:sp>
      </p:grpSp>
      <p:grpSp>
        <p:nvGrpSpPr>
          <p:cNvPr id="17" name="Group 20"/>
          <p:cNvGrpSpPr>
            <a:grpSpLocks noChangeAspect="1"/>
          </p:cNvGrpSpPr>
          <p:nvPr/>
        </p:nvGrpSpPr>
        <p:grpSpPr>
          <a:xfrm>
            <a:off x="891051" y="4553372"/>
            <a:ext cx="734682" cy="677255"/>
            <a:chOff x="8006284" y="5361714"/>
            <a:chExt cx="976314" cy="900000"/>
          </a:xfrm>
        </p:grpSpPr>
        <p:sp>
          <p:nvSpPr>
            <p:cNvPr id="18" name="TextBox 21"/>
            <p:cNvSpPr txBox="1"/>
            <p:nvPr/>
          </p:nvSpPr>
          <p:spPr>
            <a:xfrm>
              <a:off x="8006284" y="5376773"/>
              <a:ext cx="976314" cy="85890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7CB554"/>
                  </a:solidFill>
                  <a:effectLst/>
                  <a:uLnTx/>
                  <a:uFillTx/>
                  <a:latin typeface="微软雅黑" panose="020B0503020204020204" pitchFamily="34" charset="-122"/>
                  <a:ea typeface="微软雅黑" panose="020B0503020204020204" pitchFamily="34" charset="-122"/>
                </a:rPr>
                <a:t>3</a:t>
              </a:r>
              <a:endParaRPr kumimoji="0" lang="id-ID" sz="3600" b="1" i="0" u="none" strike="noStrike" kern="0" cap="none" spc="0" normalizeH="0" baseline="0" noProof="0" dirty="0">
                <a:ln>
                  <a:noFill/>
                </a:ln>
                <a:solidFill>
                  <a:srgbClr val="7CB554"/>
                </a:solidFill>
                <a:effectLst/>
                <a:uLnTx/>
                <a:uFillTx/>
                <a:latin typeface="微软雅黑" panose="020B0503020204020204" pitchFamily="34" charset="-122"/>
                <a:ea typeface="微软雅黑" panose="020B0503020204020204" pitchFamily="34" charset="-122"/>
              </a:endParaRPr>
            </a:p>
          </p:txBody>
        </p:sp>
        <p:sp>
          <p:nvSpPr>
            <p:cNvPr id="19" name="Oval 22"/>
            <p:cNvSpPr/>
            <p:nvPr/>
          </p:nvSpPr>
          <p:spPr>
            <a:xfrm>
              <a:off x="8041284" y="5361714"/>
              <a:ext cx="900000" cy="900000"/>
            </a:xfrm>
            <a:prstGeom prst="ellipse">
              <a:avLst/>
            </a:prstGeom>
            <a:noFill/>
            <a:ln w="19050" cap="flat" cmpd="sng" algn="ctr">
              <a:solidFill>
                <a:srgbClr val="7CB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white"/>
                </a:solidFill>
                <a:effectLst/>
                <a:uLnTx/>
                <a:uFillTx/>
                <a:latin typeface="Calibri" panose="020F0502020204030204"/>
              </a:endParaRPr>
            </a:p>
          </p:txBody>
        </p:sp>
      </p:grpSp>
      <p:sp>
        <p:nvSpPr>
          <p:cNvPr id="21" name="Content Placeholder 2"/>
          <p:cNvSpPr txBox="1">
            <a:spLocks/>
          </p:cNvSpPr>
          <p:nvPr/>
        </p:nvSpPr>
        <p:spPr>
          <a:xfrm>
            <a:off x="706835" y="208557"/>
            <a:ext cx="3879233"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加强教师队伍建设</a:t>
            </a:r>
            <a:endParaRPr lang="en-US" sz="3200" b="1"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210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a:spLocks/>
          </p:cNvSpPr>
          <p:nvPr/>
        </p:nvSpPr>
        <p:spPr bwMode="auto">
          <a:xfrm>
            <a:off x="1830242" y="1569594"/>
            <a:ext cx="9385446"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深化教育信息化，以教育信息化扩大优质教育资源覆盖面</a:t>
            </a:r>
            <a:endParaRPr 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p:txBody>
      </p:sp>
      <p:sp>
        <p:nvSpPr>
          <p:cNvPr id="10" name="Rectangle 13"/>
          <p:cNvSpPr>
            <a:spLocks/>
          </p:cNvSpPr>
          <p:nvPr/>
        </p:nvSpPr>
        <p:spPr bwMode="auto">
          <a:xfrm>
            <a:off x="1830241" y="2981429"/>
            <a:ext cx="9228283"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启动教育信息化</a:t>
            </a:r>
            <a:r>
              <a:rPr lang="en-US" altLang="zh-CN"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2.0</a:t>
            </a: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计划，大教育计划共享计划</a:t>
            </a:r>
            <a:endParaRPr lang="en-US"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p:txBody>
      </p:sp>
      <p:sp>
        <p:nvSpPr>
          <p:cNvPr id="12" name="Rectangle 15"/>
          <p:cNvSpPr>
            <a:spLocks/>
          </p:cNvSpPr>
          <p:nvPr/>
        </p:nvSpPr>
        <p:spPr bwMode="auto">
          <a:xfrm>
            <a:off x="1830241" y="4551610"/>
            <a:ext cx="8885383"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50000"/>
              </a:lnSpc>
              <a:defRPr/>
            </a:pPr>
            <a:r>
              <a:rPr lang="zh-CN" altLang="en-US" dirty="0" smtClean="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rPr>
              <a:t>认定首批国家精品在线开放课程，实施信息技术与教育教学深度融合的变轨超车工程，推进高等学校课堂革命</a:t>
            </a:r>
            <a:endParaRPr lang="en-US" altLang="zh-CN" dirty="0">
              <a:solidFill>
                <a:prstClr val="white">
                  <a:lumMod val="50000"/>
                </a:prstClr>
              </a:solidFill>
              <a:latin typeface="微软雅黑" panose="020B0503020204020204" pitchFamily="34" charset="-122"/>
              <a:ea typeface="微软雅黑" panose="020B0503020204020204" pitchFamily="34" charset="-122"/>
              <a:cs typeface="Bebas Neue" charset="0"/>
              <a:sym typeface="Lato Light" charset="0"/>
            </a:endParaRPr>
          </a:p>
        </p:txBody>
      </p:sp>
      <p:sp>
        <p:nvSpPr>
          <p:cNvPr id="21" name="Content Placeholder 2"/>
          <p:cNvSpPr txBox="1">
            <a:spLocks/>
          </p:cNvSpPr>
          <p:nvPr/>
        </p:nvSpPr>
        <p:spPr>
          <a:xfrm>
            <a:off x="706835" y="208557"/>
            <a:ext cx="3879233"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夯实教育可持续发展</a:t>
            </a:r>
            <a:endParaRPr lang="en-US" sz="3200" b="1" dirty="0">
              <a:solidFill>
                <a:prstClr val="white">
                  <a:lumMod val="50000"/>
                </a:prstClr>
              </a:solidFill>
              <a:latin typeface="微软雅黑" panose="020B0503020204020204" pitchFamily="34" charset="-122"/>
              <a:ea typeface="微软雅黑" panose="020B0503020204020204" pitchFamily="34" charset="-122"/>
            </a:endParaRPr>
          </a:p>
        </p:txBody>
      </p:sp>
      <p:grpSp>
        <p:nvGrpSpPr>
          <p:cNvPr id="20" name="Group 8"/>
          <p:cNvGrpSpPr>
            <a:grpSpLocks noChangeAspect="1"/>
          </p:cNvGrpSpPr>
          <p:nvPr/>
        </p:nvGrpSpPr>
        <p:grpSpPr>
          <a:xfrm>
            <a:off x="891051" y="1569594"/>
            <a:ext cx="734682" cy="677255"/>
            <a:chOff x="1189130" y="5325011"/>
            <a:chExt cx="976314" cy="900000"/>
          </a:xfrm>
        </p:grpSpPr>
        <p:sp>
          <p:nvSpPr>
            <p:cNvPr id="22" name="Oval 9"/>
            <p:cNvSpPr/>
            <p:nvPr/>
          </p:nvSpPr>
          <p:spPr>
            <a:xfrm>
              <a:off x="1216476" y="5325011"/>
              <a:ext cx="900000" cy="900000"/>
            </a:xfrm>
            <a:prstGeom prst="ellipse">
              <a:avLst/>
            </a:prstGeom>
            <a:noFill/>
            <a:ln w="19050" cap="flat" cmpd="sng" algn="ctr">
              <a:solidFill>
                <a:srgbClr val="202F3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white"/>
                </a:solidFill>
                <a:effectLst/>
                <a:uLnTx/>
                <a:uFillTx/>
                <a:latin typeface="Calibri" panose="020F0502020204030204"/>
              </a:endParaRPr>
            </a:p>
          </p:txBody>
        </p:sp>
        <p:sp>
          <p:nvSpPr>
            <p:cNvPr id="23" name="TextBox 10"/>
            <p:cNvSpPr txBox="1"/>
            <p:nvPr/>
          </p:nvSpPr>
          <p:spPr>
            <a:xfrm>
              <a:off x="1189130" y="5337977"/>
              <a:ext cx="976314" cy="85890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202F3D"/>
                  </a:solidFill>
                  <a:effectLst/>
                  <a:uLnTx/>
                  <a:uFillTx/>
                  <a:latin typeface="微软雅黑" panose="020B0503020204020204" pitchFamily="34" charset="-122"/>
                  <a:ea typeface="微软雅黑" panose="020B0503020204020204" pitchFamily="34" charset="-122"/>
                </a:rPr>
                <a:t>1</a:t>
              </a:r>
              <a:endParaRPr kumimoji="0" lang="id-ID" sz="3600" b="1" i="0" u="none" strike="noStrike" kern="0" cap="none" spc="0" normalizeH="0" baseline="0" noProof="0" dirty="0">
                <a:ln>
                  <a:noFill/>
                </a:ln>
                <a:solidFill>
                  <a:srgbClr val="202F3D"/>
                </a:solidFill>
                <a:effectLst/>
                <a:uLnTx/>
                <a:uFillTx/>
                <a:latin typeface="微软雅黑" panose="020B0503020204020204" pitchFamily="34" charset="-122"/>
                <a:ea typeface="微软雅黑" panose="020B0503020204020204" pitchFamily="34" charset="-122"/>
              </a:endParaRPr>
            </a:p>
          </p:txBody>
        </p:sp>
      </p:grpSp>
      <p:grpSp>
        <p:nvGrpSpPr>
          <p:cNvPr id="24" name="Group 17"/>
          <p:cNvGrpSpPr>
            <a:grpSpLocks noChangeAspect="1"/>
          </p:cNvGrpSpPr>
          <p:nvPr/>
        </p:nvGrpSpPr>
        <p:grpSpPr>
          <a:xfrm>
            <a:off x="891051" y="2995181"/>
            <a:ext cx="734682" cy="677254"/>
            <a:chOff x="4596117" y="5321843"/>
            <a:chExt cx="976314" cy="900000"/>
          </a:xfrm>
        </p:grpSpPr>
        <p:sp>
          <p:nvSpPr>
            <p:cNvPr id="25" name="TextBox 18"/>
            <p:cNvSpPr txBox="1"/>
            <p:nvPr/>
          </p:nvSpPr>
          <p:spPr>
            <a:xfrm>
              <a:off x="4596117" y="5338913"/>
              <a:ext cx="976314" cy="85890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dirty="0">
                  <a:solidFill>
                    <a:srgbClr val="1C9494"/>
                  </a:solidFill>
                  <a:latin typeface="微软雅黑" panose="020B0503020204020204" pitchFamily="34" charset="-122"/>
                  <a:ea typeface="微软雅黑" panose="020B0503020204020204" pitchFamily="34" charset="-122"/>
                </a:rPr>
                <a:t>2</a:t>
              </a:r>
              <a:endParaRPr kumimoji="0" lang="id-ID" sz="3600" b="1" i="0" u="none" strike="noStrike" kern="0" cap="none" spc="0" normalizeH="0" baseline="0" noProof="0" dirty="0">
                <a:ln>
                  <a:noFill/>
                </a:ln>
                <a:solidFill>
                  <a:srgbClr val="1C9494"/>
                </a:solidFill>
                <a:effectLst/>
                <a:uLnTx/>
                <a:uFillTx/>
                <a:latin typeface="微软雅黑" panose="020B0503020204020204" pitchFamily="34" charset="-122"/>
                <a:ea typeface="微软雅黑" panose="020B0503020204020204" pitchFamily="34" charset="-122"/>
              </a:endParaRPr>
            </a:p>
          </p:txBody>
        </p:sp>
        <p:sp>
          <p:nvSpPr>
            <p:cNvPr id="26" name="Oval 19"/>
            <p:cNvSpPr/>
            <p:nvPr/>
          </p:nvSpPr>
          <p:spPr>
            <a:xfrm>
              <a:off x="4620205" y="5321843"/>
              <a:ext cx="900000" cy="900000"/>
            </a:xfrm>
            <a:prstGeom prst="ellipse">
              <a:avLst/>
            </a:prstGeom>
            <a:noFill/>
            <a:ln w="19050" cap="flat" cmpd="sng" algn="ctr">
              <a:solidFill>
                <a:srgbClr val="1C94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white"/>
                </a:solidFill>
                <a:effectLst/>
                <a:uLnTx/>
                <a:uFillTx/>
                <a:latin typeface="Calibri" panose="020F0502020204030204"/>
              </a:endParaRPr>
            </a:p>
          </p:txBody>
        </p:sp>
      </p:grpSp>
      <p:grpSp>
        <p:nvGrpSpPr>
          <p:cNvPr id="27" name="Group 20"/>
          <p:cNvGrpSpPr>
            <a:grpSpLocks noChangeAspect="1"/>
          </p:cNvGrpSpPr>
          <p:nvPr/>
        </p:nvGrpSpPr>
        <p:grpSpPr>
          <a:xfrm>
            <a:off x="891051" y="4553372"/>
            <a:ext cx="734682" cy="677255"/>
            <a:chOff x="8006284" y="5361714"/>
            <a:chExt cx="976314" cy="900000"/>
          </a:xfrm>
        </p:grpSpPr>
        <p:sp>
          <p:nvSpPr>
            <p:cNvPr id="28" name="TextBox 21"/>
            <p:cNvSpPr txBox="1"/>
            <p:nvPr/>
          </p:nvSpPr>
          <p:spPr>
            <a:xfrm>
              <a:off x="8006284" y="5376773"/>
              <a:ext cx="976314" cy="85890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7CB554"/>
                  </a:solidFill>
                  <a:effectLst/>
                  <a:uLnTx/>
                  <a:uFillTx/>
                  <a:latin typeface="微软雅黑" panose="020B0503020204020204" pitchFamily="34" charset="-122"/>
                  <a:ea typeface="微软雅黑" panose="020B0503020204020204" pitchFamily="34" charset="-122"/>
                </a:rPr>
                <a:t>3</a:t>
              </a:r>
              <a:endParaRPr kumimoji="0" lang="id-ID" sz="3600" b="1" i="0" u="none" strike="noStrike" kern="0" cap="none" spc="0" normalizeH="0" baseline="0" noProof="0" dirty="0">
                <a:ln>
                  <a:noFill/>
                </a:ln>
                <a:solidFill>
                  <a:srgbClr val="7CB554"/>
                </a:solidFill>
                <a:effectLst/>
                <a:uLnTx/>
                <a:uFillTx/>
                <a:latin typeface="微软雅黑" panose="020B0503020204020204" pitchFamily="34" charset="-122"/>
                <a:ea typeface="微软雅黑" panose="020B0503020204020204" pitchFamily="34" charset="-122"/>
              </a:endParaRPr>
            </a:p>
          </p:txBody>
        </p:sp>
        <p:sp>
          <p:nvSpPr>
            <p:cNvPr id="29" name="Oval 22"/>
            <p:cNvSpPr/>
            <p:nvPr/>
          </p:nvSpPr>
          <p:spPr>
            <a:xfrm>
              <a:off x="8041284" y="5361714"/>
              <a:ext cx="900000" cy="900000"/>
            </a:xfrm>
            <a:prstGeom prst="ellipse">
              <a:avLst/>
            </a:prstGeom>
            <a:noFill/>
            <a:ln w="19050" cap="flat" cmpd="sng" algn="ctr">
              <a:solidFill>
                <a:srgbClr val="7CB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white"/>
                </a:solidFill>
                <a:effectLst/>
                <a:uLnTx/>
                <a:uFillTx/>
                <a:latin typeface="Calibri" panose="020F0502020204030204"/>
              </a:endParaRPr>
            </a:p>
          </p:txBody>
        </p:sp>
      </p:grpSp>
    </p:spTree>
    <p:extLst>
      <p:ext uri="{BB962C8B-B14F-4D97-AF65-F5344CB8AC3E}">
        <p14:creationId xmlns:p14="http://schemas.microsoft.com/office/powerpoint/2010/main" val="111571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74458" y="720790"/>
            <a:ext cx="6358595"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202F3D">
                  <a:lumMod val="75000"/>
                </a:srgbClr>
              </a:buClr>
            </a:pPr>
            <a:r>
              <a:rPr lang="zh-CN" altLang="en-US" sz="3200" b="1" dirty="0" smtClean="0">
                <a:solidFill>
                  <a:prstClr val="white">
                    <a:lumMod val="50000"/>
                  </a:prstClr>
                </a:solidFill>
                <a:latin typeface="微软雅黑" panose="020B0503020204020204" pitchFamily="34" charset="-122"/>
                <a:ea typeface="微软雅黑" panose="020B0503020204020204" pitchFamily="34" charset="-122"/>
              </a:rPr>
              <a:t>教育信息化</a:t>
            </a:r>
            <a:r>
              <a:rPr lang="en-US" altLang="zh-CN" sz="3200" b="1" dirty="0" smtClean="0">
                <a:solidFill>
                  <a:prstClr val="white">
                    <a:lumMod val="50000"/>
                  </a:prstClr>
                </a:solidFill>
                <a:latin typeface="微软雅黑" panose="020B0503020204020204" pitchFamily="34" charset="-122"/>
                <a:ea typeface="微软雅黑" panose="020B0503020204020204" pitchFamily="34" charset="-122"/>
              </a:rPr>
              <a:t>2.0</a:t>
            </a:r>
            <a:endParaRPr lang="en-US" sz="32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Rectangle 21"/>
          <p:cNvSpPr/>
          <p:nvPr/>
        </p:nvSpPr>
        <p:spPr>
          <a:xfrm>
            <a:off x="7033053" y="232231"/>
            <a:ext cx="4970322" cy="6676570"/>
          </a:xfrm>
          <a:prstGeom prst="rect">
            <a:avLst/>
          </a:prstGeom>
          <a:blipFill>
            <a:blip r:embed="rId3" cstate="email">
              <a:extLst>
                <a:ext uri="{28A0092B-C50C-407E-A947-70E740481C1C}">
                  <a14:useLocalDpi xmlns:a14="http://schemas.microsoft.com/office/drawing/2010/main"/>
                </a:ext>
              </a:extLst>
            </a:blip>
            <a:stretch>
              <a:fillRect/>
            </a:stretch>
          </a:blipFill>
          <a:ln w="12700" cap="flat" cmpd="sng" algn="ctr">
            <a:noFill/>
            <a:prstDash val="solid"/>
            <a:miter lim="800000"/>
          </a:ln>
          <a:effectLst>
            <a:outerShdw blurRad="342900" dist="38100" dir="13500000" algn="br" rotWithShape="0">
              <a:sysClr val="windowText" lastClr="000000">
                <a:lumMod val="50000"/>
                <a:lumOff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lumMod val="65000"/>
                </a:prstClr>
              </a:solidFill>
              <a:effectLst/>
              <a:uLnTx/>
              <a:uFillTx/>
              <a:latin typeface="Calibri" panose="020F0502020204030204"/>
            </a:endParaRPr>
          </a:p>
        </p:txBody>
      </p:sp>
      <p:sp>
        <p:nvSpPr>
          <p:cNvPr id="22" name="Content Placeholder 2"/>
          <p:cNvSpPr txBox="1">
            <a:spLocks/>
          </p:cNvSpPr>
          <p:nvPr/>
        </p:nvSpPr>
        <p:spPr>
          <a:xfrm>
            <a:off x="400054" y="1593008"/>
            <a:ext cx="6632999" cy="5379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buClr>
                <a:srgbClr val="202F3D">
                  <a:lumMod val="75000"/>
                </a:srgbClr>
              </a:buClr>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教育信息化从以“教育信息化”为重点的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时代进入到以“信息化教育”为重点的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2.0</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时代，以教育信息化全面推动教育现代化，全面提升教育品质，构建新时代教育的新生态。 </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gn="l">
              <a:lnSpc>
                <a:spcPct val="150000"/>
              </a:lnSpc>
              <a:buClr>
                <a:srgbClr val="202F3D">
                  <a:lumMod val="75000"/>
                </a:srgbClr>
              </a:buClr>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促进学习型社会的建设，形成灵活开放的终身教育体系。</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lnSpc>
                <a:spcPct val="150000"/>
              </a:lnSpc>
              <a:buClr>
                <a:srgbClr val="202F3D">
                  <a:lumMod val="75000"/>
                </a:srgbClr>
              </a:buClr>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全面提升教育治理能力，推进基于大数据的教育决策。</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lnSpc>
                <a:spcPct val="150000"/>
              </a:lnSpc>
              <a:buClr>
                <a:srgbClr val="202F3D">
                  <a:lumMod val="75000"/>
                </a:srgbClr>
              </a:buClr>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以学习者为中心的新型教学模式，通过基于大数据的高度精确的过程化评价，实现差异化教学和个性化学习，以实现信息技术与教育教学深度融合为突破口，全面推进研究型教学。在课程设置方面，实施严格规范的形成性学业成绩评价体系，突破高校围墙实现开放式共享。 在教学空间方面，推进物理空间、资源空间、社交空间深度融合，提供基于大数据的学情诊断、学习规划、精准教学等智能化服务。</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lnSpc>
                <a:spcPct val="150000"/>
              </a:lnSpc>
              <a:buClr>
                <a:srgbClr val="202F3D">
                  <a:lumMod val="75000"/>
                </a:srgbClr>
              </a:buClr>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持续做好教师和管理干部教育信息化培训。推进网络思想政治与法治教育。</a:t>
            </a:r>
            <a:endParaRPr lang="id-ID" sz="1600" dirty="0">
              <a:solidFill>
                <a:schemeClr val="tx1">
                  <a:lumMod val="50000"/>
                  <a:lumOff val="50000"/>
                </a:scheme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543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4230</TotalTime>
  <Words>2626</Words>
  <Application>Microsoft Office PowerPoint</Application>
  <PresentationFormat>宽屏</PresentationFormat>
  <Paragraphs>175</Paragraphs>
  <Slides>12</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Bebas Neue</vt:lpstr>
      <vt:lpstr>Lato Light</vt:lpstr>
      <vt:lpstr>Roboto</vt:lpstr>
      <vt:lpstr>等线</vt:lpstr>
      <vt:lpstr>方正大标宋简体</vt: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第一PPT模板网-WWW.1PPT.COM</dc:creator>
  <cp:keywords>第一PPT模板网-WWW.1PPT.COM</cp:keywords>
  <cp:lastModifiedBy>xuetangx</cp:lastModifiedBy>
  <cp:revision>142</cp:revision>
  <dcterms:created xsi:type="dcterms:W3CDTF">2015-12-11T12:32:21Z</dcterms:created>
  <dcterms:modified xsi:type="dcterms:W3CDTF">2018-02-26T01:15:48Z</dcterms:modified>
</cp:coreProperties>
</file>